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comment1.xml" ContentType="application/vnd.openxmlformats-officedocument.presentationml.comments+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66"/>
  </p:notesMasterIdLst>
  <p:sldIdLst>
    <p:sldId id="299" r:id="rId4"/>
    <p:sldId id="348" r:id="rId5"/>
    <p:sldId id="300" r:id="rId6"/>
    <p:sldId id="268" r:id="rId7"/>
    <p:sldId id="352" r:id="rId8"/>
    <p:sldId id="321" r:id="rId9"/>
    <p:sldId id="343" r:id="rId10"/>
    <p:sldId id="376" r:id="rId11"/>
    <p:sldId id="347" r:id="rId12"/>
    <p:sldId id="313" r:id="rId13"/>
    <p:sldId id="315" r:id="rId14"/>
    <p:sldId id="353" r:id="rId15"/>
    <p:sldId id="317" r:id="rId16"/>
    <p:sldId id="319" r:id="rId17"/>
    <p:sldId id="355" r:id="rId18"/>
    <p:sldId id="320" r:id="rId19"/>
    <p:sldId id="346" r:id="rId20"/>
    <p:sldId id="357" r:id="rId21"/>
    <p:sldId id="356" r:id="rId22"/>
    <p:sldId id="323" r:id="rId23"/>
    <p:sldId id="304" r:id="rId24"/>
    <p:sldId id="331" r:id="rId25"/>
    <p:sldId id="377" r:id="rId26"/>
    <p:sldId id="328" r:id="rId27"/>
    <p:sldId id="330" r:id="rId28"/>
    <p:sldId id="334" r:id="rId29"/>
    <p:sldId id="332" r:id="rId30"/>
    <p:sldId id="333" r:id="rId31"/>
    <p:sldId id="345" r:id="rId32"/>
    <p:sldId id="339" r:id="rId33"/>
    <p:sldId id="341" r:id="rId34"/>
    <p:sldId id="336" r:id="rId35"/>
    <p:sldId id="378" r:id="rId36"/>
    <p:sldId id="379" r:id="rId37"/>
    <p:sldId id="362" r:id="rId38"/>
    <p:sldId id="363" r:id="rId39"/>
    <p:sldId id="364" r:id="rId40"/>
    <p:sldId id="373" r:id="rId41"/>
    <p:sldId id="366" r:id="rId42"/>
    <p:sldId id="367" r:id="rId43"/>
    <p:sldId id="368" r:id="rId44"/>
    <p:sldId id="369" r:id="rId45"/>
    <p:sldId id="370" r:id="rId46"/>
    <p:sldId id="382" r:id="rId47"/>
    <p:sldId id="381" r:id="rId48"/>
    <p:sldId id="371" r:id="rId49"/>
    <p:sldId id="337" r:id="rId50"/>
    <p:sldId id="372" r:id="rId51"/>
    <p:sldId id="380" r:id="rId52"/>
    <p:sldId id="350" r:id="rId53"/>
    <p:sldId id="311" r:id="rId54"/>
    <p:sldId id="316" r:id="rId55"/>
    <p:sldId id="358" r:id="rId56"/>
    <p:sldId id="383" r:id="rId57"/>
    <p:sldId id="308" r:id="rId58"/>
    <p:sldId id="314" r:id="rId59"/>
    <p:sldId id="318" r:id="rId60"/>
    <p:sldId id="338" r:id="rId61"/>
    <p:sldId id="303" r:id="rId62"/>
    <p:sldId id="306" r:id="rId63"/>
    <p:sldId id="310" r:id="rId64"/>
    <p:sldId id="307" r:id="rId65"/>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3">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Don" initials="D" lastIdx="1" clrIdx="0">
    <p:extLst>
      <p:ext uri="{19B8F6BF-5375-455C-9EA6-DF929625EA0E}">
        <p15:presenceInfo xmlns:p15="http://schemas.microsoft.com/office/powerpoint/2012/main" userId="DoD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E3E6"/>
    <a:srgbClr val="7DD5DC"/>
    <a:srgbClr val="99D2F2"/>
    <a:srgbClr val="F2A40D"/>
    <a:srgbClr val="32AEB8"/>
    <a:srgbClr val="FF3300"/>
    <a:srgbClr val="FFC37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91" autoAdjust="0"/>
    <p:restoredTop sz="94434" autoAdjust="0"/>
  </p:normalViewPr>
  <p:slideViewPr>
    <p:cSldViewPr>
      <p:cViewPr>
        <p:scale>
          <a:sx n="100" d="100"/>
          <a:sy n="100" d="100"/>
        </p:scale>
        <p:origin x="1128" y="750"/>
      </p:cViewPr>
      <p:guideLst>
        <p:guide orient="horz" pos="1393"/>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D:\Dona\Seminar%20dan%20Tugas%20Akhir\new\Matriks%20Var-Covar%202019.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Dona\Seminar%20dan%20Tugas%20Akhir\new\Matriks%20Var-Covar%202020.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Dona\Seminar%20dan%20Tugas%20Akhir\new\Matriks%20Var-Covar%202020.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Dona\Seminar%20dan%20Tugas%20Akhir\new\Matriks%20Var-Covar%202020.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D:\Dona\Seminar%20dan%20Tugas%20Akhir\new\Matriks%20Var-Covar%202020.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Dona\Seminar%20dan%20Tugas%20Akhir\new\Matriks%20Var-Covar%202020.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file:///D:\Dona\Seminar%20dan%20Tugas%20Akhir\new\Matriks%20Var-Covar%202019.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Dona\Seminar%20dan%20Tugas%20Akhir\new\Matriks%20Var-Covar%202019.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Dona\Seminar%20dan%20Tugas%20Akhir\new\Matriks%20Var-Covar%202019.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Dona\Seminar%20dan%20Tugas%20Akhir\new\Matriks%20Var-Covar%202019.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Dona\Seminar%20dan%20Tugas%20Akhir\new\Matriks%20Var-Covar%202019.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Dona\Seminar%20dan%20Tugas%20Akhir\new\Matriks%20Var-Covar%202020.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Dona\Seminar%20dan%20Tugas%20Akhir\new\Matriks%20Var-Covar%202020.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Dona\Seminar%20dan%20Tugas%20Akhir\new\Matriks%20Var-Covar%202020.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a:t>Kurva Efficient Frontier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FIX!$I$15:$I$44</c:f>
              <c:numCache>
                <c:formatCode>0.00000000</c:formatCode>
                <c:ptCount val="30"/>
                <c:pt idx="0">
                  <c:v>7.158197041475519E-5</c:v>
                </c:pt>
                <c:pt idx="1">
                  <c:v>7.1884759725767585E-5</c:v>
                </c:pt>
                <c:pt idx="2">
                  <c:v>7.2845579320027142E-5</c:v>
                </c:pt>
                <c:pt idx="3">
                  <c:v>7.4631415325990678E-5</c:v>
                </c:pt>
                <c:pt idx="4">
                  <c:v>7.7301512711031695E-5</c:v>
                </c:pt>
                <c:pt idx="5">
                  <c:v>8.0941102298714919E-5</c:v>
                </c:pt>
                <c:pt idx="6">
                  <c:v>8.5551974163250089E-5</c:v>
                </c:pt>
                <c:pt idx="7">
                  <c:v>9.1594909882083039E-5</c:v>
                </c:pt>
                <c:pt idx="8">
                  <c:v>1.0223131477427527E-4</c:v>
                </c:pt>
                <c:pt idx="9">
                  <c:v>1.1806024859547646E-4</c:v>
                </c:pt>
                <c:pt idx="10">
                  <c:v>1.3908171134562413E-4</c:v>
                </c:pt>
                <c:pt idx="11">
                  <c:v>1.6529570302483337E-4</c:v>
                </c:pt>
                <c:pt idx="12">
                  <c:v>1.9670222363305279E-4</c:v>
                </c:pt>
                <c:pt idx="13">
                  <c:v>2.3330127317028066E-4</c:v>
                </c:pt>
                <c:pt idx="14">
                  <c:v>2.7509285163664023E-4</c:v>
                </c:pt>
                <c:pt idx="15">
                  <c:v>3.2207695903177042E-4</c:v>
                </c:pt>
                <c:pt idx="16">
                  <c:v>3.7425359535617621E-4</c:v>
                </c:pt>
                <c:pt idx="17">
                  <c:v>4.3162276060930096E-4</c:v>
                </c:pt>
                <c:pt idx="18">
                  <c:v>4.9418445479175693E-4</c:v>
                </c:pt>
                <c:pt idx="19">
                  <c:v>5.61938677903063E-4</c:v>
                </c:pt>
                <c:pt idx="20">
                  <c:v>6.348854299433747E-4</c:v>
                </c:pt>
                <c:pt idx="21">
                  <c:v>7.1302471091270136E-4</c:v>
                </c:pt>
                <c:pt idx="22">
                  <c:v>7.9635652081103646E-4</c:v>
                </c:pt>
                <c:pt idx="23">
                  <c:v>8.8488085963863328E-4</c:v>
                </c:pt>
                <c:pt idx="24">
                  <c:v>9.785977273947435E-4</c:v>
                </c:pt>
                <c:pt idx="25">
                  <c:v>1.077507124080383E-3</c:v>
                </c:pt>
                <c:pt idx="26">
                  <c:v>1.1816090496944863E-3</c:v>
                </c:pt>
                <c:pt idx="27">
                  <c:v>1.2909035042381744E-3</c:v>
                </c:pt>
                <c:pt idx="28">
                  <c:v>1.4053904877102702E-3</c:v>
                </c:pt>
                <c:pt idx="29">
                  <c:v>1.5250699999999995E-3</c:v>
                </c:pt>
              </c:numCache>
            </c:numRef>
          </c:xVal>
          <c:yVal>
            <c:numRef>
              <c:f>FIX!$H$15:$H$44</c:f>
              <c:numCache>
                <c:formatCode>0.00000000</c:formatCode>
                <c:ptCount val="30"/>
                <c:pt idx="0">
                  <c:v>8.1282140710811602E-4</c:v>
                </c:pt>
                <c:pt idx="1">
                  <c:v>8.5369239306997205E-4</c:v>
                </c:pt>
                <c:pt idx="2">
                  <c:v>8.9456337903200101E-4</c:v>
                </c:pt>
                <c:pt idx="3">
                  <c:v>9.3543436499378396E-4</c:v>
                </c:pt>
                <c:pt idx="4">
                  <c:v>9.7630535095594303E-4</c:v>
                </c:pt>
                <c:pt idx="5">
                  <c:v>1.01717633691802E-3</c:v>
                </c:pt>
                <c:pt idx="6">
                  <c:v>1.0580473228800999E-3</c:v>
                </c:pt>
                <c:pt idx="7">
                  <c:v>1.09891830884279E-3</c:v>
                </c:pt>
                <c:pt idx="8">
                  <c:v>1.1397892948061799E-3</c:v>
                </c:pt>
                <c:pt idx="9">
                  <c:v>1.18066028076957E-3</c:v>
                </c:pt>
                <c:pt idx="10">
                  <c:v>1.2215312667328501E-3</c:v>
                </c:pt>
                <c:pt idx="11">
                  <c:v>1.26240225269623E-3</c:v>
                </c:pt>
                <c:pt idx="12">
                  <c:v>1.30327323865962E-3</c:v>
                </c:pt>
                <c:pt idx="13">
                  <c:v>1.3441442246230101E-3</c:v>
                </c:pt>
                <c:pt idx="14">
                  <c:v>1.3850152105865099E-3</c:v>
                </c:pt>
                <c:pt idx="15">
                  <c:v>1.42588619654979E-3</c:v>
                </c:pt>
                <c:pt idx="16">
                  <c:v>1.46675718251329E-3</c:v>
                </c:pt>
                <c:pt idx="17">
                  <c:v>1.5076281684765699E-3</c:v>
                </c:pt>
                <c:pt idx="18">
                  <c:v>1.5484991544400699E-3</c:v>
                </c:pt>
                <c:pt idx="19">
                  <c:v>1.58937014040346E-3</c:v>
                </c:pt>
                <c:pt idx="20">
                  <c:v>1.6302411263668401E-3</c:v>
                </c:pt>
                <c:pt idx="21">
                  <c:v>1.67111211233023E-3</c:v>
                </c:pt>
                <c:pt idx="22">
                  <c:v>1.71198309829362E-3</c:v>
                </c:pt>
                <c:pt idx="23">
                  <c:v>1.75285408425712E-3</c:v>
                </c:pt>
                <c:pt idx="24">
                  <c:v>1.7937250702203999E-3</c:v>
                </c:pt>
                <c:pt idx="25">
                  <c:v>1.8345960561839E-3</c:v>
                </c:pt>
                <c:pt idx="26">
                  <c:v>1.8754670421471801E-3</c:v>
                </c:pt>
                <c:pt idx="27">
                  <c:v>1.9163380281106801E-3</c:v>
                </c:pt>
                <c:pt idx="28">
                  <c:v>1.95720901407396E-3</c:v>
                </c:pt>
                <c:pt idx="29">
                  <c:v>1.9980800000000002E-3</c:v>
                </c:pt>
              </c:numCache>
            </c:numRef>
          </c:yVal>
          <c:smooth val="0"/>
          <c:extLst>
            <c:ext xmlns:c16="http://schemas.microsoft.com/office/drawing/2014/chart" uri="{C3380CC4-5D6E-409C-BE32-E72D297353CC}">
              <c16:uniqueId val="{00000000-FB62-420B-8A4C-BB57E73D01D8}"/>
            </c:ext>
          </c:extLst>
        </c:ser>
        <c:dLbls>
          <c:showLegendKey val="0"/>
          <c:showVal val="0"/>
          <c:showCatName val="0"/>
          <c:showSerName val="0"/>
          <c:showPercent val="0"/>
          <c:showBubbleSize val="0"/>
        </c:dLbls>
        <c:axId val="154547504"/>
        <c:axId val="154548064"/>
      </c:scatterChart>
      <c:valAx>
        <c:axId val="154547504"/>
        <c:scaling>
          <c:orientation val="minMax"/>
        </c:scaling>
        <c:delete val="0"/>
        <c:axPos val="b"/>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548064"/>
        <c:crosses val="autoZero"/>
        <c:crossBetween val="midCat"/>
      </c:valAx>
      <c:valAx>
        <c:axId val="154548064"/>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accent2">
                <a:alpha val="98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5475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a:t>Grafik</a:t>
            </a:r>
            <a:r>
              <a:rPr lang="en-ID" baseline="0"/>
              <a:t> Rasio Mean-Variance</a:t>
            </a:r>
            <a:endParaRPr lang="en-ID"/>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2">
                  <a:lumMod val="60000"/>
                  <a:lumOff val="40000"/>
                </a:schemeClr>
              </a:solidFill>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xVal>
            <c:numRef>
              <c:f>'FIX rf'!$J$15:$J$44</c:f>
              <c:numCache>
                <c:formatCode>0.00000000</c:formatCode>
                <c:ptCount val="30"/>
                <c:pt idx="0">
                  <c:v>2.6832543138845261E-4</c:v>
                </c:pt>
                <c:pt idx="1">
                  <c:v>2.7211508494007902E-4</c:v>
                </c:pt>
                <c:pt idx="2">
                  <c:v>2.7887825948661143E-4</c:v>
                </c:pt>
                <c:pt idx="3">
                  <c:v>2.8837258573867751E-4</c:v>
                </c:pt>
                <c:pt idx="4">
                  <c:v>3.0060086431161836E-4</c:v>
                </c:pt>
                <c:pt idx="5">
                  <c:v>3.1564689049860215E-4</c:v>
                </c:pt>
                <c:pt idx="6">
                  <c:v>3.3354978839907832E-4</c:v>
                </c:pt>
                <c:pt idx="7">
                  <c:v>3.5430955801299608E-4</c:v>
                </c:pt>
                <c:pt idx="8">
                  <c:v>3.7792619934039629E-4</c:v>
                </c:pt>
                <c:pt idx="9">
                  <c:v>4.0439971238124774E-4</c:v>
                </c:pt>
                <c:pt idx="10">
                  <c:v>4.3373009713558312E-4</c:v>
                </c:pt>
                <c:pt idx="11">
                  <c:v>4.6591735360340994E-4</c:v>
                </c:pt>
                <c:pt idx="12">
                  <c:v>5.0096148178466128E-4</c:v>
                </c:pt>
                <c:pt idx="13">
                  <c:v>5.3886248167940392E-4</c:v>
                </c:pt>
                <c:pt idx="14">
                  <c:v>5.7974436263434105E-4</c:v>
                </c:pt>
                <c:pt idx="15">
                  <c:v>6.2442176338032911E-4</c:v>
                </c:pt>
                <c:pt idx="16">
                  <c:v>6.7304294202125755E-4</c:v>
                </c:pt>
                <c:pt idx="17">
                  <c:v>7.2560789855703788E-4</c:v>
                </c:pt>
                <c:pt idx="18">
                  <c:v>7.8211663298773603E-4</c:v>
                </c:pt>
                <c:pt idx="19">
                  <c:v>8.4256914531324E-4</c:v>
                </c:pt>
                <c:pt idx="20">
                  <c:v>9.0696543553366125E-4</c:v>
                </c:pt>
                <c:pt idx="21">
                  <c:v>9.7586764760600382E-4</c:v>
                </c:pt>
                <c:pt idx="22">
                  <c:v>1.0509607719083919E-3</c:v>
                </c:pt>
                <c:pt idx="23">
                  <c:v>1.1323581201870755E-3</c:v>
                </c:pt>
                <c:pt idx="24">
                  <c:v>1.2200596924421582E-3</c:v>
                </c:pt>
                <c:pt idx="25">
                  <c:v>1.314065488673652E-3</c:v>
                </c:pt>
                <c:pt idx="26">
                  <c:v>1.4143755088813713E-3</c:v>
                </c:pt>
                <c:pt idx="27">
                  <c:v>1.5209897530655029E-3</c:v>
                </c:pt>
                <c:pt idx="28">
                  <c:v>1.6339082212259066E-3</c:v>
                </c:pt>
                <c:pt idx="29">
                  <c:v>1.7531309133628453E-3</c:v>
                </c:pt>
              </c:numCache>
            </c:numRef>
          </c:xVal>
          <c:yVal>
            <c:numRef>
              <c:f>'FIX rf'!$K$15:$K$44</c:f>
              <c:numCache>
                <c:formatCode>0.00000000</c:formatCode>
                <c:ptCount val="30"/>
                <c:pt idx="0">
                  <c:v>-0.53976330835035591</c:v>
                </c:pt>
                <c:pt idx="1">
                  <c:v>3.9019117471230949E-2</c:v>
                </c:pt>
                <c:pt idx="2">
                  <c:v>0.59548419111761719</c:v>
                </c:pt>
                <c:pt idx="3">
                  <c:v>1.1149378095455855</c:v>
                </c:pt>
                <c:pt idx="4">
                  <c:v>1.5867133490930849</c:v>
                </c:pt>
                <c:pt idx="5">
                  <c:v>2.003559455644575</c:v>
                </c:pt>
                <c:pt idx="6">
                  <c:v>2.3620678155308896</c:v>
                </c:pt>
                <c:pt idx="7">
                  <c:v>2.6624094853549476</c:v>
                </c:pt>
                <c:pt idx="8">
                  <c:v>2.9073587326696155</c:v>
                </c:pt>
                <c:pt idx="9">
                  <c:v>3.1014288722481704</c:v>
                </c:pt>
                <c:pt idx="10">
                  <c:v>3.2501015289667978</c:v>
                </c:pt>
                <c:pt idx="11">
                  <c:v>3.3592154224477055</c:v>
                </c:pt>
                <c:pt idx="12">
                  <c:v>3.4345288616446981</c:v>
                </c:pt>
                <c:pt idx="13">
                  <c:v>3.4814384736272452</c:v>
                </c:pt>
                <c:pt idx="14">
                  <c:v>3.5040728422149612</c:v>
                </c:pt>
                <c:pt idx="15">
                  <c:v>3.5023064502577568</c:v>
                </c:pt>
                <c:pt idx="16">
                  <c:v>3.4802627237542585</c:v>
                </c:pt>
                <c:pt idx="17">
                  <c:v>3.4423772957872094</c:v>
                </c:pt>
                <c:pt idx="18">
                  <c:v>3.3924173668768565</c:v>
                </c:pt>
                <c:pt idx="19">
                  <c:v>3.3335138811197393</c:v>
                </c:pt>
                <c:pt idx="20">
                  <c:v>3.2682235933223702</c:v>
                </c:pt>
                <c:pt idx="21">
                  <c:v>3.1967611024349778</c:v>
                </c:pt>
                <c:pt idx="22">
                  <c:v>3.1162586948274469</c:v>
                </c:pt>
                <c:pt idx="23">
                  <c:v>3.0295323437127255</c:v>
                </c:pt>
                <c:pt idx="24">
                  <c:v>2.9391721391803851</c:v>
                </c:pt>
                <c:pt idx="25">
                  <c:v>2.847206166513025</c:v>
                </c:pt>
                <c:pt idx="26">
                  <c:v>2.7551843513085124</c:v>
                </c:pt>
                <c:pt idx="27">
                  <c:v>2.6642619828089971</c:v>
                </c:pt>
                <c:pt idx="28">
                  <c:v>2.5752762774936082</c:v>
                </c:pt>
                <c:pt idx="29">
                  <c:v>2.488812988726552</c:v>
                </c:pt>
              </c:numCache>
            </c:numRef>
          </c:yVal>
          <c:smooth val="0"/>
          <c:extLst>
            <c:ext xmlns:c16="http://schemas.microsoft.com/office/drawing/2014/chart" uri="{C3380CC4-5D6E-409C-BE32-E72D297353CC}">
              <c16:uniqueId val="{00000000-7AD0-4EB4-8899-C9FC8FF340EC}"/>
            </c:ext>
          </c:extLst>
        </c:ser>
        <c:dLbls>
          <c:showLegendKey val="0"/>
          <c:showVal val="0"/>
          <c:showCatName val="0"/>
          <c:showSerName val="0"/>
          <c:showPercent val="0"/>
          <c:showBubbleSize val="0"/>
        </c:dLbls>
        <c:axId val="159078912"/>
        <c:axId val="159079472"/>
      </c:scatterChart>
      <c:valAx>
        <c:axId val="159078912"/>
        <c:scaling>
          <c:orientation val="minMax"/>
          <c:max val="2.5000000000000005E-3"/>
        </c:scaling>
        <c:delete val="0"/>
        <c:axPos val="b"/>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079472"/>
        <c:crosses val="autoZero"/>
        <c:crossBetween val="midCat"/>
      </c:valAx>
      <c:valAx>
        <c:axId val="159079472"/>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0789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a:t>Efficient</a:t>
            </a:r>
            <a:r>
              <a:rPr lang="en-ID" baseline="0"/>
              <a:t> Frontier</a:t>
            </a:r>
            <a:endParaRPr lang="en-ID"/>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dengan aset bebas resiko</c:v>
          </c:tx>
          <c:spPr>
            <a:ln w="19050" cap="rnd">
              <a:solidFill>
                <a:schemeClr val="accent2">
                  <a:lumMod val="60000"/>
                  <a:lumOff val="40000"/>
                </a:schemeClr>
              </a:solidFill>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xVal>
            <c:numRef>
              <c:f>'FIX rf'!$J$15:$J$44</c:f>
              <c:numCache>
                <c:formatCode>0.00000000</c:formatCode>
                <c:ptCount val="30"/>
                <c:pt idx="0">
                  <c:v>2.6832543138845261E-4</c:v>
                </c:pt>
                <c:pt idx="1">
                  <c:v>2.7211508494007902E-4</c:v>
                </c:pt>
                <c:pt idx="2">
                  <c:v>2.7887825948661143E-4</c:v>
                </c:pt>
                <c:pt idx="3">
                  <c:v>2.8837258573867751E-4</c:v>
                </c:pt>
                <c:pt idx="4">
                  <c:v>3.0060086431161836E-4</c:v>
                </c:pt>
                <c:pt idx="5">
                  <c:v>3.1564689049860215E-4</c:v>
                </c:pt>
                <c:pt idx="6">
                  <c:v>3.3354978839907832E-4</c:v>
                </c:pt>
                <c:pt idx="7">
                  <c:v>3.5430955801299608E-4</c:v>
                </c:pt>
                <c:pt idx="8">
                  <c:v>3.7792619934039629E-4</c:v>
                </c:pt>
                <c:pt idx="9">
                  <c:v>4.0439971238124774E-4</c:v>
                </c:pt>
                <c:pt idx="10">
                  <c:v>4.3373009713558312E-4</c:v>
                </c:pt>
                <c:pt idx="11">
                  <c:v>4.6591735360340994E-4</c:v>
                </c:pt>
                <c:pt idx="12">
                  <c:v>5.0096148178466128E-4</c:v>
                </c:pt>
                <c:pt idx="13">
                  <c:v>5.3886248167940392E-4</c:v>
                </c:pt>
                <c:pt idx="14">
                  <c:v>5.7974436263434105E-4</c:v>
                </c:pt>
                <c:pt idx="15">
                  <c:v>6.2442176338032911E-4</c:v>
                </c:pt>
                <c:pt idx="16">
                  <c:v>6.7304294202125755E-4</c:v>
                </c:pt>
                <c:pt idx="17">
                  <c:v>7.2560789855703788E-4</c:v>
                </c:pt>
                <c:pt idx="18">
                  <c:v>7.8211663298773603E-4</c:v>
                </c:pt>
                <c:pt idx="19">
                  <c:v>8.4256914531324E-4</c:v>
                </c:pt>
                <c:pt idx="20">
                  <c:v>9.0696543553366125E-4</c:v>
                </c:pt>
                <c:pt idx="21">
                  <c:v>9.7586764760600382E-4</c:v>
                </c:pt>
                <c:pt idx="22">
                  <c:v>1.0509607719083919E-3</c:v>
                </c:pt>
                <c:pt idx="23">
                  <c:v>1.1323581201870755E-3</c:v>
                </c:pt>
                <c:pt idx="24">
                  <c:v>1.2200596924421582E-3</c:v>
                </c:pt>
                <c:pt idx="25">
                  <c:v>1.314065488673652E-3</c:v>
                </c:pt>
                <c:pt idx="26">
                  <c:v>1.4143755088813713E-3</c:v>
                </c:pt>
                <c:pt idx="27">
                  <c:v>1.5209897530655029E-3</c:v>
                </c:pt>
                <c:pt idx="28">
                  <c:v>1.6339082212259066E-3</c:v>
                </c:pt>
                <c:pt idx="29">
                  <c:v>1.7531309133628453E-3</c:v>
                </c:pt>
              </c:numCache>
            </c:numRef>
          </c:xVal>
          <c:yVal>
            <c:numRef>
              <c:f>'FIX rf'!$I$15:$I$44</c:f>
              <c:numCache>
                <c:formatCode>0.00000000</c:formatCode>
                <c:ptCount val="30"/>
                <c:pt idx="0">
                  <c:v>-1.448322225607676E-4</c:v>
                </c:pt>
                <c:pt idx="1">
                  <c:v>1.0617690464970931E-5</c:v>
                </c:pt>
                <c:pt idx="2">
                  <c:v>1.6606759477067376E-4</c:v>
                </c:pt>
                <c:pt idx="3">
                  <c:v>3.2151749907647769E-4</c:v>
                </c:pt>
                <c:pt idx="4">
                  <c:v>4.7696740415216395E-4</c:v>
                </c:pt>
                <c:pt idx="5">
                  <c:v>6.3241731210328216E-4</c:v>
                </c:pt>
                <c:pt idx="6">
                  <c:v>7.8786722005460142E-4</c:v>
                </c:pt>
                <c:pt idx="7">
                  <c:v>9.433171280057199E-4</c:v>
                </c:pt>
                <c:pt idx="8">
                  <c:v>1.0987670359569391E-3</c:v>
                </c:pt>
                <c:pt idx="9">
                  <c:v>1.2542169439080577E-3</c:v>
                </c:pt>
                <c:pt idx="10">
                  <c:v>1.4096668518592764E-3</c:v>
                </c:pt>
                <c:pt idx="11">
                  <c:v>1.5651167598105958E-3</c:v>
                </c:pt>
                <c:pt idx="12">
                  <c:v>1.720566667761714E-3</c:v>
                </c:pt>
                <c:pt idx="13">
                  <c:v>1.8760165757129334E-3</c:v>
                </c:pt>
                <c:pt idx="14">
                  <c:v>2.0314664765342166E-3</c:v>
                </c:pt>
                <c:pt idx="15">
                  <c:v>2.1869163695682494E-3</c:v>
                </c:pt>
                <c:pt idx="16">
                  <c:v>2.3423662626024812E-3</c:v>
                </c:pt>
                <c:pt idx="17">
                  <c:v>2.4978161556366159E-3</c:v>
                </c:pt>
                <c:pt idx="18">
                  <c:v>2.6532660486708482E-3</c:v>
                </c:pt>
                <c:pt idx="19">
                  <c:v>2.8087159417048801E-3</c:v>
                </c:pt>
                <c:pt idx="20">
                  <c:v>2.9641658347390109E-3</c:v>
                </c:pt>
                <c:pt idx="21">
                  <c:v>3.1196157369915972E-3</c:v>
                </c:pt>
                <c:pt idx="22">
                  <c:v>3.2750656433820913E-3</c:v>
                </c:pt>
                <c:pt idx="23">
                  <c:v>3.430515549772487E-3</c:v>
                </c:pt>
                <c:pt idx="24">
                  <c:v>3.5859654561629811E-3</c:v>
                </c:pt>
                <c:pt idx="25">
                  <c:v>3.7414153625535736E-3</c:v>
                </c:pt>
                <c:pt idx="26">
                  <c:v>3.8968652689439684E-3</c:v>
                </c:pt>
                <c:pt idx="27">
                  <c:v>4.0523151753344639E-3</c:v>
                </c:pt>
                <c:pt idx="28">
                  <c:v>4.2077650817248556E-3</c:v>
                </c:pt>
                <c:pt idx="29">
                  <c:v>4.3632149881154929E-3</c:v>
                </c:pt>
              </c:numCache>
            </c:numRef>
          </c:yVal>
          <c:smooth val="0"/>
          <c:extLst>
            <c:ext xmlns:c16="http://schemas.microsoft.com/office/drawing/2014/chart" uri="{C3380CC4-5D6E-409C-BE32-E72D297353CC}">
              <c16:uniqueId val="{00000000-4825-422C-B714-4FCFB5F7131F}"/>
            </c:ext>
          </c:extLst>
        </c:ser>
        <c:ser>
          <c:idx val="1"/>
          <c:order val="1"/>
          <c:tx>
            <c:v>tanpa aset bebas resiko</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FIX!$I$15:$I$44</c:f>
              <c:numCache>
                <c:formatCode>0.00000000</c:formatCode>
                <c:ptCount val="30"/>
                <c:pt idx="0">
                  <c:v>3.312663998899491E-4</c:v>
                </c:pt>
                <c:pt idx="1">
                  <c:v>3.3594472882501945E-4</c:v>
                </c:pt>
                <c:pt idx="2">
                  <c:v>3.442941315718073E-4</c:v>
                </c:pt>
                <c:pt idx="3">
                  <c:v>3.5601531522069346E-4</c:v>
                </c:pt>
                <c:pt idx="4">
                  <c:v>3.7111174031190079E-4</c:v>
                </c:pt>
                <c:pt idx="5">
                  <c:v>3.8968686850081752E-4</c:v>
                </c:pt>
                <c:pt idx="6">
                  <c:v>4.1178899159899108E-4</c:v>
                </c:pt>
                <c:pt idx="7">
                  <c:v>4.374181096063545E-4</c:v>
                </c:pt>
                <c:pt idx="8">
                  <c:v>4.6657422252296222E-4</c:v>
                </c:pt>
                <c:pt idx="9">
                  <c:v>4.9925733034876735E-4</c:v>
                </c:pt>
                <c:pt idx="10">
                  <c:v>5.3546743308382019E-4</c:v>
                </c:pt>
                <c:pt idx="11">
                  <c:v>5.7520453072812568E-4</c:v>
                </c:pt>
                <c:pt idx="12">
                  <c:v>6.1846862328160108E-4</c:v>
                </c:pt>
                <c:pt idx="13">
                  <c:v>6.6525971074432588E-4</c:v>
                </c:pt>
                <c:pt idx="14">
                  <c:v>7.1573106871144522E-4</c:v>
                </c:pt>
                <c:pt idx="15">
                  <c:v>7.7088845080474722E-4</c:v>
                </c:pt>
                <c:pt idx="16">
                  <c:v>8.3091470138368516E-4</c:v>
                </c:pt>
                <c:pt idx="17">
                  <c:v>8.9580982044813913E-4</c:v>
                </c:pt>
                <c:pt idx="18">
                  <c:v>9.655738079982053E-4</c:v>
                </c:pt>
                <c:pt idx="19">
                  <c:v>1.0402066640337341E-3</c:v>
                </c:pt>
                <c:pt idx="20">
                  <c:v>1.1197083885548728E-3</c:v>
                </c:pt>
                <c:pt idx="21">
                  <c:v>1.2047730778434462E-3</c:v>
                </c:pt>
                <c:pt idx="22">
                  <c:v>1.2974809221009732E-3</c:v>
                </c:pt>
                <c:pt idx="23">
                  <c:v>1.3979717723618746E-3</c:v>
                </c:pt>
                <c:pt idx="24">
                  <c:v>1.5062456286262852E-3</c:v>
                </c:pt>
                <c:pt idx="25">
                  <c:v>1.6223024908942089E-3</c:v>
                </c:pt>
                <c:pt idx="26">
                  <c:v>1.7461423591654246E-3</c:v>
                </c:pt>
                <c:pt idx="27">
                  <c:v>1.8777652334401624E-3</c:v>
                </c:pt>
                <c:pt idx="28">
                  <c:v>2.0171711137182413E-3</c:v>
                </c:pt>
                <c:pt idx="29">
                  <c:v>2.1643600000000032E-3</c:v>
                </c:pt>
              </c:numCache>
            </c:numRef>
          </c:xVal>
          <c:yVal>
            <c:numRef>
              <c:f>FIX!$H$15:$H$44</c:f>
              <c:numCache>
                <c:formatCode>0.00000000</c:formatCode>
                <c:ptCount val="30"/>
                <c:pt idx="0">
                  <c:v>-1.7289812959916701E-4</c:v>
                </c:pt>
                <c:pt idx="1">
                  <c:v>-1.7602168183593901E-7</c:v>
                </c:pt>
                <c:pt idx="2">
                  <c:v>1.72546086235281E-4</c:v>
                </c:pt>
                <c:pt idx="3">
                  <c:v>3.4526819415250899E-4</c:v>
                </c:pt>
                <c:pt idx="4">
                  <c:v>5.1799030206984903E-4</c:v>
                </c:pt>
                <c:pt idx="5">
                  <c:v>6.90712409986968E-4</c:v>
                </c:pt>
                <c:pt idx="6">
                  <c:v>8.6343451790430901E-4</c:v>
                </c:pt>
                <c:pt idx="7">
                  <c:v>1.0361566258214299E-3</c:v>
                </c:pt>
                <c:pt idx="8">
                  <c:v>1.2088787337386599E-3</c:v>
                </c:pt>
                <c:pt idx="9">
                  <c:v>1.38160084165578E-3</c:v>
                </c:pt>
                <c:pt idx="10">
                  <c:v>1.55432294957301E-3</c:v>
                </c:pt>
                <c:pt idx="11">
                  <c:v>1.7270450574903499E-3</c:v>
                </c:pt>
                <c:pt idx="12">
                  <c:v>1.89976716540747E-3</c:v>
                </c:pt>
                <c:pt idx="13">
                  <c:v>2.0724892733247E-3</c:v>
                </c:pt>
                <c:pt idx="14">
                  <c:v>2.2452113812418198E-3</c:v>
                </c:pt>
                <c:pt idx="15">
                  <c:v>2.4179334891589401E-3</c:v>
                </c:pt>
                <c:pt idx="16">
                  <c:v>2.5906555970762802E-3</c:v>
                </c:pt>
                <c:pt idx="17">
                  <c:v>2.7633777049935102E-3</c:v>
                </c:pt>
                <c:pt idx="18">
                  <c:v>2.9360998129108599E-3</c:v>
                </c:pt>
                <c:pt idx="19">
                  <c:v>3.1088219208279802E-3</c:v>
                </c:pt>
                <c:pt idx="20">
                  <c:v>3.2815440287452102E-3</c:v>
                </c:pt>
                <c:pt idx="21">
                  <c:v>3.4542661366624202E-3</c:v>
                </c:pt>
                <c:pt idx="22">
                  <c:v>3.6269882445796298E-3</c:v>
                </c:pt>
                <c:pt idx="23">
                  <c:v>3.7997103524967202E-3</c:v>
                </c:pt>
                <c:pt idx="24">
                  <c:v>3.9724324604139298E-3</c:v>
                </c:pt>
                <c:pt idx="25">
                  <c:v>4.1451545683312404E-3</c:v>
                </c:pt>
                <c:pt idx="26">
                  <c:v>4.3178766762483403E-3</c:v>
                </c:pt>
                <c:pt idx="27">
                  <c:v>4.49059878416554E-3</c:v>
                </c:pt>
                <c:pt idx="28">
                  <c:v>4.6633208920826398E-3</c:v>
                </c:pt>
                <c:pt idx="29">
                  <c:v>4.8360429999999999E-3</c:v>
                </c:pt>
              </c:numCache>
            </c:numRef>
          </c:yVal>
          <c:smooth val="0"/>
          <c:extLst>
            <c:ext xmlns:c16="http://schemas.microsoft.com/office/drawing/2014/chart" uri="{C3380CC4-5D6E-409C-BE32-E72D297353CC}">
              <c16:uniqueId val="{00000001-4825-422C-B714-4FCFB5F7131F}"/>
            </c:ext>
          </c:extLst>
        </c:ser>
        <c:dLbls>
          <c:showLegendKey val="0"/>
          <c:showVal val="0"/>
          <c:showCatName val="0"/>
          <c:showSerName val="0"/>
          <c:showPercent val="0"/>
          <c:showBubbleSize val="0"/>
        </c:dLbls>
        <c:axId val="158907488"/>
        <c:axId val="158908048"/>
      </c:scatterChart>
      <c:valAx>
        <c:axId val="158907488"/>
        <c:scaling>
          <c:orientation val="minMax"/>
        </c:scaling>
        <c:delete val="0"/>
        <c:axPos val="b"/>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908048"/>
        <c:crosses val="autoZero"/>
        <c:crossBetween val="midCat"/>
      </c:valAx>
      <c:valAx>
        <c:axId val="158908048"/>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90748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a:t>Rasio</a:t>
            </a:r>
            <a:r>
              <a:rPr lang="en-ID" baseline="0"/>
              <a:t> Mean-Variance</a:t>
            </a:r>
            <a:endParaRPr lang="en-ID"/>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2">
                  <a:lumMod val="60000"/>
                  <a:lumOff val="40000"/>
                </a:schemeClr>
              </a:solidFill>
              <a:round/>
            </a:ln>
            <a:effectLst/>
          </c:spPr>
          <c:marker>
            <c:symbol val="circle"/>
            <c:size val="5"/>
            <c:spPr>
              <a:solidFill>
                <a:schemeClr val="accent2">
                  <a:lumMod val="40000"/>
                  <a:lumOff val="60000"/>
                </a:schemeClr>
              </a:solidFill>
              <a:ln w="9525">
                <a:solidFill>
                  <a:schemeClr val="accent2">
                    <a:lumMod val="60000"/>
                    <a:lumOff val="40000"/>
                  </a:schemeClr>
                </a:solidFill>
              </a:ln>
              <a:effectLst/>
            </c:spPr>
          </c:marker>
          <c:xVal>
            <c:numRef>
              <c:f>'FIX rf'!$J$15:$J$44</c:f>
              <c:numCache>
                <c:formatCode>0.00000000</c:formatCode>
                <c:ptCount val="30"/>
                <c:pt idx="0">
                  <c:v>2.6832543138845261E-4</c:v>
                </c:pt>
                <c:pt idx="1">
                  <c:v>2.7211508494007902E-4</c:v>
                </c:pt>
                <c:pt idx="2">
                  <c:v>2.7887825948661143E-4</c:v>
                </c:pt>
                <c:pt idx="3">
                  <c:v>2.8837258573867751E-4</c:v>
                </c:pt>
                <c:pt idx="4">
                  <c:v>3.0060086431161836E-4</c:v>
                </c:pt>
                <c:pt idx="5">
                  <c:v>3.1564689049860215E-4</c:v>
                </c:pt>
                <c:pt idx="6">
                  <c:v>3.3354978839907832E-4</c:v>
                </c:pt>
                <c:pt idx="7">
                  <c:v>3.5430955801299608E-4</c:v>
                </c:pt>
                <c:pt idx="8">
                  <c:v>3.7792619934039629E-4</c:v>
                </c:pt>
                <c:pt idx="9">
                  <c:v>4.0439971238124774E-4</c:v>
                </c:pt>
                <c:pt idx="10">
                  <c:v>4.3373009713558312E-4</c:v>
                </c:pt>
                <c:pt idx="11">
                  <c:v>4.6591735360340994E-4</c:v>
                </c:pt>
                <c:pt idx="12">
                  <c:v>5.0096148178466128E-4</c:v>
                </c:pt>
                <c:pt idx="13">
                  <c:v>5.3886248167940392E-4</c:v>
                </c:pt>
                <c:pt idx="14">
                  <c:v>5.7974436263434105E-4</c:v>
                </c:pt>
                <c:pt idx="15">
                  <c:v>6.2442176338032911E-4</c:v>
                </c:pt>
                <c:pt idx="16">
                  <c:v>6.7304294202125755E-4</c:v>
                </c:pt>
                <c:pt idx="17">
                  <c:v>7.2560789855703788E-4</c:v>
                </c:pt>
                <c:pt idx="18">
                  <c:v>7.8211663298773603E-4</c:v>
                </c:pt>
                <c:pt idx="19">
                  <c:v>8.4256914531324E-4</c:v>
                </c:pt>
                <c:pt idx="20">
                  <c:v>9.0696543553366125E-4</c:v>
                </c:pt>
                <c:pt idx="21">
                  <c:v>9.7586764760600382E-4</c:v>
                </c:pt>
                <c:pt idx="22">
                  <c:v>1.0509607719083919E-3</c:v>
                </c:pt>
                <c:pt idx="23">
                  <c:v>1.1323581201870755E-3</c:v>
                </c:pt>
                <c:pt idx="24">
                  <c:v>1.2200596924421582E-3</c:v>
                </c:pt>
                <c:pt idx="25">
                  <c:v>1.314065488673652E-3</c:v>
                </c:pt>
                <c:pt idx="26">
                  <c:v>1.4143755088813713E-3</c:v>
                </c:pt>
                <c:pt idx="27">
                  <c:v>1.5209897530655029E-3</c:v>
                </c:pt>
                <c:pt idx="28">
                  <c:v>1.6339082212259066E-3</c:v>
                </c:pt>
                <c:pt idx="29">
                  <c:v>1.7531309133628453E-3</c:v>
                </c:pt>
              </c:numCache>
            </c:numRef>
          </c:xVal>
          <c:yVal>
            <c:numRef>
              <c:f>'FIX rf'!$K$15:$K$44</c:f>
              <c:numCache>
                <c:formatCode>0.00000000</c:formatCode>
                <c:ptCount val="30"/>
                <c:pt idx="0">
                  <c:v>-0.53976330835035591</c:v>
                </c:pt>
                <c:pt idx="1">
                  <c:v>3.9019117471230949E-2</c:v>
                </c:pt>
                <c:pt idx="2">
                  <c:v>0.59548419111761719</c:v>
                </c:pt>
                <c:pt idx="3">
                  <c:v>1.1149378095455855</c:v>
                </c:pt>
                <c:pt idx="4">
                  <c:v>1.5867133490930849</c:v>
                </c:pt>
                <c:pt idx="5">
                  <c:v>2.003559455644575</c:v>
                </c:pt>
                <c:pt idx="6">
                  <c:v>2.3620678155308896</c:v>
                </c:pt>
                <c:pt idx="7">
                  <c:v>2.6624094853549476</c:v>
                </c:pt>
                <c:pt idx="8">
                  <c:v>2.9073587326696155</c:v>
                </c:pt>
                <c:pt idx="9">
                  <c:v>3.1014288722481704</c:v>
                </c:pt>
                <c:pt idx="10">
                  <c:v>3.2501015289667978</c:v>
                </c:pt>
                <c:pt idx="11">
                  <c:v>3.3592154224477055</c:v>
                </c:pt>
                <c:pt idx="12">
                  <c:v>3.4345288616446981</c:v>
                </c:pt>
                <c:pt idx="13">
                  <c:v>3.4814384736272452</c:v>
                </c:pt>
                <c:pt idx="14">
                  <c:v>3.5040728422149612</c:v>
                </c:pt>
                <c:pt idx="15">
                  <c:v>3.5023064502577568</c:v>
                </c:pt>
                <c:pt idx="16">
                  <c:v>3.4802627237542585</c:v>
                </c:pt>
                <c:pt idx="17">
                  <c:v>3.4423772957872094</c:v>
                </c:pt>
                <c:pt idx="18">
                  <c:v>3.3924173668768565</c:v>
                </c:pt>
                <c:pt idx="19">
                  <c:v>3.3335138811197393</c:v>
                </c:pt>
                <c:pt idx="20">
                  <c:v>3.2682235933223702</c:v>
                </c:pt>
                <c:pt idx="21">
                  <c:v>3.1967611024349778</c:v>
                </c:pt>
                <c:pt idx="22">
                  <c:v>3.1162586948274469</c:v>
                </c:pt>
                <c:pt idx="23">
                  <c:v>3.0295323437127255</c:v>
                </c:pt>
                <c:pt idx="24">
                  <c:v>2.9391721391803851</c:v>
                </c:pt>
                <c:pt idx="25">
                  <c:v>2.847206166513025</c:v>
                </c:pt>
                <c:pt idx="26">
                  <c:v>2.7551843513085124</c:v>
                </c:pt>
                <c:pt idx="27">
                  <c:v>2.6642619828089971</c:v>
                </c:pt>
                <c:pt idx="28">
                  <c:v>2.5752762774936082</c:v>
                </c:pt>
                <c:pt idx="29">
                  <c:v>2.488812988726552</c:v>
                </c:pt>
              </c:numCache>
            </c:numRef>
          </c:yVal>
          <c:smooth val="0"/>
          <c:extLst>
            <c:ext xmlns:c16="http://schemas.microsoft.com/office/drawing/2014/chart" uri="{C3380CC4-5D6E-409C-BE32-E72D297353CC}">
              <c16:uniqueId val="{00000000-9DD5-4622-8C83-78D3F5E21D74}"/>
            </c:ext>
          </c:extLst>
        </c:ser>
        <c:ser>
          <c:idx val="1"/>
          <c:order val="1"/>
          <c:tx>
            <c:v>tanpa aset bebas resiko</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FIX!$I$15:$I$44</c:f>
              <c:numCache>
                <c:formatCode>0.00000000</c:formatCode>
                <c:ptCount val="30"/>
                <c:pt idx="0">
                  <c:v>3.312663998899491E-4</c:v>
                </c:pt>
                <c:pt idx="1">
                  <c:v>3.3594472882501945E-4</c:v>
                </c:pt>
                <c:pt idx="2">
                  <c:v>3.442941315718073E-4</c:v>
                </c:pt>
                <c:pt idx="3">
                  <c:v>3.5601531522069346E-4</c:v>
                </c:pt>
                <c:pt idx="4">
                  <c:v>3.7111174031190079E-4</c:v>
                </c:pt>
                <c:pt idx="5">
                  <c:v>3.8968686850081752E-4</c:v>
                </c:pt>
                <c:pt idx="6">
                  <c:v>4.1178899159899108E-4</c:v>
                </c:pt>
                <c:pt idx="7">
                  <c:v>4.374181096063545E-4</c:v>
                </c:pt>
                <c:pt idx="8">
                  <c:v>4.6657422252296222E-4</c:v>
                </c:pt>
                <c:pt idx="9">
                  <c:v>4.9925733034876735E-4</c:v>
                </c:pt>
                <c:pt idx="10">
                  <c:v>5.3546743308382019E-4</c:v>
                </c:pt>
                <c:pt idx="11">
                  <c:v>5.7520453072812568E-4</c:v>
                </c:pt>
                <c:pt idx="12">
                  <c:v>6.1846862328160108E-4</c:v>
                </c:pt>
                <c:pt idx="13">
                  <c:v>6.6525971074432588E-4</c:v>
                </c:pt>
                <c:pt idx="14">
                  <c:v>7.1573106871144522E-4</c:v>
                </c:pt>
                <c:pt idx="15">
                  <c:v>7.7088845080474722E-4</c:v>
                </c:pt>
                <c:pt idx="16">
                  <c:v>8.3091470138368516E-4</c:v>
                </c:pt>
                <c:pt idx="17">
                  <c:v>8.9580982044813913E-4</c:v>
                </c:pt>
                <c:pt idx="18">
                  <c:v>9.655738079982053E-4</c:v>
                </c:pt>
                <c:pt idx="19">
                  <c:v>1.0402066640337341E-3</c:v>
                </c:pt>
                <c:pt idx="20">
                  <c:v>1.1197083885548728E-3</c:v>
                </c:pt>
                <c:pt idx="21">
                  <c:v>1.2047730778434462E-3</c:v>
                </c:pt>
                <c:pt idx="22">
                  <c:v>1.2974809221009732E-3</c:v>
                </c:pt>
                <c:pt idx="23">
                  <c:v>1.3979717723618746E-3</c:v>
                </c:pt>
                <c:pt idx="24">
                  <c:v>1.5062456286262852E-3</c:v>
                </c:pt>
                <c:pt idx="25">
                  <c:v>1.6223024908942089E-3</c:v>
                </c:pt>
                <c:pt idx="26">
                  <c:v>1.7461423591654246E-3</c:v>
                </c:pt>
                <c:pt idx="27">
                  <c:v>1.8777652334401624E-3</c:v>
                </c:pt>
                <c:pt idx="28">
                  <c:v>2.0171711137182413E-3</c:v>
                </c:pt>
                <c:pt idx="29">
                  <c:v>2.1643600000000032E-3</c:v>
                </c:pt>
              </c:numCache>
            </c:numRef>
          </c:xVal>
          <c:yVal>
            <c:numRef>
              <c:f>FIX!$J$15:$J$44</c:f>
              <c:numCache>
                <c:formatCode>0.00000000</c:formatCode>
                <c:ptCount val="30"/>
                <c:pt idx="0">
                  <c:v>-0.52193077733391002</c:v>
                </c:pt>
                <c:pt idx="1">
                  <c:v>-5.239602432566277E-4</c:v>
                </c:pt>
                <c:pt idx="2">
                  <c:v>0.50115895222365747</c:v>
                </c:pt>
                <c:pt idx="3">
                  <c:v>0.96981275633739983</c:v>
                </c:pt>
                <c:pt idx="4">
                  <c:v>1.3957798846096978</c:v>
                </c:pt>
                <c:pt idx="5">
                  <c:v>1.7724805884381987</c:v>
                </c:pt>
                <c:pt idx="6">
                  <c:v>2.0967887328691388</c:v>
                </c:pt>
                <c:pt idx="7">
                  <c:v>2.3688013894849895</c:v>
                </c:pt>
                <c:pt idx="8">
                  <c:v>2.5909676861309361</c:v>
                </c:pt>
                <c:pt idx="9">
                  <c:v>2.7673120807072213</c:v>
                </c:pt>
                <c:pt idx="10">
                  <c:v>2.9027403975279702</c:v>
                </c:pt>
                <c:pt idx="11">
                  <c:v>3.0024886196639669</c:v>
                </c:pt>
                <c:pt idx="12">
                  <c:v>3.0717276412945336</c:v>
                </c:pt>
                <c:pt idx="13">
                  <c:v>3.1153085627354393</c:v>
                </c:pt>
                <c:pt idx="14">
                  <c:v>3.1369483307242056</c:v>
                </c:pt>
                <c:pt idx="15">
                  <c:v>3.1365543051459737</c:v>
                </c:pt>
                <c:pt idx="16">
                  <c:v>3.1178357932073859</c:v>
                </c:pt>
                <c:pt idx="17">
                  <c:v>3.084781660030361</c:v>
                </c:pt>
                <c:pt idx="18">
                  <c:v>3.0407823706381203</c:v>
                </c:pt>
                <c:pt idx="19">
                  <c:v>2.9886579545381191</c:v>
                </c:pt>
                <c:pt idx="20">
                  <c:v>2.9307130876999712</c:v>
                </c:pt>
                <c:pt idx="21">
                  <c:v>2.8671508354466098</c:v>
                </c:pt>
                <c:pt idx="22">
                  <c:v>2.7954077649993905</c:v>
                </c:pt>
                <c:pt idx="23">
                  <c:v>2.7180165062110704</c:v>
                </c:pt>
                <c:pt idx="24">
                  <c:v>2.6373072126601542</c:v>
                </c:pt>
                <c:pt idx="25">
                  <c:v>2.5551058397539919</c:v>
                </c:pt>
                <c:pt idx="26">
                  <c:v>2.4728090774409059</c:v>
                </c:pt>
                <c:pt idx="27">
                  <c:v>2.3914591154393312</c:v>
                </c:pt>
                <c:pt idx="28">
                  <c:v>2.3118122505168954</c:v>
                </c:pt>
                <c:pt idx="29">
                  <c:v>2.2343986213014437</c:v>
                </c:pt>
              </c:numCache>
            </c:numRef>
          </c:yVal>
          <c:smooth val="0"/>
          <c:extLst>
            <c:ext xmlns:c16="http://schemas.microsoft.com/office/drawing/2014/chart" uri="{C3380CC4-5D6E-409C-BE32-E72D297353CC}">
              <c16:uniqueId val="{00000001-9DD5-4622-8C83-78D3F5E21D74}"/>
            </c:ext>
          </c:extLst>
        </c:ser>
        <c:dLbls>
          <c:showLegendKey val="0"/>
          <c:showVal val="0"/>
          <c:showCatName val="0"/>
          <c:showSerName val="0"/>
          <c:showPercent val="0"/>
          <c:showBubbleSize val="0"/>
        </c:dLbls>
        <c:axId val="159081888"/>
        <c:axId val="159082448"/>
      </c:scatterChart>
      <c:valAx>
        <c:axId val="159081888"/>
        <c:scaling>
          <c:orientation val="minMax"/>
        </c:scaling>
        <c:delete val="0"/>
        <c:axPos val="b"/>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082448"/>
        <c:crosses val="autoZero"/>
        <c:crossBetween val="midCat"/>
      </c:valAx>
      <c:valAx>
        <c:axId val="159082448"/>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08188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dirty="0"/>
              <a:t>EF</a:t>
            </a:r>
            <a:r>
              <a:rPr lang="en-ID" baseline="0" dirty="0"/>
              <a:t> </a:t>
            </a:r>
            <a:r>
              <a:rPr lang="en-ID" baseline="0" dirty="0" err="1"/>
              <a:t>Sebelum</a:t>
            </a:r>
            <a:r>
              <a:rPr lang="en-ID" baseline="0" dirty="0"/>
              <a:t> dan </a:t>
            </a:r>
            <a:r>
              <a:rPr lang="en-ID" baseline="0" dirty="0" err="1"/>
              <a:t>Selama</a:t>
            </a:r>
            <a:r>
              <a:rPr lang="en-ID" baseline="0" dirty="0"/>
              <a:t> </a:t>
            </a:r>
            <a:r>
              <a:rPr lang="en-ID" baseline="0" dirty="0" err="1"/>
              <a:t>Pandemi</a:t>
            </a:r>
            <a:endParaRPr lang="en-ID"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FIX!$I$15:$I$44</c:f>
              <c:numCache>
                <c:formatCode>0.00000000</c:formatCode>
                <c:ptCount val="30"/>
                <c:pt idx="0">
                  <c:v>3.312663998899491E-4</c:v>
                </c:pt>
                <c:pt idx="1">
                  <c:v>3.3594472882501945E-4</c:v>
                </c:pt>
                <c:pt idx="2">
                  <c:v>3.442941315718073E-4</c:v>
                </c:pt>
                <c:pt idx="3">
                  <c:v>3.5601531522069346E-4</c:v>
                </c:pt>
                <c:pt idx="4">
                  <c:v>3.7111174031190079E-4</c:v>
                </c:pt>
                <c:pt idx="5">
                  <c:v>3.8968686850081752E-4</c:v>
                </c:pt>
                <c:pt idx="6">
                  <c:v>4.1178899159899108E-4</c:v>
                </c:pt>
                <c:pt idx="7">
                  <c:v>4.374181096063545E-4</c:v>
                </c:pt>
                <c:pt idx="8">
                  <c:v>4.6657422252296222E-4</c:v>
                </c:pt>
                <c:pt idx="9">
                  <c:v>4.9925733034876735E-4</c:v>
                </c:pt>
                <c:pt idx="10">
                  <c:v>5.3546743308382019E-4</c:v>
                </c:pt>
                <c:pt idx="11">
                  <c:v>5.7520453072812568E-4</c:v>
                </c:pt>
                <c:pt idx="12">
                  <c:v>6.1846862328160108E-4</c:v>
                </c:pt>
                <c:pt idx="13">
                  <c:v>6.6525971074432588E-4</c:v>
                </c:pt>
                <c:pt idx="14">
                  <c:v>7.1573106871144522E-4</c:v>
                </c:pt>
                <c:pt idx="15">
                  <c:v>7.7088845080474722E-4</c:v>
                </c:pt>
                <c:pt idx="16">
                  <c:v>8.3091470138368516E-4</c:v>
                </c:pt>
                <c:pt idx="17">
                  <c:v>8.9580982044813913E-4</c:v>
                </c:pt>
                <c:pt idx="18">
                  <c:v>9.655738079982053E-4</c:v>
                </c:pt>
                <c:pt idx="19">
                  <c:v>1.0402066640337341E-3</c:v>
                </c:pt>
                <c:pt idx="20">
                  <c:v>1.1197083885548728E-3</c:v>
                </c:pt>
                <c:pt idx="21">
                  <c:v>1.2047730778434462E-3</c:v>
                </c:pt>
                <c:pt idx="22">
                  <c:v>1.2974809221009732E-3</c:v>
                </c:pt>
                <c:pt idx="23">
                  <c:v>1.3979717723618746E-3</c:v>
                </c:pt>
                <c:pt idx="24">
                  <c:v>1.5062456286262852E-3</c:v>
                </c:pt>
                <c:pt idx="25">
                  <c:v>1.6223024908942089E-3</c:v>
                </c:pt>
                <c:pt idx="26">
                  <c:v>1.7461423591654246E-3</c:v>
                </c:pt>
                <c:pt idx="27">
                  <c:v>1.8777652334401624E-3</c:v>
                </c:pt>
                <c:pt idx="28">
                  <c:v>2.0171711137182413E-3</c:v>
                </c:pt>
                <c:pt idx="29">
                  <c:v>2.1643600000000032E-3</c:v>
                </c:pt>
              </c:numCache>
            </c:numRef>
          </c:xVal>
          <c:yVal>
            <c:numRef>
              <c:f>FIX!$H$15:$H$44</c:f>
              <c:numCache>
                <c:formatCode>0.00000000</c:formatCode>
                <c:ptCount val="30"/>
                <c:pt idx="0">
                  <c:v>-1.7289812959916701E-4</c:v>
                </c:pt>
                <c:pt idx="1">
                  <c:v>-1.7602168183593901E-7</c:v>
                </c:pt>
                <c:pt idx="2">
                  <c:v>1.72546086235281E-4</c:v>
                </c:pt>
                <c:pt idx="3">
                  <c:v>3.4526819415250899E-4</c:v>
                </c:pt>
                <c:pt idx="4">
                  <c:v>5.1799030206984903E-4</c:v>
                </c:pt>
                <c:pt idx="5">
                  <c:v>6.90712409986968E-4</c:v>
                </c:pt>
                <c:pt idx="6">
                  <c:v>8.6343451790430901E-4</c:v>
                </c:pt>
                <c:pt idx="7">
                  <c:v>1.0361566258214299E-3</c:v>
                </c:pt>
                <c:pt idx="8">
                  <c:v>1.2088787337386599E-3</c:v>
                </c:pt>
                <c:pt idx="9">
                  <c:v>1.38160084165578E-3</c:v>
                </c:pt>
                <c:pt idx="10">
                  <c:v>1.55432294957301E-3</c:v>
                </c:pt>
                <c:pt idx="11">
                  <c:v>1.7270450574903499E-3</c:v>
                </c:pt>
                <c:pt idx="12">
                  <c:v>1.89976716540747E-3</c:v>
                </c:pt>
                <c:pt idx="13">
                  <c:v>2.0724892733247E-3</c:v>
                </c:pt>
                <c:pt idx="14">
                  <c:v>2.2452113812418198E-3</c:v>
                </c:pt>
                <c:pt idx="15">
                  <c:v>2.4179334891589401E-3</c:v>
                </c:pt>
                <c:pt idx="16">
                  <c:v>2.5906555970762802E-3</c:v>
                </c:pt>
                <c:pt idx="17">
                  <c:v>2.7633777049935102E-3</c:v>
                </c:pt>
                <c:pt idx="18">
                  <c:v>2.9360998129108599E-3</c:v>
                </c:pt>
                <c:pt idx="19">
                  <c:v>3.1088219208279802E-3</c:v>
                </c:pt>
                <c:pt idx="20">
                  <c:v>3.2815440287452102E-3</c:v>
                </c:pt>
                <c:pt idx="21">
                  <c:v>3.4542661366624202E-3</c:v>
                </c:pt>
                <c:pt idx="22">
                  <c:v>3.6269882445796298E-3</c:v>
                </c:pt>
                <c:pt idx="23">
                  <c:v>3.7997103524967202E-3</c:v>
                </c:pt>
                <c:pt idx="24">
                  <c:v>3.9724324604139298E-3</c:v>
                </c:pt>
                <c:pt idx="25">
                  <c:v>4.1451545683312404E-3</c:v>
                </c:pt>
                <c:pt idx="26">
                  <c:v>4.3178766762483403E-3</c:v>
                </c:pt>
                <c:pt idx="27">
                  <c:v>4.49059878416554E-3</c:v>
                </c:pt>
                <c:pt idx="28">
                  <c:v>4.6633208920826398E-3</c:v>
                </c:pt>
                <c:pt idx="29">
                  <c:v>4.8360429999999999E-3</c:v>
                </c:pt>
              </c:numCache>
            </c:numRef>
          </c:yVal>
          <c:smooth val="0"/>
          <c:extLst>
            <c:ext xmlns:c16="http://schemas.microsoft.com/office/drawing/2014/chart" uri="{C3380CC4-5D6E-409C-BE32-E72D297353CC}">
              <c16:uniqueId val="{00000000-4ACA-48D6-B823-CD52955FE7C2}"/>
            </c:ext>
          </c:extLst>
        </c:ser>
        <c:ser>
          <c:idx val="1"/>
          <c:order val="1"/>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[1]FIX!$I$15:$I$44</c:f>
              <c:numCache>
                <c:formatCode>General</c:formatCode>
                <c:ptCount val="30"/>
                <c:pt idx="0">
                  <c:v>7.158197041475519E-5</c:v>
                </c:pt>
                <c:pt idx="1">
                  <c:v>7.1884759725767585E-5</c:v>
                </c:pt>
                <c:pt idx="2">
                  <c:v>7.2845579320027142E-5</c:v>
                </c:pt>
                <c:pt idx="3">
                  <c:v>7.4631415325990678E-5</c:v>
                </c:pt>
                <c:pt idx="4">
                  <c:v>7.7301512711031695E-5</c:v>
                </c:pt>
                <c:pt idx="5">
                  <c:v>8.0941102298714919E-5</c:v>
                </c:pt>
                <c:pt idx="6">
                  <c:v>8.5551974163250089E-5</c:v>
                </c:pt>
                <c:pt idx="7">
                  <c:v>9.1594909882083039E-5</c:v>
                </c:pt>
                <c:pt idx="8">
                  <c:v>1.0223131477427527E-4</c:v>
                </c:pt>
                <c:pt idx="9">
                  <c:v>1.1806024859547646E-4</c:v>
                </c:pt>
                <c:pt idx="10">
                  <c:v>1.3908171134562413E-4</c:v>
                </c:pt>
                <c:pt idx="11">
                  <c:v>1.6529570302483337E-4</c:v>
                </c:pt>
                <c:pt idx="12">
                  <c:v>1.9670222363305279E-4</c:v>
                </c:pt>
                <c:pt idx="13">
                  <c:v>2.3330127317028066E-4</c:v>
                </c:pt>
                <c:pt idx="14">
                  <c:v>2.7509285163664023E-4</c:v>
                </c:pt>
                <c:pt idx="15">
                  <c:v>3.2207695903177042E-4</c:v>
                </c:pt>
                <c:pt idx="16">
                  <c:v>3.7425359535617621E-4</c:v>
                </c:pt>
                <c:pt idx="17">
                  <c:v>4.3162276060930096E-4</c:v>
                </c:pt>
                <c:pt idx="18">
                  <c:v>4.9418445479175693E-4</c:v>
                </c:pt>
                <c:pt idx="19">
                  <c:v>5.61938677903063E-4</c:v>
                </c:pt>
                <c:pt idx="20">
                  <c:v>6.348854299433747E-4</c:v>
                </c:pt>
                <c:pt idx="21">
                  <c:v>7.1302471091270136E-4</c:v>
                </c:pt>
                <c:pt idx="22">
                  <c:v>7.9635652081103646E-4</c:v>
                </c:pt>
                <c:pt idx="23">
                  <c:v>8.8488085963863328E-4</c:v>
                </c:pt>
                <c:pt idx="24">
                  <c:v>9.785977273947435E-4</c:v>
                </c:pt>
                <c:pt idx="25">
                  <c:v>1.077507124080383E-3</c:v>
                </c:pt>
                <c:pt idx="26">
                  <c:v>1.1816090496944863E-3</c:v>
                </c:pt>
                <c:pt idx="27">
                  <c:v>1.2909035042381744E-3</c:v>
                </c:pt>
                <c:pt idx="28">
                  <c:v>1.4053904877102702E-3</c:v>
                </c:pt>
                <c:pt idx="29">
                  <c:v>1.5250699999999995E-3</c:v>
                </c:pt>
              </c:numCache>
            </c:numRef>
          </c:xVal>
          <c:yVal>
            <c:numRef>
              <c:f>[1]FIX!$H$15:$H$44</c:f>
              <c:numCache>
                <c:formatCode>General</c:formatCode>
                <c:ptCount val="30"/>
                <c:pt idx="0">
                  <c:v>8.1282140710811602E-4</c:v>
                </c:pt>
                <c:pt idx="1">
                  <c:v>8.5369239306997205E-4</c:v>
                </c:pt>
                <c:pt idx="2">
                  <c:v>8.9456337903200101E-4</c:v>
                </c:pt>
                <c:pt idx="3">
                  <c:v>9.3543436499378396E-4</c:v>
                </c:pt>
                <c:pt idx="4">
                  <c:v>9.7630535095594303E-4</c:v>
                </c:pt>
                <c:pt idx="5">
                  <c:v>1.01717633691802E-3</c:v>
                </c:pt>
                <c:pt idx="6">
                  <c:v>1.0580473228800999E-3</c:v>
                </c:pt>
                <c:pt idx="7">
                  <c:v>1.09891830884279E-3</c:v>
                </c:pt>
                <c:pt idx="8">
                  <c:v>1.1397892948061799E-3</c:v>
                </c:pt>
                <c:pt idx="9">
                  <c:v>1.18066028076957E-3</c:v>
                </c:pt>
                <c:pt idx="10">
                  <c:v>1.2215312667328501E-3</c:v>
                </c:pt>
                <c:pt idx="11">
                  <c:v>1.26240225269623E-3</c:v>
                </c:pt>
                <c:pt idx="12">
                  <c:v>1.30327323865962E-3</c:v>
                </c:pt>
                <c:pt idx="13">
                  <c:v>1.3441442246230101E-3</c:v>
                </c:pt>
                <c:pt idx="14">
                  <c:v>1.3850152105865099E-3</c:v>
                </c:pt>
                <c:pt idx="15">
                  <c:v>1.42588619654979E-3</c:v>
                </c:pt>
                <c:pt idx="16">
                  <c:v>1.46675718251329E-3</c:v>
                </c:pt>
                <c:pt idx="17">
                  <c:v>1.5076281684765699E-3</c:v>
                </c:pt>
                <c:pt idx="18">
                  <c:v>1.5484991544400699E-3</c:v>
                </c:pt>
                <c:pt idx="19">
                  <c:v>1.58937014040346E-3</c:v>
                </c:pt>
                <c:pt idx="20">
                  <c:v>1.6302411263668401E-3</c:v>
                </c:pt>
                <c:pt idx="21">
                  <c:v>1.67111211233023E-3</c:v>
                </c:pt>
                <c:pt idx="22">
                  <c:v>1.71198309829362E-3</c:v>
                </c:pt>
                <c:pt idx="23">
                  <c:v>1.75285408425712E-3</c:v>
                </c:pt>
                <c:pt idx="24">
                  <c:v>1.7937250702203999E-3</c:v>
                </c:pt>
                <c:pt idx="25">
                  <c:v>1.8345960561839E-3</c:v>
                </c:pt>
                <c:pt idx="26">
                  <c:v>1.8754670421471801E-3</c:v>
                </c:pt>
                <c:pt idx="27">
                  <c:v>1.9163380281106801E-3</c:v>
                </c:pt>
                <c:pt idx="28">
                  <c:v>1.95720901407396E-3</c:v>
                </c:pt>
                <c:pt idx="29">
                  <c:v>1.9980800000000002E-3</c:v>
                </c:pt>
              </c:numCache>
            </c:numRef>
          </c:yVal>
          <c:smooth val="0"/>
          <c:extLst>
            <c:ext xmlns:c16="http://schemas.microsoft.com/office/drawing/2014/chart" uri="{C3380CC4-5D6E-409C-BE32-E72D297353CC}">
              <c16:uniqueId val="{00000001-4ACA-48D6-B823-CD52955FE7C2}"/>
            </c:ext>
          </c:extLst>
        </c:ser>
        <c:dLbls>
          <c:showLegendKey val="0"/>
          <c:showVal val="0"/>
          <c:showCatName val="0"/>
          <c:showSerName val="0"/>
          <c:showPercent val="0"/>
          <c:showBubbleSize val="0"/>
        </c:dLbls>
        <c:axId val="159085248"/>
        <c:axId val="159214016"/>
      </c:scatterChart>
      <c:valAx>
        <c:axId val="159085248"/>
        <c:scaling>
          <c:orientation val="minMax"/>
        </c:scaling>
        <c:delete val="0"/>
        <c:axPos val="b"/>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214016"/>
        <c:crosses val="autoZero"/>
        <c:crossBetween val="midCat"/>
      </c:valAx>
      <c:valAx>
        <c:axId val="159214016"/>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08524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a:t>Rasio</a:t>
            </a:r>
            <a:r>
              <a:rPr lang="en-ID" baseline="0"/>
              <a:t> MV Sebelum dan Selama Pandemi</a:t>
            </a:r>
            <a:endParaRPr lang="en-ID"/>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FIX!$I$15:$I$44</c:f>
              <c:numCache>
                <c:formatCode>0.00000000</c:formatCode>
                <c:ptCount val="30"/>
                <c:pt idx="0">
                  <c:v>3.312663998899491E-4</c:v>
                </c:pt>
                <c:pt idx="1">
                  <c:v>3.3594472882501945E-4</c:v>
                </c:pt>
                <c:pt idx="2">
                  <c:v>3.442941315718073E-4</c:v>
                </c:pt>
                <c:pt idx="3">
                  <c:v>3.5601531522069346E-4</c:v>
                </c:pt>
                <c:pt idx="4">
                  <c:v>3.7111174031190079E-4</c:v>
                </c:pt>
                <c:pt idx="5">
                  <c:v>3.8968686850081752E-4</c:v>
                </c:pt>
                <c:pt idx="6">
                  <c:v>4.1178899159899108E-4</c:v>
                </c:pt>
                <c:pt idx="7">
                  <c:v>4.374181096063545E-4</c:v>
                </c:pt>
                <c:pt idx="8">
                  <c:v>4.6657422252296222E-4</c:v>
                </c:pt>
                <c:pt idx="9">
                  <c:v>4.9925733034876735E-4</c:v>
                </c:pt>
                <c:pt idx="10">
                  <c:v>5.3546743308382019E-4</c:v>
                </c:pt>
                <c:pt idx="11">
                  <c:v>5.7520453072812568E-4</c:v>
                </c:pt>
                <c:pt idx="12">
                  <c:v>6.1846862328160108E-4</c:v>
                </c:pt>
                <c:pt idx="13">
                  <c:v>6.6525971074432588E-4</c:v>
                </c:pt>
                <c:pt idx="14">
                  <c:v>7.1573106871144522E-4</c:v>
                </c:pt>
                <c:pt idx="15">
                  <c:v>7.7088845080474722E-4</c:v>
                </c:pt>
                <c:pt idx="16">
                  <c:v>8.3091470138368516E-4</c:v>
                </c:pt>
                <c:pt idx="17">
                  <c:v>8.9580982044813913E-4</c:v>
                </c:pt>
                <c:pt idx="18">
                  <c:v>9.655738079982053E-4</c:v>
                </c:pt>
                <c:pt idx="19">
                  <c:v>1.0402066640337341E-3</c:v>
                </c:pt>
                <c:pt idx="20">
                  <c:v>1.1197083885548728E-3</c:v>
                </c:pt>
                <c:pt idx="21">
                  <c:v>1.2047730778434462E-3</c:v>
                </c:pt>
                <c:pt idx="22">
                  <c:v>1.2974809221009732E-3</c:v>
                </c:pt>
                <c:pt idx="23">
                  <c:v>1.3979717723618746E-3</c:v>
                </c:pt>
                <c:pt idx="24">
                  <c:v>1.5062456286262852E-3</c:v>
                </c:pt>
                <c:pt idx="25">
                  <c:v>1.6223024908942089E-3</c:v>
                </c:pt>
                <c:pt idx="26">
                  <c:v>1.7461423591654246E-3</c:v>
                </c:pt>
                <c:pt idx="27">
                  <c:v>1.8777652334401624E-3</c:v>
                </c:pt>
                <c:pt idx="28">
                  <c:v>2.0171711137182413E-3</c:v>
                </c:pt>
                <c:pt idx="29">
                  <c:v>2.1643600000000032E-3</c:v>
                </c:pt>
              </c:numCache>
            </c:numRef>
          </c:xVal>
          <c:yVal>
            <c:numRef>
              <c:f>FIX!$J$15:$J$44</c:f>
              <c:numCache>
                <c:formatCode>0.00000000</c:formatCode>
                <c:ptCount val="30"/>
                <c:pt idx="0">
                  <c:v>-0.52193077733391002</c:v>
                </c:pt>
                <c:pt idx="1">
                  <c:v>-5.239602432566277E-4</c:v>
                </c:pt>
                <c:pt idx="2">
                  <c:v>0.50115895222365747</c:v>
                </c:pt>
                <c:pt idx="3">
                  <c:v>0.96981275633739983</c:v>
                </c:pt>
                <c:pt idx="4">
                  <c:v>1.3957798846096978</c:v>
                </c:pt>
                <c:pt idx="5">
                  <c:v>1.7724805884381987</c:v>
                </c:pt>
                <c:pt idx="6">
                  <c:v>2.0967887328691388</c:v>
                </c:pt>
                <c:pt idx="7">
                  <c:v>2.3688013894849895</c:v>
                </c:pt>
                <c:pt idx="8">
                  <c:v>2.5909676861309361</c:v>
                </c:pt>
                <c:pt idx="9">
                  <c:v>2.7673120807072213</c:v>
                </c:pt>
                <c:pt idx="10">
                  <c:v>2.9027403975279702</c:v>
                </c:pt>
                <c:pt idx="11">
                  <c:v>3.0024886196639669</c:v>
                </c:pt>
                <c:pt idx="12">
                  <c:v>3.0717276412945336</c:v>
                </c:pt>
                <c:pt idx="13">
                  <c:v>3.1153085627354393</c:v>
                </c:pt>
                <c:pt idx="14">
                  <c:v>3.1369483307242056</c:v>
                </c:pt>
                <c:pt idx="15">
                  <c:v>3.1365543051459737</c:v>
                </c:pt>
                <c:pt idx="16">
                  <c:v>3.1178357932073859</c:v>
                </c:pt>
                <c:pt idx="17">
                  <c:v>3.084781660030361</c:v>
                </c:pt>
                <c:pt idx="18">
                  <c:v>3.0407823706381203</c:v>
                </c:pt>
                <c:pt idx="19">
                  <c:v>2.9886579545381191</c:v>
                </c:pt>
                <c:pt idx="20">
                  <c:v>2.9307130876999712</c:v>
                </c:pt>
                <c:pt idx="21">
                  <c:v>2.8671508354466098</c:v>
                </c:pt>
                <c:pt idx="22">
                  <c:v>2.7954077649993905</c:v>
                </c:pt>
                <c:pt idx="23">
                  <c:v>2.7180165062110704</c:v>
                </c:pt>
                <c:pt idx="24">
                  <c:v>2.6373072126601542</c:v>
                </c:pt>
                <c:pt idx="25">
                  <c:v>2.5551058397539919</c:v>
                </c:pt>
                <c:pt idx="26">
                  <c:v>2.4728090774409059</c:v>
                </c:pt>
                <c:pt idx="27">
                  <c:v>2.3914591154393312</c:v>
                </c:pt>
                <c:pt idx="28">
                  <c:v>2.3118122505168954</c:v>
                </c:pt>
                <c:pt idx="29">
                  <c:v>2.2343986213014437</c:v>
                </c:pt>
              </c:numCache>
            </c:numRef>
          </c:yVal>
          <c:smooth val="0"/>
          <c:extLst>
            <c:ext xmlns:c16="http://schemas.microsoft.com/office/drawing/2014/chart" uri="{C3380CC4-5D6E-409C-BE32-E72D297353CC}">
              <c16:uniqueId val="{00000000-CEF9-4214-99DB-10A54C37D6EB}"/>
            </c:ext>
          </c:extLst>
        </c:ser>
        <c:ser>
          <c:idx val="1"/>
          <c:order val="1"/>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[1]FIX!$I$15:$I$44</c:f>
              <c:numCache>
                <c:formatCode>General</c:formatCode>
                <c:ptCount val="30"/>
                <c:pt idx="0">
                  <c:v>7.158197041475519E-5</c:v>
                </c:pt>
                <c:pt idx="1">
                  <c:v>7.1884759725767585E-5</c:v>
                </c:pt>
                <c:pt idx="2">
                  <c:v>7.2845579320027142E-5</c:v>
                </c:pt>
                <c:pt idx="3">
                  <c:v>7.4631415325990678E-5</c:v>
                </c:pt>
                <c:pt idx="4">
                  <c:v>7.7301512711031695E-5</c:v>
                </c:pt>
                <c:pt idx="5">
                  <c:v>8.0941102298714919E-5</c:v>
                </c:pt>
                <c:pt idx="6">
                  <c:v>8.5551974163250089E-5</c:v>
                </c:pt>
                <c:pt idx="7">
                  <c:v>9.1594909882083039E-5</c:v>
                </c:pt>
                <c:pt idx="8">
                  <c:v>1.0223131477427527E-4</c:v>
                </c:pt>
                <c:pt idx="9">
                  <c:v>1.1806024859547646E-4</c:v>
                </c:pt>
                <c:pt idx="10">
                  <c:v>1.3908171134562413E-4</c:v>
                </c:pt>
                <c:pt idx="11">
                  <c:v>1.6529570302483337E-4</c:v>
                </c:pt>
                <c:pt idx="12">
                  <c:v>1.9670222363305279E-4</c:v>
                </c:pt>
                <c:pt idx="13">
                  <c:v>2.3330127317028066E-4</c:v>
                </c:pt>
                <c:pt idx="14">
                  <c:v>2.7509285163664023E-4</c:v>
                </c:pt>
                <c:pt idx="15">
                  <c:v>3.2207695903177042E-4</c:v>
                </c:pt>
                <c:pt idx="16">
                  <c:v>3.7425359535617621E-4</c:v>
                </c:pt>
                <c:pt idx="17">
                  <c:v>4.3162276060930096E-4</c:v>
                </c:pt>
                <c:pt idx="18">
                  <c:v>4.9418445479175693E-4</c:v>
                </c:pt>
                <c:pt idx="19">
                  <c:v>5.61938677903063E-4</c:v>
                </c:pt>
                <c:pt idx="20">
                  <c:v>6.348854299433747E-4</c:v>
                </c:pt>
                <c:pt idx="21">
                  <c:v>7.1302471091270136E-4</c:v>
                </c:pt>
                <c:pt idx="22">
                  <c:v>7.9635652081103646E-4</c:v>
                </c:pt>
                <c:pt idx="23">
                  <c:v>8.8488085963863328E-4</c:v>
                </c:pt>
                <c:pt idx="24">
                  <c:v>9.785977273947435E-4</c:v>
                </c:pt>
                <c:pt idx="25">
                  <c:v>1.077507124080383E-3</c:v>
                </c:pt>
                <c:pt idx="26">
                  <c:v>1.1816090496944863E-3</c:v>
                </c:pt>
                <c:pt idx="27">
                  <c:v>1.2909035042381744E-3</c:v>
                </c:pt>
                <c:pt idx="28">
                  <c:v>1.4053904877102702E-3</c:v>
                </c:pt>
                <c:pt idx="29">
                  <c:v>1.5250699999999995E-3</c:v>
                </c:pt>
              </c:numCache>
            </c:numRef>
          </c:xVal>
          <c:yVal>
            <c:numRef>
              <c:f>[1]FIX!$J$15:$J$44</c:f>
              <c:numCache>
                <c:formatCode>General</c:formatCode>
                <c:ptCount val="30"/>
                <c:pt idx="0">
                  <c:v>11.355113618674141</c:v>
                </c:pt>
                <c:pt idx="1">
                  <c:v>11.875846790428378</c:v>
                </c:pt>
                <c:pt idx="2">
                  <c:v>12.280269954364442</c:v>
                </c:pt>
                <c:pt idx="3">
                  <c:v>12.534056347555495</c:v>
                </c:pt>
                <c:pt idx="4">
                  <c:v>12.629835002137217</c:v>
                </c:pt>
                <c:pt idx="5">
                  <c:v>12.566870329540464</c:v>
                </c:pt>
                <c:pt idx="6">
                  <c:v>12.367304591488869</c:v>
                </c:pt>
                <c:pt idx="7">
                  <c:v>11.997591462860868</c:v>
                </c:pt>
                <c:pt idx="8">
                  <c:v>11.149120964772997</c:v>
                </c:pt>
                <c:pt idx="9">
                  <c:v>10.000489536617897</c:v>
                </c:pt>
                <c:pt idx="10">
                  <c:v>8.7828317247067194</c:v>
                </c:pt>
                <c:pt idx="11">
                  <c:v>7.6372357514131606</c:v>
                </c:pt>
                <c:pt idx="12">
                  <c:v>6.6256151790681894</c:v>
                </c:pt>
                <c:pt idx="13">
                  <c:v>5.7614097272497666</c:v>
                </c:pt>
                <c:pt idx="14">
                  <c:v>5.0347190134039694</c:v>
                </c:pt>
                <c:pt idx="15">
                  <c:v>4.4271598963064518</c:v>
                </c:pt>
                <c:pt idx="16">
                  <c:v>3.9191532177997672</c:v>
                </c:pt>
                <c:pt idx="17">
                  <c:v>3.4929301836361089</c:v>
                </c:pt>
                <c:pt idx="18">
                  <c:v>3.1334436755858457</c:v>
                </c:pt>
                <c:pt idx="19">
                  <c:v>2.8283693628891542</c:v>
                </c:pt>
                <c:pt idx="20">
                  <c:v>2.56777215144509</c:v>
                </c:pt>
                <c:pt idx="21">
                  <c:v>2.3436945266471017</c:v>
                </c:pt>
                <c:pt idx="22">
                  <c:v>2.1497696742033057</c:v>
                </c:pt>
                <c:pt idx="23">
                  <c:v>1.9808927554077154</c:v>
                </c:pt>
                <c:pt idx="24">
                  <c:v>1.8329544612735986</c:v>
                </c:pt>
                <c:pt idx="25">
                  <c:v>1.7026300942090453</c:v>
                </c:pt>
                <c:pt idx="26">
                  <c:v>1.5872145212768096</c:v>
                </c:pt>
                <c:pt idx="27">
                  <c:v>1.4844936293217403</c:v>
                </c:pt>
                <c:pt idx="28">
                  <c:v>1.3926442730253135</c:v>
                </c:pt>
                <c:pt idx="29">
                  <c:v>1.3101562551227162</c:v>
                </c:pt>
              </c:numCache>
            </c:numRef>
          </c:yVal>
          <c:smooth val="0"/>
          <c:extLst>
            <c:ext xmlns:c16="http://schemas.microsoft.com/office/drawing/2014/chart" uri="{C3380CC4-5D6E-409C-BE32-E72D297353CC}">
              <c16:uniqueId val="{00000001-CEF9-4214-99DB-10A54C37D6EB}"/>
            </c:ext>
          </c:extLst>
        </c:ser>
        <c:dLbls>
          <c:showLegendKey val="0"/>
          <c:showVal val="0"/>
          <c:showCatName val="0"/>
          <c:showSerName val="0"/>
          <c:showPercent val="0"/>
          <c:showBubbleSize val="0"/>
        </c:dLbls>
        <c:axId val="159216816"/>
        <c:axId val="159217376"/>
      </c:scatterChart>
      <c:valAx>
        <c:axId val="159216816"/>
        <c:scaling>
          <c:orientation val="minMax"/>
        </c:scaling>
        <c:delete val="0"/>
        <c:axPos val="b"/>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217376"/>
        <c:crosses val="autoZero"/>
        <c:crossBetween val="midCat"/>
      </c:valAx>
      <c:valAx>
        <c:axId val="159217376"/>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2168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a:t>Grafik</a:t>
            </a:r>
            <a:r>
              <a:rPr lang="en-ID" baseline="0"/>
              <a:t> Rasio Mean-Variance</a:t>
            </a:r>
            <a:endParaRPr lang="en-ID"/>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FIX!$I$15:$I$44</c:f>
              <c:numCache>
                <c:formatCode>0.00000000</c:formatCode>
                <c:ptCount val="30"/>
                <c:pt idx="0">
                  <c:v>7.158197041475519E-5</c:v>
                </c:pt>
                <c:pt idx="1">
                  <c:v>7.1884759725767585E-5</c:v>
                </c:pt>
                <c:pt idx="2">
                  <c:v>7.2845579320027142E-5</c:v>
                </c:pt>
                <c:pt idx="3">
                  <c:v>7.4631415325990678E-5</c:v>
                </c:pt>
                <c:pt idx="4">
                  <c:v>7.7301512711031695E-5</c:v>
                </c:pt>
                <c:pt idx="5">
                  <c:v>8.0941102298714919E-5</c:v>
                </c:pt>
                <c:pt idx="6">
                  <c:v>8.5551974163250089E-5</c:v>
                </c:pt>
                <c:pt idx="7">
                  <c:v>9.1594909882083039E-5</c:v>
                </c:pt>
                <c:pt idx="8">
                  <c:v>1.0223131477427527E-4</c:v>
                </c:pt>
                <c:pt idx="9">
                  <c:v>1.1806024859547646E-4</c:v>
                </c:pt>
                <c:pt idx="10">
                  <c:v>1.3908171134562413E-4</c:v>
                </c:pt>
                <c:pt idx="11">
                  <c:v>1.6529570302483337E-4</c:v>
                </c:pt>
                <c:pt idx="12">
                  <c:v>1.9670222363305279E-4</c:v>
                </c:pt>
                <c:pt idx="13">
                  <c:v>2.3330127317028066E-4</c:v>
                </c:pt>
                <c:pt idx="14">
                  <c:v>2.7509285163664023E-4</c:v>
                </c:pt>
                <c:pt idx="15">
                  <c:v>3.2207695903177042E-4</c:v>
                </c:pt>
                <c:pt idx="16">
                  <c:v>3.7425359535617621E-4</c:v>
                </c:pt>
                <c:pt idx="17">
                  <c:v>4.3162276060930096E-4</c:v>
                </c:pt>
                <c:pt idx="18">
                  <c:v>4.9418445479175693E-4</c:v>
                </c:pt>
                <c:pt idx="19">
                  <c:v>5.61938677903063E-4</c:v>
                </c:pt>
                <c:pt idx="20">
                  <c:v>6.348854299433747E-4</c:v>
                </c:pt>
                <c:pt idx="21">
                  <c:v>7.1302471091270136E-4</c:v>
                </c:pt>
                <c:pt idx="22">
                  <c:v>7.9635652081103646E-4</c:v>
                </c:pt>
                <c:pt idx="23">
                  <c:v>8.8488085963863328E-4</c:v>
                </c:pt>
                <c:pt idx="24">
                  <c:v>9.785977273947435E-4</c:v>
                </c:pt>
                <c:pt idx="25">
                  <c:v>1.077507124080383E-3</c:v>
                </c:pt>
                <c:pt idx="26">
                  <c:v>1.1816090496944863E-3</c:v>
                </c:pt>
                <c:pt idx="27">
                  <c:v>1.2909035042381744E-3</c:v>
                </c:pt>
                <c:pt idx="28">
                  <c:v>1.4053904877102702E-3</c:v>
                </c:pt>
                <c:pt idx="29">
                  <c:v>1.5250699999999995E-3</c:v>
                </c:pt>
              </c:numCache>
            </c:numRef>
          </c:xVal>
          <c:yVal>
            <c:numRef>
              <c:f>FIX!$J$15:$J$44</c:f>
              <c:numCache>
                <c:formatCode>0.00000000</c:formatCode>
                <c:ptCount val="30"/>
                <c:pt idx="0">
                  <c:v>11.355113618674141</c:v>
                </c:pt>
                <c:pt idx="1">
                  <c:v>11.875846790428378</c:v>
                </c:pt>
                <c:pt idx="2">
                  <c:v>12.280269954364442</c:v>
                </c:pt>
                <c:pt idx="3">
                  <c:v>12.534056347555495</c:v>
                </c:pt>
                <c:pt idx="4">
                  <c:v>12.629835002137217</c:v>
                </c:pt>
                <c:pt idx="5">
                  <c:v>12.566870329540464</c:v>
                </c:pt>
                <c:pt idx="6">
                  <c:v>12.367304591488869</c:v>
                </c:pt>
                <c:pt idx="7">
                  <c:v>11.997591462860868</c:v>
                </c:pt>
                <c:pt idx="8">
                  <c:v>11.149120964772997</c:v>
                </c:pt>
                <c:pt idx="9">
                  <c:v>10.000489536617897</c:v>
                </c:pt>
                <c:pt idx="10">
                  <c:v>8.7828317247067194</c:v>
                </c:pt>
                <c:pt idx="11">
                  <c:v>7.6372357514131606</c:v>
                </c:pt>
                <c:pt idx="12">
                  <c:v>6.6256151790681894</c:v>
                </c:pt>
                <c:pt idx="13">
                  <c:v>5.7614097272497666</c:v>
                </c:pt>
                <c:pt idx="14">
                  <c:v>5.0347190134039694</c:v>
                </c:pt>
                <c:pt idx="15">
                  <c:v>4.4271598963064518</c:v>
                </c:pt>
                <c:pt idx="16">
                  <c:v>3.9191532177997672</c:v>
                </c:pt>
                <c:pt idx="17">
                  <c:v>3.4929301836361089</c:v>
                </c:pt>
                <c:pt idx="18">
                  <c:v>3.1334436755858457</c:v>
                </c:pt>
                <c:pt idx="19">
                  <c:v>2.8283693628891542</c:v>
                </c:pt>
                <c:pt idx="20">
                  <c:v>2.56777215144509</c:v>
                </c:pt>
                <c:pt idx="21">
                  <c:v>2.3436945266471017</c:v>
                </c:pt>
                <c:pt idx="22">
                  <c:v>2.1497696742033057</c:v>
                </c:pt>
                <c:pt idx="23">
                  <c:v>1.9808927554077154</c:v>
                </c:pt>
                <c:pt idx="24">
                  <c:v>1.8329544612735986</c:v>
                </c:pt>
                <c:pt idx="25">
                  <c:v>1.7026300942090453</c:v>
                </c:pt>
                <c:pt idx="26">
                  <c:v>1.5872145212768096</c:v>
                </c:pt>
                <c:pt idx="27">
                  <c:v>1.4844936293217403</c:v>
                </c:pt>
                <c:pt idx="28">
                  <c:v>1.3926442730253135</c:v>
                </c:pt>
                <c:pt idx="29">
                  <c:v>1.3101562551227162</c:v>
                </c:pt>
              </c:numCache>
            </c:numRef>
          </c:yVal>
          <c:smooth val="0"/>
          <c:extLst>
            <c:ext xmlns:c16="http://schemas.microsoft.com/office/drawing/2014/chart" uri="{C3380CC4-5D6E-409C-BE32-E72D297353CC}">
              <c16:uniqueId val="{00000000-0643-442E-A407-B57D98F60DAD}"/>
            </c:ext>
          </c:extLst>
        </c:ser>
        <c:dLbls>
          <c:showLegendKey val="0"/>
          <c:showVal val="0"/>
          <c:showCatName val="0"/>
          <c:showSerName val="0"/>
          <c:showPercent val="0"/>
          <c:showBubbleSize val="0"/>
        </c:dLbls>
        <c:axId val="154317200"/>
        <c:axId val="154317760"/>
      </c:scatterChart>
      <c:valAx>
        <c:axId val="154317200"/>
        <c:scaling>
          <c:orientation val="minMax"/>
        </c:scaling>
        <c:delete val="0"/>
        <c:axPos val="b"/>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317760"/>
        <c:crosses val="autoZero"/>
        <c:crossBetween val="midCat"/>
      </c:valAx>
      <c:valAx>
        <c:axId val="154317760"/>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31720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a:t>Kurva Efficient Frontier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xVal>
            <c:numRef>
              <c:f>'FIX rf'!$J$15:$J$44</c:f>
              <c:numCache>
                <c:formatCode>0.00000000</c:formatCode>
                <c:ptCount val="30"/>
                <c:pt idx="0">
                  <c:v>5.798055233133194E-5</c:v>
                </c:pt>
                <c:pt idx="1">
                  <c:v>5.8225585278555214E-5</c:v>
                </c:pt>
                <c:pt idx="2">
                  <c:v>5.9003546005490011E-5</c:v>
                </c:pt>
                <c:pt idx="3">
                  <c:v>6.0449717162124842E-5</c:v>
                </c:pt>
                <c:pt idx="4">
                  <c:v>6.2612145259213569E-5</c:v>
                </c:pt>
                <c:pt idx="5">
                  <c:v>6.5559844866930892E-5</c:v>
                </c:pt>
                <c:pt idx="6">
                  <c:v>6.9294260577809538E-5</c:v>
                </c:pt>
                <c:pt idx="7">
                  <c:v>7.41888485959594E-5</c:v>
                </c:pt>
                <c:pt idx="8">
                  <c:v>8.2804409804691906E-5</c:v>
                </c:pt>
                <c:pt idx="9">
                  <c:v>9.5625939554580249E-5</c:v>
                </c:pt>
                <c:pt idx="10">
                  <c:v>1.1265343784557229E-4</c:v>
                </c:pt>
                <c:pt idx="11">
                  <c:v>1.3388690467776087E-4</c:v>
                </c:pt>
                <c:pt idx="12">
                  <c:v>1.5932634005110462E-4</c:v>
                </c:pt>
                <c:pt idx="13">
                  <c:v>1.8897174396560482E-4</c:v>
                </c:pt>
                <c:pt idx="14">
                  <c:v>2.228231164213588E-4</c:v>
                </c:pt>
                <c:pt idx="15">
                  <c:v>2.6088045741807278E-4</c:v>
                </c:pt>
                <c:pt idx="16">
                  <c:v>3.0314376695616022E-4</c:v>
                </c:pt>
                <c:pt idx="17">
                  <c:v>3.4961304503516291E-4</c:v>
                </c:pt>
                <c:pt idx="18">
                  <c:v>4.002882916555858E-4</c:v>
                </c:pt>
                <c:pt idx="19">
                  <c:v>4.5516950681703257E-4</c:v>
                </c:pt>
                <c:pt idx="20">
                  <c:v>5.142566905196336E-4</c:v>
                </c:pt>
                <c:pt idx="21">
                  <c:v>5.7754984276339174E-4</c:v>
                </c:pt>
                <c:pt idx="22">
                  <c:v>6.4504896354830609E-4</c:v>
                </c:pt>
                <c:pt idx="23">
                  <c:v>7.1675405287457711E-4</c:v>
                </c:pt>
                <c:pt idx="24">
                  <c:v>7.9266511074160178E-4</c:v>
                </c:pt>
                <c:pt idx="25">
                  <c:v>8.7278213715020504E-4</c:v>
                </c:pt>
                <c:pt idx="26">
                  <c:v>9.5710513209951924E-4</c:v>
                </c:pt>
                <c:pt idx="27">
                  <c:v>1.0456340955904589E-3</c:v>
                </c:pt>
                <c:pt idx="28">
                  <c:v>1.1383690276220611E-3</c:v>
                </c:pt>
                <c:pt idx="29">
                  <c:v>1.2353099281046081E-3</c:v>
                </c:pt>
              </c:numCache>
            </c:numRef>
          </c:xVal>
          <c:yVal>
            <c:numRef>
              <c:f>'FIX rf'!$I$15:$I$44</c:f>
              <c:numCache>
                <c:formatCode>0.00000000</c:formatCode>
                <c:ptCount val="30"/>
                <c:pt idx="0">
                  <c:v>7.4696408318615851E-4</c:v>
                </c:pt>
                <c:pt idx="1">
                  <c:v>7.8374804829385472E-4</c:v>
                </c:pt>
                <c:pt idx="2">
                  <c:v>8.2053204636756616E-4</c:v>
                </c:pt>
                <c:pt idx="3">
                  <c:v>8.5731606048515942E-4</c:v>
                </c:pt>
                <c:pt idx="4">
                  <c:v>8.9410013378567145E-4</c:v>
                </c:pt>
                <c:pt idx="5">
                  <c:v>9.3088421865813152E-4</c:v>
                </c:pt>
                <c:pt idx="6">
                  <c:v>9.6766830353059072E-4</c:v>
                </c:pt>
                <c:pt idx="7">
                  <c:v>1.0044522742057266E-3</c:v>
                </c:pt>
                <c:pt idx="8">
                  <c:v>1.0412361146711305E-3</c:v>
                </c:pt>
                <c:pt idx="9">
                  <c:v>1.078019955136534E-3</c:v>
                </c:pt>
                <c:pt idx="10">
                  <c:v>1.1148037956018372E-3</c:v>
                </c:pt>
                <c:pt idx="11">
                  <c:v>1.1515876360672409E-3</c:v>
                </c:pt>
                <c:pt idx="12">
                  <c:v>1.1883714765326429E-3</c:v>
                </c:pt>
                <c:pt idx="13">
                  <c:v>1.2251553169980469E-3</c:v>
                </c:pt>
                <c:pt idx="14">
                  <c:v>1.2619391574635516E-3</c:v>
                </c:pt>
                <c:pt idx="15">
                  <c:v>1.2987229979288546E-3</c:v>
                </c:pt>
                <c:pt idx="16">
                  <c:v>1.3355068383943567E-3</c:v>
                </c:pt>
                <c:pt idx="17">
                  <c:v>1.3722906788596605E-3</c:v>
                </c:pt>
                <c:pt idx="18">
                  <c:v>1.4090745193251644E-3</c:v>
                </c:pt>
                <c:pt idx="19">
                  <c:v>1.4458583597905684E-3</c:v>
                </c:pt>
                <c:pt idx="20">
                  <c:v>1.4826422002559704E-3</c:v>
                </c:pt>
                <c:pt idx="21">
                  <c:v>1.5194260407213741E-3</c:v>
                </c:pt>
                <c:pt idx="22">
                  <c:v>1.5562098811867781E-3</c:v>
                </c:pt>
                <c:pt idx="23">
                  <c:v>1.5929937216522822E-3</c:v>
                </c:pt>
                <c:pt idx="24">
                  <c:v>1.6297775621175858E-3</c:v>
                </c:pt>
                <c:pt idx="25">
                  <c:v>1.666561402583088E-3</c:v>
                </c:pt>
                <c:pt idx="26">
                  <c:v>1.7033452430483919E-3</c:v>
                </c:pt>
                <c:pt idx="27">
                  <c:v>1.7401290835138957E-3</c:v>
                </c:pt>
                <c:pt idx="28">
                  <c:v>1.776912923979199E-3</c:v>
                </c:pt>
                <c:pt idx="29">
                  <c:v>1.8136967644109922E-3</c:v>
                </c:pt>
              </c:numCache>
            </c:numRef>
          </c:yVal>
          <c:smooth val="0"/>
          <c:extLst>
            <c:ext xmlns:c16="http://schemas.microsoft.com/office/drawing/2014/chart" uri="{C3380CC4-5D6E-409C-BE32-E72D297353CC}">
              <c16:uniqueId val="{00000000-8B47-479D-A253-17365B1025F0}"/>
            </c:ext>
          </c:extLst>
        </c:ser>
        <c:dLbls>
          <c:showLegendKey val="0"/>
          <c:showVal val="0"/>
          <c:showCatName val="0"/>
          <c:showSerName val="0"/>
          <c:showPercent val="0"/>
          <c:showBubbleSize val="0"/>
        </c:dLbls>
        <c:axId val="157339232"/>
        <c:axId val="157339792"/>
      </c:scatterChart>
      <c:valAx>
        <c:axId val="157339232"/>
        <c:scaling>
          <c:orientation val="minMax"/>
          <c:max val="2.0000000000000005E-3"/>
        </c:scaling>
        <c:delete val="0"/>
        <c:axPos val="b"/>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339792"/>
        <c:crosses val="autoZero"/>
        <c:crossBetween val="midCat"/>
      </c:valAx>
      <c:valAx>
        <c:axId val="157339792"/>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339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a:t>Grafik Rasio Mean-Variance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xVal>
            <c:numRef>
              <c:f>'FIX rf'!$J$15:$J$44</c:f>
              <c:numCache>
                <c:formatCode>0.00000000</c:formatCode>
                <c:ptCount val="30"/>
                <c:pt idx="0">
                  <c:v>5.798055233133194E-5</c:v>
                </c:pt>
                <c:pt idx="1">
                  <c:v>5.8225585278555214E-5</c:v>
                </c:pt>
                <c:pt idx="2">
                  <c:v>5.9003546005490011E-5</c:v>
                </c:pt>
                <c:pt idx="3">
                  <c:v>6.0449717162124842E-5</c:v>
                </c:pt>
                <c:pt idx="4">
                  <c:v>6.2612145259213569E-5</c:v>
                </c:pt>
                <c:pt idx="5">
                  <c:v>6.5559844866930892E-5</c:v>
                </c:pt>
                <c:pt idx="6">
                  <c:v>6.9294260577809538E-5</c:v>
                </c:pt>
                <c:pt idx="7">
                  <c:v>7.41888485959594E-5</c:v>
                </c:pt>
                <c:pt idx="8">
                  <c:v>8.2804409804691906E-5</c:v>
                </c:pt>
                <c:pt idx="9">
                  <c:v>9.5625939554580249E-5</c:v>
                </c:pt>
                <c:pt idx="10">
                  <c:v>1.1265343784557229E-4</c:v>
                </c:pt>
                <c:pt idx="11">
                  <c:v>1.3388690467776087E-4</c:v>
                </c:pt>
                <c:pt idx="12">
                  <c:v>1.5932634005110462E-4</c:v>
                </c:pt>
                <c:pt idx="13">
                  <c:v>1.8897174396560482E-4</c:v>
                </c:pt>
                <c:pt idx="14">
                  <c:v>2.228231164213588E-4</c:v>
                </c:pt>
                <c:pt idx="15">
                  <c:v>2.6088045741807278E-4</c:v>
                </c:pt>
                <c:pt idx="16">
                  <c:v>3.0314376695616022E-4</c:v>
                </c:pt>
                <c:pt idx="17">
                  <c:v>3.4961304503516291E-4</c:v>
                </c:pt>
                <c:pt idx="18">
                  <c:v>4.002882916555858E-4</c:v>
                </c:pt>
                <c:pt idx="19">
                  <c:v>4.5516950681703257E-4</c:v>
                </c:pt>
                <c:pt idx="20">
                  <c:v>5.142566905196336E-4</c:v>
                </c:pt>
                <c:pt idx="21">
                  <c:v>5.7754984276339174E-4</c:v>
                </c:pt>
                <c:pt idx="22">
                  <c:v>6.4504896354830609E-4</c:v>
                </c:pt>
                <c:pt idx="23">
                  <c:v>7.1675405287457711E-4</c:v>
                </c:pt>
                <c:pt idx="24">
                  <c:v>7.9266511074160178E-4</c:v>
                </c:pt>
                <c:pt idx="25">
                  <c:v>8.7278213715020504E-4</c:v>
                </c:pt>
                <c:pt idx="26">
                  <c:v>9.5710513209951924E-4</c:v>
                </c:pt>
                <c:pt idx="27">
                  <c:v>1.0456340955904589E-3</c:v>
                </c:pt>
                <c:pt idx="28">
                  <c:v>1.1383690276220611E-3</c:v>
                </c:pt>
                <c:pt idx="29">
                  <c:v>1.2353099281046081E-3</c:v>
                </c:pt>
              </c:numCache>
            </c:numRef>
          </c:xVal>
          <c:yVal>
            <c:numRef>
              <c:f>'FIX rf'!$K$15:$K$44</c:f>
              <c:numCache>
                <c:formatCode>0.00000000</c:formatCode>
                <c:ptCount val="30"/>
                <c:pt idx="0">
                  <c:v>12.883010822622136</c:v>
                </c:pt>
                <c:pt idx="1">
                  <c:v>13.460543926597733</c:v>
                </c:pt>
                <c:pt idx="2">
                  <c:v>13.906487015055323</c:v>
                </c:pt>
                <c:pt idx="3">
                  <c:v>14.182300608385912</c:v>
                </c:pt>
                <c:pt idx="4">
                  <c:v>14.279979229015506</c:v>
                </c:pt>
                <c:pt idx="5">
                  <c:v>14.198999716176568</c:v>
                </c:pt>
                <c:pt idx="6">
                  <c:v>13.964624132817029</c:v>
                </c:pt>
                <c:pt idx="7">
                  <c:v>13.539127418947876</c:v>
                </c:pt>
                <c:pt idx="8">
                  <c:v>12.574645687676062</c:v>
                </c:pt>
                <c:pt idx="9">
                  <c:v>11.273300530775277</c:v>
                </c:pt>
                <c:pt idx="10">
                  <c:v>9.895870174242118</c:v>
                </c:pt>
                <c:pt idx="11">
                  <c:v>8.6011969493124294</c:v>
                </c:pt>
                <c:pt idx="12">
                  <c:v>7.4587257584117452</c:v>
                </c:pt>
                <c:pt idx="13">
                  <c:v>6.4832725321148548</c:v>
                </c:pt>
                <c:pt idx="14">
                  <c:v>5.6634122066456651</c:v>
                </c:pt>
                <c:pt idx="15">
                  <c:v>4.9782303005073008</c:v>
                </c:pt>
                <c:pt idx="16">
                  <c:v>4.4055230025148227</c:v>
                </c:pt>
                <c:pt idx="17">
                  <c:v>3.9251701226469971</c:v>
                </c:pt>
                <c:pt idx="18">
                  <c:v>3.5201492241935313</c:v>
                </c:pt>
                <c:pt idx="19">
                  <c:v>3.1765272895835031</c:v>
                </c:pt>
                <c:pt idx="20">
                  <c:v>2.8830780961893292</c:v>
                </c:pt>
                <c:pt idx="21">
                  <c:v>2.6308137033704404</c:v>
                </c:pt>
                <c:pt idx="22">
                  <c:v>2.4125453556677754</c:v>
                </c:pt>
                <c:pt idx="23">
                  <c:v>2.2225109369992442</c:v>
                </c:pt>
                <c:pt idx="24">
                  <c:v>2.0560732900086873</c:v>
                </c:pt>
                <c:pt idx="25">
                  <c:v>1.9094815666424143</c:v>
                </c:pt>
                <c:pt idx="26">
                  <c:v>1.7796845779229185</c:v>
                </c:pt>
                <c:pt idx="27">
                  <c:v>1.6641854840543073</c:v>
                </c:pt>
                <c:pt idx="28">
                  <c:v>1.5609287330058446</c:v>
                </c:pt>
                <c:pt idx="29">
                  <c:v>1.4682119224880101</c:v>
                </c:pt>
              </c:numCache>
            </c:numRef>
          </c:yVal>
          <c:smooth val="0"/>
          <c:extLst>
            <c:ext xmlns:c16="http://schemas.microsoft.com/office/drawing/2014/chart" uri="{C3380CC4-5D6E-409C-BE32-E72D297353CC}">
              <c16:uniqueId val="{00000000-1072-4B01-8D99-C4A211EE6013}"/>
            </c:ext>
          </c:extLst>
        </c:ser>
        <c:dLbls>
          <c:showLegendKey val="0"/>
          <c:showVal val="0"/>
          <c:showCatName val="0"/>
          <c:showSerName val="0"/>
          <c:showPercent val="0"/>
          <c:showBubbleSize val="0"/>
        </c:dLbls>
        <c:axId val="157342032"/>
        <c:axId val="157342592"/>
      </c:scatterChart>
      <c:valAx>
        <c:axId val="157342032"/>
        <c:scaling>
          <c:orientation val="minMax"/>
          <c:max val="1.5000000000000005E-3"/>
        </c:scaling>
        <c:delete val="0"/>
        <c:axPos val="b"/>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a:softEdge rad="0"/>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342592"/>
        <c:crosses val="autoZero"/>
        <c:crossBetween val="midCat"/>
      </c:valAx>
      <c:valAx>
        <c:axId val="157342592"/>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3420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a:t>Efficient</a:t>
            </a:r>
            <a:r>
              <a:rPr lang="en-ID" baseline="0"/>
              <a:t> Frontier</a:t>
            </a:r>
            <a:endParaRPr lang="en-ID"/>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dengan aset bebas resiko</c:v>
          </c:tx>
          <c:spPr>
            <a:ln w="19050"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xVal>
            <c:numRef>
              <c:f>'FIX rf'!$J$15:$J$44</c:f>
              <c:numCache>
                <c:formatCode>0.00000000</c:formatCode>
                <c:ptCount val="30"/>
                <c:pt idx="0">
                  <c:v>5.798055233133194E-5</c:v>
                </c:pt>
                <c:pt idx="1">
                  <c:v>5.8225585278555214E-5</c:v>
                </c:pt>
                <c:pt idx="2">
                  <c:v>5.9003546005490011E-5</c:v>
                </c:pt>
                <c:pt idx="3">
                  <c:v>6.0449717162124842E-5</c:v>
                </c:pt>
                <c:pt idx="4">
                  <c:v>6.2612145259213569E-5</c:v>
                </c:pt>
                <c:pt idx="5">
                  <c:v>6.5559844866930892E-5</c:v>
                </c:pt>
                <c:pt idx="6">
                  <c:v>6.9294260577809538E-5</c:v>
                </c:pt>
                <c:pt idx="7">
                  <c:v>7.41888485959594E-5</c:v>
                </c:pt>
                <c:pt idx="8">
                  <c:v>8.2804409804691906E-5</c:v>
                </c:pt>
                <c:pt idx="9">
                  <c:v>9.5625939554580249E-5</c:v>
                </c:pt>
                <c:pt idx="10">
                  <c:v>1.1265343784557229E-4</c:v>
                </c:pt>
                <c:pt idx="11">
                  <c:v>1.3388690467776087E-4</c:v>
                </c:pt>
                <c:pt idx="12">
                  <c:v>1.5932634005110462E-4</c:v>
                </c:pt>
                <c:pt idx="13">
                  <c:v>1.8897174396560482E-4</c:v>
                </c:pt>
                <c:pt idx="14">
                  <c:v>2.228231164213588E-4</c:v>
                </c:pt>
                <c:pt idx="15">
                  <c:v>2.6088045741807278E-4</c:v>
                </c:pt>
                <c:pt idx="16">
                  <c:v>3.0314376695616022E-4</c:v>
                </c:pt>
                <c:pt idx="17">
                  <c:v>3.4961304503516291E-4</c:v>
                </c:pt>
                <c:pt idx="18">
                  <c:v>4.002882916555858E-4</c:v>
                </c:pt>
                <c:pt idx="19">
                  <c:v>4.5516950681703257E-4</c:v>
                </c:pt>
                <c:pt idx="20">
                  <c:v>5.142566905196336E-4</c:v>
                </c:pt>
                <c:pt idx="21">
                  <c:v>5.7754984276339174E-4</c:v>
                </c:pt>
                <c:pt idx="22">
                  <c:v>6.4504896354830609E-4</c:v>
                </c:pt>
                <c:pt idx="23">
                  <c:v>7.1675405287457711E-4</c:v>
                </c:pt>
                <c:pt idx="24">
                  <c:v>7.9266511074160178E-4</c:v>
                </c:pt>
                <c:pt idx="25">
                  <c:v>8.7278213715020504E-4</c:v>
                </c:pt>
                <c:pt idx="26">
                  <c:v>9.5710513209951924E-4</c:v>
                </c:pt>
                <c:pt idx="27">
                  <c:v>1.0456340955904589E-3</c:v>
                </c:pt>
                <c:pt idx="28">
                  <c:v>1.1383690276220611E-3</c:v>
                </c:pt>
                <c:pt idx="29">
                  <c:v>1.2353099281046081E-3</c:v>
                </c:pt>
              </c:numCache>
            </c:numRef>
          </c:xVal>
          <c:yVal>
            <c:numRef>
              <c:f>'FIX rf'!$I$15:$I$44</c:f>
              <c:numCache>
                <c:formatCode>0.00000000</c:formatCode>
                <c:ptCount val="30"/>
                <c:pt idx="0">
                  <c:v>7.4696408318615851E-4</c:v>
                </c:pt>
                <c:pt idx="1">
                  <c:v>7.8374804829385472E-4</c:v>
                </c:pt>
                <c:pt idx="2">
                  <c:v>8.2053204636756616E-4</c:v>
                </c:pt>
                <c:pt idx="3">
                  <c:v>8.5731606048515942E-4</c:v>
                </c:pt>
                <c:pt idx="4">
                  <c:v>8.9410013378567145E-4</c:v>
                </c:pt>
                <c:pt idx="5">
                  <c:v>9.3088421865813152E-4</c:v>
                </c:pt>
                <c:pt idx="6">
                  <c:v>9.6766830353059072E-4</c:v>
                </c:pt>
                <c:pt idx="7">
                  <c:v>1.0044522742057266E-3</c:v>
                </c:pt>
                <c:pt idx="8">
                  <c:v>1.0412361146711305E-3</c:v>
                </c:pt>
                <c:pt idx="9">
                  <c:v>1.078019955136534E-3</c:v>
                </c:pt>
                <c:pt idx="10">
                  <c:v>1.1148037956018372E-3</c:v>
                </c:pt>
                <c:pt idx="11">
                  <c:v>1.1515876360672409E-3</c:v>
                </c:pt>
                <c:pt idx="12">
                  <c:v>1.1883714765326429E-3</c:v>
                </c:pt>
                <c:pt idx="13">
                  <c:v>1.2251553169980469E-3</c:v>
                </c:pt>
                <c:pt idx="14">
                  <c:v>1.2619391574635516E-3</c:v>
                </c:pt>
                <c:pt idx="15">
                  <c:v>1.2987229979288546E-3</c:v>
                </c:pt>
                <c:pt idx="16">
                  <c:v>1.3355068383943567E-3</c:v>
                </c:pt>
                <c:pt idx="17">
                  <c:v>1.3722906788596605E-3</c:v>
                </c:pt>
                <c:pt idx="18">
                  <c:v>1.4090745193251644E-3</c:v>
                </c:pt>
                <c:pt idx="19">
                  <c:v>1.4458583597905684E-3</c:v>
                </c:pt>
                <c:pt idx="20">
                  <c:v>1.4826422002559704E-3</c:v>
                </c:pt>
                <c:pt idx="21">
                  <c:v>1.5194260407213741E-3</c:v>
                </c:pt>
                <c:pt idx="22">
                  <c:v>1.5562098811867781E-3</c:v>
                </c:pt>
                <c:pt idx="23">
                  <c:v>1.5929937216522822E-3</c:v>
                </c:pt>
                <c:pt idx="24">
                  <c:v>1.6297775621175858E-3</c:v>
                </c:pt>
                <c:pt idx="25">
                  <c:v>1.666561402583088E-3</c:v>
                </c:pt>
                <c:pt idx="26">
                  <c:v>1.7033452430483919E-3</c:v>
                </c:pt>
                <c:pt idx="27">
                  <c:v>1.7401290835138957E-3</c:v>
                </c:pt>
                <c:pt idx="28">
                  <c:v>1.776912923979199E-3</c:v>
                </c:pt>
                <c:pt idx="29">
                  <c:v>1.8136967644109922E-3</c:v>
                </c:pt>
              </c:numCache>
            </c:numRef>
          </c:yVal>
          <c:smooth val="0"/>
          <c:extLst>
            <c:ext xmlns:c16="http://schemas.microsoft.com/office/drawing/2014/chart" uri="{C3380CC4-5D6E-409C-BE32-E72D297353CC}">
              <c16:uniqueId val="{00000000-3499-4E5B-9791-3B40F5F0C448}"/>
            </c:ext>
          </c:extLst>
        </c:ser>
        <c:ser>
          <c:idx val="1"/>
          <c:order val="1"/>
          <c:tx>
            <c:v>tanpa aset bebas resiko</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FIX!$I$15:$I$44</c:f>
              <c:numCache>
                <c:formatCode>0.00000000</c:formatCode>
                <c:ptCount val="30"/>
                <c:pt idx="0">
                  <c:v>7.158197041475519E-5</c:v>
                </c:pt>
                <c:pt idx="1">
                  <c:v>7.1884759725767585E-5</c:v>
                </c:pt>
                <c:pt idx="2">
                  <c:v>7.2845579320027142E-5</c:v>
                </c:pt>
                <c:pt idx="3">
                  <c:v>7.4631415325990678E-5</c:v>
                </c:pt>
                <c:pt idx="4">
                  <c:v>7.7301512711031695E-5</c:v>
                </c:pt>
                <c:pt idx="5">
                  <c:v>8.0941102298714919E-5</c:v>
                </c:pt>
                <c:pt idx="6">
                  <c:v>8.5551974163250089E-5</c:v>
                </c:pt>
                <c:pt idx="7">
                  <c:v>9.1594909882083039E-5</c:v>
                </c:pt>
                <c:pt idx="8">
                  <c:v>1.0223131477427527E-4</c:v>
                </c:pt>
                <c:pt idx="9">
                  <c:v>1.1806024859547646E-4</c:v>
                </c:pt>
                <c:pt idx="10">
                  <c:v>1.3908171134562413E-4</c:v>
                </c:pt>
                <c:pt idx="11">
                  <c:v>1.6529570302483337E-4</c:v>
                </c:pt>
                <c:pt idx="12">
                  <c:v>1.9670222363305279E-4</c:v>
                </c:pt>
                <c:pt idx="13">
                  <c:v>2.3330127317028066E-4</c:v>
                </c:pt>
                <c:pt idx="14">
                  <c:v>2.7509285163664023E-4</c:v>
                </c:pt>
                <c:pt idx="15">
                  <c:v>3.2207695903177042E-4</c:v>
                </c:pt>
                <c:pt idx="16">
                  <c:v>3.7425359535617621E-4</c:v>
                </c:pt>
                <c:pt idx="17">
                  <c:v>4.3162276060930096E-4</c:v>
                </c:pt>
                <c:pt idx="18">
                  <c:v>4.9418445479175693E-4</c:v>
                </c:pt>
                <c:pt idx="19">
                  <c:v>5.61938677903063E-4</c:v>
                </c:pt>
                <c:pt idx="20">
                  <c:v>6.348854299433747E-4</c:v>
                </c:pt>
                <c:pt idx="21">
                  <c:v>7.1302471091270136E-4</c:v>
                </c:pt>
                <c:pt idx="22">
                  <c:v>7.9635652081103646E-4</c:v>
                </c:pt>
                <c:pt idx="23">
                  <c:v>8.8488085963863328E-4</c:v>
                </c:pt>
                <c:pt idx="24">
                  <c:v>9.785977273947435E-4</c:v>
                </c:pt>
                <c:pt idx="25">
                  <c:v>1.077507124080383E-3</c:v>
                </c:pt>
                <c:pt idx="26">
                  <c:v>1.1816090496944863E-3</c:v>
                </c:pt>
                <c:pt idx="27">
                  <c:v>1.2909035042381744E-3</c:v>
                </c:pt>
                <c:pt idx="28">
                  <c:v>1.4053904877102702E-3</c:v>
                </c:pt>
                <c:pt idx="29">
                  <c:v>1.5250699999999995E-3</c:v>
                </c:pt>
              </c:numCache>
            </c:numRef>
          </c:xVal>
          <c:yVal>
            <c:numRef>
              <c:f>FIX!$H$15:$H$44</c:f>
              <c:numCache>
                <c:formatCode>0.00000000</c:formatCode>
                <c:ptCount val="30"/>
                <c:pt idx="0">
                  <c:v>8.1282140710811602E-4</c:v>
                </c:pt>
                <c:pt idx="1">
                  <c:v>8.5369239306997205E-4</c:v>
                </c:pt>
                <c:pt idx="2">
                  <c:v>8.9456337903200101E-4</c:v>
                </c:pt>
                <c:pt idx="3">
                  <c:v>9.3543436499378396E-4</c:v>
                </c:pt>
                <c:pt idx="4">
                  <c:v>9.7630535095594303E-4</c:v>
                </c:pt>
                <c:pt idx="5">
                  <c:v>1.01717633691802E-3</c:v>
                </c:pt>
                <c:pt idx="6">
                  <c:v>1.0580473228800999E-3</c:v>
                </c:pt>
                <c:pt idx="7">
                  <c:v>1.09891830884279E-3</c:v>
                </c:pt>
                <c:pt idx="8">
                  <c:v>1.1397892948061799E-3</c:v>
                </c:pt>
                <c:pt idx="9">
                  <c:v>1.18066028076957E-3</c:v>
                </c:pt>
                <c:pt idx="10">
                  <c:v>1.2215312667328501E-3</c:v>
                </c:pt>
                <c:pt idx="11">
                  <c:v>1.26240225269623E-3</c:v>
                </c:pt>
                <c:pt idx="12">
                  <c:v>1.30327323865962E-3</c:v>
                </c:pt>
                <c:pt idx="13">
                  <c:v>1.3441442246230101E-3</c:v>
                </c:pt>
                <c:pt idx="14">
                  <c:v>1.3850152105865099E-3</c:v>
                </c:pt>
                <c:pt idx="15">
                  <c:v>1.42588619654979E-3</c:v>
                </c:pt>
                <c:pt idx="16">
                  <c:v>1.46675718251329E-3</c:v>
                </c:pt>
                <c:pt idx="17">
                  <c:v>1.5076281684765699E-3</c:v>
                </c:pt>
                <c:pt idx="18">
                  <c:v>1.5484991544400699E-3</c:v>
                </c:pt>
                <c:pt idx="19">
                  <c:v>1.58937014040346E-3</c:v>
                </c:pt>
                <c:pt idx="20">
                  <c:v>1.6302411263668401E-3</c:v>
                </c:pt>
                <c:pt idx="21">
                  <c:v>1.67111211233023E-3</c:v>
                </c:pt>
                <c:pt idx="22">
                  <c:v>1.71198309829362E-3</c:v>
                </c:pt>
                <c:pt idx="23">
                  <c:v>1.75285408425712E-3</c:v>
                </c:pt>
                <c:pt idx="24">
                  <c:v>1.7937250702203999E-3</c:v>
                </c:pt>
                <c:pt idx="25">
                  <c:v>1.8345960561839E-3</c:v>
                </c:pt>
                <c:pt idx="26">
                  <c:v>1.8754670421471801E-3</c:v>
                </c:pt>
                <c:pt idx="27">
                  <c:v>1.9163380281106801E-3</c:v>
                </c:pt>
                <c:pt idx="28">
                  <c:v>1.95720901407396E-3</c:v>
                </c:pt>
                <c:pt idx="29">
                  <c:v>1.9980800000000002E-3</c:v>
                </c:pt>
              </c:numCache>
            </c:numRef>
          </c:yVal>
          <c:smooth val="0"/>
          <c:extLst>
            <c:ext xmlns:c16="http://schemas.microsoft.com/office/drawing/2014/chart" uri="{C3380CC4-5D6E-409C-BE32-E72D297353CC}">
              <c16:uniqueId val="{00000001-3499-4E5B-9791-3B40F5F0C448}"/>
            </c:ext>
          </c:extLst>
        </c:ser>
        <c:dLbls>
          <c:showLegendKey val="0"/>
          <c:showVal val="0"/>
          <c:showCatName val="0"/>
          <c:showSerName val="0"/>
          <c:showPercent val="0"/>
          <c:showBubbleSize val="0"/>
        </c:dLbls>
        <c:axId val="156178304"/>
        <c:axId val="156178864"/>
      </c:scatterChart>
      <c:valAx>
        <c:axId val="156178304"/>
        <c:scaling>
          <c:orientation val="minMax"/>
        </c:scaling>
        <c:delete val="0"/>
        <c:axPos val="b"/>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178864"/>
        <c:crosses val="autoZero"/>
        <c:crossBetween val="midCat"/>
      </c:valAx>
      <c:valAx>
        <c:axId val="156178864"/>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1783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a:t>Rasio</a:t>
            </a:r>
            <a:r>
              <a:rPr lang="en-ID" baseline="0"/>
              <a:t> Mean-Variance</a:t>
            </a:r>
            <a:endParaRPr lang="en-ID"/>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xVal>
            <c:numRef>
              <c:f>'FIX rf'!$J$15:$J$44</c:f>
              <c:numCache>
                <c:formatCode>0.00000000</c:formatCode>
                <c:ptCount val="30"/>
                <c:pt idx="0">
                  <c:v>5.798055233133194E-5</c:v>
                </c:pt>
                <c:pt idx="1">
                  <c:v>5.8225585278555214E-5</c:v>
                </c:pt>
                <c:pt idx="2">
                  <c:v>5.9003546005490011E-5</c:v>
                </c:pt>
                <c:pt idx="3">
                  <c:v>6.0449717162124842E-5</c:v>
                </c:pt>
                <c:pt idx="4">
                  <c:v>6.2612145259213569E-5</c:v>
                </c:pt>
                <c:pt idx="5">
                  <c:v>6.5559844866930892E-5</c:v>
                </c:pt>
                <c:pt idx="6">
                  <c:v>6.9294260577809538E-5</c:v>
                </c:pt>
                <c:pt idx="7">
                  <c:v>7.41888485959594E-5</c:v>
                </c:pt>
                <c:pt idx="8">
                  <c:v>8.2804409804691906E-5</c:v>
                </c:pt>
                <c:pt idx="9">
                  <c:v>9.5625939554580249E-5</c:v>
                </c:pt>
                <c:pt idx="10">
                  <c:v>1.1265343784557229E-4</c:v>
                </c:pt>
                <c:pt idx="11">
                  <c:v>1.3388690467776087E-4</c:v>
                </c:pt>
                <c:pt idx="12">
                  <c:v>1.5932634005110462E-4</c:v>
                </c:pt>
                <c:pt idx="13">
                  <c:v>1.8897174396560482E-4</c:v>
                </c:pt>
                <c:pt idx="14">
                  <c:v>2.228231164213588E-4</c:v>
                </c:pt>
                <c:pt idx="15">
                  <c:v>2.6088045741807278E-4</c:v>
                </c:pt>
                <c:pt idx="16">
                  <c:v>3.0314376695616022E-4</c:v>
                </c:pt>
                <c:pt idx="17">
                  <c:v>3.4961304503516291E-4</c:v>
                </c:pt>
                <c:pt idx="18">
                  <c:v>4.002882916555858E-4</c:v>
                </c:pt>
                <c:pt idx="19">
                  <c:v>4.5516950681703257E-4</c:v>
                </c:pt>
                <c:pt idx="20">
                  <c:v>5.142566905196336E-4</c:v>
                </c:pt>
                <c:pt idx="21">
                  <c:v>5.7754984276339174E-4</c:v>
                </c:pt>
                <c:pt idx="22">
                  <c:v>6.4504896354830609E-4</c:v>
                </c:pt>
                <c:pt idx="23">
                  <c:v>7.1675405287457711E-4</c:v>
                </c:pt>
                <c:pt idx="24">
                  <c:v>7.9266511074160178E-4</c:v>
                </c:pt>
                <c:pt idx="25">
                  <c:v>8.7278213715020504E-4</c:v>
                </c:pt>
                <c:pt idx="26">
                  <c:v>9.5710513209951924E-4</c:v>
                </c:pt>
                <c:pt idx="27">
                  <c:v>1.0456340955904589E-3</c:v>
                </c:pt>
                <c:pt idx="28">
                  <c:v>1.1383690276220611E-3</c:v>
                </c:pt>
                <c:pt idx="29">
                  <c:v>1.2353099281046081E-3</c:v>
                </c:pt>
              </c:numCache>
            </c:numRef>
          </c:xVal>
          <c:yVal>
            <c:numRef>
              <c:f>'FIX rf'!$K$15:$K$44</c:f>
              <c:numCache>
                <c:formatCode>0.00000000</c:formatCode>
                <c:ptCount val="30"/>
                <c:pt idx="0">
                  <c:v>12.883010822622136</c:v>
                </c:pt>
                <c:pt idx="1">
                  <c:v>13.460543926597733</c:v>
                </c:pt>
                <c:pt idx="2">
                  <c:v>13.906487015055323</c:v>
                </c:pt>
                <c:pt idx="3">
                  <c:v>14.182300608385912</c:v>
                </c:pt>
                <c:pt idx="4">
                  <c:v>14.279979229015506</c:v>
                </c:pt>
                <c:pt idx="5">
                  <c:v>14.198999716176568</c:v>
                </c:pt>
                <c:pt idx="6">
                  <c:v>13.964624132817029</c:v>
                </c:pt>
                <c:pt idx="7">
                  <c:v>13.539127418947876</c:v>
                </c:pt>
                <c:pt idx="8">
                  <c:v>12.574645687676062</c:v>
                </c:pt>
                <c:pt idx="9">
                  <c:v>11.273300530775277</c:v>
                </c:pt>
                <c:pt idx="10">
                  <c:v>9.895870174242118</c:v>
                </c:pt>
                <c:pt idx="11">
                  <c:v>8.6011969493124294</c:v>
                </c:pt>
                <c:pt idx="12">
                  <c:v>7.4587257584117452</c:v>
                </c:pt>
                <c:pt idx="13">
                  <c:v>6.4832725321148548</c:v>
                </c:pt>
                <c:pt idx="14">
                  <c:v>5.6634122066456651</c:v>
                </c:pt>
                <c:pt idx="15">
                  <c:v>4.9782303005073008</c:v>
                </c:pt>
                <c:pt idx="16">
                  <c:v>4.4055230025148227</c:v>
                </c:pt>
                <c:pt idx="17">
                  <c:v>3.9251701226469971</c:v>
                </c:pt>
                <c:pt idx="18">
                  <c:v>3.5201492241935313</c:v>
                </c:pt>
                <c:pt idx="19">
                  <c:v>3.1765272895835031</c:v>
                </c:pt>
                <c:pt idx="20">
                  <c:v>2.8830780961893292</c:v>
                </c:pt>
                <c:pt idx="21">
                  <c:v>2.6308137033704404</c:v>
                </c:pt>
                <c:pt idx="22">
                  <c:v>2.4125453556677754</c:v>
                </c:pt>
                <c:pt idx="23">
                  <c:v>2.2225109369992442</c:v>
                </c:pt>
                <c:pt idx="24">
                  <c:v>2.0560732900086873</c:v>
                </c:pt>
                <c:pt idx="25">
                  <c:v>1.9094815666424143</c:v>
                </c:pt>
                <c:pt idx="26">
                  <c:v>1.7796845779229185</c:v>
                </c:pt>
                <c:pt idx="27">
                  <c:v>1.6641854840543073</c:v>
                </c:pt>
                <c:pt idx="28">
                  <c:v>1.5609287330058446</c:v>
                </c:pt>
                <c:pt idx="29">
                  <c:v>1.4682119224880101</c:v>
                </c:pt>
              </c:numCache>
            </c:numRef>
          </c:yVal>
          <c:smooth val="0"/>
          <c:extLst>
            <c:ext xmlns:c16="http://schemas.microsoft.com/office/drawing/2014/chart" uri="{C3380CC4-5D6E-409C-BE32-E72D297353CC}">
              <c16:uniqueId val="{00000000-FC84-40C1-AD2B-8EFC4C22B117}"/>
            </c:ext>
          </c:extLst>
        </c:ser>
        <c:ser>
          <c:idx val="1"/>
          <c:order val="1"/>
          <c:tx>
            <c:v>tanpa aset bebas resiko</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FIX!$I$15:$I$44</c:f>
              <c:numCache>
                <c:formatCode>0.00000000</c:formatCode>
                <c:ptCount val="30"/>
                <c:pt idx="0">
                  <c:v>7.158197041475519E-5</c:v>
                </c:pt>
                <c:pt idx="1">
                  <c:v>7.1884759725767585E-5</c:v>
                </c:pt>
                <c:pt idx="2">
                  <c:v>7.2845579320027142E-5</c:v>
                </c:pt>
                <c:pt idx="3">
                  <c:v>7.4631415325990678E-5</c:v>
                </c:pt>
                <c:pt idx="4">
                  <c:v>7.7301512711031695E-5</c:v>
                </c:pt>
                <c:pt idx="5">
                  <c:v>8.0941102298714919E-5</c:v>
                </c:pt>
                <c:pt idx="6">
                  <c:v>8.5551974163250089E-5</c:v>
                </c:pt>
                <c:pt idx="7">
                  <c:v>9.1594909882083039E-5</c:v>
                </c:pt>
                <c:pt idx="8">
                  <c:v>1.0223131477427527E-4</c:v>
                </c:pt>
                <c:pt idx="9">
                  <c:v>1.1806024859547646E-4</c:v>
                </c:pt>
                <c:pt idx="10">
                  <c:v>1.3908171134562413E-4</c:v>
                </c:pt>
                <c:pt idx="11">
                  <c:v>1.6529570302483337E-4</c:v>
                </c:pt>
                <c:pt idx="12">
                  <c:v>1.9670222363305279E-4</c:v>
                </c:pt>
                <c:pt idx="13">
                  <c:v>2.3330127317028066E-4</c:v>
                </c:pt>
                <c:pt idx="14">
                  <c:v>2.7509285163664023E-4</c:v>
                </c:pt>
                <c:pt idx="15">
                  <c:v>3.2207695903177042E-4</c:v>
                </c:pt>
                <c:pt idx="16">
                  <c:v>3.7425359535617621E-4</c:v>
                </c:pt>
                <c:pt idx="17">
                  <c:v>4.3162276060930096E-4</c:v>
                </c:pt>
                <c:pt idx="18">
                  <c:v>4.9418445479175693E-4</c:v>
                </c:pt>
                <c:pt idx="19">
                  <c:v>5.61938677903063E-4</c:v>
                </c:pt>
                <c:pt idx="20">
                  <c:v>6.348854299433747E-4</c:v>
                </c:pt>
                <c:pt idx="21">
                  <c:v>7.1302471091270136E-4</c:v>
                </c:pt>
                <c:pt idx="22">
                  <c:v>7.9635652081103646E-4</c:v>
                </c:pt>
                <c:pt idx="23">
                  <c:v>8.8488085963863328E-4</c:v>
                </c:pt>
                <c:pt idx="24">
                  <c:v>9.785977273947435E-4</c:v>
                </c:pt>
                <c:pt idx="25">
                  <c:v>1.077507124080383E-3</c:v>
                </c:pt>
                <c:pt idx="26">
                  <c:v>1.1816090496944863E-3</c:v>
                </c:pt>
                <c:pt idx="27">
                  <c:v>1.2909035042381744E-3</c:v>
                </c:pt>
                <c:pt idx="28">
                  <c:v>1.4053904877102702E-3</c:v>
                </c:pt>
                <c:pt idx="29">
                  <c:v>1.5250699999999995E-3</c:v>
                </c:pt>
              </c:numCache>
            </c:numRef>
          </c:xVal>
          <c:yVal>
            <c:numRef>
              <c:f>FIX!$J$15:$J$44</c:f>
              <c:numCache>
                <c:formatCode>0.00000000</c:formatCode>
                <c:ptCount val="30"/>
                <c:pt idx="0">
                  <c:v>11.355113618674141</c:v>
                </c:pt>
                <c:pt idx="1">
                  <c:v>11.875846790428378</c:v>
                </c:pt>
                <c:pt idx="2">
                  <c:v>12.280269954364442</c:v>
                </c:pt>
                <c:pt idx="3">
                  <c:v>12.534056347555495</c:v>
                </c:pt>
                <c:pt idx="4">
                  <c:v>12.629835002137217</c:v>
                </c:pt>
                <c:pt idx="5">
                  <c:v>12.566870329540464</c:v>
                </c:pt>
                <c:pt idx="6">
                  <c:v>12.367304591488869</c:v>
                </c:pt>
                <c:pt idx="7">
                  <c:v>11.997591462860868</c:v>
                </c:pt>
                <c:pt idx="8">
                  <c:v>11.149120964772997</c:v>
                </c:pt>
                <c:pt idx="9">
                  <c:v>10.000489536617897</c:v>
                </c:pt>
                <c:pt idx="10">
                  <c:v>8.7828317247067194</c:v>
                </c:pt>
                <c:pt idx="11">
                  <c:v>7.6372357514131606</c:v>
                </c:pt>
                <c:pt idx="12">
                  <c:v>6.6256151790681894</c:v>
                </c:pt>
                <c:pt idx="13">
                  <c:v>5.7614097272497666</c:v>
                </c:pt>
                <c:pt idx="14">
                  <c:v>5.0347190134039694</c:v>
                </c:pt>
                <c:pt idx="15">
                  <c:v>4.4271598963064518</c:v>
                </c:pt>
                <c:pt idx="16">
                  <c:v>3.9191532177997672</c:v>
                </c:pt>
                <c:pt idx="17">
                  <c:v>3.4929301836361089</c:v>
                </c:pt>
                <c:pt idx="18">
                  <c:v>3.1334436755858457</c:v>
                </c:pt>
                <c:pt idx="19">
                  <c:v>2.8283693628891542</c:v>
                </c:pt>
                <c:pt idx="20">
                  <c:v>2.56777215144509</c:v>
                </c:pt>
                <c:pt idx="21">
                  <c:v>2.3436945266471017</c:v>
                </c:pt>
                <c:pt idx="22">
                  <c:v>2.1497696742033057</c:v>
                </c:pt>
                <c:pt idx="23">
                  <c:v>1.9808927554077154</c:v>
                </c:pt>
                <c:pt idx="24">
                  <c:v>1.8329544612735986</c:v>
                </c:pt>
                <c:pt idx="25">
                  <c:v>1.7026300942090453</c:v>
                </c:pt>
                <c:pt idx="26">
                  <c:v>1.5872145212768096</c:v>
                </c:pt>
                <c:pt idx="27">
                  <c:v>1.4844936293217403</c:v>
                </c:pt>
                <c:pt idx="28">
                  <c:v>1.3926442730253135</c:v>
                </c:pt>
                <c:pt idx="29">
                  <c:v>1.3101562551227162</c:v>
                </c:pt>
              </c:numCache>
            </c:numRef>
          </c:yVal>
          <c:smooth val="0"/>
          <c:extLst>
            <c:ext xmlns:c16="http://schemas.microsoft.com/office/drawing/2014/chart" uri="{C3380CC4-5D6E-409C-BE32-E72D297353CC}">
              <c16:uniqueId val="{00000001-FC84-40C1-AD2B-8EFC4C22B117}"/>
            </c:ext>
          </c:extLst>
        </c:ser>
        <c:dLbls>
          <c:showLegendKey val="0"/>
          <c:showVal val="0"/>
          <c:showCatName val="0"/>
          <c:showSerName val="0"/>
          <c:showPercent val="0"/>
          <c:showBubbleSize val="0"/>
        </c:dLbls>
        <c:axId val="156135792"/>
        <c:axId val="156136352"/>
      </c:scatterChart>
      <c:valAx>
        <c:axId val="156135792"/>
        <c:scaling>
          <c:orientation val="minMax"/>
        </c:scaling>
        <c:delete val="0"/>
        <c:axPos val="b"/>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136352"/>
        <c:crosses val="autoZero"/>
        <c:crossBetween val="midCat"/>
      </c:valAx>
      <c:valAx>
        <c:axId val="156136352"/>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13579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400" b="0" i="0" baseline="0" dirty="0" err="1">
                <a:effectLst/>
              </a:rPr>
              <a:t>Kurva</a:t>
            </a:r>
            <a:r>
              <a:rPr lang="en-US" sz="1400" b="0" i="0" baseline="0" dirty="0">
                <a:effectLst/>
              </a:rPr>
              <a:t> Efficient Frontier </a:t>
            </a:r>
          </a:p>
        </c:rich>
      </c:tx>
      <c:layout>
        <c:manualLayout>
          <c:xMode val="edge"/>
          <c:yMode val="edge"/>
          <c:x val="0.10333098337487133"/>
          <c:y val="3.3755274261603373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FIX!$I$15:$I$44</c:f>
              <c:numCache>
                <c:formatCode>0.00000000</c:formatCode>
                <c:ptCount val="30"/>
                <c:pt idx="0">
                  <c:v>3.312663998899491E-4</c:v>
                </c:pt>
                <c:pt idx="1">
                  <c:v>3.3594472882501945E-4</c:v>
                </c:pt>
                <c:pt idx="2">
                  <c:v>3.442941315718073E-4</c:v>
                </c:pt>
                <c:pt idx="3">
                  <c:v>3.5601531522069346E-4</c:v>
                </c:pt>
                <c:pt idx="4">
                  <c:v>3.7111174031190079E-4</c:v>
                </c:pt>
                <c:pt idx="5">
                  <c:v>3.8968686850081752E-4</c:v>
                </c:pt>
                <c:pt idx="6">
                  <c:v>4.1178899159899108E-4</c:v>
                </c:pt>
                <c:pt idx="7">
                  <c:v>4.374181096063545E-4</c:v>
                </c:pt>
                <c:pt idx="8">
                  <c:v>4.6657422252296222E-4</c:v>
                </c:pt>
                <c:pt idx="9">
                  <c:v>4.9925733034876735E-4</c:v>
                </c:pt>
                <c:pt idx="10">
                  <c:v>5.3546743308382019E-4</c:v>
                </c:pt>
                <c:pt idx="11">
                  <c:v>5.7520453072812568E-4</c:v>
                </c:pt>
                <c:pt idx="12">
                  <c:v>6.1846862328160108E-4</c:v>
                </c:pt>
                <c:pt idx="13">
                  <c:v>6.6525971074432588E-4</c:v>
                </c:pt>
                <c:pt idx="14">
                  <c:v>7.1573106871144522E-4</c:v>
                </c:pt>
                <c:pt idx="15">
                  <c:v>7.7088845080474722E-4</c:v>
                </c:pt>
                <c:pt idx="16">
                  <c:v>8.3091470138368516E-4</c:v>
                </c:pt>
                <c:pt idx="17">
                  <c:v>8.9580982044813913E-4</c:v>
                </c:pt>
                <c:pt idx="18">
                  <c:v>9.655738079982053E-4</c:v>
                </c:pt>
                <c:pt idx="19">
                  <c:v>1.0402066640337341E-3</c:v>
                </c:pt>
                <c:pt idx="20">
                  <c:v>1.1197083885548728E-3</c:v>
                </c:pt>
                <c:pt idx="21">
                  <c:v>1.2047730778434462E-3</c:v>
                </c:pt>
                <c:pt idx="22">
                  <c:v>1.2974809221009732E-3</c:v>
                </c:pt>
                <c:pt idx="23">
                  <c:v>1.3979717723618746E-3</c:v>
                </c:pt>
                <c:pt idx="24">
                  <c:v>1.5062456286262852E-3</c:v>
                </c:pt>
                <c:pt idx="25">
                  <c:v>1.6223024908942089E-3</c:v>
                </c:pt>
                <c:pt idx="26">
                  <c:v>1.7461423591654246E-3</c:v>
                </c:pt>
                <c:pt idx="27">
                  <c:v>1.8777652334401624E-3</c:v>
                </c:pt>
                <c:pt idx="28">
                  <c:v>2.0171711137182413E-3</c:v>
                </c:pt>
                <c:pt idx="29">
                  <c:v>2.1643600000000032E-3</c:v>
                </c:pt>
              </c:numCache>
            </c:numRef>
          </c:xVal>
          <c:yVal>
            <c:numRef>
              <c:f>FIX!$H$15:$H$44</c:f>
              <c:numCache>
                <c:formatCode>0.00000000</c:formatCode>
                <c:ptCount val="30"/>
                <c:pt idx="0">
                  <c:v>-1.7289812959916701E-4</c:v>
                </c:pt>
                <c:pt idx="1">
                  <c:v>-1.7602168183593901E-7</c:v>
                </c:pt>
                <c:pt idx="2">
                  <c:v>1.72546086235281E-4</c:v>
                </c:pt>
                <c:pt idx="3">
                  <c:v>3.4526819415250899E-4</c:v>
                </c:pt>
                <c:pt idx="4">
                  <c:v>5.1799030206984903E-4</c:v>
                </c:pt>
                <c:pt idx="5">
                  <c:v>6.90712409986968E-4</c:v>
                </c:pt>
                <c:pt idx="6">
                  <c:v>8.6343451790430901E-4</c:v>
                </c:pt>
                <c:pt idx="7">
                  <c:v>1.0361566258214299E-3</c:v>
                </c:pt>
                <c:pt idx="8">
                  <c:v>1.2088787337386599E-3</c:v>
                </c:pt>
                <c:pt idx="9">
                  <c:v>1.38160084165578E-3</c:v>
                </c:pt>
                <c:pt idx="10">
                  <c:v>1.55432294957301E-3</c:v>
                </c:pt>
                <c:pt idx="11">
                  <c:v>1.7270450574903499E-3</c:v>
                </c:pt>
                <c:pt idx="12">
                  <c:v>1.89976716540747E-3</c:v>
                </c:pt>
                <c:pt idx="13">
                  <c:v>2.0724892733247E-3</c:v>
                </c:pt>
                <c:pt idx="14">
                  <c:v>2.2452113812418198E-3</c:v>
                </c:pt>
                <c:pt idx="15">
                  <c:v>2.4179334891589401E-3</c:v>
                </c:pt>
                <c:pt idx="16">
                  <c:v>2.5906555970762802E-3</c:v>
                </c:pt>
                <c:pt idx="17">
                  <c:v>2.7633777049935102E-3</c:v>
                </c:pt>
                <c:pt idx="18">
                  <c:v>2.9360998129108599E-3</c:v>
                </c:pt>
                <c:pt idx="19">
                  <c:v>3.1088219208279802E-3</c:v>
                </c:pt>
                <c:pt idx="20">
                  <c:v>3.2815440287452102E-3</c:v>
                </c:pt>
                <c:pt idx="21">
                  <c:v>3.4542661366624202E-3</c:v>
                </c:pt>
                <c:pt idx="22">
                  <c:v>3.6269882445796298E-3</c:v>
                </c:pt>
                <c:pt idx="23">
                  <c:v>3.7997103524967202E-3</c:v>
                </c:pt>
                <c:pt idx="24">
                  <c:v>3.9724324604139298E-3</c:v>
                </c:pt>
                <c:pt idx="25">
                  <c:v>4.1451545683312404E-3</c:v>
                </c:pt>
                <c:pt idx="26">
                  <c:v>4.3178766762483403E-3</c:v>
                </c:pt>
                <c:pt idx="27">
                  <c:v>4.49059878416554E-3</c:v>
                </c:pt>
                <c:pt idx="28">
                  <c:v>4.6633208920826398E-3</c:v>
                </c:pt>
                <c:pt idx="29">
                  <c:v>4.8360429999999999E-3</c:v>
                </c:pt>
              </c:numCache>
            </c:numRef>
          </c:yVal>
          <c:smooth val="0"/>
          <c:extLst>
            <c:ext xmlns:c16="http://schemas.microsoft.com/office/drawing/2014/chart" uri="{C3380CC4-5D6E-409C-BE32-E72D297353CC}">
              <c16:uniqueId val="{00000000-5EFE-4804-94C5-8824CFA127A0}"/>
            </c:ext>
          </c:extLst>
        </c:ser>
        <c:dLbls>
          <c:showLegendKey val="0"/>
          <c:showVal val="0"/>
          <c:showCatName val="0"/>
          <c:showSerName val="0"/>
          <c:showPercent val="0"/>
          <c:showBubbleSize val="0"/>
        </c:dLbls>
        <c:axId val="158333728"/>
        <c:axId val="158334288"/>
      </c:scatterChart>
      <c:valAx>
        <c:axId val="158333728"/>
        <c:scaling>
          <c:orientation val="minMax"/>
        </c:scaling>
        <c:delete val="0"/>
        <c:axPos val="b"/>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334288"/>
        <c:crosses val="autoZero"/>
        <c:crossBetween val="midCat"/>
      </c:valAx>
      <c:valAx>
        <c:axId val="158334288"/>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3337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a:t>Grafik</a:t>
            </a:r>
            <a:r>
              <a:rPr lang="en-ID" baseline="0"/>
              <a:t> Rasio Mean-Variance</a:t>
            </a:r>
            <a:endParaRPr lang="en-ID"/>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FIX!$I$15:$I$44</c:f>
              <c:numCache>
                <c:formatCode>0.00000000</c:formatCode>
                <c:ptCount val="30"/>
                <c:pt idx="0">
                  <c:v>3.312663998899491E-4</c:v>
                </c:pt>
                <c:pt idx="1">
                  <c:v>3.3594472882501945E-4</c:v>
                </c:pt>
                <c:pt idx="2">
                  <c:v>3.442941315718073E-4</c:v>
                </c:pt>
                <c:pt idx="3">
                  <c:v>3.5601531522069346E-4</c:v>
                </c:pt>
                <c:pt idx="4">
                  <c:v>3.7111174031190079E-4</c:v>
                </c:pt>
                <c:pt idx="5">
                  <c:v>3.8968686850081752E-4</c:v>
                </c:pt>
                <c:pt idx="6">
                  <c:v>4.1178899159899108E-4</c:v>
                </c:pt>
                <c:pt idx="7">
                  <c:v>4.374181096063545E-4</c:v>
                </c:pt>
                <c:pt idx="8">
                  <c:v>4.6657422252296222E-4</c:v>
                </c:pt>
                <c:pt idx="9">
                  <c:v>4.9925733034876735E-4</c:v>
                </c:pt>
                <c:pt idx="10">
                  <c:v>5.3546743308382019E-4</c:v>
                </c:pt>
                <c:pt idx="11">
                  <c:v>5.7520453072812568E-4</c:v>
                </c:pt>
                <c:pt idx="12">
                  <c:v>6.1846862328160108E-4</c:v>
                </c:pt>
                <c:pt idx="13">
                  <c:v>6.6525971074432588E-4</c:v>
                </c:pt>
                <c:pt idx="14">
                  <c:v>7.1573106871144522E-4</c:v>
                </c:pt>
                <c:pt idx="15">
                  <c:v>7.7088845080474722E-4</c:v>
                </c:pt>
                <c:pt idx="16">
                  <c:v>8.3091470138368516E-4</c:v>
                </c:pt>
                <c:pt idx="17">
                  <c:v>8.9580982044813913E-4</c:v>
                </c:pt>
                <c:pt idx="18">
                  <c:v>9.655738079982053E-4</c:v>
                </c:pt>
                <c:pt idx="19">
                  <c:v>1.0402066640337341E-3</c:v>
                </c:pt>
                <c:pt idx="20">
                  <c:v>1.1197083885548728E-3</c:v>
                </c:pt>
                <c:pt idx="21">
                  <c:v>1.2047730778434462E-3</c:v>
                </c:pt>
                <c:pt idx="22">
                  <c:v>1.2974809221009732E-3</c:v>
                </c:pt>
                <c:pt idx="23">
                  <c:v>1.3979717723618746E-3</c:v>
                </c:pt>
                <c:pt idx="24">
                  <c:v>1.5062456286262852E-3</c:v>
                </c:pt>
                <c:pt idx="25">
                  <c:v>1.6223024908942089E-3</c:v>
                </c:pt>
                <c:pt idx="26">
                  <c:v>1.7461423591654246E-3</c:v>
                </c:pt>
                <c:pt idx="27">
                  <c:v>1.8777652334401624E-3</c:v>
                </c:pt>
                <c:pt idx="28">
                  <c:v>2.0171711137182413E-3</c:v>
                </c:pt>
                <c:pt idx="29">
                  <c:v>2.1643600000000032E-3</c:v>
                </c:pt>
              </c:numCache>
            </c:numRef>
          </c:xVal>
          <c:yVal>
            <c:numRef>
              <c:f>FIX!$J$15:$J$44</c:f>
              <c:numCache>
                <c:formatCode>0.00000000</c:formatCode>
                <c:ptCount val="30"/>
                <c:pt idx="0">
                  <c:v>-0.52193077733391002</c:v>
                </c:pt>
                <c:pt idx="1">
                  <c:v>-5.239602432566277E-4</c:v>
                </c:pt>
                <c:pt idx="2">
                  <c:v>0.50115895222365747</c:v>
                </c:pt>
                <c:pt idx="3">
                  <c:v>0.96981275633739983</c:v>
                </c:pt>
                <c:pt idx="4">
                  <c:v>1.3957798846096978</c:v>
                </c:pt>
                <c:pt idx="5">
                  <c:v>1.7724805884381987</c:v>
                </c:pt>
                <c:pt idx="6">
                  <c:v>2.0967887328691388</c:v>
                </c:pt>
                <c:pt idx="7">
                  <c:v>2.3688013894849895</c:v>
                </c:pt>
                <c:pt idx="8">
                  <c:v>2.5909676861309361</c:v>
                </c:pt>
                <c:pt idx="9">
                  <c:v>2.7673120807072213</c:v>
                </c:pt>
                <c:pt idx="10">
                  <c:v>2.9027403975279702</c:v>
                </c:pt>
                <c:pt idx="11">
                  <c:v>3.0024886196639669</c:v>
                </c:pt>
                <c:pt idx="12">
                  <c:v>3.0717276412945336</c:v>
                </c:pt>
                <c:pt idx="13">
                  <c:v>3.1153085627354393</c:v>
                </c:pt>
                <c:pt idx="14">
                  <c:v>3.1369483307242056</c:v>
                </c:pt>
                <c:pt idx="15">
                  <c:v>3.1365543051459737</c:v>
                </c:pt>
                <c:pt idx="16">
                  <c:v>3.1178357932073859</c:v>
                </c:pt>
                <c:pt idx="17">
                  <c:v>3.084781660030361</c:v>
                </c:pt>
                <c:pt idx="18">
                  <c:v>3.0407823706381203</c:v>
                </c:pt>
                <c:pt idx="19">
                  <c:v>2.9886579545381191</c:v>
                </c:pt>
                <c:pt idx="20">
                  <c:v>2.9307130876999712</c:v>
                </c:pt>
                <c:pt idx="21">
                  <c:v>2.8671508354466098</c:v>
                </c:pt>
                <c:pt idx="22">
                  <c:v>2.7954077649993905</c:v>
                </c:pt>
                <c:pt idx="23">
                  <c:v>2.7180165062110704</c:v>
                </c:pt>
                <c:pt idx="24">
                  <c:v>2.6373072126601542</c:v>
                </c:pt>
                <c:pt idx="25">
                  <c:v>2.5551058397539919</c:v>
                </c:pt>
                <c:pt idx="26">
                  <c:v>2.4728090774409059</c:v>
                </c:pt>
                <c:pt idx="27">
                  <c:v>2.3914591154393312</c:v>
                </c:pt>
                <c:pt idx="28">
                  <c:v>2.3118122505168954</c:v>
                </c:pt>
                <c:pt idx="29">
                  <c:v>2.2343986213014437</c:v>
                </c:pt>
              </c:numCache>
            </c:numRef>
          </c:yVal>
          <c:smooth val="0"/>
          <c:extLst>
            <c:ext xmlns:c16="http://schemas.microsoft.com/office/drawing/2014/chart" uri="{C3380CC4-5D6E-409C-BE32-E72D297353CC}">
              <c16:uniqueId val="{00000000-5EE0-42E0-AF60-86EB8DE708E4}"/>
            </c:ext>
          </c:extLst>
        </c:ser>
        <c:dLbls>
          <c:showLegendKey val="0"/>
          <c:showVal val="0"/>
          <c:showCatName val="0"/>
          <c:showSerName val="0"/>
          <c:showPercent val="0"/>
          <c:showBubbleSize val="0"/>
        </c:dLbls>
        <c:axId val="158336528"/>
        <c:axId val="157939296"/>
      </c:scatterChart>
      <c:valAx>
        <c:axId val="158336528"/>
        <c:scaling>
          <c:orientation val="minMax"/>
        </c:scaling>
        <c:delete val="0"/>
        <c:axPos val="b"/>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939296"/>
        <c:crosses val="autoZero"/>
        <c:crossBetween val="midCat"/>
      </c:valAx>
      <c:valAx>
        <c:axId val="157939296"/>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3365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a:t>Kurva</a:t>
            </a:r>
            <a:r>
              <a:rPr lang="en-ID" baseline="0"/>
              <a:t> Efficient Frontier</a:t>
            </a:r>
            <a:endParaRPr lang="en-ID"/>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2">
                  <a:lumMod val="60000"/>
                  <a:lumOff val="40000"/>
                </a:schemeClr>
              </a:solidFill>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xVal>
            <c:numRef>
              <c:f>'FIX rf'!$J$15:$J$44</c:f>
              <c:numCache>
                <c:formatCode>0.00000000</c:formatCode>
                <c:ptCount val="30"/>
                <c:pt idx="0">
                  <c:v>2.6832543138845261E-4</c:v>
                </c:pt>
                <c:pt idx="1">
                  <c:v>2.7211508494007902E-4</c:v>
                </c:pt>
                <c:pt idx="2">
                  <c:v>2.7887825948661143E-4</c:v>
                </c:pt>
                <c:pt idx="3">
                  <c:v>2.8837258573867751E-4</c:v>
                </c:pt>
                <c:pt idx="4">
                  <c:v>3.0060086431161836E-4</c:v>
                </c:pt>
                <c:pt idx="5">
                  <c:v>3.1564689049860215E-4</c:v>
                </c:pt>
                <c:pt idx="6">
                  <c:v>3.3354978839907832E-4</c:v>
                </c:pt>
                <c:pt idx="7">
                  <c:v>3.5430955801299608E-4</c:v>
                </c:pt>
                <c:pt idx="8">
                  <c:v>3.7792619934039629E-4</c:v>
                </c:pt>
                <c:pt idx="9">
                  <c:v>4.0439971238124774E-4</c:v>
                </c:pt>
                <c:pt idx="10">
                  <c:v>4.3373009713558312E-4</c:v>
                </c:pt>
                <c:pt idx="11">
                  <c:v>4.6591735360340994E-4</c:v>
                </c:pt>
                <c:pt idx="12">
                  <c:v>5.0096148178466128E-4</c:v>
                </c:pt>
                <c:pt idx="13">
                  <c:v>5.3886248167940392E-4</c:v>
                </c:pt>
                <c:pt idx="14">
                  <c:v>5.7974436263434105E-4</c:v>
                </c:pt>
                <c:pt idx="15">
                  <c:v>6.2442176338032911E-4</c:v>
                </c:pt>
                <c:pt idx="16">
                  <c:v>6.7304294202125755E-4</c:v>
                </c:pt>
                <c:pt idx="17">
                  <c:v>7.2560789855703788E-4</c:v>
                </c:pt>
                <c:pt idx="18">
                  <c:v>7.8211663298773603E-4</c:v>
                </c:pt>
                <c:pt idx="19">
                  <c:v>8.4256914531324E-4</c:v>
                </c:pt>
                <c:pt idx="20">
                  <c:v>9.0696543553366125E-4</c:v>
                </c:pt>
                <c:pt idx="21">
                  <c:v>9.7586764760600382E-4</c:v>
                </c:pt>
                <c:pt idx="22">
                  <c:v>1.0509607719083919E-3</c:v>
                </c:pt>
                <c:pt idx="23">
                  <c:v>1.1323581201870755E-3</c:v>
                </c:pt>
                <c:pt idx="24">
                  <c:v>1.2200596924421582E-3</c:v>
                </c:pt>
                <c:pt idx="25">
                  <c:v>1.314065488673652E-3</c:v>
                </c:pt>
                <c:pt idx="26">
                  <c:v>1.4143755088813713E-3</c:v>
                </c:pt>
                <c:pt idx="27">
                  <c:v>1.5209897530655029E-3</c:v>
                </c:pt>
                <c:pt idx="28">
                  <c:v>1.6339082212259066E-3</c:v>
                </c:pt>
                <c:pt idx="29">
                  <c:v>1.7531309133628453E-3</c:v>
                </c:pt>
              </c:numCache>
            </c:numRef>
          </c:xVal>
          <c:yVal>
            <c:numRef>
              <c:f>'FIX rf'!$I$15:$I$44</c:f>
              <c:numCache>
                <c:formatCode>0.00000000</c:formatCode>
                <c:ptCount val="30"/>
                <c:pt idx="0">
                  <c:v>-1.448322225607676E-4</c:v>
                </c:pt>
                <c:pt idx="1">
                  <c:v>1.0617690464970931E-5</c:v>
                </c:pt>
                <c:pt idx="2">
                  <c:v>1.6606759477067376E-4</c:v>
                </c:pt>
                <c:pt idx="3">
                  <c:v>3.2151749907647769E-4</c:v>
                </c:pt>
                <c:pt idx="4">
                  <c:v>4.7696740415216395E-4</c:v>
                </c:pt>
                <c:pt idx="5">
                  <c:v>6.3241731210328216E-4</c:v>
                </c:pt>
                <c:pt idx="6">
                  <c:v>7.8786722005460142E-4</c:v>
                </c:pt>
                <c:pt idx="7">
                  <c:v>9.433171280057199E-4</c:v>
                </c:pt>
                <c:pt idx="8">
                  <c:v>1.0987670359569391E-3</c:v>
                </c:pt>
                <c:pt idx="9">
                  <c:v>1.2542169439080577E-3</c:v>
                </c:pt>
                <c:pt idx="10">
                  <c:v>1.4096668518592764E-3</c:v>
                </c:pt>
                <c:pt idx="11">
                  <c:v>1.5651167598105958E-3</c:v>
                </c:pt>
                <c:pt idx="12">
                  <c:v>1.720566667761714E-3</c:v>
                </c:pt>
                <c:pt idx="13">
                  <c:v>1.8760165757129334E-3</c:v>
                </c:pt>
                <c:pt idx="14">
                  <c:v>2.0314664765342166E-3</c:v>
                </c:pt>
                <c:pt idx="15">
                  <c:v>2.1869163695682494E-3</c:v>
                </c:pt>
                <c:pt idx="16">
                  <c:v>2.3423662626024812E-3</c:v>
                </c:pt>
                <c:pt idx="17">
                  <c:v>2.4978161556366159E-3</c:v>
                </c:pt>
                <c:pt idx="18">
                  <c:v>2.6532660486708482E-3</c:v>
                </c:pt>
                <c:pt idx="19">
                  <c:v>2.8087159417048801E-3</c:v>
                </c:pt>
                <c:pt idx="20">
                  <c:v>2.9641658347390109E-3</c:v>
                </c:pt>
                <c:pt idx="21">
                  <c:v>3.1196157369915972E-3</c:v>
                </c:pt>
                <c:pt idx="22">
                  <c:v>3.2750656433820913E-3</c:v>
                </c:pt>
                <c:pt idx="23">
                  <c:v>3.430515549772487E-3</c:v>
                </c:pt>
                <c:pt idx="24">
                  <c:v>3.5859654561629811E-3</c:v>
                </c:pt>
                <c:pt idx="25">
                  <c:v>3.7414153625535736E-3</c:v>
                </c:pt>
                <c:pt idx="26">
                  <c:v>3.8968652689439684E-3</c:v>
                </c:pt>
                <c:pt idx="27">
                  <c:v>4.0523151753344639E-3</c:v>
                </c:pt>
                <c:pt idx="28">
                  <c:v>4.2077650817248556E-3</c:v>
                </c:pt>
                <c:pt idx="29">
                  <c:v>4.3632149881154929E-3</c:v>
                </c:pt>
              </c:numCache>
            </c:numRef>
          </c:yVal>
          <c:smooth val="0"/>
          <c:extLst>
            <c:ext xmlns:c16="http://schemas.microsoft.com/office/drawing/2014/chart" uri="{C3380CC4-5D6E-409C-BE32-E72D297353CC}">
              <c16:uniqueId val="{00000000-4117-4F65-B3B2-3FFFECEA9D8F}"/>
            </c:ext>
          </c:extLst>
        </c:ser>
        <c:dLbls>
          <c:showLegendKey val="0"/>
          <c:showVal val="0"/>
          <c:showCatName val="0"/>
          <c:showSerName val="0"/>
          <c:showPercent val="0"/>
          <c:showBubbleSize val="0"/>
        </c:dLbls>
        <c:axId val="157941536"/>
        <c:axId val="157942096"/>
      </c:scatterChart>
      <c:valAx>
        <c:axId val="157941536"/>
        <c:scaling>
          <c:orientation val="minMax"/>
          <c:max val="2.5000000000000005E-3"/>
        </c:scaling>
        <c:delete val="0"/>
        <c:axPos val="b"/>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942096"/>
        <c:crosses val="autoZero"/>
        <c:crossBetween val="midCat"/>
      </c:valAx>
      <c:valAx>
        <c:axId val="157942096"/>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9415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8-16T22:24:48.483"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22935D-5FD5-41CB-BA82-19BECD8A37C9}" type="datetimeFigureOut">
              <a:rPr lang="id-ID" smtClean="0"/>
              <a:t>13/09/2021</a:t>
            </a:fld>
            <a:endParaRPr lang="id-ID"/>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602BA6-02F0-48E8-A9F0-3F1B6ADDE787}" type="slidenum">
              <a:rPr lang="id-ID" smtClean="0"/>
              <a:t>‹#›</a:t>
            </a:fld>
            <a:endParaRPr lang="id-ID"/>
          </a:p>
        </p:txBody>
      </p:sp>
    </p:spTree>
    <p:extLst>
      <p:ext uri="{BB962C8B-B14F-4D97-AF65-F5344CB8AC3E}">
        <p14:creationId xmlns:p14="http://schemas.microsoft.com/office/powerpoint/2010/main" val="2304662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liputan6.com/tag/ojk"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liputan6.com/tag/short-sell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602BA6-02F0-48E8-A9F0-3F1B6ADDE787}" type="slidenum">
              <a:rPr lang="id-ID" smtClean="0"/>
              <a:t>1</a:t>
            </a:fld>
            <a:endParaRPr lang="id-ID"/>
          </a:p>
        </p:txBody>
      </p:sp>
    </p:spTree>
    <p:extLst>
      <p:ext uri="{BB962C8B-B14F-4D97-AF65-F5344CB8AC3E}">
        <p14:creationId xmlns:p14="http://schemas.microsoft.com/office/powerpoint/2010/main" val="3261790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ea typeface="+mn-ea"/>
                    <a:cs typeface="+mn-cs"/>
                  </a:rPr>
                  <a:t>Portofolio merupakan salah satu langkah investasi yang melibatkan beberapa saham. Portofolio menentukan berapa besar bagian dari investasi seorang investor pada tiap aset tersebut (Sharpe </a:t>
                </a:r>
                <a:r>
                  <a:rPr lang="id-ID" sz="1200" i="1" kern="1200" dirty="0">
                    <a:solidFill>
                      <a:schemeClr val="tx1"/>
                    </a:solidFill>
                    <a:effectLst/>
                    <a:latin typeface="+mn-lt"/>
                    <a:ea typeface="+mn-ea"/>
                    <a:cs typeface="+mn-cs"/>
                  </a:rPr>
                  <a:t>et al</a:t>
                </a:r>
                <a:r>
                  <a:rPr lang="id-ID" sz="1200" kern="1200" dirty="0">
                    <a:solidFill>
                      <a:schemeClr val="tx1"/>
                    </a:solidFill>
                    <a:effectLst/>
                    <a:latin typeface="+mn-lt"/>
                    <a:ea typeface="+mn-ea"/>
                    <a:cs typeface="+mn-cs"/>
                  </a:rPr>
                  <a:t>., 1995). Menurut Jorion (2002), perhitungan </a:t>
                </a:r>
                <a:r>
                  <a:rPr lang="id-ID" sz="1200" i="1" kern="1200" dirty="0">
                    <a:solidFill>
                      <a:schemeClr val="tx1"/>
                    </a:solidFill>
                    <a:effectLst/>
                    <a:latin typeface="+mn-lt"/>
                    <a:ea typeface="+mn-ea"/>
                    <a:cs typeface="+mn-cs"/>
                  </a:rPr>
                  <a:t>return</a:t>
                </a:r>
                <a:r>
                  <a:rPr lang="id-ID" sz="1200" kern="1200" dirty="0">
                    <a:solidFill>
                      <a:schemeClr val="tx1"/>
                    </a:solidFill>
                    <a:effectLst/>
                    <a:latin typeface="+mn-lt"/>
                    <a:ea typeface="+mn-ea"/>
                    <a:cs typeface="+mn-cs"/>
                  </a:rPr>
                  <a:t> portofolio adalah sebagai berikut:</a:t>
                </a:r>
                <a:endParaRPr lang="en-US" sz="1200" kern="1200" dirty="0">
                  <a:solidFill>
                    <a:schemeClr val="tx1"/>
                  </a:solidFill>
                  <a:effectLst/>
                  <a:latin typeface="+mn-lt"/>
                  <a:ea typeface="+mn-ea"/>
                  <a:cs typeface="+mn-cs"/>
                </a:endParaRPr>
              </a:p>
              <a:p>
                <a14:m>
                  <m:oMath xmlns:m="http://schemas.openxmlformats.org/officeDocument/2006/math">
                    <m:sSub>
                      <m:sSubPr>
                        <m:ctrlPr>
                          <a:rPr lang="en-US" sz="1200" i="1" smtClean="0">
                            <a:latin typeface="Cambria Math" panose="02040503050406030204" pitchFamily="18" charset="0"/>
                          </a:rPr>
                        </m:ctrlPr>
                      </m:sSubPr>
                      <m:e>
                        <m:r>
                          <a:rPr lang="id-ID" sz="1200" i="1">
                            <a:latin typeface="Cambria Math" panose="02040503050406030204" pitchFamily="18" charset="0"/>
                          </a:rPr>
                          <m:t>𝜇</m:t>
                        </m:r>
                      </m:e>
                      <m:sub>
                        <m:r>
                          <a:rPr lang="id-ID" sz="1200" i="1">
                            <a:latin typeface="Cambria Math" panose="02040503050406030204" pitchFamily="18" charset="0"/>
                          </a:rPr>
                          <m:t>𝑃</m:t>
                        </m:r>
                      </m:sub>
                    </m:sSub>
                    <m:r>
                      <a:rPr lang="id-ID" sz="1200" i="1">
                        <a:latin typeface="Cambria Math" panose="02040503050406030204" pitchFamily="18" charset="0"/>
                      </a:rPr>
                      <m:t>=</m:t>
                    </m:r>
                    <m:sSub>
                      <m:sSubPr>
                        <m:ctrlPr>
                          <a:rPr lang="en-US" sz="1200" b="1" i="1">
                            <a:latin typeface="Cambria Math" panose="02040503050406030204" pitchFamily="18" charset="0"/>
                          </a:rPr>
                        </m:ctrlPr>
                      </m:sSubPr>
                      <m:e>
                        <m:r>
                          <a:rPr lang="id-ID" sz="1200" i="1">
                            <a:latin typeface="Cambria Math" panose="02040503050406030204" pitchFamily="18" charset="0"/>
                          </a:rPr>
                          <m:t>𝜇</m:t>
                        </m:r>
                      </m:e>
                      <m:sub>
                        <m:r>
                          <a:rPr lang="id-ID" sz="1200" b="1" i="1">
                            <a:latin typeface="Cambria Math" panose="02040503050406030204" pitchFamily="18" charset="0"/>
                          </a:rPr>
                          <m:t>𝒊</m:t>
                        </m:r>
                      </m:sub>
                    </m:sSub>
                    <m:sSub>
                      <m:sSubPr>
                        <m:ctrlPr>
                          <a:rPr lang="en-US" sz="1200" b="1" i="1">
                            <a:latin typeface="Cambria Math" panose="02040503050406030204" pitchFamily="18" charset="0"/>
                          </a:rPr>
                        </m:ctrlPr>
                      </m:sSubPr>
                      <m:e>
                        <m:r>
                          <a:rPr lang="id-ID" sz="1200" i="1">
                            <a:latin typeface="Cambria Math" panose="02040503050406030204" pitchFamily="18" charset="0"/>
                          </a:rPr>
                          <m:t>𝑥</m:t>
                        </m:r>
                      </m:e>
                      <m:sub>
                        <m:r>
                          <a:rPr lang="id-ID" sz="1200" b="1" i="1">
                            <a:latin typeface="Cambria Math" panose="02040503050406030204" pitchFamily="18" charset="0"/>
                          </a:rPr>
                          <m:t>𝒊</m:t>
                        </m:r>
                      </m:sub>
                    </m:sSub>
                  </m:oMath>
                </a14:m>
                <a:r>
                  <a:rPr lang="id-ID" sz="1200" dirty="0"/>
                  <a:t>	</a:t>
                </a:r>
                <a:endParaRPr lang="en-US" sz="1200" dirty="0"/>
              </a:p>
              <a:p>
                <a:r>
                  <a:rPr lang="id-ID" sz="1200" dirty="0"/>
                  <a:t>dengan:	</a:t>
                </a:r>
                <a:endParaRPr lang="en-US" sz="1200" dirty="0"/>
              </a:p>
              <a:p>
                <a14:m>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𝜇</m:t>
                        </m:r>
                      </m:e>
                      <m:sub>
                        <m:r>
                          <a:rPr lang="id-ID" sz="1200" i="1">
                            <a:latin typeface="Cambria Math" panose="02040503050406030204" pitchFamily="18" charset="0"/>
                          </a:rPr>
                          <m:t>𝑃</m:t>
                        </m:r>
                      </m:sub>
                    </m:sSub>
                  </m:oMath>
                </a14:m>
                <a:r>
                  <a:rPr lang="id-ID" sz="1200" dirty="0"/>
                  <a:t>	= </a:t>
                </a:r>
                <a:r>
                  <a:rPr lang="id-ID" sz="1200" i="1" dirty="0"/>
                  <a:t>Return</a:t>
                </a:r>
                <a:r>
                  <a:rPr lang="id-ID" sz="1200" dirty="0"/>
                  <a:t> portofolio investasi</a:t>
                </a:r>
                <a:endParaRPr lang="en-US" sz="1200" dirty="0"/>
              </a:p>
              <a:p>
                <a14:m>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𝜇</m:t>
                        </m:r>
                      </m:e>
                      <m:sub>
                        <m:r>
                          <a:rPr lang="id-ID" sz="1200" i="1">
                            <a:latin typeface="Cambria Math" panose="02040503050406030204" pitchFamily="18" charset="0"/>
                          </a:rPr>
                          <m:t>𝑖</m:t>
                        </m:r>
                      </m:sub>
                    </m:sSub>
                  </m:oMath>
                </a14:m>
                <a:r>
                  <a:rPr lang="id-ID" sz="1200" dirty="0"/>
                  <a:t>	= </a:t>
                </a:r>
                <a:r>
                  <a:rPr lang="en-US" sz="1200" dirty="0" err="1"/>
                  <a:t>Ekspektasi</a:t>
                </a:r>
                <a:r>
                  <a:rPr lang="en-US" sz="1200" dirty="0"/>
                  <a:t> </a:t>
                </a:r>
                <a:r>
                  <a:rPr lang="id-ID" sz="1200" i="1" dirty="0"/>
                  <a:t>Return</a:t>
                </a:r>
                <a:r>
                  <a:rPr lang="id-ID" sz="1200" dirty="0"/>
                  <a:t> saham ke-i</a:t>
                </a:r>
                <a:endParaRPr lang="en-US" sz="1200" dirty="0"/>
              </a:p>
              <a:p>
                <a14:m>
                  <m:oMath xmlns:m="http://schemas.openxmlformats.org/officeDocument/2006/math">
                    <m:sSub>
                      <m:sSubPr>
                        <m:ctrlPr>
                          <a:rPr lang="en-US" sz="1200" b="1" i="1">
                            <a:latin typeface="Cambria Math" panose="02040503050406030204" pitchFamily="18" charset="0"/>
                          </a:rPr>
                        </m:ctrlPr>
                      </m:sSubPr>
                      <m:e>
                        <m:r>
                          <a:rPr lang="id-ID" sz="1200" i="1">
                            <a:latin typeface="Cambria Math" panose="02040503050406030204" pitchFamily="18" charset="0"/>
                          </a:rPr>
                          <m:t>𝑥</m:t>
                        </m:r>
                      </m:e>
                      <m:sub>
                        <m:r>
                          <a:rPr lang="id-ID" sz="1200" b="1" i="1">
                            <a:latin typeface="Cambria Math" panose="02040503050406030204" pitchFamily="18" charset="0"/>
                          </a:rPr>
                          <m:t>𝒊</m:t>
                        </m:r>
                      </m:sub>
                    </m:sSub>
                  </m:oMath>
                </a14:m>
                <a:r>
                  <a:rPr lang="id-ID" sz="1200" dirty="0"/>
                  <a:t>	= </a:t>
                </a:r>
                <a:r>
                  <a:rPr lang="en-US" sz="1200" dirty="0" err="1"/>
                  <a:t>Proporsi</a:t>
                </a:r>
                <a:r>
                  <a:rPr lang="id-ID" sz="1200" dirty="0"/>
                  <a:t> saham ke-i</a:t>
                </a:r>
                <a:endParaRPr lang="en-US" sz="1200" dirty="0"/>
              </a:p>
              <a:p>
                <a:r>
                  <a:rPr lang="en-US" sz="1200" i="1" dirty="0"/>
                  <a:t>n</a:t>
                </a:r>
                <a:r>
                  <a:rPr lang="id-ID" sz="1200" dirty="0"/>
                  <a:t>	= Banyak </a:t>
                </a:r>
                <a:r>
                  <a:rPr lang="en-US" sz="1200" dirty="0"/>
                  <a:t>s</a:t>
                </a:r>
                <a:r>
                  <a:rPr lang="id-ID" sz="1200" dirty="0"/>
                  <a:t>aham</a:t>
                </a:r>
                <a:endParaRPr lang="en-US" sz="1200" dirty="0"/>
              </a:p>
              <a:p>
                <a:r>
                  <a:rPr lang="id-ID" sz="1200" dirty="0"/>
                  <a:t>dengan nilai ekspektasi (</a:t>
                </a:r>
                <a14:m>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𝜇</m:t>
                        </m:r>
                      </m:e>
                      <m:sub>
                        <m:r>
                          <a:rPr lang="id-ID" sz="1200" i="1">
                            <a:latin typeface="Cambria Math" panose="02040503050406030204" pitchFamily="18" charset="0"/>
                          </a:rPr>
                          <m:t>𝑃</m:t>
                        </m:r>
                      </m:sub>
                    </m:sSub>
                  </m:oMath>
                </a14:m>
                <a:r>
                  <a:rPr lang="id-ID" sz="1200" dirty="0"/>
                  <a:t>) dan variansi portofolio  (</a:t>
                </a:r>
                <a14:m>
                  <m:oMath xmlns:m="http://schemas.openxmlformats.org/officeDocument/2006/math">
                    <m:sSubSup>
                      <m:sSubSupPr>
                        <m:ctrlPr>
                          <a:rPr lang="en-US" sz="1200" i="1">
                            <a:latin typeface="Cambria Math" panose="02040503050406030204" pitchFamily="18" charset="0"/>
                          </a:rPr>
                        </m:ctrlPr>
                      </m:sSubSupPr>
                      <m:e>
                        <m:r>
                          <a:rPr lang="id-ID" sz="1200" i="1">
                            <a:latin typeface="Cambria Math" panose="02040503050406030204" pitchFamily="18" charset="0"/>
                          </a:rPr>
                          <m:t>𝜎</m:t>
                        </m:r>
                      </m:e>
                      <m:sub>
                        <m:r>
                          <a:rPr lang="id-ID" sz="1200" i="1">
                            <a:latin typeface="Cambria Math" panose="02040503050406030204" pitchFamily="18" charset="0"/>
                          </a:rPr>
                          <m:t>𝑃</m:t>
                        </m:r>
                      </m:sub>
                      <m:sup>
                        <m:r>
                          <a:rPr lang="id-ID" sz="1200" i="1">
                            <a:latin typeface="Cambria Math" panose="02040503050406030204" pitchFamily="18" charset="0"/>
                          </a:rPr>
                          <m:t>2</m:t>
                        </m:r>
                      </m:sup>
                    </m:sSubSup>
                  </m:oMath>
                </a14:m>
                <a:r>
                  <a:rPr lang="id-ID" sz="1200" dirty="0"/>
                  <a:t>) adalah sebagai berikut</a:t>
                </a:r>
                <a:r>
                  <a:rPr lang="en-US" sz="1200" dirty="0"/>
                  <a:t>:</a:t>
                </a:r>
              </a:p>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𝜇</m:t>
                          </m:r>
                        </m:e>
                        <m:sub>
                          <m:r>
                            <a:rPr lang="id-ID" sz="1200" i="1">
                              <a:latin typeface="Cambria Math" panose="02040503050406030204" pitchFamily="18" charset="0"/>
                            </a:rPr>
                            <m:t>𝑃</m:t>
                          </m:r>
                        </m:sub>
                      </m:sSub>
                      <m:r>
                        <a:rPr lang="id-ID" sz="1200" i="1">
                          <a:latin typeface="Cambria Math" panose="02040503050406030204" pitchFamily="18" charset="0"/>
                        </a:rPr>
                        <m:t>= </m:t>
                      </m:r>
                      <m:sSub>
                        <m:sSubPr>
                          <m:ctrlPr>
                            <a:rPr lang="en-US" sz="1200" b="1" i="1">
                              <a:latin typeface="Cambria Math" panose="02040503050406030204" pitchFamily="18" charset="0"/>
                            </a:rPr>
                          </m:ctrlPr>
                        </m:sSubPr>
                        <m:e>
                          <m:r>
                            <a:rPr lang="id-ID" sz="1200" i="1">
                              <a:latin typeface="Cambria Math" panose="02040503050406030204" pitchFamily="18" charset="0"/>
                            </a:rPr>
                            <m:t>𝑥</m:t>
                          </m:r>
                        </m:e>
                        <m:sub>
                          <m:r>
                            <a:rPr lang="id-ID" sz="1200" i="1">
                              <a:latin typeface="Cambria Math" panose="02040503050406030204" pitchFamily="18" charset="0"/>
                            </a:rPr>
                            <m:t>1</m:t>
                          </m:r>
                        </m:sub>
                      </m:sSub>
                      <m:sSub>
                        <m:sSubPr>
                          <m:ctrlPr>
                            <a:rPr lang="en-US" sz="1200" i="1">
                              <a:latin typeface="Cambria Math" panose="02040503050406030204" pitchFamily="18" charset="0"/>
                            </a:rPr>
                          </m:ctrlPr>
                        </m:sSubPr>
                        <m:e>
                          <m:r>
                            <a:rPr lang="id-ID" sz="1200" i="1">
                              <a:latin typeface="Cambria Math" panose="02040503050406030204" pitchFamily="18" charset="0"/>
                            </a:rPr>
                            <m:t>𝜇</m:t>
                          </m:r>
                        </m:e>
                        <m:sub>
                          <m:r>
                            <a:rPr lang="id-ID" sz="1200" i="1">
                              <a:latin typeface="Cambria Math" panose="02040503050406030204" pitchFamily="18" charset="0"/>
                            </a:rPr>
                            <m:t>1</m:t>
                          </m:r>
                        </m:sub>
                      </m:sSub>
                      <m:r>
                        <a:rPr lang="id-ID" sz="1200" i="1">
                          <a:latin typeface="Cambria Math" panose="02040503050406030204" pitchFamily="18" charset="0"/>
                        </a:rPr>
                        <m:t> + </m:t>
                      </m:r>
                      <m:sSub>
                        <m:sSubPr>
                          <m:ctrlPr>
                            <a:rPr lang="en-US" sz="1200" b="1" i="1">
                              <a:latin typeface="Cambria Math" panose="02040503050406030204" pitchFamily="18" charset="0"/>
                            </a:rPr>
                          </m:ctrlPr>
                        </m:sSubPr>
                        <m:e>
                          <m:r>
                            <a:rPr lang="id-ID" sz="1200" i="1">
                              <a:latin typeface="Cambria Math" panose="02040503050406030204" pitchFamily="18" charset="0"/>
                            </a:rPr>
                            <m:t>𝑥</m:t>
                          </m:r>
                        </m:e>
                        <m:sub>
                          <m:r>
                            <a:rPr lang="id-ID" sz="1200" i="1">
                              <a:latin typeface="Cambria Math" panose="02040503050406030204" pitchFamily="18" charset="0"/>
                            </a:rPr>
                            <m:t>2</m:t>
                          </m:r>
                        </m:sub>
                      </m:sSub>
                      <m:sSub>
                        <m:sSubPr>
                          <m:ctrlPr>
                            <a:rPr lang="en-US" sz="1200" i="1">
                              <a:latin typeface="Cambria Math" panose="02040503050406030204" pitchFamily="18" charset="0"/>
                            </a:rPr>
                          </m:ctrlPr>
                        </m:sSubPr>
                        <m:e>
                          <m:r>
                            <a:rPr lang="id-ID" sz="1200" i="1">
                              <a:latin typeface="Cambria Math" panose="02040503050406030204" pitchFamily="18" charset="0"/>
                            </a:rPr>
                            <m:t>𝜇</m:t>
                          </m:r>
                        </m:e>
                        <m:sub>
                          <m:r>
                            <a:rPr lang="id-ID" sz="1200" i="1">
                              <a:latin typeface="Cambria Math" panose="02040503050406030204" pitchFamily="18" charset="0"/>
                            </a:rPr>
                            <m:t>2</m:t>
                          </m:r>
                        </m:sub>
                      </m:sSub>
                      <m:r>
                        <a:rPr lang="id-ID" sz="1200" i="1">
                          <a:latin typeface="Cambria Math" panose="02040503050406030204" pitchFamily="18" charset="0"/>
                        </a:rPr>
                        <m:t> + ... + </m:t>
                      </m:r>
                      <m:sSub>
                        <m:sSubPr>
                          <m:ctrlPr>
                            <a:rPr lang="en-US" sz="1200" b="1" i="1">
                              <a:latin typeface="Cambria Math" panose="02040503050406030204" pitchFamily="18" charset="0"/>
                            </a:rPr>
                          </m:ctrlPr>
                        </m:sSubPr>
                        <m:e>
                          <m:r>
                            <a:rPr lang="id-ID" sz="1200" i="1">
                              <a:latin typeface="Cambria Math" panose="02040503050406030204" pitchFamily="18" charset="0"/>
                            </a:rPr>
                            <m:t>𝑥</m:t>
                          </m:r>
                        </m:e>
                        <m:sub>
                          <m:r>
                            <a:rPr lang="id-ID" sz="1200" i="1">
                              <a:latin typeface="Cambria Math" panose="02040503050406030204" pitchFamily="18" charset="0"/>
                            </a:rPr>
                            <m:t>𝑛</m:t>
                          </m:r>
                        </m:sub>
                      </m:sSub>
                      <m:sSub>
                        <m:sSubPr>
                          <m:ctrlPr>
                            <a:rPr lang="en-US" sz="1200" i="1">
                              <a:latin typeface="Cambria Math" panose="02040503050406030204" pitchFamily="18" charset="0"/>
                            </a:rPr>
                          </m:ctrlPr>
                        </m:sSubPr>
                        <m:e>
                          <m:r>
                            <a:rPr lang="id-ID" sz="1200" i="1">
                              <a:latin typeface="Cambria Math" panose="02040503050406030204" pitchFamily="18" charset="0"/>
                            </a:rPr>
                            <m:t>𝜇</m:t>
                          </m:r>
                        </m:e>
                        <m:sub>
                          <m:r>
                            <a:rPr lang="id-ID" sz="1200" i="1">
                              <a:latin typeface="Cambria Math" panose="02040503050406030204" pitchFamily="18" charset="0"/>
                            </a:rPr>
                            <m:t>𝑛</m:t>
                          </m:r>
                        </m:sub>
                      </m:sSub>
                      <m:r>
                        <a:rPr lang="id-ID" sz="1200" i="1">
                          <a:latin typeface="Cambria Math" panose="02040503050406030204" pitchFamily="18" charset="0"/>
                        </a:rPr>
                        <m:t> = </m:t>
                      </m:r>
                      <m:d>
                        <m:dPr>
                          <m:ctrlPr>
                            <a:rPr lang="en-US" sz="1200" i="1">
                              <a:latin typeface="Cambria Math" panose="02040503050406030204" pitchFamily="18" charset="0"/>
                            </a:rPr>
                          </m:ctrlPr>
                        </m:dPr>
                        <m:e>
                          <m:r>
                            <a:rPr lang="en-US" sz="1200" i="1">
                              <a:latin typeface="Cambria Math" panose="02040503050406030204" pitchFamily="18" charset="0"/>
                            </a:rPr>
                            <m:t> </m:t>
                          </m:r>
                          <m:m>
                            <m:mPr>
                              <m:mcs>
                                <m:mc>
                                  <m:mcPr>
                                    <m:count m:val="3"/>
                                    <m:mcJc m:val="center"/>
                                  </m:mcPr>
                                </m:mc>
                              </m:mcs>
                              <m:ctrlPr>
                                <a:rPr lang="en-US" sz="1200" i="1">
                                  <a:latin typeface="Cambria Math" panose="02040503050406030204" pitchFamily="18" charset="0"/>
                                </a:rPr>
                              </m:ctrlPr>
                            </m:mPr>
                            <m:mr>
                              <m:e>
                                <m:sSub>
                                  <m:sSubPr>
                                    <m:ctrlPr>
                                      <a:rPr lang="en-US" sz="1200" b="1" i="1">
                                        <a:latin typeface="Cambria Math" panose="02040503050406030204" pitchFamily="18" charset="0"/>
                                      </a:rPr>
                                    </m:ctrlPr>
                                  </m:sSubPr>
                                  <m:e>
                                    <m:r>
                                      <a:rPr lang="id-ID" sz="1200" i="1">
                                        <a:latin typeface="Cambria Math" panose="02040503050406030204" pitchFamily="18" charset="0"/>
                                      </a:rPr>
                                      <m:t>𝑥</m:t>
                                    </m:r>
                                  </m:e>
                                  <m:sub>
                                    <m:r>
                                      <a:rPr lang="id-ID" sz="1200" i="1">
                                        <a:latin typeface="Cambria Math" panose="02040503050406030204" pitchFamily="18" charset="0"/>
                                      </a:rPr>
                                      <m:t>1</m:t>
                                    </m:r>
                                  </m:sub>
                                </m:sSub>
                              </m:e>
                              <m:e>
                                <m:r>
                                  <a:rPr lang="en-US" sz="1200" i="1">
                                    <a:latin typeface="Cambria Math" panose="02040503050406030204" pitchFamily="18" charset="0"/>
                                  </a:rPr>
                                  <m:t>…</m:t>
                                </m:r>
                              </m:e>
                              <m:e>
                                <m:sSub>
                                  <m:sSubPr>
                                    <m:ctrlPr>
                                      <a:rPr lang="en-US" sz="1200" b="1" i="1">
                                        <a:latin typeface="Cambria Math" panose="02040503050406030204" pitchFamily="18" charset="0"/>
                                      </a:rPr>
                                    </m:ctrlPr>
                                  </m:sSubPr>
                                  <m:e>
                                    <m:r>
                                      <a:rPr lang="id-ID" sz="1200" i="1">
                                        <a:latin typeface="Cambria Math" panose="02040503050406030204" pitchFamily="18" charset="0"/>
                                      </a:rPr>
                                      <m:t>𝑥</m:t>
                                    </m:r>
                                  </m:e>
                                  <m:sub>
                                    <m:r>
                                      <a:rPr lang="id-ID" sz="1200" i="1">
                                        <a:latin typeface="Cambria Math" panose="02040503050406030204" pitchFamily="18" charset="0"/>
                                      </a:rPr>
                                      <m:t>𝑛</m:t>
                                    </m:r>
                                  </m:sub>
                                </m:sSub>
                              </m:e>
                            </m:mr>
                          </m:m>
                        </m:e>
                      </m:d>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sSub>
                                  <m:sSubPr>
                                    <m:ctrlPr>
                                      <a:rPr lang="en-US" sz="1200" i="1">
                                        <a:latin typeface="Cambria Math" panose="02040503050406030204" pitchFamily="18" charset="0"/>
                                      </a:rPr>
                                    </m:ctrlPr>
                                  </m:sSubPr>
                                  <m:e>
                                    <m:r>
                                      <a:rPr lang="id-ID" sz="1200" i="1">
                                        <a:latin typeface="Cambria Math" panose="02040503050406030204" pitchFamily="18" charset="0"/>
                                      </a:rPr>
                                      <m:t>𝜇</m:t>
                                    </m:r>
                                  </m:e>
                                  <m:sub>
                                    <m:r>
                                      <a:rPr lang="id-ID" sz="1200" i="1">
                                        <a:latin typeface="Cambria Math" panose="02040503050406030204" pitchFamily="18" charset="0"/>
                                      </a:rPr>
                                      <m:t>1</m:t>
                                    </m:r>
                                  </m:sub>
                                </m:sSub>
                              </m:e>
                            </m:mr>
                            <m:mr>
                              <m:e>
                                <m:r>
                                  <a:rPr lang="en-US" sz="1200" i="1">
                                    <a:latin typeface="Cambria Math" panose="02040503050406030204" pitchFamily="18" charset="0"/>
                                  </a:rPr>
                                  <m:t>:</m:t>
                                </m:r>
                              </m:e>
                            </m:mr>
                            <m:mr>
                              <m:e>
                                <m:sSub>
                                  <m:sSubPr>
                                    <m:ctrlPr>
                                      <a:rPr lang="en-US" sz="1200" i="1">
                                        <a:latin typeface="Cambria Math" panose="02040503050406030204" pitchFamily="18" charset="0"/>
                                      </a:rPr>
                                    </m:ctrlPr>
                                  </m:sSubPr>
                                  <m:e>
                                    <m:r>
                                      <a:rPr lang="id-ID" sz="1200" i="1">
                                        <a:latin typeface="Cambria Math" panose="02040503050406030204" pitchFamily="18" charset="0"/>
                                      </a:rPr>
                                      <m:t>𝜇</m:t>
                                    </m:r>
                                  </m:e>
                                  <m:sub>
                                    <m:r>
                                      <a:rPr lang="id-ID" sz="1200" i="1">
                                        <a:latin typeface="Cambria Math" panose="02040503050406030204" pitchFamily="18" charset="0"/>
                                      </a:rPr>
                                      <m:t>𝑛</m:t>
                                    </m:r>
                                  </m:sub>
                                </m:sSub>
                              </m:e>
                            </m:mr>
                          </m:m>
                        </m:e>
                      </m:d>
                      <m:r>
                        <a:rPr lang="en-US" sz="1200" i="1">
                          <a:latin typeface="Cambria Math" panose="02040503050406030204" pitchFamily="18" charset="0"/>
                        </a:rPr>
                        <m:t>  </m:t>
                      </m:r>
                      <m:r>
                        <a:rPr lang="id-ID" sz="1200" i="1">
                          <a:latin typeface="Cambria Math" panose="02040503050406030204" pitchFamily="18" charset="0"/>
                        </a:rPr>
                        <m:t>=</m:t>
                      </m:r>
                      <m:sSup>
                        <m:sSupPr>
                          <m:ctrlPr>
                            <a:rPr lang="en-US" sz="1200" i="1">
                              <a:latin typeface="Cambria Math" panose="02040503050406030204" pitchFamily="18" charset="0"/>
                            </a:rPr>
                          </m:ctrlPr>
                        </m:sSupPr>
                        <m:e>
                          <m:r>
                            <a:rPr lang="id-ID" sz="1200" b="1" i="1">
                              <a:latin typeface="Cambria Math" panose="02040503050406030204" pitchFamily="18" charset="0"/>
                            </a:rPr>
                            <m:t>𝒙</m:t>
                          </m:r>
                        </m:e>
                        <m:sup>
                          <m:r>
                            <a:rPr lang="id-ID" sz="1200" i="1">
                              <a:latin typeface="Cambria Math" panose="02040503050406030204" pitchFamily="18" charset="0"/>
                            </a:rPr>
                            <m:t>𝑇</m:t>
                          </m:r>
                        </m:sup>
                      </m:sSup>
                      <m:r>
                        <a:rPr lang="id-ID" sz="1200" b="1" i="1">
                          <a:latin typeface="Cambria Math" panose="02040503050406030204" pitchFamily="18" charset="0"/>
                        </a:rPr>
                        <m:t>𝝁</m:t>
                      </m:r>
                    </m:oMath>
                  </m:oMathPara>
                </a14:m>
                <a:endParaRPr lang="en-US" sz="1200" dirty="0"/>
              </a:p>
              <a:p>
                <a:pPr/>
                <a14:m>
                  <m:oMathPara xmlns:m="http://schemas.openxmlformats.org/officeDocument/2006/math">
                    <m:oMathParaPr>
                      <m:jc m:val="centerGroup"/>
                    </m:oMathParaPr>
                    <m:oMath xmlns:m="http://schemas.openxmlformats.org/officeDocument/2006/math">
                      <m:sSubSup>
                        <m:sSubSupPr>
                          <m:ctrlPr>
                            <a:rPr lang="en-US" sz="1200" i="1">
                              <a:latin typeface="Cambria Math" panose="02040503050406030204" pitchFamily="18" charset="0"/>
                            </a:rPr>
                          </m:ctrlPr>
                        </m:sSubSupPr>
                        <m:e>
                          <m:r>
                            <a:rPr lang="id-ID" sz="1200" i="1">
                              <a:latin typeface="Cambria Math" panose="02040503050406030204" pitchFamily="18" charset="0"/>
                            </a:rPr>
                            <m:t>𝜎</m:t>
                          </m:r>
                        </m:e>
                        <m:sub>
                          <m:r>
                            <a:rPr lang="id-ID" sz="1200" i="1">
                              <a:latin typeface="Cambria Math" panose="02040503050406030204" pitchFamily="18" charset="0"/>
                            </a:rPr>
                            <m:t>𝑝</m:t>
                          </m:r>
                        </m:sub>
                        <m:sup>
                          <m:r>
                            <a:rPr lang="id-ID" sz="1200" i="1">
                              <a:latin typeface="Cambria Math" panose="02040503050406030204" pitchFamily="18" charset="0"/>
                            </a:rPr>
                            <m:t>2</m:t>
                          </m:r>
                        </m:sup>
                      </m:sSubSup>
                      <m:r>
                        <a:rPr lang="en-US" sz="1200" i="1">
                          <a:latin typeface="Cambria Math" panose="02040503050406030204" pitchFamily="18" charset="0"/>
                        </a:rPr>
                        <m:t> =  </m:t>
                      </m:r>
                      <m:d>
                        <m:dPr>
                          <m:ctrlPr>
                            <a:rPr lang="en-US" sz="1200" i="1">
                              <a:latin typeface="Cambria Math" panose="02040503050406030204" pitchFamily="18" charset="0"/>
                            </a:rPr>
                          </m:ctrlPr>
                        </m:dPr>
                        <m:e>
                          <m:r>
                            <a:rPr lang="en-US" sz="1200" i="1">
                              <a:latin typeface="Cambria Math" panose="02040503050406030204" pitchFamily="18" charset="0"/>
                            </a:rPr>
                            <m:t> </m:t>
                          </m:r>
                          <m:m>
                            <m:mPr>
                              <m:mcs>
                                <m:mc>
                                  <m:mcPr>
                                    <m:count m:val="3"/>
                                    <m:mcJc m:val="center"/>
                                  </m:mcPr>
                                </m:mc>
                              </m:mcs>
                              <m:ctrlPr>
                                <a:rPr lang="en-US" sz="1200" i="1">
                                  <a:latin typeface="Cambria Math" panose="02040503050406030204" pitchFamily="18" charset="0"/>
                                </a:rPr>
                              </m:ctrlPr>
                            </m:mPr>
                            <m:mr>
                              <m:e>
                                <m:sSub>
                                  <m:sSubPr>
                                    <m:ctrlPr>
                                      <a:rPr lang="en-US" sz="1200" b="1" i="1">
                                        <a:latin typeface="Cambria Math" panose="02040503050406030204" pitchFamily="18" charset="0"/>
                                      </a:rPr>
                                    </m:ctrlPr>
                                  </m:sSubPr>
                                  <m:e>
                                    <m:r>
                                      <a:rPr lang="id-ID" sz="1200" i="1">
                                        <a:latin typeface="Cambria Math" panose="02040503050406030204" pitchFamily="18" charset="0"/>
                                      </a:rPr>
                                      <m:t>𝑥</m:t>
                                    </m:r>
                                  </m:e>
                                  <m:sub>
                                    <m:r>
                                      <a:rPr lang="id-ID" sz="1200" i="1">
                                        <a:latin typeface="Cambria Math" panose="02040503050406030204" pitchFamily="18" charset="0"/>
                                      </a:rPr>
                                      <m:t>1</m:t>
                                    </m:r>
                                  </m:sub>
                                </m:sSub>
                              </m:e>
                              <m:e>
                                <m:r>
                                  <a:rPr lang="en-US" sz="1200" i="1">
                                    <a:latin typeface="Cambria Math" panose="02040503050406030204" pitchFamily="18" charset="0"/>
                                  </a:rPr>
                                  <m:t>…</m:t>
                                </m:r>
                              </m:e>
                              <m:e>
                                <m:sSub>
                                  <m:sSubPr>
                                    <m:ctrlPr>
                                      <a:rPr lang="en-US" sz="1200" b="1" i="1">
                                        <a:latin typeface="Cambria Math" panose="02040503050406030204" pitchFamily="18" charset="0"/>
                                      </a:rPr>
                                    </m:ctrlPr>
                                  </m:sSubPr>
                                  <m:e>
                                    <m:r>
                                      <a:rPr lang="id-ID" sz="1200" i="1">
                                        <a:latin typeface="Cambria Math" panose="02040503050406030204" pitchFamily="18" charset="0"/>
                                      </a:rPr>
                                      <m:t>𝑥</m:t>
                                    </m:r>
                                  </m:e>
                                  <m:sub>
                                    <m:r>
                                      <a:rPr lang="id-ID" sz="1200" i="1">
                                        <a:latin typeface="Cambria Math" panose="02040503050406030204" pitchFamily="18" charset="0"/>
                                      </a:rPr>
                                      <m:t>𝑁</m:t>
                                    </m:r>
                                  </m:sub>
                                </m:sSub>
                              </m:e>
                            </m:mr>
                          </m:m>
                        </m:e>
                      </m:d>
                      <m:d>
                        <m:dPr>
                          <m:ctrlPr>
                            <a:rPr lang="en-US" sz="1200" i="1">
                              <a:latin typeface="Cambria Math" panose="02040503050406030204" pitchFamily="18" charset="0"/>
                            </a:rPr>
                          </m:ctrlPr>
                        </m:dPr>
                        <m:e>
                          <m:m>
                            <m:mPr>
                              <m:mcs>
                                <m:mc>
                                  <m:mcPr>
                                    <m:count m:val="3"/>
                                    <m:mcJc m:val="center"/>
                                  </m:mcPr>
                                </m:mc>
                              </m:mcs>
                              <m:ctrlPr>
                                <a:rPr lang="en-US" sz="1200" i="1">
                                  <a:latin typeface="Cambria Math" panose="02040503050406030204" pitchFamily="18" charset="0"/>
                                </a:rPr>
                              </m:ctrlPr>
                            </m:mPr>
                            <m:mr>
                              <m:e>
                                <m:sSub>
                                  <m:sSubPr>
                                    <m:ctrlPr>
                                      <a:rPr lang="en-US" sz="1200" i="1">
                                        <a:latin typeface="Cambria Math" panose="02040503050406030204" pitchFamily="18" charset="0"/>
                                      </a:rPr>
                                    </m:ctrlPr>
                                  </m:sSubPr>
                                  <m:e>
                                    <m:r>
                                      <a:rPr lang="id-ID" sz="1200" i="1">
                                        <a:latin typeface="Cambria Math" panose="02040503050406030204" pitchFamily="18" charset="0"/>
                                      </a:rPr>
                                      <m:t>𝜎</m:t>
                                    </m:r>
                                  </m:e>
                                  <m:sub>
                                    <m:r>
                                      <a:rPr lang="id-ID" sz="1200" i="1">
                                        <a:latin typeface="Cambria Math" panose="02040503050406030204" pitchFamily="18" charset="0"/>
                                      </a:rPr>
                                      <m:t>1,1</m:t>
                                    </m:r>
                                  </m:sub>
                                </m:sSub>
                              </m:e>
                              <m:e>
                                <m:sSub>
                                  <m:sSubPr>
                                    <m:ctrlPr>
                                      <a:rPr lang="en-US" sz="1200" i="1">
                                        <a:latin typeface="Cambria Math" panose="02040503050406030204" pitchFamily="18" charset="0"/>
                                      </a:rPr>
                                    </m:ctrlPr>
                                  </m:sSubPr>
                                  <m:e>
                                    <m:r>
                                      <a:rPr lang="id-ID" sz="1200" i="1">
                                        <a:latin typeface="Cambria Math" panose="02040503050406030204" pitchFamily="18" charset="0"/>
                                      </a:rPr>
                                      <m:t>𝜎</m:t>
                                    </m:r>
                                  </m:e>
                                  <m:sub>
                                    <m:r>
                                      <a:rPr lang="id-ID" sz="1200" i="1">
                                        <a:latin typeface="Cambria Math" panose="02040503050406030204" pitchFamily="18" charset="0"/>
                                      </a:rPr>
                                      <m:t>1,2</m:t>
                                    </m:r>
                                  </m:sub>
                                </m:sSub>
                              </m:e>
                              <m:e>
                                <m:sSub>
                                  <m:sSubPr>
                                    <m:ctrlPr>
                                      <a:rPr lang="en-US" sz="1200" i="1">
                                        <a:latin typeface="Cambria Math" panose="02040503050406030204" pitchFamily="18" charset="0"/>
                                      </a:rPr>
                                    </m:ctrlPr>
                                  </m:sSubPr>
                                  <m:e>
                                    <m:r>
                                      <a:rPr lang="id-ID" sz="1200" i="1">
                                        <a:latin typeface="Cambria Math" panose="02040503050406030204" pitchFamily="18" charset="0"/>
                                      </a:rPr>
                                      <m:t>𝜎</m:t>
                                    </m:r>
                                  </m:e>
                                  <m:sub>
                                    <m:r>
                                      <a:rPr lang="id-ID" sz="1200" i="1">
                                        <a:latin typeface="Cambria Math" panose="02040503050406030204" pitchFamily="18" charset="0"/>
                                      </a:rPr>
                                      <m:t>1,</m:t>
                                    </m:r>
                                    <m:r>
                                      <a:rPr lang="id-ID" sz="1200" i="1">
                                        <a:latin typeface="Cambria Math" panose="02040503050406030204" pitchFamily="18" charset="0"/>
                                      </a:rPr>
                                      <m:t>𝑛</m:t>
                                    </m:r>
                                  </m:sub>
                                </m:sSub>
                              </m:e>
                            </m:mr>
                            <m:mr>
                              <m:e>
                                <m:sSub>
                                  <m:sSubPr>
                                    <m:ctrlPr>
                                      <a:rPr lang="en-US" sz="1200" i="1">
                                        <a:latin typeface="Cambria Math" panose="02040503050406030204" pitchFamily="18" charset="0"/>
                                      </a:rPr>
                                    </m:ctrlPr>
                                  </m:sSubPr>
                                  <m:e>
                                    <m:r>
                                      <a:rPr lang="id-ID" sz="1200" i="1">
                                        <a:latin typeface="Cambria Math" panose="02040503050406030204" pitchFamily="18" charset="0"/>
                                      </a:rPr>
                                      <m:t>𝜎</m:t>
                                    </m:r>
                                  </m:e>
                                  <m:sub>
                                    <m:r>
                                      <a:rPr lang="id-ID" sz="1200" i="1">
                                        <a:latin typeface="Cambria Math" panose="02040503050406030204" pitchFamily="18" charset="0"/>
                                      </a:rPr>
                                      <m:t>2,1</m:t>
                                    </m:r>
                                  </m:sub>
                                </m:sSub>
                              </m:e>
                              <m:e>
                                <m:sSub>
                                  <m:sSubPr>
                                    <m:ctrlPr>
                                      <a:rPr lang="en-US" sz="1200" i="1">
                                        <a:latin typeface="Cambria Math" panose="02040503050406030204" pitchFamily="18" charset="0"/>
                                      </a:rPr>
                                    </m:ctrlPr>
                                  </m:sSubPr>
                                  <m:e>
                                    <m:r>
                                      <a:rPr lang="id-ID" sz="1200" i="1">
                                        <a:latin typeface="Cambria Math" panose="02040503050406030204" pitchFamily="18" charset="0"/>
                                      </a:rPr>
                                      <m:t>𝜎</m:t>
                                    </m:r>
                                  </m:e>
                                  <m:sub>
                                    <m:r>
                                      <a:rPr lang="id-ID" sz="1200" i="1">
                                        <a:latin typeface="Cambria Math" panose="02040503050406030204" pitchFamily="18" charset="0"/>
                                      </a:rPr>
                                      <m:t>2,2</m:t>
                                    </m:r>
                                  </m:sub>
                                </m:sSub>
                              </m:e>
                              <m:e>
                                <m:r>
                                  <a:rPr lang="id-ID" sz="1200" i="1">
                                    <a:latin typeface="Cambria Math" panose="02040503050406030204" pitchFamily="18" charset="0"/>
                                  </a:rPr>
                                  <m:t>:</m:t>
                                </m:r>
                              </m:e>
                            </m:mr>
                            <m:mr>
                              <m:e>
                                <m:sSub>
                                  <m:sSubPr>
                                    <m:ctrlPr>
                                      <a:rPr lang="en-US" sz="1200" i="1">
                                        <a:latin typeface="Cambria Math" panose="02040503050406030204" pitchFamily="18" charset="0"/>
                                      </a:rPr>
                                    </m:ctrlPr>
                                  </m:sSubPr>
                                  <m:e>
                                    <m:r>
                                      <a:rPr lang="id-ID" sz="1200" i="1">
                                        <a:latin typeface="Cambria Math" panose="02040503050406030204" pitchFamily="18" charset="0"/>
                                      </a:rPr>
                                      <m:t>𝜎</m:t>
                                    </m:r>
                                  </m:e>
                                  <m:sub>
                                    <m:r>
                                      <a:rPr lang="id-ID" sz="1200" i="1">
                                        <a:latin typeface="Cambria Math" panose="02040503050406030204" pitchFamily="18" charset="0"/>
                                      </a:rPr>
                                      <m:t>3,1</m:t>
                                    </m:r>
                                  </m:sub>
                                </m:sSub>
                              </m:e>
                              <m:e>
                                <m:r>
                                  <a:rPr lang="id-ID" sz="1200" i="1">
                                    <a:latin typeface="Cambria Math" panose="02040503050406030204" pitchFamily="18" charset="0"/>
                                  </a:rPr>
                                  <m:t>..</m:t>
                                </m:r>
                              </m:e>
                              <m:e>
                                <m:sSub>
                                  <m:sSubPr>
                                    <m:ctrlPr>
                                      <a:rPr lang="en-US" sz="1200" i="1">
                                        <a:latin typeface="Cambria Math" panose="02040503050406030204" pitchFamily="18" charset="0"/>
                                      </a:rPr>
                                    </m:ctrlPr>
                                  </m:sSubPr>
                                  <m:e>
                                    <m:r>
                                      <a:rPr lang="id-ID" sz="1200" i="1">
                                        <a:latin typeface="Cambria Math" panose="02040503050406030204" pitchFamily="18" charset="0"/>
                                      </a:rPr>
                                      <m:t>𝜎</m:t>
                                    </m:r>
                                  </m:e>
                                  <m:sub>
                                    <m:r>
                                      <a:rPr lang="id-ID" sz="1200" i="1">
                                        <a:latin typeface="Cambria Math" panose="02040503050406030204" pitchFamily="18" charset="0"/>
                                      </a:rPr>
                                      <m:t>𝑛</m:t>
                                    </m:r>
                                    <m:r>
                                      <a:rPr lang="id-ID" sz="1200" i="1">
                                        <a:latin typeface="Cambria Math" panose="02040503050406030204" pitchFamily="18" charset="0"/>
                                      </a:rPr>
                                      <m:t>,</m:t>
                                    </m:r>
                                    <m:r>
                                      <a:rPr lang="id-ID" sz="1200" i="1">
                                        <a:latin typeface="Cambria Math" panose="02040503050406030204" pitchFamily="18" charset="0"/>
                                      </a:rPr>
                                      <m:t>𝑛</m:t>
                                    </m:r>
                                  </m:sub>
                                </m:sSub>
                              </m:e>
                            </m:mr>
                          </m:m>
                        </m:e>
                      </m:d>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sSub>
                                  <m:sSubPr>
                                    <m:ctrlPr>
                                      <a:rPr lang="en-US" sz="1200" i="1">
                                        <a:latin typeface="Cambria Math" panose="02040503050406030204" pitchFamily="18" charset="0"/>
                                      </a:rPr>
                                    </m:ctrlPr>
                                  </m:sSubPr>
                                  <m:e>
                                    <m:r>
                                      <a:rPr lang="id-ID" sz="1200" i="1">
                                        <a:latin typeface="Cambria Math" panose="02040503050406030204" pitchFamily="18" charset="0"/>
                                      </a:rPr>
                                      <m:t>𝑥</m:t>
                                    </m:r>
                                  </m:e>
                                  <m:sub>
                                    <m:r>
                                      <a:rPr lang="id-ID" sz="1200" i="1">
                                        <a:latin typeface="Cambria Math" panose="02040503050406030204" pitchFamily="18" charset="0"/>
                                      </a:rPr>
                                      <m:t>1</m:t>
                                    </m:r>
                                  </m:sub>
                                </m:sSub>
                              </m:e>
                            </m:mr>
                            <m:mr>
                              <m:e>
                                <m:r>
                                  <a:rPr lang="en-US" sz="1200" i="1">
                                    <a:latin typeface="Cambria Math" panose="02040503050406030204" pitchFamily="18" charset="0"/>
                                  </a:rPr>
                                  <m:t>:</m:t>
                                </m:r>
                              </m:e>
                            </m:mr>
                            <m:mr>
                              <m:e>
                                <m:sSub>
                                  <m:sSubPr>
                                    <m:ctrlPr>
                                      <a:rPr lang="en-US" sz="1200" i="1">
                                        <a:latin typeface="Cambria Math" panose="02040503050406030204" pitchFamily="18" charset="0"/>
                                      </a:rPr>
                                    </m:ctrlPr>
                                  </m:sSubPr>
                                  <m:e>
                                    <m:r>
                                      <a:rPr lang="id-ID" sz="1200" i="1">
                                        <a:latin typeface="Cambria Math" panose="02040503050406030204" pitchFamily="18" charset="0"/>
                                      </a:rPr>
                                      <m:t>𝑥</m:t>
                                    </m:r>
                                  </m:e>
                                  <m:sub>
                                    <m:r>
                                      <a:rPr lang="id-ID" sz="1200" i="1">
                                        <a:latin typeface="Cambria Math" panose="02040503050406030204" pitchFamily="18" charset="0"/>
                                      </a:rPr>
                                      <m:t>𝑛</m:t>
                                    </m:r>
                                  </m:sub>
                                </m:sSub>
                              </m:e>
                            </m:mr>
                          </m:m>
                        </m:e>
                      </m:d>
                      <m:r>
                        <a:rPr lang="en-US" sz="1200" i="1">
                          <a:latin typeface="Cambria Math" panose="02040503050406030204" pitchFamily="18" charset="0"/>
                        </a:rPr>
                        <m:t> = </m:t>
                      </m:r>
                      <m:sSup>
                        <m:sSupPr>
                          <m:ctrlPr>
                            <a:rPr lang="en-US" sz="1200" b="1" i="1">
                              <a:latin typeface="Cambria Math" panose="02040503050406030204" pitchFamily="18" charset="0"/>
                            </a:rPr>
                          </m:ctrlPr>
                        </m:sSupPr>
                        <m:e>
                          <m:r>
                            <a:rPr lang="en-US" sz="1200" b="1" i="1">
                              <a:latin typeface="Cambria Math" panose="02040503050406030204" pitchFamily="18" charset="0"/>
                            </a:rPr>
                            <m:t>𝒙</m:t>
                          </m:r>
                        </m:e>
                        <m:sup>
                          <m:r>
                            <a:rPr lang="en-US" sz="1200" i="1">
                              <a:latin typeface="Cambria Math" panose="02040503050406030204" pitchFamily="18" charset="0"/>
                            </a:rPr>
                            <m:t>𝑇</m:t>
                          </m:r>
                        </m:sup>
                      </m:sSup>
                      <m:r>
                        <a:rPr lang="en-US" sz="1200" b="1" i="1">
                          <a:latin typeface="Cambria Math" panose="02040503050406030204" pitchFamily="18" charset="0"/>
                        </a:rPr>
                        <m:t>𝑪𝒙</m:t>
                      </m:r>
                    </m:oMath>
                  </m:oMathPara>
                </a14:m>
                <a:endParaRPr lang="en-US" sz="1200" dirty="0"/>
              </a:p>
              <a:p>
                <a:r>
                  <a:rPr lang="en-US" sz="1200" dirty="0" err="1"/>
                  <a:t>Dengan</a:t>
                </a:r>
                <a:r>
                  <a:rPr lang="en-US" sz="1200" dirty="0"/>
                  <a:t> C </a:t>
                </a:r>
                <a:r>
                  <a:rPr lang="en-US" sz="1200" dirty="0" err="1"/>
                  <a:t>adalah</a:t>
                </a:r>
                <a:r>
                  <a:rPr lang="en-US" sz="1200" dirty="0"/>
                  <a:t> </a:t>
                </a:r>
                <a:r>
                  <a:rPr lang="en-US" sz="1200" dirty="0" err="1"/>
                  <a:t>matriks</a:t>
                </a:r>
                <a:r>
                  <a:rPr lang="en-US" sz="1200" dirty="0"/>
                  <a:t> </a:t>
                </a:r>
                <a:r>
                  <a:rPr lang="en-US" sz="1200" dirty="0" err="1"/>
                  <a:t>Variansi</a:t>
                </a:r>
                <a:r>
                  <a:rPr lang="en-US" sz="1200" dirty="0"/>
                  <a:t> </a:t>
                </a:r>
                <a:r>
                  <a:rPr lang="en-US" sz="1200" dirty="0" err="1"/>
                  <a:t>Covariansi</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id-ID" dirty="0"/>
              </a:p>
            </p:txBody>
          </p:sp>
        </mc:Choice>
        <mc:Fallback xmlns="">
          <p:sp>
            <p:nvSpPr>
              <p:cNvPr id="3" name="Notes Placeholder 2"/>
              <p:cNvSpPr>
                <a:spLocks noGrp="1"/>
              </p:cNvSpPr>
              <p:nvPr>
                <p:ph type="body" idx="1"/>
              </p:nvPr>
            </p:nvSpPr>
            <p:spPr/>
            <p:txBody>
              <a:bodyPr/>
              <a:lstStyle/>
              <a:p>
                <a:r>
                  <a:rPr lang="id-ID" sz="1200" kern="1200" dirty="0" smtClean="0">
                    <a:solidFill>
                      <a:schemeClr val="tx1"/>
                    </a:solidFill>
                    <a:effectLst/>
                    <a:latin typeface="+mn-lt"/>
                    <a:ea typeface="+mn-ea"/>
                    <a:cs typeface="+mn-cs"/>
                  </a:rPr>
                  <a:t>Optimisasi portofolio merupakan sebuah proses untuk mencapai atau mendapatkan nilai optimum dari suatu portofolio saham. Optimisasi portofolio dibutuhkan untuk mengetahui saham apa saja yang sebaiknya dibeli dengan tujuan meminimalkan risiko dan memaksimalkan </a:t>
                </a:r>
                <a:r>
                  <a:rPr lang="id-ID" sz="1200" i="1" kern="1200" dirty="0" smtClean="0">
                    <a:solidFill>
                      <a:schemeClr val="tx1"/>
                    </a:solidFill>
                    <a:effectLst/>
                    <a:latin typeface="+mn-lt"/>
                    <a:ea typeface="+mn-ea"/>
                    <a:cs typeface="+mn-cs"/>
                  </a:rPr>
                  <a:t>return</a:t>
                </a:r>
                <a:r>
                  <a:rPr lang="id-ID" sz="1200" kern="1200" dirty="0" smtClean="0">
                    <a:solidFill>
                      <a:schemeClr val="tx1"/>
                    </a:solidFill>
                    <a:effectLst/>
                    <a:latin typeface="+mn-lt"/>
                    <a:ea typeface="+mn-ea"/>
                    <a:cs typeface="+mn-cs"/>
                  </a:rPr>
                  <a:t> saat berinvestasi. Pada tugas akhir ini, digunakan model portofolio Markowitz atau yang dikenal dengan </a:t>
                </a:r>
                <a:r>
                  <a:rPr lang="id-ID" sz="1200" i="1" kern="1200" dirty="0" smtClean="0">
                    <a:solidFill>
                      <a:schemeClr val="tx1"/>
                    </a:solidFill>
                    <a:effectLst/>
                    <a:latin typeface="+mn-lt"/>
                    <a:ea typeface="+mn-ea"/>
                    <a:cs typeface="+mn-cs"/>
                  </a:rPr>
                  <a:t>Modern Portfolio Theory </a:t>
                </a:r>
                <a:r>
                  <a:rPr lang="id-ID" sz="1200" kern="1200" dirty="0" smtClean="0">
                    <a:solidFill>
                      <a:schemeClr val="tx1"/>
                    </a:solidFill>
                    <a:effectLst/>
                    <a:latin typeface="+mn-lt"/>
                    <a:ea typeface="+mn-ea"/>
                    <a:cs typeface="+mn-cs"/>
                  </a:rPr>
                  <a:t>(MPT) yang dikembangkan oleh Markowitz (1952).</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id-ID" sz="1200" b="1" kern="1200" dirty="0" smtClean="0">
                    <a:solidFill>
                      <a:schemeClr val="tx1"/>
                    </a:solidFill>
                    <a:effectLst/>
                    <a:latin typeface="+mn-lt"/>
                    <a:ea typeface="+mn-ea"/>
                    <a:cs typeface="+mn-cs"/>
                  </a:rPr>
                  <a:t>II.1 Model Portofolio Markowitz</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d-ID" sz="1200" kern="1200" dirty="0" smtClean="0">
                    <a:solidFill>
                      <a:schemeClr val="tx1"/>
                    </a:solidFill>
                    <a:effectLst/>
                    <a:latin typeface="+mn-lt"/>
                    <a:ea typeface="+mn-ea"/>
                    <a:cs typeface="+mn-cs"/>
                  </a:rPr>
                  <a:t>Teori portofolio modern dikembangkan oleh Harry Markowitz (1952) pada jurnal ilmiahnya berjudul </a:t>
                </a:r>
                <a:r>
                  <a:rPr lang="id-ID" sz="1200" i="1" kern="1200" dirty="0" smtClean="0">
                    <a:solidFill>
                      <a:schemeClr val="tx1"/>
                    </a:solidFill>
                    <a:effectLst/>
                    <a:latin typeface="+mn-lt"/>
                    <a:ea typeface="+mn-ea"/>
                    <a:cs typeface="+mn-cs"/>
                  </a:rPr>
                  <a:t>Portfolio Selection</a:t>
                </a:r>
                <a:r>
                  <a:rPr lang="id-ID" sz="1200" kern="1200" dirty="0" smtClean="0">
                    <a:solidFill>
                      <a:schemeClr val="tx1"/>
                    </a:solidFill>
                    <a:effectLst/>
                    <a:latin typeface="+mn-lt"/>
                    <a:ea typeface="+mn-ea"/>
                    <a:cs typeface="+mn-cs"/>
                  </a:rPr>
                  <a:t>. Pada saat ini banyak sekali pengembangan yang dilakukan oleh ilmuwan lain, namun model portofolio dari Markowitz masih secara luas digunakan. Parameter yang digunakan dalam model portofolio markowitz ini meliputi </a:t>
                </a:r>
                <a:r>
                  <a:rPr lang="id-ID" sz="1200" i="1" kern="1200" dirty="0" smtClean="0">
                    <a:solidFill>
                      <a:schemeClr val="tx1"/>
                    </a:solidFill>
                    <a:effectLst/>
                    <a:latin typeface="+mn-lt"/>
                    <a:ea typeface="+mn-ea"/>
                    <a:cs typeface="+mn-cs"/>
                  </a:rPr>
                  <a:t>return</a:t>
                </a:r>
                <a:r>
                  <a:rPr lang="id-ID" sz="1200" kern="1200" dirty="0" smtClean="0">
                    <a:solidFill>
                      <a:schemeClr val="tx1"/>
                    </a:solidFill>
                    <a:effectLst/>
                    <a:latin typeface="+mn-lt"/>
                    <a:ea typeface="+mn-ea"/>
                    <a:cs typeface="+mn-cs"/>
                  </a:rPr>
                  <a:t>, variansi dan standar deviasi yang mendefinisikan risiko, dan kovariansi</a:t>
                </a:r>
                <a:r>
                  <a:rPr lang="id-ID"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d-ID" sz="1200" kern="1200" dirty="0" smtClean="0">
                    <a:solidFill>
                      <a:schemeClr val="tx1"/>
                    </a:solidFill>
                    <a:effectLst/>
                    <a:latin typeface="+mn-lt"/>
                    <a:ea typeface="+mn-ea"/>
                    <a:cs typeface="+mn-cs"/>
                  </a:rPr>
                  <a:t>Portofolio merupakan salah satu langkah investasi yang melibatkan beberapa saham. Portofolio menentukan berapa besar bagian dari investasi seorang investor pada tiap aset tersebut (Sharpe </a:t>
                </a:r>
                <a:r>
                  <a:rPr lang="id-ID" sz="1200" i="1" kern="1200" dirty="0" smtClean="0">
                    <a:solidFill>
                      <a:schemeClr val="tx1"/>
                    </a:solidFill>
                    <a:effectLst/>
                    <a:latin typeface="+mn-lt"/>
                    <a:ea typeface="+mn-ea"/>
                    <a:cs typeface="+mn-cs"/>
                  </a:rPr>
                  <a:t>et al</a:t>
                </a:r>
                <a:r>
                  <a:rPr lang="id-ID" sz="1200" kern="1200" dirty="0" smtClean="0">
                    <a:solidFill>
                      <a:schemeClr val="tx1"/>
                    </a:solidFill>
                    <a:effectLst/>
                    <a:latin typeface="+mn-lt"/>
                    <a:ea typeface="+mn-ea"/>
                    <a:cs typeface="+mn-cs"/>
                  </a:rPr>
                  <a:t>., 1995). Menurut Jorion (2002), perhitungan </a:t>
                </a:r>
                <a:r>
                  <a:rPr lang="id-ID" sz="1200" i="1" kern="1200" dirty="0" smtClean="0">
                    <a:solidFill>
                      <a:schemeClr val="tx1"/>
                    </a:solidFill>
                    <a:effectLst/>
                    <a:latin typeface="+mn-lt"/>
                    <a:ea typeface="+mn-ea"/>
                    <a:cs typeface="+mn-cs"/>
                  </a:rPr>
                  <a:t>return</a:t>
                </a:r>
                <a:r>
                  <a:rPr lang="id-ID" sz="1200" kern="1200" dirty="0" smtClean="0">
                    <a:solidFill>
                      <a:schemeClr val="tx1"/>
                    </a:solidFill>
                    <a:effectLst/>
                    <a:latin typeface="+mn-lt"/>
                    <a:ea typeface="+mn-ea"/>
                    <a:cs typeface="+mn-cs"/>
                  </a:rPr>
                  <a:t> portofolio adalah sebagai berikut:</a:t>
                </a:r>
                <a:endParaRPr lang="en-US" sz="1200" kern="1200" dirty="0" smtClean="0">
                  <a:solidFill>
                    <a:schemeClr val="tx1"/>
                  </a:solidFill>
                  <a:effectLst/>
                  <a:latin typeface="+mn-lt"/>
                  <a:ea typeface="+mn-ea"/>
                  <a:cs typeface="+mn-cs"/>
                </a:endParaRPr>
              </a:p>
              <a:p>
                <a:r>
                  <a:rPr lang="id-ID" sz="1200" i="0">
                    <a:latin typeface="Cambria Math" panose="02040503050406030204" pitchFamily="18" charset="0"/>
                  </a:rPr>
                  <a:t>𝜇</a:t>
                </a:r>
                <a:r>
                  <a:rPr lang="en-US" sz="1200" i="0" smtClean="0">
                    <a:latin typeface="Cambria Math" panose="02040503050406030204" pitchFamily="18" charset="0"/>
                  </a:rPr>
                  <a:t>_</a:t>
                </a:r>
                <a:r>
                  <a:rPr lang="id-ID" sz="1200" i="0">
                    <a:latin typeface="Cambria Math" panose="02040503050406030204" pitchFamily="18" charset="0"/>
                  </a:rPr>
                  <a:t>𝑃=𝜇</a:t>
                </a:r>
                <a:r>
                  <a:rPr lang="en-US" sz="1200" b="1" i="0">
                    <a:latin typeface="Cambria Math" panose="02040503050406030204" pitchFamily="18" charset="0"/>
                  </a:rPr>
                  <a:t>_</a:t>
                </a:r>
                <a:r>
                  <a:rPr lang="id-ID" sz="1200" b="1" i="0">
                    <a:latin typeface="Cambria Math" panose="02040503050406030204" pitchFamily="18" charset="0"/>
                  </a:rPr>
                  <a:t>𝒊</a:t>
                </a:r>
                <a:r>
                  <a:rPr lang="en-US" sz="1200" b="1" i="0">
                    <a:latin typeface="Cambria Math" panose="02040503050406030204" pitchFamily="18" charset="0"/>
                  </a:rPr>
                  <a:t> </a:t>
                </a:r>
                <a:r>
                  <a:rPr lang="id-ID" sz="1200" i="0">
                    <a:latin typeface="Cambria Math" panose="02040503050406030204" pitchFamily="18" charset="0"/>
                  </a:rPr>
                  <a:t>𝑥</a:t>
                </a:r>
                <a:r>
                  <a:rPr lang="en-US" sz="1200" b="1" i="0">
                    <a:latin typeface="Cambria Math" panose="02040503050406030204" pitchFamily="18" charset="0"/>
                  </a:rPr>
                  <a:t>_</a:t>
                </a:r>
                <a:r>
                  <a:rPr lang="id-ID" sz="1200" b="1" i="0">
                    <a:latin typeface="Cambria Math" panose="02040503050406030204" pitchFamily="18" charset="0"/>
                  </a:rPr>
                  <a:t>𝒊</a:t>
                </a:r>
                <a:r>
                  <a:rPr lang="id-ID" sz="1200" dirty="0"/>
                  <a:t>	</a:t>
                </a:r>
                <a:endParaRPr lang="en-US" sz="1200" dirty="0"/>
              </a:p>
              <a:p>
                <a:r>
                  <a:rPr lang="id-ID" sz="1200" dirty="0"/>
                  <a:t>dengan:	</a:t>
                </a:r>
                <a:endParaRPr lang="en-US" sz="1200" dirty="0" smtClean="0"/>
              </a:p>
              <a:p>
                <a:r>
                  <a:rPr lang="id-ID" sz="1200" i="0">
                    <a:latin typeface="Cambria Math" panose="02040503050406030204" pitchFamily="18" charset="0"/>
                  </a:rPr>
                  <a:t>𝜇</a:t>
                </a:r>
                <a:r>
                  <a:rPr lang="en-US" sz="1200" i="0">
                    <a:latin typeface="Cambria Math" panose="02040503050406030204" pitchFamily="18" charset="0"/>
                  </a:rPr>
                  <a:t>_</a:t>
                </a:r>
                <a:r>
                  <a:rPr lang="id-ID" sz="1200" i="0">
                    <a:latin typeface="Cambria Math" panose="02040503050406030204" pitchFamily="18" charset="0"/>
                  </a:rPr>
                  <a:t>𝑃</a:t>
                </a:r>
                <a:r>
                  <a:rPr lang="id-ID" sz="1200" dirty="0"/>
                  <a:t>	= </a:t>
                </a:r>
                <a:r>
                  <a:rPr lang="id-ID" sz="1200" i="1" dirty="0"/>
                  <a:t>Return</a:t>
                </a:r>
                <a:r>
                  <a:rPr lang="id-ID" sz="1200" dirty="0"/>
                  <a:t> portofolio investasi</a:t>
                </a:r>
                <a:endParaRPr lang="en-US" sz="1200" dirty="0"/>
              </a:p>
              <a:p>
                <a:r>
                  <a:rPr lang="id-ID" sz="1200" i="0">
                    <a:latin typeface="Cambria Math" panose="02040503050406030204" pitchFamily="18" charset="0"/>
                  </a:rPr>
                  <a:t>𝜇</a:t>
                </a:r>
                <a:r>
                  <a:rPr lang="en-US" sz="1200" i="0">
                    <a:latin typeface="Cambria Math" panose="02040503050406030204" pitchFamily="18" charset="0"/>
                  </a:rPr>
                  <a:t>_</a:t>
                </a:r>
                <a:r>
                  <a:rPr lang="id-ID" sz="1200" i="0">
                    <a:latin typeface="Cambria Math" panose="02040503050406030204" pitchFamily="18" charset="0"/>
                  </a:rPr>
                  <a:t>𝑖</a:t>
                </a:r>
                <a:r>
                  <a:rPr lang="id-ID" sz="1200" dirty="0"/>
                  <a:t>	= </a:t>
                </a:r>
                <a:r>
                  <a:rPr lang="en-US" sz="1200" dirty="0" err="1" smtClean="0"/>
                  <a:t>Ekspektasi</a:t>
                </a:r>
                <a:r>
                  <a:rPr lang="en-US" sz="1200" dirty="0" smtClean="0"/>
                  <a:t> </a:t>
                </a:r>
                <a:r>
                  <a:rPr lang="id-ID" sz="1200" i="1" dirty="0" smtClean="0"/>
                  <a:t>Return</a:t>
                </a:r>
                <a:r>
                  <a:rPr lang="id-ID" sz="1200" dirty="0" smtClean="0"/>
                  <a:t> </a:t>
                </a:r>
                <a:r>
                  <a:rPr lang="id-ID" sz="1200" dirty="0"/>
                  <a:t>saham ke-i</a:t>
                </a:r>
                <a:endParaRPr lang="en-US" sz="1200" dirty="0"/>
              </a:p>
              <a:p>
                <a:r>
                  <a:rPr lang="id-ID" sz="1200" i="0">
                    <a:latin typeface="Cambria Math" panose="02040503050406030204" pitchFamily="18" charset="0"/>
                  </a:rPr>
                  <a:t>𝑥</a:t>
                </a:r>
                <a:r>
                  <a:rPr lang="en-US" sz="1200" b="1" i="0">
                    <a:latin typeface="Cambria Math" panose="02040503050406030204" pitchFamily="18" charset="0"/>
                  </a:rPr>
                  <a:t>_</a:t>
                </a:r>
                <a:r>
                  <a:rPr lang="id-ID" sz="1200" b="1" i="0">
                    <a:latin typeface="Cambria Math" panose="02040503050406030204" pitchFamily="18" charset="0"/>
                  </a:rPr>
                  <a:t>𝒊</a:t>
                </a:r>
                <a:r>
                  <a:rPr lang="id-ID" sz="1200" dirty="0"/>
                  <a:t>	= </a:t>
                </a:r>
                <a:r>
                  <a:rPr lang="en-US" sz="1200" dirty="0" err="1"/>
                  <a:t>Proporsi</a:t>
                </a:r>
                <a:r>
                  <a:rPr lang="id-ID" sz="1200" dirty="0"/>
                  <a:t> saham ke-i</a:t>
                </a:r>
                <a:endParaRPr lang="en-US" sz="1200" dirty="0"/>
              </a:p>
              <a:p>
                <a:r>
                  <a:rPr lang="en-US" sz="1200" i="1" dirty="0"/>
                  <a:t>n</a:t>
                </a:r>
                <a:r>
                  <a:rPr lang="id-ID" sz="1200" dirty="0"/>
                  <a:t>	= Banyak </a:t>
                </a:r>
                <a:r>
                  <a:rPr lang="en-US" sz="1200" dirty="0"/>
                  <a:t>s</a:t>
                </a:r>
                <a:r>
                  <a:rPr lang="id-ID" sz="1200" dirty="0"/>
                  <a:t>aham</a:t>
                </a:r>
                <a:endParaRPr lang="en-US" sz="1200" dirty="0"/>
              </a:p>
              <a:p>
                <a:r>
                  <a:rPr lang="id-ID" sz="1200" dirty="0"/>
                  <a:t>dengan nilai ekspektasi (</a:t>
                </a:r>
                <a:r>
                  <a:rPr lang="id-ID" sz="1200" i="0">
                    <a:latin typeface="Cambria Math" panose="02040503050406030204" pitchFamily="18" charset="0"/>
                  </a:rPr>
                  <a:t>𝜇</a:t>
                </a:r>
                <a:r>
                  <a:rPr lang="en-US" sz="1200" i="0">
                    <a:latin typeface="Cambria Math" panose="02040503050406030204" pitchFamily="18" charset="0"/>
                  </a:rPr>
                  <a:t>_</a:t>
                </a:r>
                <a:r>
                  <a:rPr lang="id-ID" sz="1200" i="0">
                    <a:latin typeface="Cambria Math" panose="02040503050406030204" pitchFamily="18" charset="0"/>
                  </a:rPr>
                  <a:t>𝑃</a:t>
                </a:r>
                <a:r>
                  <a:rPr lang="id-ID" sz="1200" dirty="0"/>
                  <a:t>) dan variansi portofolio  (</a:t>
                </a:r>
                <a:r>
                  <a:rPr lang="id-ID" sz="1200" i="0">
                    <a:latin typeface="Cambria Math" panose="02040503050406030204" pitchFamily="18" charset="0"/>
                  </a:rPr>
                  <a:t>𝜎</a:t>
                </a:r>
                <a:r>
                  <a:rPr lang="en-US" sz="1200" i="0">
                    <a:latin typeface="Cambria Math" panose="02040503050406030204" pitchFamily="18" charset="0"/>
                  </a:rPr>
                  <a:t>_</a:t>
                </a:r>
                <a:r>
                  <a:rPr lang="id-ID" sz="1200" i="0">
                    <a:latin typeface="Cambria Math" panose="02040503050406030204" pitchFamily="18" charset="0"/>
                  </a:rPr>
                  <a:t>𝑃^2</a:t>
                </a:r>
                <a:r>
                  <a:rPr lang="id-ID" sz="1200" dirty="0"/>
                  <a:t>) adalah sebagai berikut</a:t>
                </a:r>
                <a:r>
                  <a:rPr lang="en-US" sz="1200" dirty="0"/>
                  <a:t>:</a:t>
                </a:r>
              </a:p>
              <a:p>
                <a:pPr/>
                <a:r>
                  <a:rPr lang="id-ID" sz="1200" i="0">
                    <a:latin typeface="Cambria Math" panose="02040503050406030204" pitchFamily="18" charset="0"/>
                  </a:rPr>
                  <a:t>𝜇</a:t>
                </a:r>
                <a:r>
                  <a:rPr lang="en-US" sz="1200" i="0">
                    <a:latin typeface="Cambria Math" panose="02040503050406030204" pitchFamily="18" charset="0"/>
                  </a:rPr>
                  <a:t>_</a:t>
                </a:r>
                <a:r>
                  <a:rPr lang="id-ID" sz="1200" i="0">
                    <a:latin typeface="Cambria Math" panose="02040503050406030204" pitchFamily="18" charset="0"/>
                  </a:rPr>
                  <a:t>𝑃= 𝑥</a:t>
                </a:r>
                <a:r>
                  <a:rPr lang="en-US" sz="1200" b="1" i="0">
                    <a:latin typeface="Cambria Math" panose="02040503050406030204" pitchFamily="18" charset="0"/>
                  </a:rPr>
                  <a:t>_</a:t>
                </a:r>
                <a:r>
                  <a:rPr lang="id-ID" sz="1200" i="0">
                    <a:latin typeface="Cambria Math" panose="02040503050406030204" pitchFamily="18" charset="0"/>
                  </a:rPr>
                  <a:t>1</a:t>
                </a:r>
                <a:r>
                  <a:rPr lang="en-US" sz="1200" i="0">
                    <a:latin typeface="Cambria Math" panose="02040503050406030204" pitchFamily="18" charset="0"/>
                  </a:rPr>
                  <a:t> </a:t>
                </a:r>
                <a:r>
                  <a:rPr lang="id-ID" sz="1200" i="0">
                    <a:latin typeface="Cambria Math" panose="02040503050406030204" pitchFamily="18" charset="0"/>
                  </a:rPr>
                  <a:t>𝜇</a:t>
                </a:r>
                <a:r>
                  <a:rPr lang="en-US" sz="1200" i="0">
                    <a:latin typeface="Cambria Math" panose="02040503050406030204" pitchFamily="18" charset="0"/>
                  </a:rPr>
                  <a:t>_</a:t>
                </a:r>
                <a:r>
                  <a:rPr lang="id-ID" sz="1200" i="0">
                    <a:latin typeface="Cambria Math" panose="02040503050406030204" pitchFamily="18" charset="0"/>
                  </a:rPr>
                  <a:t>1  + 𝑥</a:t>
                </a:r>
                <a:r>
                  <a:rPr lang="en-US" sz="1200" b="1" i="0">
                    <a:latin typeface="Cambria Math" panose="02040503050406030204" pitchFamily="18" charset="0"/>
                  </a:rPr>
                  <a:t>_</a:t>
                </a:r>
                <a:r>
                  <a:rPr lang="id-ID" sz="1200" i="0">
                    <a:latin typeface="Cambria Math" panose="02040503050406030204" pitchFamily="18" charset="0"/>
                  </a:rPr>
                  <a:t>2</a:t>
                </a:r>
                <a:r>
                  <a:rPr lang="en-US" sz="1200" i="0">
                    <a:latin typeface="Cambria Math" panose="02040503050406030204" pitchFamily="18" charset="0"/>
                  </a:rPr>
                  <a:t> </a:t>
                </a:r>
                <a:r>
                  <a:rPr lang="id-ID" sz="1200" i="0">
                    <a:latin typeface="Cambria Math" panose="02040503050406030204" pitchFamily="18" charset="0"/>
                  </a:rPr>
                  <a:t>𝜇</a:t>
                </a:r>
                <a:r>
                  <a:rPr lang="en-US" sz="1200" i="0">
                    <a:latin typeface="Cambria Math" panose="02040503050406030204" pitchFamily="18" charset="0"/>
                  </a:rPr>
                  <a:t>_</a:t>
                </a:r>
                <a:r>
                  <a:rPr lang="id-ID" sz="1200" i="0">
                    <a:latin typeface="Cambria Math" panose="02040503050406030204" pitchFamily="18" charset="0"/>
                  </a:rPr>
                  <a:t>2  + ... + 𝑥</a:t>
                </a:r>
                <a:r>
                  <a:rPr lang="en-US" sz="1200" b="1" i="0">
                    <a:latin typeface="Cambria Math" panose="02040503050406030204" pitchFamily="18" charset="0"/>
                  </a:rPr>
                  <a:t>_</a:t>
                </a:r>
                <a:r>
                  <a:rPr lang="id-ID" sz="1200" i="0">
                    <a:latin typeface="Cambria Math" panose="02040503050406030204" pitchFamily="18" charset="0"/>
                  </a:rPr>
                  <a:t>𝑛</a:t>
                </a:r>
                <a:r>
                  <a:rPr lang="en-US" sz="1200" i="0">
                    <a:latin typeface="Cambria Math" panose="02040503050406030204" pitchFamily="18" charset="0"/>
                  </a:rPr>
                  <a:t> </a:t>
                </a:r>
                <a:r>
                  <a:rPr lang="id-ID" sz="1200" i="0">
                    <a:latin typeface="Cambria Math" panose="02040503050406030204" pitchFamily="18" charset="0"/>
                  </a:rPr>
                  <a:t>𝜇</a:t>
                </a:r>
                <a:r>
                  <a:rPr lang="en-US" sz="1200" i="0">
                    <a:latin typeface="Cambria Math" panose="02040503050406030204" pitchFamily="18" charset="0"/>
                  </a:rPr>
                  <a:t>_</a:t>
                </a:r>
                <a:r>
                  <a:rPr lang="id-ID" sz="1200" i="0">
                    <a:latin typeface="Cambria Math" panose="02040503050406030204" pitchFamily="18" charset="0"/>
                  </a:rPr>
                  <a:t>𝑛  = </a:t>
                </a:r>
                <a:r>
                  <a:rPr lang="en-US" sz="1200" i="0">
                    <a:latin typeface="Cambria Math" panose="02040503050406030204" pitchFamily="18" charset="0"/>
                  </a:rPr>
                  <a:t>( ■8(</a:t>
                </a:r>
                <a:r>
                  <a:rPr lang="id-ID" sz="1200" i="0">
                    <a:latin typeface="Cambria Math" panose="02040503050406030204" pitchFamily="18" charset="0"/>
                  </a:rPr>
                  <a:t>𝑥</a:t>
                </a:r>
                <a:r>
                  <a:rPr lang="en-US" sz="1200" b="1" i="0">
                    <a:latin typeface="Cambria Math" panose="02040503050406030204" pitchFamily="18" charset="0"/>
                  </a:rPr>
                  <a:t>_</a:t>
                </a:r>
                <a:r>
                  <a:rPr lang="id-ID" sz="1200" i="0">
                    <a:latin typeface="Cambria Math" panose="02040503050406030204" pitchFamily="18" charset="0"/>
                  </a:rPr>
                  <a:t>1</a:t>
                </a:r>
                <a:r>
                  <a:rPr lang="id-ID" sz="1200" b="1" i="0">
                    <a:latin typeface="Cambria Math" panose="02040503050406030204" pitchFamily="18" charset="0"/>
                  </a:rPr>
                  <a:t>&amp;</a:t>
                </a:r>
                <a:r>
                  <a:rPr lang="en-US" sz="1200" i="0">
                    <a:latin typeface="Cambria Math" panose="02040503050406030204" pitchFamily="18" charset="0"/>
                  </a:rPr>
                  <a:t>…&amp;</a:t>
                </a:r>
                <a:r>
                  <a:rPr lang="id-ID" sz="1200" i="0">
                    <a:latin typeface="Cambria Math" panose="02040503050406030204" pitchFamily="18" charset="0"/>
                  </a:rPr>
                  <a:t>𝑥</a:t>
                </a:r>
                <a:r>
                  <a:rPr lang="en-US" sz="1200" b="1" i="0">
                    <a:latin typeface="Cambria Math" panose="02040503050406030204" pitchFamily="18" charset="0"/>
                  </a:rPr>
                  <a:t>_</a:t>
                </a:r>
                <a:r>
                  <a:rPr lang="id-ID" sz="1200" i="0">
                    <a:latin typeface="Cambria Math" panose="02040503050406030204" pitchFamily="18" charset="0"/>
                  </a:rPr>
                  <a:t>𝑛</a:t>
                </a:r>
                <a:r>
                  <a:rPr lang="id-ID" sz="1200" b="1" i="0">
                    <a:latin typeface="Cambria Math" panose="02040503050406030204" pitchFamily="18" charset="0"/>
                  </a:rPr>
                  <a:t> ))</a:t>
                </a:r>
                <a:r>
                  <a:rPr lang="en-US" sz="1200" i="0">
                    <a:latin typeface="Cambria Math" panose="02040503050406030204" pitchFamily="18" charset="0"/>
                  </a:rPr>
                  <a:t>(■8(</a:t>
                </a:r>
                <a:r>
                  <a:rPr lang="id-ID" sz="1200" i="0">
                    <a:latin typeface="Cambria Math" panose="02040503050406030204" pitchFamily="18" charset="0"/>
                  </a:rPr>
                  <a:t>𝜇</a:t>
                </a:r>
                <a:r>
                  <a:rPr lang="en-US" sz="1200" i="0">
                    <a:latin typeface="Cambria Math" panose="02040503050406030204" pitchFamily="18" charset="0"/>
                  </a:rPr>
                  <a:t>_</a:t>
                </a:r>
                <a:r>
                  <a:rPr lang="id-ID" sz="1200" i="0">
                    <a:latin typeface="Cambria Math" panose="02040503050406030204" pitchFamily="18" charset="0"/>
                  </a:rPr>
                  <a:t>1@</a:t>
                </a:r>
                <a:r>
                  <a:rPr lang="en-US" sz="1200" i="0">
                    <a:latin typeface="Cambria Math" panose="02040503050406030204" pitchFamily="18" charset="0"/>
                  </a:rPr>
                  <a:t>:@</a:t>
                </a:r>
                <a:r>
                  <a:rPr lang="id-ID" sz="1200" i="0">
                    <a:latin typeface="Cambria Math" panose="02040503050406030204" pitchFamily="18" charset="0"/>
                  </a:rPr>
                  <a:t>𝜇</a:t>
                </a:r>
                <a:r>
                  <a:rPr lang="en-US" sz="1200" i="0">
                    <a:latin typeface="Cambria Math" panose="02040503050406030204" pitchFamily="18" charset="0"/>
                  </a:rPr>
                  <a:t>_</a:t>
                </a:r>
                <a:r>
                  <a:rPr lang="id-ID" sz="1200" i="0">
                    <a:latin typeface="Cambria Math" panose="02040503050406030204" pitchFamily="18" charset="0"/>
                  </a:rPr>
                  <a:t>𝑛 ))</a:t>
                </a:r>
                <a:r>
                  <a:rPr lang="en-US" sz="1200" i="0">
                    <a:latin typeface="Cambria Math" panose="02040503050406030204" pitchFamily="18" charset="0"/>
                  </a:rPr>
                  <a:t>   </a:t>
                </a:r>
                <a:r>
                  <a:rPr lang="id-ID" sz="1200" i="0">
                    <a:latin typeface="Cambria Math" panose="02040503050406030204" pitchFamily="18" charset="0"/>
                  </a:rPr>
                  <a:t>=</a:t>
                </a:r>
                <a:r>
                  <a:rPr lang="id-ID" sz="1200" b="1" i="0">
                    <a:latin typeface="Cambria Math" panose="02040503050406030204" pitchFamily="18" charset="0"/>
                  </a:rPr>
                  <a:t>𝒙</a:t>
                </a:r>
                <a:r>
                  <a:rPr lang="en-US" sz="1200" b="1" i="0">
                    <a:latin typeface="Cambria Math" panose="02040503050406030204" pitchFamily="18" charset="0"/>
                  </a:rPr>
                  <a:t>^</a:t>
                </a:r>
                <a:r>
                  <a:rPr lang="id-ID" sz="1200" i="0">
                    <a:latin typeface="Cambria Math" panose="02040503050406030204" pitchFamily="18" charset="0"/>
                  </a:rPr>
                  <a:t>𝑇</a:t>
                </a:r>
                <a:r>
                  <a:rPr lang="id-ID" sz="1200" b="1" i="0">
                    <a:latin typeface="Cambria Math" panose="02040503050406030204" pitchFamily="18" charset="0"/>
                  </a:rPr>
                  <a:t> 𝝁</a:t>
                </a:r>
                <a:endParaRPr lang="en-US" sz="1200" dirty="0"/>
              </a:p>
              <a:p>
                <a:pPr/>
                <a:r>
                  <a:rPr lang="id-ID" sz="1200" i="0">
                    <a:latin typeface="Cambria Math" panose="02040503050406030204" pitchFamily="18" charset="0"/>
                  </a:rPr>
                  <a:t>𝜎</a:t>
                </a:r>
                <a:r>
                  <a:rPr lang="en-US" sz="1200" i="0">
                    <a:latin typeface="Cambria Math" panose="02040503050406030204" pitchFamily="18" charset="0"/>
                  </a:rPr>
                  <a:t>_</a:t>
                </a:r>
                <a:r>
                  <a:rPr lang="id-ID" sz="1200" i="0">
                    <a:latin typeface="Cambria Math" panose="02040503050406030204" pitchFamily="18" charset="0"/>
                  </a:rPr>
                  <a:t>𝑝^2</a:t>
                </a:r>
                <a:r>
                  <a:rPr lang="en-US" sz="1200" i="0">
                    <a:latin typeface="Cambria Math" panose="02040503050406030204" pitchFamily="18" charset="0"/>
                  </a:rPr>
                  <a:t>  =  ( ■8(</a:t>
                </a:r>
                <a:r>
                  <a:rPr lang="id-ID" sz="1200" i="0">
                    <a:latin typeface="Cambria Math" panose="02040503050406030204" pitchFamily="18" charset="0"/>
                  </a:rPr>
                  <a:t>𝑥</a:t>
                </a:r>
                <a:r>
                  <a:rPr lang="en-US" sz="1200" b="1" i="0">
                    <a:latin typeface="Cambria Math" panose="02040503050406030204" pitchFamily="18" charset="0"/>
                  </a:rPr>
                  <a:t>_</a:t>
                </a:r>
                <a:r>
                  <a:rPr lang="id-ID" sz="1200" i="0">
                    <a:latin typeface="Cambria Math" panose="02040503050406030204" pitchFamily="18" charset="0"/>
                  </a:rPr>
                  <a:t>1</a:t>
                </a:r>
                <a:r>
                  <a:rPr lang="id-ID" sz="1200" b="1" i="0">
                    <a:latin typeface="Cambria Math" panose="02040503050406030204" pitchFamily="18" charset="0"/>
                  </a:rPr>
                  <a:t>&amp;</a:t>
                </a:r>
                <a:r>
                  <a:rPr lang="en-US" sz="1200" i="0">
                    <a:latin typeface="Cambria Math" panose="02040503050406030204" pitchFamily="18" charset="0"/>
                  </a:rPr>
                  <a:t>…&amp;</a:t>
                </a:r>
                <a:r>
                  <a:rPr lang="id-ID" sz="1200" i="0">
                    <a:latin typeface="Cambria Math" panose="02040503050406030204" pitchFamily="18" charset="0"/>
                  </a:rPr>
                  <a:t>𝑥</a:t>
                </a:r>
                <a:r>
                  <a:rPr lang="en-US" sz="1200" b="1" i="0">
                    <a:latin typeface="Cambria Math" panose="02040503050406030204" pitchFamily="18" charset="0"/>
                  </a:rPr>
                  <a:t>_</a:t>
                </a:r>
                <a:r>
                  <a:rPr lang="id-ID" sz="1200" i="0">
                    <a:latin typeface="Cambria Math" panose="02040503050406030204" pitchFamily="18" charset="0"/>
                  </a:rPr>
                  <a:t>𝑁</a:t>
                </a:r>
                <a:r>
                  <a:rPr lang="id-ID" sz="1200" b="1" i="0">
                    <a:latin typeface="Cambria Math" panose="02040503050406030204" pitchFamily="18" charset="0"/>
                  </a:rPr>
                  <a:t> ))</a:t>
                </a:r>
                <a:r>
                  <a:rPr lang="en-US" sz="1200" i="0">
                    <a:latin typeface="Cambria Math" panose="02040503050406030204" pitchFamily="18" charset="0"/>
                  </a:rPr>
                  <a:t>(■8(</a:t>
                </a:r>
                <a:r>
                  <a:rPr lang="id-ID" sz="1200" i="0">
                    <a:latin typeface="Cambria Math" panose="02040503050406030204" pitchFamily="18" charset="0"/>
                  </a:rPr>
                  <a:t>𝜎</a:t>
                </a:r>
                <a:r>
                  <a:rPr lang="en-US" sz="1200" i="0">
                    <a:latin typeface="Cambria Math" panose="02040503050406030204" pitchFamily="18" charset="0"/>
                  </a:rPr>
                  <a:t>_</a:t>
                </a:r>
                <a:r>
                  <a:rPr lang="id-ID" sz="1200" i="0">
                    <a:latin typeface="Cambria Math" panose="02040503050406030204" pitchFamily="18" charset="0"/>
                  </a:rPr>
                  <a:t>1,1&amp;𝜎</a:t>
                </a:r>
                <a:r>
                  <a:rPr lang="en-US" sz="1200" i="0">
                    <a:latin typeface="Cambria Math" panose="02040503050406030204" pitchFamily="18" charset="0"/>
                  </a:rPr>
                  <a:t>_</a:t>
                </a:r>
                <a:r>
                  <a:rPr lang="id-ID" sz="1200" i="0">
                    <a:latin typeface="Cambria Math" panose="02040503050406030204" pitchFamily="18" charset="0"/>
                  </a:rPr>
                  <a:t>1,2&amp;𝜎</a:t>
                </a:r>
                <a:r>
                  <a:rPr lang="en-US" sz="1200" i="0">
                    <a:latin typeface="Cambria Math" panose="02040503050406030204" pitchFamily="18" charset="0"/>
                  </a:rPr>
                  <a:t>_(</a:t>
                </a:r>
                <a:r>
                  <a:rPr lang="id-ID" sz="1200" i="0">
                    <a:latin typeface="Cambria Math" panose="02040503050406030204" pitchFamily="18" charset="0"/>
                  </a:rPr>
                  <a:t>1,𝑛</a:t>
                </a:r>
                <a:r>
                  <a:rPr lang="en-US" sz="1200" i="0">
                    <a:latin typeface="Cambria Math" panose="02040503050406030204" pitchFamily="18" charset="0"/>
                  </a:rPr>
                  <a:t>)</a:t>
                </a:r>
                <a:r>
                  <a:rPr lang="id-ID" sz="1200" i="0">
                    <a:latin typeface="Cambria Math" panose="02040503050406030204" pitchFamily="18" charset="0"/>
                  </a:rPr>
                  <a:t>@𝜎</a:t>
                </a:r>
                <a:r>
                  <a:rPr lang="en-US" sz="1200" i="0">
                    <a:latin typeface="Cambria Math" panose="02040503050406030204" pitchFamily="18" charset="0"/>
                  </a:rPr>
                  <a:t>_</a:t>
                </a:r>
                <a:r>
                  <a:rPr lang="id-ID" sz="1200" i="0">
                    <a:latin typeface="Cambria Math" panose="02040503050406030204" pitchFamily="18" charset="0"/>
                  </a:rPr>
                  <a:t>2,1&amp;𝜎</a:t>
                </a:r>
                <a:r>
                  <a:rPr lang="en-US" sz="1200" i="0">
                    <a:latin typeface="Cambria Math" panose="02040503050406030204" pitchFamily="18" charset="0"/>
                  </a:rPr>
                  <a:t>_</a:t>
                </a:r>
                <a:r>
                  <a:rPr lang="id-ID" sz="1200" i="0">
                    <a:latin typeface="Cambria Math" panose="02040503050406030204" pitchFamily="18" charset="0"/>
                  </a:rPr>
                  <a:t>2,2&amp;:@𝜎</a:t>
                </a:r>
                <a:r>
                  <a:rPr lang="en-US" sz="1200" i="0">
                    <a:latin typeface="Cambria Math" panose="02040503050406030204" pitchFamily="18" charset="0"/>
                  </a:rPr>
                  <a:t>_</a:t>
                </a:r>
                <a:r>
                  <a:rPr lang="id-ID" sz="1200" i="0">
                    <a:latin typeface="Cambria Math" panose="02040503050406030204" pitchFamily="18" charset="0"/>
                  </a:rPr>
                  <a:t>3,1&amp;..&amp;𝜎</a:t>
                </a:r>
                <a:r>
                  <a:rPr lang="en-US" sz="1200" i="0">
                    <a:latin typeface="Cambria Math" panose="02040503050406030204" pitchFamily="18" charset="0"/>
                  </a:rPr>
                  <a:t>_(</a:t>
                </a:r>
                <a:r>
                  <a:rPr lang="id-ID" sz="1200" i="0">
                    <a:latin typeface="Cambria Math" panose="02040503050406030204" pitchFamily="18" charset="0"/>
                  </a:rPr>
                  <a:t>𝑛,𝑛</a:t>
                </a:r>
                <a:r>
                  <a:rPr lang="en-US" sz="1200" i="0">
                    <a:latin typeface="Cambria Math" panose="02040503050406030204" pitchFamily="18" charset="0"/>
                  </a:rPr>
                  <a:t>)</a:t>
                </a:r>
                <a:r>
                  <a:rPr lang="id-ID" sz="1200" i="0">
                    <a:latin typeface="Cambria Math" panose="02040503050406030204" pitchFamily="18" charset="0"/>
                  </a:rPr>
                  <a:t> ))</a:t>
                </a:r>
                <a:r>
                  <a:rPr lang="en-US" sz="1200" i="0">
                    <a:latin typeface="Cambria Math" panose="02040503050406030204" pitchFamily="18" charset="0"/>
                  </a:rPr>
                  <a:t>(■8(</a:t>
                </a:r>
                <a:r>
                  <a:rPr lang="id-ID" sz="1200" i="0">
                    <a:latin typeface="Cambria Math" panose="02040503050406030204" pitchFamily="18" charset="0"/>
                  </a:rPr>
                  <a:t>𝑥</a:t>
                </a:r>
                <a:r>
                  <a:rPr lang="en-US" sz="1200" i="0">
                    <a:latin typeface="Cambria Math" panose="02040503050406030204" pitchFamily="18" charset="0"/>
                  </a:rPr>
                  <a:t>_</a:t>
                </a:r>
                <a:r>
                  <a:rPr lang="id-ID" sz="1200" i="0">
                    <a:latin typeface="Cambria Math" panose="02040503050406030204" pitchFamily="18" charset="0"/>
                  </a:rPr>
                  <a:t>1@</a:t>
                </a:r>
                <a:r>
                  <a:rPr lang="en-US" sz="1200" i="0">
                    <a:latin typeface="Cambria Math" panose="02040503050406030204" pitchFamily="18" charset="0"/>
                  </a:rPr>
                  <a:t>:@</a:t>
                </a:r>
                <a:r>
                  <a:rPr lang="id-ID" sz="1200" i="0">
                    <a:latin typeface="Cambria Math" panose="02040503050406030204" pitchFamily="18" charset="0"/>
                  </a:rPr>
                  <a:t>𝑥</a:t>
                </a:r>
                <a:r>
                  <a:rPr lang="en-US" sz="1200" i="0">
                    <a:latin typeface="Cambria Math" panose="02040503050406030204" pitchFamily="18" charset="0"/>
                  </a:rPr>
                  <a:t>_</a:t>
                </a:r>
                <a:r>
                  <a:rPr lang="id-ID" sz="1200" i="0">
                    <a:latin typeface="Cambria Math" panose="02040503050406030204" pitchFamily="18" charset="0"/>
                  </a:rPr>
                  <a:t>𝑛 ))</a:t>
                </a:r>
                <a:r>
                  <a:rPr lang="en-US" sz="1200" i="0">
                    <a:latin typeface="Cambria Math" panose="02040503050406030204" pitchFamily="18" charset="0"/>
                  </a:rPr>
                  <a:t>  = </a:t>
                </a:r>
                <a:r>
                  <a:rPr lang="en-US" sz="1200" b="1" i="0">
                    <a:latin typeface="Cambria Math" panose="02040503050406030204" pitchFamily="18" charset="0"/>
                  </a:rPr>
                  <a:t>𝒙^</a:t>
                </a:r>
                <a:r>
                  <a:rPr lang="en-US" sz="1200" i="0">
                    <a:latin typeface="Cambria Math" panose="02040503050406030204" pitchFamily="18" charset="0"/>
                  </a:rPr>
                  <a:t>𝑇</a:t>
                </a:r>
                <a:r>
                  <a:rPr lang="en-US" sz="1200" b="1" i="0">
                    <a:latin typeface="Cambria Math" panose="02040503050406030204" pitchFamily="18" charset="0"/>
                  </a:rPr>
                  <a:t> 𝑪𝒙</a:t>
                </a:r>
                <a:endParaRPr lang="en-US" sz="1200" dirty="0"/>
              </a:p>
              <a:p>
                <a:r>
                  <a:rPr lang="en-US" sz="1200" dirty="0" err="1"/>
                  <a:t>Dengan</a:t>
                </a:r>
                <a:r>
                  <a:rPr lang="en-US" sz="1200" dirty="0"/>
                  <a:t> C </a:t>
                </a:r>
                <a:r>
                  <a:rPr lang="en-US" sz="1200" dirty="0" err="1"/>
                  <a:t>adalah</a:t>
                </a:r>
                <a:r>
                  <a:rPr lang="en-US" sz="1200" dirty="0"/>
                  <a:t> </a:t>
                </a:r>
                <a:r>
                  <a:rPr lang="en-US" sz="1200" dirty="0" err="1"/>
                  <a:t>matriks</a:t>
                </a:r>
                <a:r>
                  <a:rPr lang="en-US" sz="1200" dirty="0"/>
                  <a:t> </a:t>
                </a:r>
                <a:r>
                  <a:rPr lang="en-US" sz="1200" dirty="0" err="1"/>
                  <a:t>Variansi</a:t>
                </a:r>
                <a:r>
                  <a:rPr lang="en-US" sz="1200" dirty="0"/>
                  <a:t> </a:t>
                </a:r>
                <a:r>
                  <a:rPr lang="en-US" sz="1200" dirty="0" err="1"/>
                  <a:t>Covariansi</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id-ID" dirty="0"/>
              </a:p>
            </p:txBody>
          </p:sp>
        </mc:Fallback>
      </mc:AlternateContent>
      <p:sp>
        <p:nvSpPr>
          <p:cNvPr id="4" name="Slide Number Placeholder 3"/>
          <p:cNvSpPr>
            <a:spLocks noGrp="1"/>
          </p:cNvSpPr>
          <p:nvPr>
            <p:ph type="sldNum" sz="quarter" idx="10"/>
          </p:nvPr>
        </p:nvSpPr>
        <p:spPr/>
        <p:txBody>
          <a:bodyPr/>
          <a:lstStyle/>
          <a:p>
            <a:fld id="{68602BA6-02F0-48E8-A9F0-3F1B6ADDE787}" type="slidenum">
              <a:rPr lang="id-ID" smtClean="0"/>
              <a:t>10</a:t>
            </a:fld>
            <a:endParaRPr lang="id-ID"/>
          </a:p>
        </p:txBody>
      </p:sp>
    </p:spTree>
    <p:extLst>
      <p:ext uri="{BB962C8B-B14F-4D97-AF65-F5344CB8AC3E}">
        <p14:creationId xmlns:p14="http://schemas.microsoft.com/office/powerpoint/2010/main" val="2603830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id-ID" sz="1200" i="1" dirty="0"/>
                  <a:t>Return</a:t>
                </a:r>
                <a:r>
                  <a:rPr lang="id-ID" sz="1200" dirty="0"/>
                  <a:t> </a:t>
                </a:r>
                <a:r>
                  <a:rPr lang="en-US" sz="1200" dirty="0" err="1"/>
                  <a:t>atau</a:t>
                </a:r>
                <a:r>
                  <a:rPr lang="en-US" sz="1200" dirty="0"/>
                  <a:t> </a:t>
                </a:r>
                <a:r>
                  <a:rPr lang="en-US" sz="1200" dirty="0" err="1"/>
                  <a:t>imbal</a:t>
                </a:r>
                <a:r>
                  <a:rPr lang="en-US" sz="1200" dirty="0"/>
                  <a:t> </a:t>
                </a:r>
                <a:r>
                  <a:rPr lang="en-US" sz="1200" dirty="0" err="1"/>
                  <a:t>hasil</a:t>
                </a:r>
                <a:r>
                  <a:rPr lang="en-US" sz="1200" dirty="0"/>
                  <a:t> </a:t>
                </a:r>
                <a:r>
                  <a:rPr lang="id-ID" sz="1200" dirty="0"/>
                  <a:t>merupakan keuntungan atau kerugian yang diperoleh dari suatu investasi. </a:t>
                </a:r>
                <a:r>
                  <a:rPr lang="id-ID" sz="1200" i="1" dirty="0"/>
                  <a:t>Return</a:t>
                </a:r>
                <a:r>
                  <a:rPr lang="id-ID" sz="1200" dirty="0"/>
                  <a:t> </a:t>
                </a:r>
                <a:r>
                  <a:rPr lang="en-US" sz="1200" dirty="0" err="1"/>
                  <a:t>pada</a:t>
                </a:r>
                <a:r>
                  <a:rPr lang="en-US" sz="1200" dirty="0"/>
                  <a:t> </a:t>
                </a:r>
                <a:r>
                  <a:rPr lang="en-US" sz="1200" dirty="0" err="1"/>
                  <a:t>waktu</a:t>
                </a:r>
                <a:r>
                  <a:rPr lang="en-US" sz="1200" dirty="0"/>
                  <a:t> t </a:t>
                </a:r>
                <a:r>
                  <a:rPr lang="id-ID" sz="1200" dirty="0"/>
                  <a:t>didefinisikan dengan rasio dari selisih antara harga saham hari in dengan harga saham sebelumnya seperti pada persamaan</a:t>
                </a:r>
                <a:r>
                  <a:rPr lang="en-US" sz="1200" dirty="0"/>
                  <a:t> </a:t>
                </a:r>
                <a:r>
                  <a:rPr lang="en-US" sz="1200" dirty="0" err="1"/>
                  <a:t>berikut</a:t>
                </a:r>
                <a:r>
                  <a:rPr lang="en-US" sz="1200" dirty="0"/>
                  <a:t>. Return </a:t>
                </a:r>
                <a:r>
                  <a:rPr lang="en-US" sz="1200" dirty="0" err="1"/>
                  <a:t>pada</a:t>
                </a:r>
                <a:r>
                  <a:rPr lang="en-US" sz="1200" dirty="0"/>
                  <a:t> </a:t>
                </a:r>
                <a:r>
                  <a:rPr lang="en-US" sz="1200" dirty="0" err="1"/>
                  <a:t>waktu</a:t>
                </a:r>
                <a:r>
                  <a:rPr lang="en-US" sz="1200" dirty="0"/>
                  <a:t> t</a:t>
                </a:r>
              </a:p>
              <a:p>
                <a:pPr algn="ctr"/>
                <a14:m>
                  <m:oMathPara xmlns:m="http://schemas.openxmlformats.org/officeDocument/2006/math">
                    <m:oMathParaPr>
                      <m:jc m:val="center"/>
                    </m:oMathParaPr>
                    <m:oMath xmlns:m="http://schemas.openxmlformats.org/officeDocument/2006/math">
                      <m:sSub>
                        <m:sSubPr>
                          <m:ctrlPr>
                            <a:rPr lang="en-US" sz="1200" i="1" smtClean="0">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𝑡</m:t>
                          </m:r>
                        </m:sub>
                      </m:sSub>
                      <m:r>
                        <a:rPr lang="id-ID"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den>
                      </m:f>
                    </m:oMath>
                  </m:oMathPara>
                </a14:m>
                <a:endParaRPr lang="en-US" sz="1200" dirty="0"/>
              </a:p>
              <a:p>
                <a:r>
                  <a:rPr lang="id-ID" sz="1200" dirty="0"/>
                  <a:t>Dengan </a:t>
                </a:r>
                <a14:m>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oMath>
                </a14:m>
                <a:r>
                  <a:rPr lang="id-ID" sz="1200" dirty="0"/>
                  <a:t> adalah harga saham saat </a:t>
                </a:r>
                <a14:m>
                  <m:oMath xmlns:m="http://schemas.openxmlformats.org/officeDocument/2006/math">
                    <m:r>
                      <a:rPr lang="id-ID" sz="1200" i="1">
                        <a:latin typeface="Cambria Math" panose="02040503050406030204" pitchFamily="18" charset="0"/>
                      </a:rPr>
                      <m:t>𝑡</m:t>
                    </m:r>
                  </m:oMath>
                </a14:m>
                <a:r>
                  <a:rPr lang="id-ID" sz="1200" dirty="0"/>
                  <a:t> dan </a:t>
                </a:r>
                <a14:m>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oMath>
                </a14:m>
                <a:r>
                  <a:rPr lang="id-ID" sz="1200" dirty="0"/>
                  <a:t> adalah harga saham saat </a:t>
                </a:r>
                <a14:m>
                  <m:oMath xmlns:m="http://schemas.openxmlformats.org/officeDocument/2006/math">
                    <m:r>
                      <a:rPr lang="id-ID" sz="1200" i="1">
                        <a:latin typeface="Cambria Math" panose="02040503050406030204" pitchFamily="18" charset="0"/>
                      </a:rPr>
                      <m:t>𝑡</m:t>
                    </m:r>
                    <m:r>
                      <a:rPr lang="id-ID" sz="1200" i="1">
                        <a:latin typeface="Cambria Math" panose="02040503050406030204" pitchFamily="18" charset="0"/>
                      </a:rPr>
                      <m:t>−1</m:t>
                    </m:r>
                  </m:oMath>
                </a14:m>
                <a:r>
                  <a:rPr lang="id-ID" sz="1200" dirty="0"/>
                  <a:t>.</a:t>
                </a:r>
                <a:endParaRPr lang="en-US" sz="1200" dirty="0"/>
              </a:p>
              <a:p>
                <a:r>
                  <a:rPr lang="id-ID" sz="1200" dirty="0"/>
                  <a:t>Namun persamaan </a:t>
                </a:r>
                <a:r>
                  <a:rPr lang="en-US" sz="1200" dirty="0" err="1"/>
                  <a:t>tersebut</a:t>
                </a:r>
                <a:r>
                  <a:rPr lang="id-ID" sz="1200" dirty="0"/>
                  <a:t> tidak digunakan dalam tugas akhir ini karena tidak bersifat aditif</a:t>
                </a:r>
                <a:r>
                  <a:rPr lang="en-US" sz="1200" dirty="0"/>
                  <a:t>.</a:t>
                </a:r>
                <a:r>
                  <a:rPr lang="en-ID" dirty="0"/>
                  <a:t> Sifat </a:t>
                </a:r>
                <a:r>
                  <a:rPr lang="en-ID" dirty="0" err="1"/>
                  <a:t>aditif</a:t>
                </a:r>
                <a:r>
                  <a:rPr lang="en-ID" dirty="0"/>
                  <a:t> </a:t>
                </a:r>
                <a:r>
                  <a:rPr lang="en-ID" dirty="0" err="1"/>
                  <a:t>adalah</a:t>
                </a:r>
                <a:r>
                  <a:rPr lang="en-ID" dirty="0"/>
                  <a:t> </a:t>
                </a:r>
                <a:r>
                  <a:rPr lang="en-ID" dirty="0" err="1"/>
                  <a:t>penjumlahan</a:t>
                </a:r>
                <a:r>
                  <a:rPr lang="en-ID" dirty="0"/>
                  <a:t> return pada </a:t>
                </a:r>
                <a:r>
                  <a:rPr lang="en-ID" dirty="0" err="1"/>
                  <a:t>setiap</a:t>
                </a:r>
                <a:r>
                  <a:rPr lang="en-ID" dirty="0"/>
                  <a:t> </a:t>
                </a:r>
                <a:r>
                  <a:rPr lang="en-ID" dirty="0" err="1"/>
                  <a:t>periode</a:t>
                </a:r>
                <a:r>
                  <a:rPr lang="en-ID" dirty="0"/>
                  <a:t> </a:t>
                </a:r>
                <a:r>
                  <a:rPr lang="en-ID" dirty="0" err="1"/>
                  <a:t>dapat</a:t>
                </a:r>
                <a:r>
                  <a:rPr lang="en-ID" dirty="0"/>
                  <a:t> </a:t>
                </a:r>
                <a:r>
                  <a:rPr lang="en-ID" dirty="0" err="1"/>
                  <a:t>menentukan</a:t>
                </a:r>
                <a:r>
                  <a:rPr lang="en-ID" dirty="0"/>
                  <a:t> return pada </a:t>
                </a:r>
                <a:r>
                  <a:rPr lang="en-ID" dirty="0" err="1"/>
                  <a:t>suatu</a:t>
                </a:r>
                <a:r>
                  <a:rPr lang="en-ID" dirty="0"/>
                  <a:t> </a:t>
                </a:r>
                <a:r>
                  <a:rPr lang="en-ID" dirty="0" err="1"/>
                  <a:t>periode</a:t>
                </a:r>
                <a:r>
                  <a:rPr lang="en-ID" dirty="0"/>
                  <a:t>. Oleh </a:t>
                </a:r>
                <a:r>
                  <a:rPr lang="en-ID" dirty="0" err="1"/>
                  <a:t>karena</a:t>
                </a:r>
                <a:r>
                  <a:rPr lang="en-ID" dirty="0"/>
                  <a:t> </a:t>
                </a:r>
                <a:r>
                  <a:rPr lang="en-ID" dirty="0" err="1"/>
                  <a:t>itu</a:t>
                </a:r>
                <a:r>
                  <a:rPr lang="en-ID" dirty="0"/>
                  <a:t> return </a:t>
                </a:r>
                <a:r>
                  <a:rPr lang="en-ID" dirty="0" err="1"/>
                  <a:t>majemuk</a:t>
                </a:r>
                <a:r>
                  <a:rPr lang="en-ID" dirty="0"/>
                  <a:t> </a:t>
                </a:r>
                <a:r>
                  <a:rPr lang="en-ID" dirty="0" err="1"/>
                  <a:t>dapat</a:t>
                </a:r>
                <a:r>
                  <a:rPr lang="en-ID" dirty="0"/>
                  <a:t> </a:t>
                </a:r>
                <a:r>
                  <a:rPr lang="en-ID" dirty="0" err="1"/>
                  <a:t>memenuhi</a:t>
                </a:r>
                <a:r>
                  <a:rPr lang="en-ID" dirty="0"/>
                  <a:t> </a:t>
                </a:r>
                <a:r>
                  <a:rPr lang="en-ID" dirty="0" err="1"/>
                  <a:t>kekurangan</a:t>
                </a:r>
                <a:r>
                  <a:rPr lang="en-ID" dirty="0"/>
                  <a:t> </a:t>
                </a:r>
                <a:r>
                  <a:rPr lang="en-ID" dirty="0" err="1"/>
                  <a:t>tersebut</a:t>
                </a:r>
                <a:r>
                  <a:rPr lang="en-ID" dirty="0"/>
                  <a:t> </a:t>
                </a:r>
                <a:r>
                  <a:rPr lang="en-ID" dirty="0" err="1"/>
                  <a:t>karena</a:t>
                </a:r>
                <a:r>
                  <a:rPr lang="en-ID" dirty="0"/>
                  <a:t> </a:t>
                </a:r>
                <a:r>
                  <a:rPr lang="en-ID" dirty="0" err="1"/>
                  <a:t>memiliki</a:t>
                </a:r>
                <a:r>
                  <a:rPr lang="en-ID" dirty="0"/>
                  <a:t> </a:t>
                </a:r>
                <a:r>
                  <a:rPr lang="en-ID" dirty="0" err="1"/>
                  <a:t>sifat</a:t>
                </a:r>
                <a:r>
                  <a:rPr lang="en-ID" dirty="0"/>
                  <a:t> </a:t>
                </a:r>
                <a:r>
                  <a:rPr lang="en-ID" dirty="0" err="1"/>
                  <a:t>aditif</a:t>
                </a:r>
                <a:r>
                  <a:rPr lang="en-US" sz="1200" dirty="0"/>
                  <a:t>. </a:t>
                </a:r>
                <a:r>
                  <a:rPr lang="id-ID" sz="1200" i="1" dirty="0"/>
                  <a:t>Return</a:t>
                </a:r>
                <a:r>
                  <a:rPr lang="id-ID" sz="1200" dirty="0"/>
                  <a:t> harian tidak sama dengan </a:t>
                </a:r>
                <a:r>
                  <a:rPr lang="id-ID" sz="1200" i="1" dirty="0"/>
                  <a:t>return</a:t>
                </a:r>
                <a:r>
                  <a:rPr lang="id-ID" sz="1200" dirty="0"/>
                  <a:t> mingguan.</a:t>
                </a:r>
                <a:endParaRPr lang="en-US" sz="1200" dirty="0"/>
              </a:p>
              <a:p>
                <a:pPr/>
                <a14:m>
                  <m:oMathPara xmlns:m="http://schemas.openxmlformats.org/officeDocument/2006/math">
                    <m:oMathParaPr>
                      <m:jc m:val="centerGroup"/>
                    </m:oMathParaPr>
                    <m:oMath xmlns:m="http://schemas.openxmlformats.org/officeDocument/2006/math">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2</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r>
                        <a:rPr lang="id-ID"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3</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2</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2</m:t>
                              </m:r>
                            </m:sub>
                          </m:sSub>
                        </m:den>
                      </m:f>
                      <m:r>
                        <a:rPr lang="id-ID"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den>
                      </m:f>
                      <m:r>
                        <a:rPr lang="id-ID"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oMath>
                  </m:oMathPara>
                </a14:m>
                <a:endParaRPr lang="en-US" sz="1200" dirty="0"/>
              </a:p>
              <a:p>
                <a:r>
                  <a:rPr lang="id-ID" sz="1200" dirty="0"/>
                  <a:t>Perhatikan persamaan berikut.</a:t>
                </a:r>
                <a:endParaRPr lang="en-US" sz="1200" dirty="0"/>
              </a:p>
              <a:p>
                <a:pPr algn="ctr"/>
                <a14:m>
                  <m:oMathPara xmlns:m="http://schemas.openxmlformats.org/officeDocument/2006/math">
                    <m:oMathParaPr>
                      <m:jc m:val="centerGroup"/>
                    </m:oMathParaPr>
                    <m:oMath xmlns:m="http://schemas.openxmlformats.org/officeDocument/2006/math">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2</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r>
                                <a:rPr lang="id-ID"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3</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2</m:t>
                                      </m:r>
                                    </m:sub>
                                  </m:sSub>
                                </m:den>
                              </m:f>
                              <m:r>
                                <a:rPr lang="id-ID"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den>
                              </m:f>
                            </m:e>
                          </m:d>
                          <m:r>
                            <a:rPr lang="id-ID"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e>
                              </m:d>
                            </m:e>
                          </m:func>
                        </m:e>
                      </m:func>
                    </m:oMath>
                  </m:oMathPara>
                </a14:m>
                <a:endParaRPr lang="en-US" sz="1200" dirty="0"/>
              </a:p>
              <a:p>
                <a:pPr algn="ctr"/>
                <a14:m>
                  <m:oMathPara xmlns:m="http://schemas.openxmlformats.org/officeDocument/2006/math">
                    <m:oMathParaPr>
                      <m:jc m:val="centerGroup"/>
                    </m:oMathParaPr>
                    <m:oMath xmlns:m="http://schemas.openxmlformats.org/officeDocument/2006/math">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2</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e>
                          </m:d>
                        </m:e>
                      </m:func>
                      <m:r>
                        <a:rPr lang="id-ID"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3</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2</m:t>
                                      </m:r>
                                    </m:sub>
                                  </m:sSub>
                                </m:den>
                              </m:f>
                            </m:e>
                          </m:d>
                        </m:e>
                      </m:func>
                      <m:r>
                        <a:rPr lang="id-ID"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den>
                              </m:f>
                            </m:e>
                          </m:d>
                        </m:e>
                      </m:func>
                      <m:r>
                        <a:rPr lang="id-ID"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e>
                          </m:d>
                        </m:e>
                      </m:func>
                    </m:oMath>
                  </m:oMathPara>
                </a14:m>
                <a:endParaRPr lang="en-US" sz="1200" dirty="0"/>
              </a:p>
              <a:p>
                <a:r>
                  <a:rPr lang="id-ID" sz="1200" dirty="0"/>
                  <a:t>Ketika </a:t>
                </a:r>
                <a14:m>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m:t>
                        </m:r>
                        <m:r>
                          <a:rPr lang="id-ID" sz="1200">
                            <a:latin typeface="Cambria Math" panose="02040503050406030204" pitchFamily="18" charset="0"/>
                          </a:rPr>
                          <m:t>1</m:t>
                        </m:r>
                      </m:sub>
                    </m:sSub>
                    <m:r>
                      <a:rPr lang="id-ID" sz="1200">
                        <a:latin typeface="Cambria Math" panose="02040503050406030204" pitchFamily="18" charset="0"/>
                      </a:rPr>
                      <m:t>≈0</m:t>
                    </m:r>
                  </m:oMath>
                </a14:m>
                <a:r>
                  <a:rPr lang="id-ID" sz="1200" dirty="0"/>
                  <a:t>, maka</a:t>
                </a:r>
                <a:endParaRPr lang="en-US" sz="1200" dirty="0"/>
              </a:p>
              <a:p>
                <a:pPr/>
                <a14:m>
                  <m:oMathPara xmlns:m="http://schemas.openxmlformats.org/officeDocument/2006/math">
                    <m:oMathParaPr>
                      <m:jc m:val="centerGroup"/>
                    </m:oMathParaPr>
                    <m:oMath xmlns:m="http://schemas.openxmlformats.org/officeDocument/2006/math">
                      <m:func>
                        <m:funcPr>
                          <m:ctrlPr>
                            <a:rPr lang="en-US" sz="1200" i="1" smtClean="0">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e>
                          </m:d>
                        </m:e>
                      </m:func>
                      <m:r>
                        <a:rPr lang="id-ID"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r>
                                <a:rPr lang="id-ID" sz="1200" i="1">
                                  <a:latin typeface="Cambria Math" panose="02040503050406030204" pitchFamily="18" charset="0"/>
                                </a:rPr>
                                <m:t>1+</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e>
                          </m:d>
                        </m:e>
                      </m:func>
                      <m:r>
                        <a:rPr lang="id-ID"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oMath>
                  </m:oMathPara>
                </a14:m>
                <a:endParaRPr lang="en-US" sz="1200" dirty="0"/>
              </a:p>
              <a:p>
                <a:r>
                  <a:rPr lang="id-ID" sz="1200" dirty="0"/>
                  <a:t>Sehingga pada tugas akhir ini digunakan persamaan:</a:t>
                </a:r>
                <a:endParaRPr lang="en-US" sz="1200" dirty="0"/>
              </a:p>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𝑡</m:t>
                          </m:r>
                        </m:sub>
                      </m:sSub>
                      <m:r>
                        <a:rPr lang="id-ID"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den>
                              </m:f>
                            </m:e>
                          </m:d>
                        </m:e>
                      </m:func>
                    </m:oMath>
                  </m:oMathPara>
                </a14:m>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=1+</m:t>
                      </m:r>
                      <m:f>
                        <m:fPr>
                          <m:ctrlPr>
                            <a:rPr lang="en-US" sz="1200" i="1" smtClean="0">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den>
                      </m:f>
                    </m:oMath>
                  </m:oMathPara>
                </a14:m>
                <a:endParaRPr lang="ko-KR" altLang="en-US" sz="1200" b="1" dirty="0"/>
              </a:p>
              <a:p>
                <a:r>
                  <a:rPr lang="en-US" dirty="0" err="1"/>
                  <a:t>Berdasarkan</a:t>
                </a:r>
                <a:r>
                  <a:rPr lang="en-US" dirty="0"/>
                  <a:t> </a:t>
                </a:r>
                <a:r>
                  <a:rPr lang="en-US" dirty="0" err="1"/>
                  <a:t>deret</a:t>
                </a:r>
                <a:r>
                  <a:rPr lang="en-US" dirty="0"/>
                  <a:t> </a:t>
                </a:r>
                <a:r>
                  <a:rPr lang="en-US" dirty="0" err="1"/>
                  <a:t>maclaurin</a:t>
                </a:r>
                <a:r>
                  <a:rPr lang="en-US" dirty="0"/>
                  <a:t> </a:t>
                </a:r>
                <a:r>
                  <a:rPr lang="en-US" dirty="0" err="1"/>
                  <a:t>didapat</a:t>
                </a:r>
                <a:endParaRPr lang="en-US" dirty="0"/>
              </a:p>
              <a:p>
                <a:pPr algn="ctr"/>
                <a:r>
                  <a:rPr lang="en-US" sz="1200" b="0" dirty="0"/>
                  <a:t>ln(</a:t>
                </a:r>
                <a14:m>
                  <m:oMath xmlns:m="http://schemas.openxmlformats.org/officeDocument/2006/math">
                    <m:r>
                      <a:rPr lang="en-US" sz="1200" b="0" i="1" smtClean="0">
                        <a:latin typeface="Cambria Math" panose="02040503050406030204" pitchFamily="18" charset="0"/>
                      </a:rPr>
                      <m:t>1+</m:t>
                    </m:r>
                    <m:r>
                      <a:rPr lang="en-US" sz="1200" b="0" i="1" smtClean="0">
                        <a:latin typeface="Cambria Math" panose="02040503050406030204" pitchFamily="18" charset="0"/>
                      </a:rPr>
                      <m:t>𝑥</m:t>
                    </m:r>
                    <m:r>
                      <a:rPr lang="en-US" sz="1200"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2</m:t>
                            </m:r>
                          </m:sup>
                        </m:sSup>
                      </m:num>
                      <m:den>
                        <m:r>
                          <a:rPr lang="en-US" b="0" i="1" dirty="0" smtClean="0">
                            <a:latin typeface="Cambria Math" panose="02040503050406030204" pitchFamily="18" charset="0"/>
                          </a:rPr>
                          <m:t>2</m:t>
                        </m:r>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3</m:t>
                            </m:r>
                          </m:sup>
                        </m:sSup>
                      </m:num>
                      <m:den>
                        <m:r>
                          <a:rPr lang="en-US" b="0" i="1" dirty="0" smtClean="0">
                            <a:latin typeface="Cambria Math" panose="02040503050406030204" pitchFamily="18" charset="0"/>
                          </a:rPr>
                          <m:t>3</m:t>
                        </m:r>
                      </m:den>
                    </m:f>
                    <m:r>
                      <a:rPr lang="en-US" b="0" i="1" dirty="0" smtClean="0">
                        <a:latin typeface="Cambria Math" panose="02040503050406030204" pitchFamily="18" charset="0"/>
                      </a:rPr>
                      <m:t>−…</m:t>
                    </m:r>
                  </m:oMath>
                </a14:m>
                <a:endParaRPr lang="en-US" dirty="0"/>
              </a:p>
              <a:p>
                <a:pPr algn="ctr"/>
                <a:endParaRPr lang="en-US" dirty="0"/>
              </a:p>
              <a:p>
                <a:pPr algn="ct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m:t>
                        </m:r>
                      </m:e>
                    </m:func>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a:t> </a:t>
                </a:r>
                <a:r>
                  <a:rPr lang="en-US" dirty="0" err="1"/>
                  <a:t>jika</a:t>
                </a: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m:t>
                    </m:r>
                  </m:oMath>
                </a14:m>
                <a:endParaRPr lang="en-US" dirty="0"/>
              </a:p>
              <a:p>
                <a:endParaRPr lang="en-US" dirty="0"/>
              </a:p>
              <a:p>
                <a:endParaRPr lang="id-ID" dirty="0"/>
              </a:p>
            </p:txBody>
          </p:sp>
        </mc:Choice>
        <mc:Fallback xmlns="">
          <p:sp>
            <p:nvSpPr>
              <p:cNvPr id="3" name="Notes Placeholder 2"/>
              <p:cNvSpPr>
                <a:spLocks noGrp="1"/>
              </p:cNvSpPr>
              <p:nvPr>
                <p:ph type="body" idx="1"/>
              </p:nvPr>
            </p:nvSpPr>
            <p:spPr/>
            <p:txBody>
              <a:bodyPr/>
              <a:lstStyle/>
              <a:p>
                <a:r>
                  <a:rPr lang="id-ID" sz="1200" i="1" dirty="0" smtClean="0"/>
                  <a:t>Return</a:t>
                </a:r>
                <a:r>
                  <a:rPr lang="id-ID" sz="1200" dirty="0"/>
                  <a:t> </a:t>
                </a:r>
                <a:r>
                  <a:rPr lang="id-ID" sz="1200" dirty="0" smtClean="0"/>
                  <a:t>merupakan </a:t>
                </a:r>
                <a:r>
                  <a:rPr lang="id-ID" sz="1200" dirty="0"/>
                  <a:t>keuntungan atau kerugian yang diperoleh dari suatu investasi. </a:t>
                </a:r>
                <a:r>
                  <a:rPr lang="id-ID" sz="1200" i="1" dirty="0"/>
                  <a:t>Return</a:t>
                </a:r>
                <a:r>
                  <a:rPr lang="id-ID" sz="1200" dirty="0"/>
                  <a:t> </a:t>
                </a:r>
                <a:r>
                  <a:rPr lang="en-US" sz="1200" dirty="0" err="1" smtClean="0"/>
                  <a:t>pada</a:t>
                </a:r>
                <a:r>
                  <a:rPr lang="en-US" sz="1200" dirty="0" smtClean="0"/>
                  <a:t> </a:t>
                </a:r>
                <a:r>
                  <a:rPr lang="en-US" sz="1200" dirty="0" err="1" smtClean="0"/>
                  <a:t>waktu</a:t>
                </a:r>
                <a:r>
                  <a:rPr lang="en-US" sz="1200" dirty="0" smtClean="0"/>
                  <a:t> t </a:t>
                </a:r>
                <a:r>
                  <a:rPr lang="id-ID" sz="1200" dirty="0" smtClean="0"/>
                  <a:t>didefinisikan </a:t>
                </a:r>
                <a:r>
                  <a:rPr lang="id-ID" sz="1200" dirty="0"/>
                  <a:t>dengan rasio dari selisih antara harga saham hari ini dan harga saham sebelumnya dengan harga saham sebelumnya seperti pada persamaan (II.1).</a:t>
                </a:r>
                <a:endParaRPr lang="en-US" sz="1200" dirty="0"/>
              </a:p>
              <a:p>
                <a:pPr algn="ctr"/>
                <a:r>
                  <a:rPr lang="id-ID" sz="1200" i="0">
                    <a:latin typeface="Cambria Math" panose="02040503050406030204" pitchFamily="18" charset="0"/>
                  </a:rPr>
                  <a:t>𝑟</a:t>
                </a:r>
                <a:r>
                  <a:rPr lang="en-US" sz="1200" i="0" smtClean="0">
                    <a:latin typeface="Cambria Math" panose="02040503050406030204" pitchFamily="18" charset="0"/>
                  </a:rPr>
                  <a:t>_</a:t>
                </a:r>
                <a:r>
                  <a:rPr lang="id-ID" sz="1200" i="0">
                    <a:latin typeface="Cambria Math" panose="02040503050406030204" pitchFamily="18" charset="0"/>
                  </a:rPr>
                  <a:t>𝑡=</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𝑡−𝑃</a:t>
                </a:r>
                <a:r>
                  <a:rPr lang="en-US" sz="1200" i="0">
                    <a:latin typeface="Cambria Math" panose="02040503050406030204" pitchFamily="18" charset="0"/>
                  </a:rPr>
                  <a:t>_(</a:t>
                </a:r>
                <a:r>
                  <a:rPr lang="id-ID" sz="1200" i="0">
                    <a:latin typeface="Cambria Math" panose="02040503050406030204" pitchFamily="18" charset="0"/>
                  </a:rPr>
                  <a:t>𝑡−1</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𝑡−1</a:t>
                </a:r>
                <a:r>
                  <a:rPr lang="en-US" sz="1200" i="0">
                    <a:latin typeface="Cambria Math" panose="02040503050406030204" pitchFamily="18" charset="0"/>
                  </a:rPr>
                  <a:t>)</a:t>
                </a:r>
                <a:r>
                  <a:rPr lang="id-ID" sz="1200" i="0">
                    <a:latin typeface="Cambria Math" panose="02040503050406030204" pitchFamily="18" charset="0"/>
                  </a:rPr>
                  <a:t> </a:t>
                </a:r>
                <a:endParaRPr lang="en-US" sz="1200" dirty="0" smtClean="0"/>
              </a:p>
              <a:p>
                <a:r>
                  <a:rPr lang="id-ID" sz="1200" dirty="0"/>
                  <a:t>Dengan </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a:t>
                </a:r>
                <a:r>
                  <a:rPr lang="id-ID" sz="1200" dirty="0"/>
                  <a:t> adalah harga saham saat </a:t>
                </a:r>
                <a:r>
                  <a:rPr lang="id-ID" sz="1200" i="0">
                    <a:latin typeface="Cambria Math" panose="02040503050406030204" pitchFamily="18" charset="0"/>
                  </a:rPr>
                  <a:t>𝑡</a:t>
                </a:r>
                <a:r>
                  <a:rPr lang="id-ID" sz="1200" dirty="0"/>
                  <a:t> dan </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𝑡−1</a:t>
                </a:r>
                <a:r>
                  <a:rPr lang="en-US" sz="1200" i="0">
                    <a:latin typeface="Cambria Math" panose="02040503050406030204" pitchFamily="18" charset="0"/>
                  </a:rPr>
                  <a:t>)</a:t>
                </a:r>
                <a:r>
                  <a:rPr lang="id-ID" sz="1200" dirty="0"/>
                  <a:t> adalah harga saham saat </a:t>
                </a:r>
                <a:r>
                  <a:rPr lang="id-ID" sz="1200" i="0">
                    <a:latin typeface="Cambria Math" panose="02040503050406030204" pitchFamily="18" charset="0"/>
                  </a:rPr>
                  <a:t>𝑡−1</a:t>
                </a:r>
                <a:r>
                  <a:rPr lang="id-ID" sz="1200" dirty="0"/>
                  <a:t>.</a:t>
                </a:r>
                <a:endParaRPr lang="en-US" sz="1200" dirty="0"/>
              </a:p>
              <a:p>
                <a:r>
                  <a:rPr lang="id-ID" sz="1200" dirty="0"/>
                  <a:t>Namun persamaan (II.1) tidak digunakan dalam tugas akhir ini karena tidak bersifat aditif. </a:t>
                </a:r>
                <a:r>
                  <a:rPr lang="id-ID" sz="1200" i="1" dirty="0"/>
                  <a:t>Return</a:t>
                </a:r>
                <a:r>
                  <a:rPr lang="id-ID" sz="1200" dirty="0"/>
                  <a:t> harian tidak sama dengan </a:t>
                </a:r>
                <a:r>
                  <a:rPr lang="id-ID" sz="1200" i="1" dirty="0"/>
                  <a:t>return</a:t>
                </a:r>
                <a:r>
                  <a:rPr lang="id-ID" sz="1200" dirty="0"/>
                  <a:t> mingguan</a:t>
                </a:r>
                <a:r>
                  <a:rPr lang="id-ID" sz="1200" dirty="0" smtClean="0"/>
                  <a:t>.</a:t>
                </a:r>
                <a:endParaRPr lang="en-US" sz="1200" dirty="0" smtClean="0"/>
              </a:p>
              <a:p>
                <a:pP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2−𝑃</a:t>
                </a:r>
                <a:r>
                  <a:rPr lang="en-US" sz="1200" i="0">
                    <a:latin typeface="Cambria Math" panose="02040503050406030204" pitchFamily="18" charset="0"/>
                  </a:rPr>
                  <a:t>_</a:t>
                </a:r>
                <a:r>
                  <a:rPr lang="id-ID" sz="1200" i="0">
                    <a:latin typeface="Cambria Math" panose="02040503050406030204" pitchFamily="18" charset="0"/>
                  </a:rPr>
                  <a:t>1</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1 +</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3−𝑃</a:t>
                </a:r>
                <a:r>
                  <a:rPr lang="en-US" sz="1200" i="0">
                    <a:latin typeface="Cambria Math" panose="02040503050406030204" pitchFamily="18" charset="0"/>
                  </a:rPr>
                  <a:t>_</a:t>
                </a:r>
                <a:r>
                  <a:rPr lang="id-ID" sz="1200" i="0">
                    <a:latin typeface="Cambria Math" panose="02040503050406030204" pitchFamily="18" charset="0"/>
                  </a:rPr>
                  <a:t>2</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2 +…+</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𝑡−𝑃</a:t>
                </a:r>
                <a:r>
                  <a:rPr lang="en-US" sz="1200" i="0">
                    <a:latin typeface="Cambria Math" panose="02040503050406030204" pitchFamily="18" charset="0"/>
                  </a:rPr>
                  <a:t>_</a:t>
                </a:r>
                <a:r>
                  <a:rPr lang="id-ID" sz="1200" i="0">
                    <a:latin typeface="Cambria Math" panose="02040503050406030204" pitchFamily="18" charset="0"/>
                  </a:rPr>
                  <a:t>𝑡</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𝑡−1</a:t>
                </a:r>
                <a:r>
                  <a:rPr lang="en-US" sz="1200" i="0">
                    <a:latin typeface="Cambria Math" panose="02040503050406030204" pitchFamily="18" charset="0"/>
                  </a:rPr>
                  <a:t>)</a:t>
                </a:r>
                <a:r>
                  <a:rPr lang="id-ID" sz="1200" i="0">
                    <a:latin typeface="Cambria Math" panose="02040503050406030204" pitchFamily="18" charset="0"/>
                  </a:rPr>
                  <a:t> ≠</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𝑡−𝑃</a:t>
                </a:r>
                <a:r>
                  <a:rPr lang="en-US" sz="1200" i="0">
                    <a:latin typeface="Cambria Math" panose="02040503050406030204" pitchFamily="18" charset="0"/>
                  </a:rPr>
                  <a:t>_</a:t>
                </a:r>
                <a:r>
                  <a:rPr lang="id-ID" sz="1200" i="0">
                    <a:latin typeface="Cambria Math" panose="02040503050406030204" pitchFamily="18" charset="0"/>
                  </a:rPr>
                  <a:t>1</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1 </a:t>
                </a:r>
                <a:endParaRPr lang="en-US" sz="1200" dirty="0" smtClean="0"/>
              </a:p>
              <a:p>
                <a:r>
                  <a:rPr lang="id-ID" sz="1200" dirty="0"/>
                  <a:t>Perhatikan persamaan berikut.</a:t>
                </a:r>
                <a:endParaRPr lang="en-US" sz="1200" dirty="0"/>
              </a:p>
              <a:p>
                <a:pPr algn="ctr"/>
                <a:r>
                  <a:rPr lang="id-ID" sz="1200" i="0">
                    <a:latin typeface="Cambria Math" panose="02040503050406030204" pitchFamily="18" charset="0"/>
                  </a:rPr>
                  <a:t>ln</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2</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1 ×𝑃</a:t>
                </a:r>
                <a:r>
                  <a:rPr lang="en-US" sz="1200" i="0">
                    <a:latin typeface="Cambria Math" panose="02040503050406030204" pitchFamily="18" charset="0"/>
                  </a:rPr>
                  <a:t>_</a:t>
                </a:r>
                <a:r>
                  <a:rPr lang="id-ID" sz="1200" i="0">
                    <a:latin typeface="Cambria Math" panose="02040503050406030204" pitchFamily="18" charset="0"/>
                  </a:rPr>
                  <a:t>3</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2 ×…×𝑃</a:t>
                </a:r>
                <a:r>
                  <a:rPr lang="en-US" sz="1200" i="0">
                    <a:latin typeface="Cambria Math" panose="02040503050406030204" pitchFamily="18" charset="0"/>
                  </a:rPr>
                  <a:t>_</a:t>
                </a:r>
                <a:r>
                  <a:rPr lang="id-ID" sz="1200" i="0">
                    <a:latin typeface="Cambria Math" panose="02040503050406030204" pitchFamily="18" charset="0"/>
                  </a:rPr>
                  <a:t>𝑡</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𝑡−1</a:t>
                </a:r>
                <a:r>
                  <a:rPr lang="en-US" sz="1200" i="0">
                    <a:latin typeface="Cambria Math" panose="02040503050406030204" pitchFamily="18" charset="0"/>
                  </a:rPr>
                  <a:t>)</a:t>
                </a:r>
                <a:r>
                  <a:rPr lang="id-ID" sz="1200" i="0">
                    <a:latin typeface="Cambria Math" panose="02040503050406030204" pitchFamily="18" charset="0"/>
                  </a:rPr>
                  <a:t> )=ln</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1 ) </a:t>
                </a:r>
                <a:r>
                  <a:rPr lang="en-US" sz="1200" i="0">
                    <a:latin typeface="Cambria Math" panose="02040503050406030204" pitchFamily="18" charset="0"/>
                  </a:rPr>
                  <a:t>〗</a:t>
                </a:r>
                <a:endParaRPr lang="en-US" sz="1200" dirty="0" smtClean="0"/>
              </a:p>
              <a:p>
                <a:pPr algn="ctr"/>
                <a:r>
                  <a:rPr lang="id-ID" sz="1200" i="0">
                    <a:latin typeface="Cambria Math" panose="02040503050406030204" pitchFamily="18" charset="0"/>
                  </a:rPr>
                  <a:t>ln</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2</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1 )+ln</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3</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2 )+,,,+ln</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𝑡−1</a:t>
                </a:r>
                <a:r>
                  <a:rPr lang="en-US" sz="1200" i="0">
                    <a:latin typeface="Cambria Math" panose="02040503050406030204" pitchFamily="18" charset="0"/>
                  </a:rPr>
                  <a:t>)</a:t>
                </a:r>
                <a:r>
                  <a:rPr lang="id-ID" sz="1200" i="0">
                    <a:latin typeface="Cambria Math" panose="02040503050406030204" pitchFamily="18" charset="0"/>
                  </a:rPr>
                  <a:t> )=ln</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1 )</a:t>
                </a:r>
                <a:endParaRPr lang="en-US" sz="1200" dirty="0" smtClean="0"/>
              </a:p>
              <a:p>
                <a:r>
                  <a:rPr lang="id-ID" sz="1200" dirty="0"/>
                  <a:t>Ketika </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𝑡−𝑃</a:t>
                </a:r>
                <a:r>
                  <a:rPr lang="en-US" sz="1200" i="0">
                    <a:latin typeface="Cambria Math" panose="02040503050406030204" pitchFamily="18" charset="0"/>
                  </a:rPr>
                  <a:t>_(</a:t>
                </a:r>
                <a:r>
                  <a:rPr lang="id-ID" sz="1200" i="0">
                    <a:latin typeface="Cambria Math" panose="02040503050406030204" pitchFamily="18" charset="0"/>
                  </a:rPr>
                  <a:t>𝑡−1</a:t>
                </a:r>
                <a:r>
                  <a:rPr lang="en-US" sz="1200" i="0">
                    <a:latin typeface="Cambria Math" panose="02040503050406030204" pitchFamily="18" charset="0"/>
                  </a:rPr>
                  <a:t>)</a:t>
                </a:r>
                <a:r>
                  <a:rPr lang="id-ID" sz="1200" i="0">
                    <a:latin typeface="Cambria Math" panose="02040503050406030204" pitchFamily="18" charset="0"/>
                  </a:rPr>
                  <a:t>≈0</a:t>
                </a:r>
                <a:r>
                  <a:rPr lang="id-ID" sz="1200" dirty="0"/>
                  <a:t>, </a:t>
                </a:r>
                <a:r>
                  <a:rPr lang="id-ID" sz="1200" dirty="0" smtClean="0"/>
                  <a:t>maka</a:t>
                </a:r>
                <a:endParaRPr lang="en-US" sz="1200" dirty="0" smtClean="0"/>
              </a:p>
              <a:p>
                <a:pPr/>
                <a:r>
                  <a:rPr lang="id-ID" sz="1200" i="0">
                    <a:latin typeface="Cambria Math" panose="02040503050406030204" pitchFamily="18" charset="0"/>
                  </a:rPr>
                  <a:t>ln</a:t>
                </a:r>
                <a:r>
                  <a:rPr lang="en-US" sz="1200" i="0" smtClean="0">
                    <a:latin typeface="Cambria Math" panose="02040503050406030204" pitchFamily="18" charset="0"/>
                  </a:rPr>
                  <a:t>⁡</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1 )=ln</a:t>
                </a:r>
                <a:r>
                  <a:rPr lang="en-US" sz="1200" i="0">
                    <a:latin typeface="Cambria Math" panose="02040503050406030204" pitchFamily="18" charset="0"/>
                  </a:rPr>
                  <a:t>⁡(</a:t>
                </a:r>
                <a:r>
                  <a:rPr lang="id-ID" sz="1200" i="0">
                    <a:latin typeface="Cambria Math" panose="02040503050406030204" pitchFamily="18" charset="0"/>
                  </a:rPr>
                  <a:t>1+</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𝑡−𝑃</a:t>
                </a:r>
                <a:r>
                  <a:rPr lang="en-US" sz="1200" i="0">
                    <a:latin typeface="Cambria Math" panose="02040503050406030204" pitchFamily="18" charset="0"/>
                  </a:rPr>
                  <a:t>_</a:t>
                </a:r>
                <a:r>
                  <a:rPr lang="id-ID" sz="1200" i="0">
                    <a:latin typeface="Cambria Math" panose="02040503050406030204" pitchFamily="18" charset="0"/>
                  </a:rPr>
                  <a:t>1</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1 )≈</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𝑡−𝑃</a:t>
                </a:r>
                <a:r>
                  <a:rPr lang="en-US" sz="1200" i="0">
                    <a:latin typeface="Cambria Math" panose="02040503050406030204" pitchFamily="18" charset="0"/>
                  </a:rPr>
                  <a:t>_</a:t>
                </a:r>
                <a:r>
                  <a:rPr lang="id-ID" sz="1200" i="0">
                    <a:latin typeface="Cambria Math" panose="02040503050406030204" pitchFamily="18" charset="0"/>
                  </a:rPr>
                  <a:t>1</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1 </a:t>
                </a:r>
                <a:endParaRPr lang="en-US" sz="1200" dirty="0" smtClean="0"/>
              </a:p>
              <a:p>
                <a:r>
                  <a:rPr lang="id-ID" sz="1200" dirty="0"/>
                  <a:t>Sehingga pada tugas akhir ini digunakan persamaan</a:t>
                </a:r>
                <a:r>
                  <a:rPr lang="id-ID" sz="1200" dirty="0" smtClean="0"/>
                  <a:t>:</a:t>
                </a:r>
                <a:endParaRPr lang="en-US" sz="1200" dirty="0" smtClean="0"/>
              </a:p>
              <a:p>
                <a:pPr/>
                <a:r>
                  <a:rPr lang="id-ID" sz="1200" i="0">
                    <a:latin typeface="Cambria Math" panose="02040503050406030204" pitchFamily="18" charset="0"/>
                  </a:rPr>
                  <a:t>𝑟</a:t>
                </a:r>
                <a:r>
                  <a:rPr lang="en-US" sz="1200" i="0">
                    <a:latin typeface="Cambria Math" panose="02040503050406030204" pitchFamily="18" charset="0"/>
                  </a:rPr>
                  <a:t>_</a:t>
                </a:r>
                <a:r>
                  <a:rPr lang="id-ID" sz="1200" i="0">
                    <a:latin typeface="Cambria Math" panose="02040503050406030204" pitchFamily="18" charset="0"/>
                  </a:rPr>
                  <a:t>𝑡=ln</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𝑡+1</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 )</a:t>
                </a:r>
                <a:endParaRPr lang="id-ID" dirty="0"/>
              </a:p>
            </p:txBody>
          </p:sp>
        </mc:Fallback>
      </mc:AlternateContent>
      <p:sp>
        <p:nvSpPr>
          <p:cNvPr id="4" name="Slide Number Placeholder 3"/>
          <p:cNvSpPr>
            <a:spLocks noGrp="1"/>
          </p:cNvSpPr>
          <p:nvPr>
            <p:ph type="sldNum" sz="quarter" idx="10"/>
          </p:nvPr>
        </p:nvSpPr>
        <p:spPr/>
        <p:txBody>
          <a:bodyPr/>
          <a:lstStyle/>
          <a:p>
            <a:fld id="{68602BA6-02F0-48E8-A9F0-3F1B6ADDE787}" type="slidenum">
              <a:rPr lang="id-ID" smtClean="0"/>
              <a:t>11</a:t>
            </a:fld>
            <a:endParaRPr lang="id-ID"/>
          </a:p>
        </p:txBody>
      </p:sp>
    </p:spTree>
    <p:extLst>
      <p:ext uri="{BB962C8B-B14F-4D97-AF65-F5344CB8AC3E}">
        <p14:creationId xmlns:p14="http://schemas.microsoft.com/office/powerpoint/2010/main" val="3146636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id-ID" sz="1200" i="1" dirty="0"/>
                  <a:t>Return</a:t>
                </a:r>
                <a:r>
                  <a:rPr lang="id-ID" sz="1200" dirty="0"/>
                  <a:t> </a:t>
                </a:r>
                <a:r>
                  <a:rPr lang="en-US" sz="1200" dirty="0" err="1"/>
                  <a:t>atau</a:t>
                </a:r>
                <a:r>
                  <a:rPr lang="en-US" sz="1200" dirty="0"/>
                  <a:t> </a:t>
                </a:r>
                <a:r>
                  <a:rPr lang="en-US" sz="1200" dirty="0" err="1"/>
                  <a:t>imbal</a:t>
                </a:r>
                <a:r>
                  <a:rPr lang="en-US" sz="1200" dirty="0"/>
                  <a:t> </a:t>
                </a:r>
                <a:r>
                  <a:rPr lang="en-US" sz="1200" dirty="0" err="1"/>
                  <a:t>hasil</a:t>
                </a:r>
                <a:r>
                  <a:rPr lang="en-US" sz="1200" dirty="0"/>
                  <a:t> </a:t>
                </a:r>
                <a:r>
                  <a:rPr lang="id-ID" sz="1200" dirty="0"/>
                  <a:t>merupakan keuntungan atau kerugian yang diperoleh dari suatu investasi. </a:t>
                </a:r>
                <a:r>
                  <a:rPr lang="id-ID" sz="1200" i="1" dirty="0"/>
                  <a:t>Return</a:t>
                </a:r>
                <a:r>
                  <a:rPr lang="id-ID" sz="1200" dirty="0"/>
                  <a:t> </a:t>
                </a:r>
                <a:r>
                  <a:rPr lang="en-US" sz="1200" dirty="0" err="1"/>
                  <a:t>pada</a:t>
                </a:r>
                <a:r>
                  <a:rPr lang="en-US" sz="1200" dirty="0"/>
                  <a:t> </a:t>
                </a:r>
                <a:r>
                  <a:rPr lang="en-US" sz="1200" dirty="0" err="1"/>
                  <a:t>waktu</a:t>
                </a:r>
                <a:r>
                  <a:rPr lang="en-US" sz="1200" dirty="0"/>
                  <a:t> t </a:t>
                </a:r>
                <a:r>
                  <a:rPr lang="id-ID" sz="1200" dirty="0"/>
                  <a:t>didefinisikan dengan rasio dari selisih antara harga saham hari in dengan harga saham sebelumnya seperti pada persamaan</a:t>
                </a:r>
                <a:r>
                  <a:rPr lang="en-US" sz="1200" dirty="0"/>
                  <a:t> </a:t>
                </a:r>
                <a:r>
                  <a:rPr lang="en-US" sz="1200" dirty="0" err="1"/>
                  <a:t>berikut</a:t>
                </a:r>
                <a:r>
                  <a:rPr lang="en-US" sz="1200" dirty="0"/>
                  <a:t>. Return </a:t>
                </a:r>
                <a:r>
                  <a:rPr lang="en-US" sz="1200" dirty="0" err="1"/>
                  <a:t>pada</a:t>
                </a:r>
                <a:r>
                  <a:rPr lang="en-US" sz="1200" dirty="0"/>
                  <a:t> </a:t>
                </a:r>
                <a:r>
                  <a:rPr lang="en-US" sz="1200" dirty="0" err="1"/>
                  <a:t>waktu</a:t>
                </a:r>
                <a:r>
                  <a:rPr lang="en-US" sz="1200" dirty="0"/>
                  <a:t> t</a:t>
                </a:r>
              </a:p>
              <a:p>
                <a:pPr algn="ctr"/>
                <a14:m>
                  <m:oMathPara xmlns:m="http://schemas.openxmlformats.org/officeDocument/2006/math">
                    <m:oMathParaPr>
                      <m:jc m:val="center"/>
                    </m:oMathParaPr>
                    <m:oMath xmlns:m="http://schemas.openxmlformats.org/officeDocument/2006/math">
                      <m:sSub>
                        <m:sSubPr>
                          <m:ctrlPr>
                            <a:rPr lang="en-US" sz="1200" i="1" smtClean="0">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𝑡</m:t>
                          </m:r>
                        </m:sub>
                      </m:sSub>
                      <m:r>
                        <a:rPr lang="id-ID"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den>
                      </m:f>
                    </m:oMath>
                  </m:oMathPara>
                </a14:m>
                <a:endParaRPr lang="en-US" sz="1200" dirty="0"/>
              </a:p>
              <a:p>
                <a:r>
                  <a:rPr lang="id-ID" sz="1200" dirty="0"/>
                  <a:t>Dengan </a:t>
                </a:r>
                <a14:m>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oMath>
                </a14:m>
                <a:r>
                  <a:rPr lang="id-ID" sz="1200" dirty="0"/>
                  <a:t> adalah harga saham saat </a:t>
                </a:r>
                <a14:m>
                  <m:oMath xmlns:m="http://schemas.openxmlformats.org/officeDocument/2006/math">
                    <m:r>
                      <a:rPr lang="id-ID" sz="1200" i="1">
                        <a:latin typeface="Cambria Math" panose="02040503050406030204" pitchFamily="18" charset="0"/>
                      </a:rPr>
                      <m:t>𝑡</m:t>
                    </m:r>
                  </m:oMath>
                </a14:m>
                <a:r>
                  <a:rPr lang="id-ID" sz="1200" dirty="0"/>
                  <a:t> dan </a:t>
                </a:r>
                <a14:m>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oMath>
                </a14:m>
                <a:r>
                  <a:rPr lang="id-ID" sz="1200" dirty="0"/>
                  <a:t> adalah harga saham saat </a:t>
                </a:r>
                <a14:m>
                  <m:oMath xmlns:m="http://schemas.openxmlformats.org/officeDocument/2006/math">
                    <m:r>
                      <a:rPr lang="id-ID" sz="1200" i="1">
                        <a:latin typeface="Cambria Math" panose="02040503050406030204" pitchFamily="18" charset="0"/>
                      </a:rPr>
                      <m:t>𝑡</m:t>
                    </m:r>
                    <m:r>
                      <a:rPr lang="id-ID" sz="1200" i="1">
                        <a:latin typeface="Cambria Math" panose="02040503050406030204" pitchFamily="18" charset="0"/>
                      </a:rPr>
                      <m:t>−1</m:t>
                    </m:r>
                  </m:oMath>
                </a14:m>
                <a:r>
                  <a:rPr lang="id-ID" sz="1200" dirty="0"/>
                  <a:t>.</a:t>
                </a:r>
                <a:endParaRPr lang="en-US" sz="1200" dirty="0"/>
              </a:p>
              <a:p>
                <a:r>
                  <a:rPr lang="id-ID" sz="1200" dirty="0"/>
                  <a:t>Namun persamaan </a:t>
                </a:r>
                <a:r>
                  <a:rPr lang="en-US" sz="1200" dirty="0" err="1"/>
                  <a:t>tersebut</a:t>
                </a:r>
                <a:r>
                  <a:rPr lang="id-ID" sz="1200" dirty="0"/>
                  <a:t> tidak digunakan dalam tugas akhir ini karena tidak bersifat aditif. </a:t>
                </a:r>
                <a:r>
                  <a:rPr lang="id-ID" sz="1200" i="1" dirty="0"/>
                  <a:t>Return</a:t>
                </a:r>
                <a:r>
                  <a:rPr lang="id-ID" sz="1200" dirty="0"/>
                  <a:t> harian tidak sama dengan </a:t>
                </a:r>
                <a:r>
                  <a:rPr lang="id-ID" sz="1200" i="1" dirty="0"/>
                  <a:t>return</a:t>
                </a:r>
                <a:r>
                  <a:rPr lang="id-ID" sz="1200" dirty="0"/>
                  <a:t> mingguan.</a:t>
                </a:r>
                <a:endParaRPr lang="en-US" sz="1200" dirty="0"/>
              </a:p>
              <a:p>
                <a:pPr/>
                <a14:m>
                  <m:oMathPara xmlns:m="http://schemas.openxmlformats.org/officeDocument/2006/math">
                    <m:oMathParaPr>
                      <m:jc m:val="centerGroup"/>
                    </m:oMathParaPr>
                    <m:oMath xmlns:m="http://schemas.openxmlformats.org/officeDocument/2006/math">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2</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r>
                        <a:rPr lang="id-ID"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3</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2</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2</m:t>
                              </m:r>
                            </m:sub>
                          </m:sSub>
                        </m:den>
                      </m:f>
                      <m:r>
                        <a:rPr lang="id-ID"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den>
                      </m:f>
                      <m:r>
                        <a:rPr lang="id-ID"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oMath>
                  </m:oMathPara>
                </a14:m>
                <a:endParaRPr lang="en-US" sz="1200" dirty="0"/>
              </a:p>
              <a:p>
                <a:r>
                  <a:rPr lang="id-ID" sz="1200" dirty="0"/>
                  <a:t>Perhatikan persamaan berikut.</a:t>
                </a:r>
                <a:endParaRPr lang="en-US" sz="1200" dirty="0"/>
              </a:p>
              <a:p>
                <a:pPr algn="ctr"/>
                <a14:m>
                  <m:oMathPara xmlns:m="http://schemas.openxmlformats.org/officeDocument/2006/math">
                    <m:oMathParaPr>
                      <m:jc m:val="centerGroup"/>
                    </m:oMathParaPr>
                    <m:oMath xmlns:m="http://schemas.openxmlformats.org/officeDocument/2006/math">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2</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r>
                                <a:rPr lang="id-ID"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3</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2</m:t>
                                      </m:r>
                                    </m:sub>
                                  </m:sSub>
                                </m:den>
                              </m:f>
                              <m:r>
                                <a:rPr lang="id-ID"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den>
                              </m:f>
                            </m:e>
                          </m:d>
                          <m:r>
                            <a:rPr lang="id-ID"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e>
                              </m:d>
                            </m:e>
                          </m:func>
                        </m:e>
                      </m:func>
                    </m:oMath>
                  </m:oMathPara>
                </a14:m>
                <a:endParaRPr lang="en-US" sz="1200" dirty="0"/>
              </a:p>
              <a:p>
                <a:pPr algn="ctr"/>
                <a14:m>
                  <m:oMathPara xmlns:m="http://schemas.openxmlformats.org/officeDocument/2006/math">
                    <m:oMathParaPr>
                      <m:jc m:val="centerGroup"/>
                    </m:oMathParaPr>
                    <m:oMath xmlns:m="http://schemas.openxmlformats.org/officeDocument/2006/math">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2</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e>
                          </m:d>
                        </m:e>
                      </m:func>
                      <m:r>
                        <a:rPr lang="id-ID"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3</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2</m:t>
                                      </m:r>
                                    </m:sub>
                                  </m:sSub>
                                </m:den>
                              </m:f>
                            </m:e>
                          </m:d>
                        </m:e>
                      </m:func>
                      <m:r>
                        <a:rPr lang="id-ID"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den>
                              </m:f>
                            </m:e>
                          </m:d>
                        </m:e>
                      </m:func>
                      <m:r>
                        <a:rPr lang="id-ID"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e>
                          </m:d>
                        </m:e>
                      </m:func>
                    </m:oMath>
                  </m:oMathPara>
                </a14:m>
                <a:endParaRPr lang="en-US" sz="1200" dirty="0"/>
              </a:p>
              <a:p>
                <a:r>
                  <a:rPr lang="id-ID" sz="1200" dirty="0"/>
                  <a:t>Ketika </a:t>
                </a:r>
                <a14:m>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m:t>
                        </m:r>
                        <m:r>
                          <a:rPr lang="id-ID" sz="1200">
                            <a:latin typeface="Cambria Math" panose="02040503050406030204" pitchFamily="18" charset="0"/>
                          </a:rPr>
                          <m:t>1</m:t>
                        </m:r>
                      </m:sub>
                    </m:sSub>
                    <m:r>
                      <a:rPr lang="id-ID" sz="1200">
                        <a:latin typeface="Cambria Math" panose="02040503050406030204" pitchFamily="18" charset="0"/>
                      </a:rPr>
                      <m:t>≈0</m:t>
                    </m:r>
                  </m:oMath>
                </a14:m>
                <a:r>
                  <a:rPr lang="id-ID" sz="1200" dirty="0"/>
                  <a:t>, maka</a:t>
                </a:r>
                <a:endParaRPr lang="en-US" sz="1200" dirty="0"/>
              </a:p>
              <a:p>
                <a:pPr/>
                <a14:m>
                  <m:oMathPara xmlns:m="http://schemas.openxmlformats.org/officeDocument/2006/math">
                    <m:oMathParaPr>
                      <m:jc m:val="centerGroup"/>
                    </m:oMathParaPr>
                    <m:oMath xmlns:m="http://schemas.openxmlformats.org/officeDocument/2006/math">
                      <m:func>
                        <m:funcPr>
                          <m:ctrlPr>
                            <a:rPr lang="en-US" sz="1200" i="1" smtClean="0">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e>
                          </m:d>
                        </m:e>
                      </m:func>
                      <m:r>
                        <a:rPr lang="id-ID"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r>
                                <a:rPr lang="id-ID" sz="1200" i="1">
                                  <a:latin typeface="Cambria Math" panose="02040503050406030204" pitchFamily="18" charset="0"/>
                                </a:rPr>
                                <m:t>1+</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e>
                          </m:d>
                        </m:e>
                      </m:func>
                      <m:r>
                        <a:rPr lang="id-ID"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oMath>
                  </m:oMathPara>
                </a14:m>
                <a:endParaRPr lang="en-US" sz="1200" dirty="0"/>
              </a:p>
              <a:p>
                <a:r>
                  <a:rPr lang="id-ID" sz="1200" dirty="0"/>
                  <a:t>Sehingga pada tugas akhir ini digunakan persamaan:</a:t>
                </a:r>
                <a:endParaRPr lang="en-US" sz="1200" dirty="0"/>
              </a:p>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𝑡</m:t>
                          </m:r>
                        </m:sub>
                      </m:sSub>
                      <m:r>
                        <a:rPr lang="id-ID"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den>
                              </m:f>
                            </m:e>
                          </m:d>
                        </m:e>
                      </m:func>
                    </m:oMath>
                  </m:oMathPara>
                </a14:m>
                <a:endParaRPr lang="id-ID" dirty="0"/>
              </a:p>
            </p:txBody>
          </p:sp>
        </mc:Choice>
        <mc:Fallback xmlns="">
          <p:sp>
            <p:nvSpPr>
              <p:cNvPr id="3" name="Notes Placeholder 2"/>
              <p:cNvSpPr>
                <a:spLocks noGrp="1"/>
              </p:cNvSpPr>
              <p:nvPr>
                <p:ph type="body" idx="1"/>
              </p:nvPr>
            </p:nvSpPr>
            <p:spPr/>
            <p:txBody>
              <a:bodyPr/>
              <a:lstStyle/>
              <a:p>
                <a:r>
                  <a:rPr lang="id-ID" sz="1200" i="1" dirty="0"/>
                  <a:t>Return</a:t>
                </a:r>
                <a:r>
                  <a:rPr lang="id-ID" sz="1200" dirty="0"/>
                  <a:t> </a:t>
                </a:r>
                <a:r>
                  <a:rPr lang="en-US" sz="1200" dirty="0" err="1"/>
                  <a:t>atau</a:t>
                </a:r>
                <a:r>
                  <a:rPr lang="en-US" sz="1200" dirty="0"/>
                  <a:t> </a:t>
                </a:r>
                <a:r>
                  <a:rPr lang="en-US" sz="1200" dirty="0" err="1"/>
                  <a:t>imbal</a:t>
                </a:r>
                <a:r>
                  <a:rPr lang="en-US" sz="1200" dirty="0"/>
                  <a:t> </a:t>
                </a:r>
                <a:r>
                  <a:rPr lang="en-US" sz="1200" dirty="0" err="1"/>
                  <a:t>hasil</a:t>
                </a:r>
                <a:r>
                  <a:rPr lang="en-US" sz="1200" dirty="0"/>
                  <a:t> </a:t>
                </a:r>
                <a:r>
                  <a:rPr lang="id-ID" sz="1200" dirty="0"/>
                  <a:t>merupakan keuntungan atau kerugian yang diperoleh dari suatu investasi. </a:t>
                </a:r>
                <a:r>
                  <a:rPr lang="id-ID" sz="1200" i="1" dirty="0"/>
                  <a:t>Return</a:t>
                </a:r>
                <a:r>
                  <a:rPr lang="id-ID" sz="1200" dirty="0"/>
                  <a:t> </a:t>
                </a:r>
                <a:r>
                  <a:rPr lang="en-US" sz="1200" dirty="0" err="1"/>
                  <a:t>pada</a:t>
                </a:r>
                <a:r>
                  <a:rPr lang="en-US" sz="1200" dirty="0"/>
                  <a:t> </a:t>
                </a:r>
                <a:r>
                  <a:rPr lang="en-US" sz="1200" dirty="0" err="1"/>
                  <a:t>waktu</a:t>
                </a:r>
                <a:r>
                  <a:rPr lang="en-US" sz="1200" dirty="0"/>
                  <a:t> t </a:t>
                </a:r>
                <a:r>
                  <a:rPr lang="id-ID" sz="1200" dirty="0"/>
                  <a:t>didefinisikan dengan rasio dari selisih antara harga saham hari in dengan harga saham sebelumnya seperti pada persamaan</a:t>
                </a:r>
                <a:r>
                  <a:rPr lang="en-US" sz="1200" dirty="0"/>
                  <a:t> </a:t>
                </a:r>
                <a:r>
                  <a:rPr lang="en-US" sz="1200" dirty="0" err="1"/>
                  <a:t>berikut</a:t>
                </a:r>
                <a:r>
                  <a:rPr lang="en-US" sz="1200" dirty="0"/>
                  <a:t>. Return </a:t>
                </a:r>
                <a:r>
                  <a:rPr lang="en-US" sz="1200" dirty="0" err="1"/>
                  <a:t>pada</a:t>
                </a:r>
                <a:r>
                  <a:rPr lang="en-US" sz="1200" dirty="0"/>
                  <a:t> </a:t>
                </a:r>
                <a:r>
                  <a:rPr lang="en-US" sz="1200" dirty="0" err="1"/>
                  <a:t>waktu</a:t>
                </a:r>
                <a:r>
                  <a:rPr lang="en-US" sz="1200" dirty="0"/>
                  <a:t> t</a:t>
                </a:r>
              </a:p>
              <a:p>
                <a:pPr algn="ctr"/>
                <a:r>
                  <a:rPr lang="id-ID" sz="1200" i="0">
                    <a:latin typeface="Cambria Math" panose="02040503050406030204" pitchFamily="18" charset="0"/>
                  </a:rPr>
                  <a:t>𝑟</a:t>
                </a:r>
                <a:r>
                  <a:rPr lang="en-US" sz="1200" i="0">
                    <a:latin typeface="Cambria Math" panose="02040503050406030204" pitchFamily="18" charset="0"/>
                  </a:rPr>
                  <a:t>_</a:t>
                </a:r>
                <a:r>
                  <a:rPr lang="id-ID" sz="1200" i="0">
                    <a:latin typeface="Cambria Math" panose="02040503050406030204" pitchFamily="18" charset="0"/>
                  </a:rPr>
                  <a:t>𝑡=</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𝑡−𝑃</a:t>
                </a:r>
                <a:r>
                  <a:rPr lang="en-US" sz="1200" i="0">
                    <a:latin typeface="Cambria Math" panose="02040503050406030204" pitchFamily="18" charset="0"/>
                  </a:rPr>
                  <a:t>_(</a:t>
                </a:r>
                <a:r>
                  <a:rPr lang="id-ID" sz="1200" i="0">
                    <a:latin typeface="Cambria Math" panose="02040503050406030204" pitchFamily="18" charset="0"/>
                  </a:rPr>
                  <a:t>𝑡−1</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𝑡−1</a:t>
                </a:r>
                <a:r>
                  <a:rPr lang="en-US" sz="1200" i="0">
                    <a:latin typeface="Cambria Math" panose="02040503050406030204" pitchFamily="18" charset="0"/>
                  </a:rPr>
                  <a:t>)</a:t>
                </a:r>
                <a:r>
                  <a:rPr lang="id-ID" sz="1200" i="0">
                    <a:latin typeface="Cambria Math" panose="02040503050406030204" pitchFamily="18" charset="0"/>
                  </a:rPr>
                  <a:t> </a:t>
                </a:r>
                <a:endParaRPr lang="en-US" sz="1200" dirty="0"/>
              </a:p>
              <a:p>
                <a:r>
                  <a:rPr lang="id-ID" sz="1200" dirty="0"/>
                  <a:t>Dengan </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a:t>
                </a:r>
                <a:r>
                  <a:rPr lang="id-ID" sz="1200" dirty="0"/>
                  <a:t> adalah harga saham saat </a:t>
                </a:r>
                <a:r>
                  <a:rPr lang="id-ID" sz="1200" i="0">
                    <a:latin typeface="Cambria Math" panose="02040503050406030204" pitchFamily="18" charset="0"/>
                  </a:rPr>
                  <a:t>𝑡</a:t>
                </a:r>
                <a:r>
                  <a:rPr lang="id-ID" sz="1200" dirty="0"/>
                  <a:t> dan </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𝑡−1</a:t>
                </a:r>
                <a:r>
                  <a:rPr lang="en-US" sz="1200" i="0">
                    <a:latin typeface="Cambria Math" panose="02040503050406030204" pitchFamily="18" charset="0"/>
                  </a:rPr>
                  <a:t>)</a:t>
                </a:r>
                <a:r>
                  <a:rPr lang="id-ID" sz="1200" dirty="0"/>
                  <a:t> adalah harga saham saat </a:t>
                </a:r>
                <a:r>
                  <a:rPr lang="id-ID" sz="1200" i="0">
                    <a:latin typeface="Cambria Math" panose="02040503050406030204" pitchFamily="18" charset="0"/>
                  </a:rPr>
                  <a:t>𝑡−1</a:t>
                </a:r>
                <a:r>
                  <a:rPr lang="id-ID" sz="1200" dirty="0"/>
                  <a:t>.</a:t>
                </a:r>
                <a:endParaRPr lang="en-US" sz="1200" dirty="0"/>
              </a:p>
              <a:p>
                <a:r>
                  <a:rPr lang="id-ID" sz="1200" dirty="0"/>
                  <a:t>Namun persamaan </a:t>
                </a:r>
                <a:r>
                  <a:rPr lang="en-US" sz="1200" dirty="0" err="1"/>
                  <a:t>tersebut</a:t>
                </a:r>
                <a:r>
                  <a:rPr lang="id-ID" sz="1200" dirty="0"/>
                  <a:t> tidak digunakan dalam tugas akhir ini karena tidak bersifat aditif. </a:t>
                </a:r>
                <a:r>
                  <a:rPr lang="id-ID" sz="1200" i="1" dirty="0"/>
                  <a:t>Return</a:t>
                </a:r>
                <a:r>
                  <a:rPr lang="id-ID" sz="1200" dirty="0"/>
                  <a:t> harian tidak sama dengan </a:t>
                </a:r>
                <a:r>
                  <a:rPr lang="id-ID" sz="1200" i="1" dirty="0"/>
                  <a:t>return</a:t>
                </a:r>
                <a:r>
                  <a:rPr lang="id-ID" sz="1200" dirty="0"/>
                  <a:t> mingguan.</a:t>
                </a:r>
                <a:endParaRPr lang="en-US" sz="1200" dirty="0"/>
              </a:p>
              <a:p>
                <a:pP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2−𝑃</a:t>
                </a:r>
                <a:r>
                  <a:rPr lang="en-US" sz="1200" i="0">
                    <a:latin typeface="Cambria Math" panose="02040503050406030204" pitchFamily="18" charset="0"/>
                  </a:rPr>
                  <a:t>_</a:t>
                </a:r>
                <a:r>
                  <a:rPr lang="id-ID" sz="1200" i="0">
                    <a:latin typeface="Cambria Math" panose="02040503050406030204" pitchFamily="18" charset="0"/>
                  </a:rPr>
                  <a:t>1</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1 +</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3−𝑃</a:t>
                </a:r>
                <a:r>
                  <a:rPr lang="en-US" sz="1200" i="0">
                    <a:latin typeface="Cambria Math" panose="02040503050406030204" pitchFamily="18" charset="0"/>
                  </a:rPr>
                  <a:t>_</a:t>
                </a:r>
                <a:r>
                  <a:rPr lang="id-ID" sz="1200" i="0">
                    <a:latin typeface="Cambria Math" panose="02040503050406030204" pitchFamily="18" charset="0"/>
                  </a:rPr>
                  <a:t>2</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2 +…+</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𝑡−𝑃</a:t>
                </a:r>
                <a:r>
                  <a:rPr lang="en-US" sz="1200" i="0">
                    <a:latin typeface="Cambria Math" panose="02040503050406030204" pitchFamily="18" charset="0"/>
                  </a:rPr>
                  <a:t>_</a:t>
                </a:r>
                <a:r>
                  <a:rPr lang="id-ID" sz="1200" i="0">
                    <a:latin typeface="Cambria Math" panose="02040503050406030204" pitchFamily="18" charset="0"/>
                  </a:rPr>
                  <a:t>𝑡</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𝑡−1</a:t>
                </a:r>
                <a:r>
                  <a:rPr lang="en-US" sz="1200" i="0">
                    <a:latin typeface="Cambria Math" panose="02040503050406030204" pitchFamily="18" charset="0"/>
                  </a:rPr>
                  <a:t>)</a:t>
                </a:r>
                <a:r>
                  <a:rPr lang="id-ID" sz="1200" i="0">
                    <a:latin typeface="Cambria Math" panose="02040503050406030204" pitchFamily="18" charset="0"/>
                  </a:rPr>
                  <a:t> ≠</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𝑡−𝑃</a:t>
                </a:r>
                <a:r>
                  <a:rPr lang="en-US" sz="1200" i="0">
                    <a:latin typeface="Cambria Math" panose="02040503050406030204" pitchFamily="18" charset="0"/>
                  </a:rPr>
                  <a:t>_</a:t>
                </a:r>
                <a:r>
                  <a:rPr lang="id-ID" sz="1200" i="0">
                    <a:latin typeface="Cambria Math" panose="02040503050406030204" pitchFamily="18" charset="0"/>
                  </a:rPr>
                  <a:t>1</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1 </a:t>
                </a:r>
                <a:endParaRPr lang="en-US" sz="1200" dirty="0"/>
              </a:p>
              <a:p>
                <a:r>
                  <a:rPr lang="id-ID" sz="1200" dirty="0"/>
                  <a:t>Perhatikan persamaan berikut.</a:t>
                </a:r>
                <a:endParaRPr lang="en-US" sz="1200" dirty="0"/>
              </a:p>
              <a:p>
                <a:pPr algn="ctr"/>
                <a:r>
                  <a:rPr lang="id-ID" sz="1200" i="0">
                    <a:latin typeface="Cambria Math" panose="02040503050406030204" pitchFamily="18" charset="0"/>
                  </a:rPr>
                  <a:t>ln</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2</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1 ×𝑃</a:t>
                </a:r>
                <a:r>
                  <a:rPr lang="en-US" sz="1200" i="0">
                    <a:latin typeface="Cambria Math" panose="02040503050406030204" pitchFamily="18" charset="0"/>
                  </a:rPr>
                  <a:t>_</a:t>
                </a:r>
                <a:r>
                  <a:rPr lang="id-ID" sz="1200" i="0">
                    <a:latin typeface="Cambria Math" panose="02040503050406030204" pitchFamily="18" charset="0"/>
                  </a:rPr>
                  <a:t>3</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2 ×…×𝑃</a:t>
                </a:r>
                <a:r>
                  <a:rPr lang="en-US" sz="1200" i="0">
                    <a:latin typeface="Cambria Math" panose="02040503050406030204" pitchFamily="18" charset="0"/>
                  </a:rPr>
                  <a:t>_</a:t>
                </a:r>
                <a:r>
                  <a:rPr lang="id-ID" sz="1200" i="0">
                    <a:latin typeface="Cambria Math" panose="02040503050406030204" pitchFamily="18" charset="0"/>
                  </a:rPr>
                  <a:t>𝑡</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𝑡−1</a:t>
                </a:r>
                <a:r>
                  <a:rPr lang="en-US" sz="1200" i="0">
                    <a:latin typeface="Cambria Math" panose="02040503050406030204" pitchFamily="18" charset="0"/>
                  </a:rPr>
                  <a:t>)</a:t>
                </a:r>
                <a:r>
                  <a:rPr lang="id-ID" sz="1200" i="0">
                    <a:latin typeface="Cambria Math" panose="02040503050406030204" pitchFamily="18" charset="0"/>
                  </a:rPr>
                  <a:t> )=ln</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1 ) </a:t>
                </a:r>
                <a:r>
                  <a:rPr lang="en-US" sz="1200" i="0">
                    <a:latin typeface="Cambria Math" panose="02040503050406030204" pitchFamily="18" charset="0"/>
                  </a:rPr>
                  <a:t>〗</a:t>
                </a:r>
                <a:endParaRPr lang="en-US" sz="1200" dirty="0"/>
              </a:p>
              <a:p>
                <a:pPr algn="ctr"/>
                <a:r>
                  <a:rPr lang="id-ID" sz="1200" i="0">
                    <a:latin typeface="Cambria Math" panose="02040503050406030204" pitchFamily="18" charset="0"/>
                  </a:rPr>
                  <a:t>ln</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2</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1 )+ln</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3</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2 )+,,,+ln</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𝑡−1</a:t>
                </a:r>
                <a:r>
                  <a:rPr lang="en-US" sz="1200" i="0">
                    <a:latin typeface="Cambria Math" panose="02040503050406030204" pitchFamily="18" charset="0"/>
                  </a:rPr>
                  <a:t>)</a:t>
                </a:r>
                <a:r>
                  <a:rPr lang="id-ID" sz="1200" i="0">
                    <a:latin typeface="Cambria Math" panose="02040503050406030204" pitchFamily="18" charset="0"/>
                  </a:rPr>
                  <a:t> )=ln</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1 )</a:t>
                </a:r>
                <a:endParaRPr lang="en-US" sz="1200" dirty="0"/>
              </a:p>
              <a:p>
                <a:r>
                  <a:rPr lang="id-ID" sz="1200" dirty="0"/>
                  <a:t>Ketika </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𝑡−𝑃</a:t>
                </a:r>
                <a:r>
                  <a:rPr lang="en-US" sz="1200" i="0">
                    <a:latin typeface="Cambria Math" panose="02040503050406030204" pitchFamily="18" charset="0"/>
                  </a:rPr>
                  <a:t>_(</a:t>
                </a:r>
                <a:r>
                  <a:rPr lang="id-ID" sz="1200" i="0">
                    <a:latin typeface="Cambria Math" panose="02040503050406030204" pitchFamily="18" charset="0"/>
                  </a:rPr>
                  <a:t>𝑡−1</a:t>
                </a:r>
                <a:r>
                  <a:rPr lang="en-US" sz="1200" i="0">
                    <a:latin typeface="Cambria Math" panose="02040503050406030204" pitchFamily="18" charset="0"/>
                  </a:rPr>
                  <a:t>)</a:t>
                </a:r>
                <a:r>
                  <a:rPr lang="id-ID" sz="1200" i="0">
                    <a:latin typeface="Cambria Math" panose="02040503050406030204" pitchFamily="18" charset="0"/>
                  </a:rPr>
                  <a:t>≈0</a:t>
                </a:r>
                <a:r>
                  <a:rPr lang="id-ID" sz="1200" dirty="0"/>
                  <a:t>, maka</a:t>
                </a:r>
                <a:endParaRPr lang="en-US" sz="1200" dirty="0"/>
              </a:p>
              <a:p>
                <a:pPr/>
                <a:r>
                  <a:rPr lang="id-ID" sz="1200" i="0">
                    <a:latin typeface="Cambria Math" panose="02040503050406030204" pitchFamily="18" charset="0"/>
                  </a:rPr>
                  <a:t>ln</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1 )=ln</a:t>
                </a:r>
                <a:r>
                  <a:rPr lang="en-US" sz="1200" i="0">
                    <a:latin typeface="Cambria Math" panose="02040503050406030204" pitchFamily="18" charset="0"/>
                  </a:rPr>
                  <a:t>⁡(</a:t>
                </a:r>
                <a:r>
                  <a:rPr lang="id-ID" sz="1200" i="0">
                    <a:latin typeface="Cambria Math" panose="02040503050406030204" pitchFamily="18" charset="0"/>
                  </a:rPr>
                  <a:t>1+</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𝑡−𝑃</a:t>
                </a:r>
                <a:r>
                  <a:rPr lang="en-US" sz="1200" i="0">
                    <a:latin typeface="Cambria Math" panose="02040503050406030204" pitchFamily="18" charset="0"/>
                  </a:rPr>
                  <a:t>_</a:t>
                </a:r>
                <a:r>
                  <a:rPr lang="id-ID" sz="1200" i="0">
                    <a:latin typeface="Cambria Math" panose="02040503050406030204" pitchFamily="18" charset="0"/>
                  </a:rPr>
                  <a:t>1</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1 )≈</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𝑡−𝑃</a:t>
                </a:r>
                <a:r>
                  <a:rPr lang="en-US" sz="1200" i="0">
                    <a:latin typeface="Cambria Math" panose="02040503050406030204" pitchFamily="18" charset="0"/>
                  </a:rPr>
                  <a:t>_</a:t>
                </a:r>
                <a:r>
                  <a:rPr lang="id-ID" sz="1200" i="0">
                    <a:latin typeface="Cambria Math" panose="02040503050406030204" pitchFamily="18" charset="0"/>
                  </a:rPr>
                  <a:t>1</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1 </a:t>
                </a:r>
                <a:endParaRPr lang="en-US" sz="1200" dirty="0"/>
              </a:p>
              <a:p>
                <a:r>
                  <a:rPr lang="id-ID" sz="1200" dirty="0"/>
                  <a:t>Sehingga pada tugas akhir ini digunakan persamaan:</a:t>
                </a:r>
                <a:endParaRPr lang="en-US" sz="1200" dirty="0"/>
              </a:p>
              <a:p>
                <a:pPr/>
                <a:r>
                  <a:rPr lang="id-ID" sz="1200" i="0">
                    <a:latin typeface="Cambria Math" panose="02040503050406030204" pitchFamily="18" charset="0"/>
                  </a:rPr>
                  <a:t>𝑟</a:t>
                </a:r>
                <a:r>
                  <a:rPr lang="en-US" sz="1200" i="0">
                    <a:latin typeface="Cambria Math" panose="02040503050406030204" pitchFamily="18" charset="0"/>
                  </a:rPr>
                  <a:t>_</a:t>
                </a:r>
                <a:r>
                  <a:rPr lang="id-ID" sz="1200" i="0">
                    <a:latin typeface="Cambria Math" panose="02040503050406030204" pitchFamily="18" charset="0"/>
                  </a:rPr>
                  <a:t>𝑡=ln</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𝑡+1</a:t>
                </a:r>
                <a:r>
                  <a:rPr lang="en-US" sz="1200" i="0">
                    <a:latin typeface="Cambria Math" panose="02040503050406030204" pitchFamily="18" charset="0"/>
                  </a:rPr>
                  <a:t>)/</a:t>
                </a:r>
                <a:r>
                  <a:rPr lang="id-ID" sz="1200" i="0">
                    <a:latin typeface="Cambria Math" panose="02040503050406030204" pitchFamily="18" charset="0"/>
                  </a:rPr>
                  <a:t>𝑃</a:t>
                </a:r>
                <a:r>
                  <a:rPr lang="en-US" sz="1200" i="0">
                    <a:latin typeface="Cambria Math" panose="02040503050406030204" pitchFamily="18" charset="0"/>
                  </a:rPr>
                  <a:t>_</a:t>
                </a:r>
                <a:r>
                  <a:rPr lang="id-ID" sz="1200" i="0">
                    <a:latin typeface="Cambria Math" panose="02040503050406030204" pitchFamily="18" charset="0"/>
                  </a:rPr>
                  <a:t>𝑡 )</a:t>
                </a:r>
                <a:endParaRPr lang="id-ID" dirty="0"/>
              </a:p>
            </p:txBody>
          </p:sp>
        </mc:Fallback>
      </mc:AlternateContent>
      <p:sp>
        <p:nvSpPr>
          <p:cNvPr id="4" name="Slide Number Placeholder 3"/>
          <p:cNvSpPr>
            <a:spLocks noGrp="1"/>
          </p:cNvSpPr>
          <p:nvPr>
            <p:ph type="sldNum" sz="quarter" idx="10"/>
          </p:nvPr>
        </p:nvSpPr>
        <p:spPr/>
        <p:txBody>
          <a:bodyPr/>
          <a:lstStyle/>
          <a:p>
            <a:fld id="{68602BA6-02F0-48E8-A9F0-3F1B6ADDE787}" type="slidenum">
              <a:rPr lang="id-ID" smtClean="0"/>
              <a:t>12</a:t>
            </a:fld>
            <a:endParaRPr lang="id-ID"/>
          </a:p>
        </p:txBody>
      </p:sp>
    </p:spTree>
    <p:extLst>
      <p:ext uri="{BB962C8B-B14F-4D97-AF65-F5344CB8AC3E}">
        <p14:creationId xmlns:p14="http://schemas.microsoft.com/office/powerpoint/2010/main" val="2682307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id-ID" sz="1200" dirty="0"/>
                  <a:t>Dalam teori portofolio, risiko dinyatakan sebagai kemungkinan penyimpangan nilai yang terjadi pada </a:t>
                </a:r>
                <a:r>
                  <a:rPr lang="id-ID" sz="1200" i="1" dirty="0"/>
                  <a:t>return.</a:t>
                </a:r>
                <a:r>
                  <a:rPr lang="id-ID" sz="1200" dirty="0"/>
                  <a:t> Risiko dinyatakan sebagai standar deviasi </a:t>
                </a:r>
                <a14:m>
                  <m:oMath xmlns:m="http://schemas.openxmlformats.org/officeDocument/2006/math">
                    <m:r>
                      <a:rPr lang="id-ID" sz="1200" i="1">
                        <a:latin typeface="Cambria Math" panose="02040503050406030204" pitchFamily="18" charset="0"/>
                      </a:rPr>
                      <m:t>(</m:t>
                    </m:r>
                    <m:r>
                      <a:rPr lang="id-ID" sz="1200" i="1">
                        <a:latin typeface="Cambria Math" panose="02040503050406030204" pitchFamily="18" charset="0"/>
                      </a:rPr>
                      <m:t>𝜎</m:t>
                    </m:r>
                    <m:r>
                      <a:rPr lang="id-ID" sz="1200" i="1">
                        <a:latin typeface="Cambria Math" panose="02040503050406030204" pitchFamily="18" charset="0"/>
                      </a:rPr>
                      <m:t>)</m:t>
                    </m:r>
                  </m:oMath>
                </a14:m>
                <a:r>
                  <a:rPr lang="id-ID" sz="1200" dirty="0"/>
                  <a:t> atau variansi </a:t>
                </a:r>
                <a14:m>
                  <m:oMath xmlns:m="http://schemas.openxmlformats.org/officeDocument/2006/math">
                    <m:r>
                      <a:rPr lang="id-ID" sz="1200" i="1">
                        <a:latin typeface="Cambria Math" panose="02040503050406030204" pitchFamily="18" charset="0"/>
                      </a:rPr>
                      <m:t>(</m:t>
                    </m:r>
                    <m:sSup>
                      <m:sSupPr>
                        <m:ctrlPr>
                          <a:rPr lang="en-US" sz="1200" i="1">
                            <a:latin typeface="Cambria Math" panose="02040503050406030204" pitchFamily="18" charset="0"/>
                          </a:rPr>
                        </m:ctrlPr>
                      </m:sSupPr>
                      <m:e>
                        <m:r>
                          <a:rPr lang="id-ID" sz="1200" i="1">
                            <a:latin typeface="Cambria Math" panose="02040503050406030204" pitchFamily="18" charset="0"/>
                          </a:rPr>
                          <m:t>𝜎</m:t>
                        </m:r>
                      </m:e>
                      <m:sup>
                        <m:r>
                          <a:rPr lang="id-ID" sz="1200" i="1">
                            <a:latin typeface="Cambria Math" panose="02040503050406030204" pitchFamily="18" charset="0"/>
                          </a:rPr>
                          <m:t>2</m:t>
                        </m:r>
                      </m:sup>
                    </m:sSup>
                    <m:r>
                      <a:rPr lang="id-ID" sz="1200" i="1">
                        <a:latin typeface="Cambria Math" panose="02040503050406030204" pitchFamily="18" charset="0"/>
                      </a:rPr>
                      <m:t>)</m:t>
                    </m:r>
                  </m:oMath>
                </a14:m>
                <a:r>
                  <a:rPr lang="id-ID" sz="1200" dirty="0"/>
                  <a:t>.</a:t>
                </a:r>
                <a:endParaRPr lang="en-US" sz="1200" dirty="0"/>
              </a:p>
              <a:p>
                <a:r>
                  <a:rPr lang="id-ID" sz="1200" dirty="0"/>
                  <a:t>Variansi </a:t>
                </a:r>
                <a:r>
                  <a:rPr lang="id-ID" sz="1200" i="1" dirty="0"/>
                  <a:t>return</a:t>
                </a:r>
                <a:r>
                  <a:rPr lang="id-ID" sz="1200" dirty="0"/>
                  <a:t> saham ke-</a:t>
                </a:r>
                <a:r>
                  <a:rPr lang="en-US" sz="1200" i="1" dirty="0" err="1"/>
                  <a:t>i</a:t>
                </a:r>
                <a:r>
                  <a:rPr lang="id-ID" sz="1200" dirty="0"/>
                  <a:t> didefinisikan dengan</a:t>
                </a:r>
                <a:endParaRPr lang="en-US" sz="12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sz="1200" i="1">
                              <a:latin typeface="Cambria Math" panose="02040503050406030204" pitchFamily="18" charset="0"/>
                            </a:rPr>
                          </m:ctrlPr>
                        </m:sSubSupPr>
                        <m:e>
                          <m:r>
                            <a:rPr lang="id-ID" sz="1200" i="1">
                              <a:latin typeface="Cambria Math" panose="02040503050406030204" pitchFamily="18" charset="0"/>
                            </a:rPr>
                            <m:t>𝜎</m:t>
                          </m:r>
                        </m:e>
                        <m:sub>
                          <m:r>
                            <a:rPr lang="id-ID" sz="1200" i="1">
                              <a:latin typeface="Cambria Math" panose="02040503050406030204" pitchFamily="18" charset="0"/>
                            </a:rPr>
                            <m:t>𝑖</m:t>
                          </m:r>
                        </m:sub>
                        <m:sup>
                          <m:r>
                            <a:rPr lang="id-ID" sz="1200">
                              <a:latin typeface="Cambria Math" panose="02040503050406030204" pitchFamily="18" charset="0"/>
                            </a:rPr>
                            <m:t>2</m:t>
                          </m:r>
                        </m:sup>
                      </m:sSubSup>
                      <m:r>
                        <a:rPr lang="id-ID" sz="1200">
                          <a:latin typeface="Cambria Math" panose="02040503050406030204" pitchFamily="18" charset="0"/>
                        </a:rPr>
                        <m:t>=</m:t>
                      </m:r>
                      <m:f>
                        <m:fPr>
                          <m:ctrlPr>
                            <a:rPr lang="en-US" sz="1200" i="1">
                              <a:latin typeface="Cambria Math" panose="02040503050406030204" pitchFamily="18" charset="0"/>
                            </a:rPr>
                          </m:ctrlPr>
                        </m:fPr>
                        <m:num>
                          <m:r>
                            <a:rPr lang="id-ID" sz="1200">
                              <a:latin typeface="Cambria Math" panose="02040503050406030204" pitchFamily="18" charset="0"/>
                            </a:rPr>
                            <m:t>1</m:t>
                          </m:r>
                        </m:num>
                        <m:den>
                          <m:r>
                            <a:rPr lang="id-ID" sz="1200" i="1">
                              <a:latin typeface="Cambria Math" panose="02040503050406030204" pitchFamily="18" charset="0"/>
                            </a:rPr>
                            <m:t>𝑚</m:t>
                          </m:r>
                        </m:den>
                      </m:f>
                      <m:nary>
                        <m:naryPr>
                          <m:chr m:val="∑"/>
                          <m:limLoc m:val="undOvr"/>
                          <m:ctrlPr>
                            <a:rPr lang="en-US" sz="1200" i="1">
                              <a:latin typeface="Cambria Math" panose="02040503050406030204" pitchFamily="18" charset="0"/>
                            </a:rPr>
                          </m:ctrlPr>
                        </m:naryPr>
                        <m:sub>
                          <m:r>
                            <a:rPr lang="id-ID" sz="1200" i="1">
                              <a:latin typeface="Cambria Math" panose="02040503050406030204" pitchFamily="18" charset="0"/>
                            </a:rPr>
                            <m:t>𝑗</m:t>
                          </m:r>
                          <m:r>
                            <a:rPr lang="id-ID" sz="1200">
                              <a:latin typeface="Cambria Math" panose="02040503050406030204" pitchFamily="18" charset="0"/>
                            </a:rPr>
                            <m:t>=1</m:t>
                          </m:r>
                        </m:sub>
                        <m:sup>
                          <m:r>
                            <a:rPr lang="id-ID" sz="1200" i="1">
                              <a:latin typeface="Cambria Math" panose="02040503050406030204" pitchFamily="18" charset="0"/>
                            </a:rPr>
                            <m:t>𝑚</m:t>
                          </m:r>
                        </m:sup>
                        <m:e>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𝑖𝑗</m:t>
                                      </m:r>
                                    </m:sub>
                                  </m:sSub>
                                  <m:r>
                                    <a:rPr lang="id-ID" sz="1200" i="1">
                                      <a:latin typeface="Cambria Math" panose="02040503050406030204" pitchFamily="18" charset="0"/>
                                    </a:rPr>
                                    <m:t>−</m:t>
                                  </m:r>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𝑖</m:t>
                                          </m:r>
                                        </m:sub>
                                      </m:sSub>
                                    </m:e>
                                  </m:acc>
                                </m:e>
                              </m:d>
                            </m:e>
                            <m:sup>
                              <m:r>
                                <a:rPr lang="id-ID" sz="1200">
                                  <a:latin typeface="Cambria Math" panose="02040503050406030204" pitchFamily="18" charset="0"/>
                                </a:rPr>
                                <m:t>2</m:t>
                              </m:r>
                            </m:sup>
                          </m:sSup>
                        </m:e>
                      </m:nary>
                    </m:oMath>
                  </m:oMathPara>
                </a14:m>
                <a:endParaRPr lang="en-US" sz="1200" dirty="0"/>
              </a:p>
              <a:p>
                <a:r>
                  <a:rPr lang="id-ID" sz="1200" dirty="0"/>
                  <a:t>Dan kovariansi </a:t>
                </a:r>
                <a:r>
                  <a:rPr lang="id-ID" sz="1200" i="1" dirty="0"/>
                  <a:t>return</a:t>
                </a:r>
                <a:r>
                  <a:rPr lang="id-ID" sz="1200" dirty="0"/>
                  <a:t> saham ke-</a:t>
                </a:r>
                <a:r>
                  <a:rPr lang="id-ID" sz="1200" i="1" dirty="0"/>
                  <a:t>i</a:t>
                </a:r>
                <a:r>
                  <a:rPr lang="id-ID" sz="1200" dirty="0"/>
                  <a:t> dan </a:t>
                </a:r>
                <a:r>
                  <a:rPr lang="id-ID" sz="1200" i="1" dirty="0"/>
                  <a:t>return</a:t>
                </a:r>
                <a:r>
                  <a:rPr lang="id-ID" sz="1200" dirty="0"/>
                  <a:t> saham ke-</a:t>
                </a:r>
                <a:r>
                  <a:rPr lang="id-ID" sz="1200" i="1" dirty="0"/>
                  <a:t>k</a:t>
                </a:r>
                <a:r>
                  <a:rPr lang="id-ID" sz="1200" dirty="0"/>
                  <a:t> adalah</a:t>
                </a:r>
                <a:endParaRPr lang="en-US" sz="1200" dirty="0"/>
              </a:p>
              <a:p>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𝜎</m:t>
                          </m:r>
                        </m:e>
                        <m:sub>
                          <m:r>
                            <a:rPr lang="id-ID" sz="1200" i="1">
                              <a:latin typeface="Cambria Math" panose="02040503050406030204" pitchFamily="18" charset="0"/>
                            </a:rPr>
                            <m:t>𝑖𝑘</m:t>
                          </m:r>
                        </m:sub>
                      </m:sSub>
                      <m:r>
                        <a:rPr lang="id-ID" sz="1200">
                          <a:latin typeface="Cambria Math" panose="02040503050406030204" pitchFamily="18" charset="0"/>
                        </a:rPr>
                        <m:t>=</m:t>
                      </m:r>
                      <m:f>
                        <m:fPr>
                          <m:ctrlPr>
                            <a:rPr lang="en-US" sz="1200" i="1">
                              <a:latin typeface="Cambria Math" panose="02040503050406030204" pitchFamily="18" charset="0"/>
                            </a:rPr>
                          </m:ctrlPr>
                        </m:fPr>
                        <m:num>
                          <m:r>
                            <a:rPr lang="id-ID" sz="1200">
                              <a:latin typeface="Cambria Math" panose="02040503050406030204" pitchFamily="18" charset="0"/>
                            </a:rPr>
                            <m:t>1</m:t>
                          </m:r>
                        </m:num>
                        <m:den>
                          <m:r>
                            <a:rPr lang="id-ID" sz="1200" i="1">
                              <a:latin typeface="Cambria Math" panose="02040503050406030204" pitchFamily="18" charset="0"/>
                            </a:rPr>
                            <m:t>𝑚</m:t>
                          </m:r>
                        </m:den>
                      </m:f>
                      <m:nary>
                        <m:naryPr>
                          <m:chr m:val="∑"/>
                          <m:limLoc m:val="undOvr"/>
                          <m:ctrlPr>
                            <a:rPr lang="en-US" sz="1200" i="1">
                              <a:latin typeface="Cambria Math" panose="02040503050406030204" pitchFamily="18" charset="0"/>
                            </a:rPr>
                          </m:ctrlPr>
                        </m:naryPr>
                        <m:sub>
                          <m:r>
                            <a:rPr lang="id-ID" sz="1200" i="1">
                              <a:latin typeface="Cambria Math" panose="02040503050406030204" pitchFamily="18" charset="0"/>
                            </a:rPr>
                            <m:t>𝑗</m:t>
                          </m:r>
                          <m:r>
                            <a:rPr lang="id-ID" sz="1200">
                              <a:latin typeface="Cambria Math" panose="02040503050406030204" pitchFamily="18" charset="0"/>
                            </a:rPr>
                            <m:t>=1</m:t>
                          </m:r>
                        </m:sub>
                        <m:sup>
                          <m:r>
                            <a:rPr lang="id-ID" sz="1200" i="1">
                              <a:latin typeface="Cambria Math" panose="02040503050406030204" pitchFamily="18" charset="0"/>
                            </a:rPr>
                            <m:t>𝑚</m:t>
                          </m:r>
                        </m:sup>
                        <m:e>
                          <m:r>
                            <a:rPr lang="id-ID" sz="1200">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𝑖𝑗</m:t>
                              </m:r>
                            </m:sub>
                          </m:sSub>
                          <m:r>
                            <a:rPr lang="id-ID" sz="1200" i="1">
                              <a:latin typeface="Cambria Math" panose="02040503050406030204" pitchFamily="18" charset="0"/>
                            </a:rPr>
                            <m:t>−</m:t>
                          </m:r>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𝑖</m:t>
                                  </m:r>
                                </m:sub>
                              </m:sSub>
                            </m:e>
                          </m:acc>
                          <m:r>
                            <a:rPr lang="id-ID" sz="1200">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𝑘𝑗</m:t>
                              </m:r>
                            </m:sub>
                          </m:sSub>
                          <m:r>
                            <a:rPr lang="id-ID" sz="1200" i="1">
                              <a:latin typeface="Cambria Math" panose="02040503050406030204" pitchFamily="18" charset="0"/>
                            </a:rPr>
                            <m:t>−</m:t>
                          </m:r>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𝑘</m:t>
                                  </m:r>
                                </m:sub>
                              </m:sSub>
                            </m:e>
                          </m:acc>
                          <m:r>
                            <a:rPr lang="id-ID" sz="1200">
                              <a:latin typeface="Cambria Math" panose="02040503050406030204" pitchFamily="18" charset="0"/>
                            </a:rPr>
                            <m:t>)</m:t>
                          </m:r>
                        </m:e>
                      </m:nary>
                    </m:oMath>
                  </m:oMathPara>
                </a14:m>
                <a:endParaRPr lang="en-US" sz="1200" dirty="0"/>
              </a:p>
              <a:p>
                <a:r>
                  <a:rPr lang="id-ID" sz="1200" dirty="0"/>
                  <a:t>Dengan </a:t>
                </a:r>
                <a14:m>
                  <m:oMath xmlns:m="http://schemas.openxmlformats.org/officeDocument/2006/math">
                    <m:r>
                      <a:rPr lang="id-ID" sz="1200" i="1">
                        <a:latin typeface="Cambria Math" panose="02040503050406030204" pitchFamily="18" charset="0"/>
                      </a:rPr>
                      <m:t>𝑖</m:t>
                    </m:r>
                    <m:r>
                      <a:rPr lang="id-ID" sz="1200">
                        <a:latin typeface="Cambria Math" panose="02040503050406030204" pitchFamily="18" charset="0"/>
                      </a:rPr>
                      <m:t>=1,2,…,</m:t>
                    </m:r>
                    <m:r>
                      <a:rPr lang="id-ID" sz="1200" i="1">
                        <a:latin typeface="Cambria Math" panose="02040503050406030204" pitchFamily="18" charset="0"/>
                      </a:rPr>
                      <m:t>𝑛</m:t>
                    </m:r>
                  </m:oMath>
                </a14:m>
                <a:r>
                  <a:rPr lang="id-ID" sz="1200" dirty="0"/>
                  <a:t>, </a:t>
                </a:r>
                <a14:m>
                  <m:oMath xmlns:m="http://schemas.openxmlformats.org/officeDocument/2006/math">
                    <m:r>
                      <a:rPr lang="id-ID" sz="1200" i="1">
                        <a:latin typeface="Cambria Math" panose="02040503050406030204" pitchFamily="18" charset="0"/>
                      </a:rPr>
                      <m:t>𝑗</m:t>
                    </m:r>
                    <m:r>
                      <a:rPr lang="id-ID" sz="1200">
                        <a:latin typeface="Cambria Math" panose="02040503050406030204" pitchFamily="18" charset="0"/>
                      </a:rPr>
                      <m:t>=1,2,…,</m:t>
                    </m:r>
                    <m:r>
                      <a:rPr lang="id-ID" sz="1200" i="1">
                        <a:latin typeface="Cambria Math" panose="02040503050406030204" pitchFamily="18" charset="0"/>
                      </a:rPr>
                      <m:t>𝑚</m:t>
                    </m:r>
                    <m:r>
                      <a:rPr lang="id-ID" sz="1200">
                        <a:latin typeface="Cambria Math" panose="02040503050406030204" pitchFamily="18" charset="0"/>
                      </a:rPr>
                      <m:t>,</m:t>
                    </m:r>
                  </m:oMath>
                </a14:m>
                <a:r>
                  <a:rPr lang="id-ID" sz="1200" dirty="0"/>
                  <a:t> dan </a:t>
                </a:r>
                <a14:m>
                  <m:oMath xmlns:m="http://schemas.openxmlformats.org/officeDocument/2006/math">
                    <m:r>
                      <a:rPr lang="id-ID" sz="1200" i="1">
                        <a:latin typeface="Cambria Math" panose="02040503050406030204" pitchFamily="18" charset="0"/>
                      </a:rPr>
                      <m:t>𝑘</m:t>
                    </m:r>
                    <m:r>
                      <a:rPr lang="id-ID" sz="1200">
                        <a:latin typeface="Cambria Math" panose="02040503050406030204" pitchFamily="18" charset="0"/>
                      </a:rPr>
                      <m:t>=1,2,…,</m:t>
                    </m:r>
                    <m:r>
                      <a:rPr lang="id-ID" sz="1200" i="1">
                        <a:latin typeface="Cambria Math" panose="02040503050406030204" pitchFamily="18" charset="0"/>
                      </a:rPr>
                      <m:t>𝑛</m:t>
                    </m:r>
                  </m:oMath>
                </a14:m>
                <a:r>
                  <a:rPr lang="id-ID" sz="1200" dirty="0"/>
                  <a:t>.</a:t>
                </a:r>
                <a:endParaRPr lang="en-US" sz="1200" dirty="0"/>
              </a:p>
              <a:p>
                <a:r>
                  <a:rPr lang="id-ID" sz="1200" dirty="0"/>
                  <a:t>Variansi dari portofolio didefinisikan dengan persamaan</a:t>
                </a:r>
                <a:endParaRPr lang="en-US" sz="1200" dirty="0"/>
              </a:p>
              <a:p>
                <a:pPr algn="ctr"/>
                <a14:m>
                  <m:oMathPara xmlns:m="http://schemas.openxmlformats.org/officeDocument/2006/math">
                    <m:oMathParaPr>
                      <m:jc m:val="centerGroup"/>
                    </m:oMathParaPr>
                    <m:oMath xmlns:m="http://schemas.openxmlformats.org/officeDocument/2006/math">
                      <m:r>
                        <a:rPr lang="id-ID" sz="1200" i="1">
                          <a:latin typeface="Cambria Math" panose="02040503050406030204" pitchFamily="18" charset="0"/>
                        </a:rPr>
                        <m:t>𝑉</m:t>
                      </m:r>
                      <m:r>
                        <a:rPr lang="id-ID" sz="1200">
                          <a:latin typeface="Cambria Math" panose="02040503050406030204" pitchFamily="18" charset="0"/>
                        </a:rPr>
                        <m:t>=</m:t>
                      </m:r>
                      <m:nary>
                        <m:naryPr>
                          <m:chr m:val="∑"/>
                          <m:limLoc m:val="undOvr"/>
                          <m:ctrlPr>
                            <a:rPr lang="en-US" sz="1200" i="1">
                              <a:latin typeface="Cambria Math" panose="02040503050406030204" pitchFamily="18" charset="0"/>
                            </a:rPr>
                          </m:ctrlPr>
                        </m:naryPr>
                        <m:sub>
                          <m:r>
                            <a:rPr lang="id-ID" sz="1200" i="1">
                              <a:latin typeface="Cambria Math" panose="02040503050406030204" pitchFamily="18" charset="0"/>
                            </a:rPr>
                            <m:t>𝑖</m:t>
                          </m:r>
                          <m:r>
                            <a:rPr lang="id-ID" sz="1200">
                              <a:latin typeface="Cambria Math" panose="02040503050406030204" pitchFamily="18" charset="0"/>
                            </a:rPr>
                            <m:t>=1</m:t>
                          </m:r>
                        </m:sub>
                        <m:sup>
                          <m:r>
                            <a:rPr lang="id-ID" sz="1200" i="1">
                              <a:latin typeface="Cambria Math" panose="02040503050406030204" pitchFamily="18" charset="0"/>
                            </a:rPr>
                            <m:t>𝑛</m:t>
                          </m:r>
                        </m:sup>
                        <m:e>
                          <m:sSubSup>
                            <m:sSubSupPr>
                              <m:ctrlPr>
                                <a:rPr lang="en-US" sz="1200" i="1">
                                  <a:latin typeface="Cambria Math" panose="02040503050406030204" pitchFamily="18" charset="0"/>
                                </a:rPr>
                              </m:ctrlPr>
                            </m:sSubSupPr>
                            <m:e>
                              <m:r>
                                <a:rPr lang="id-ID" sz="1200" i="1">
                                  <a:latin typeface="Cambria Math" panose="02040503050406030204" pitchFamily="18" charset="0"/>
                                </a:rPr>
                                <m:t>𝜎</m:t>
                              </m:r>
                            </m:e>
                            <m:sub>
                              <m:r>
                                <a:rPr lang="id-ID" sz="1200" i="1">
                                  <a:latin typeface="Cambria Math" panose="02040503050406030204" pitchFamily="18" charset="0"/>
                                </a:rPr>
                                <m:t>𝑖</m:t>
                              </m:r>
                            </m:sub>
                            <m:sup>
                              <m:r>
                                <a:rPr lang="id-ID" sz="1200">
                                  <a:latin typeface="Cambria Math" panose="02040503050406030204" pitchFamily="18" charset="0"/>
                                </a:rPr>
                                <m:t>2</m:t>
                              </m:r>
                            </m:sup>
                          </m:sSubSup>
                          <m:sSubSup>
                            <m:sSubSupPr>
                              <m:ctrlPr>
                                <a:rPr lang="en-US" sz="1200" i="1">
                                  <a:latin typeface="Cambria Math" panose="02040503050406030204" pitchFamily="18" charset="0"/>
                                </a:rPr>
                              </m:ctrlPr>
                            </m:sSubSupPr>
                            <m:e>
                              <m:r>
                                <a:rPr lang="id-ID" sz="1200" i="1">
                                  <a:latin typeface="Cambria Math" panose="02040503050406030204" pitchFamily="18" charset="0"/>
                                </a:rPr>
                                <m:t>𝑦</m:t>
                              </m:r>
                            </m:e>
                            <m:sub>
                              <m:r>
                                <a:rPr lang="id-ID" sz="1200" i="1">
                                  <a:latin typeface="Cambria Math" panose="02040503050406030204" pitchFamily="18" charset="0"/>
                                </a:rPr>
                                <m:t>𝑖</m:t>
                              </m:r>
                            </m:sub>
                            <m:sup>
                              <m:r>
                                <a:rPr lang="id-ID" sz="1200">
                                  <a:latin typeface="Cambria Math" panose="02040503050406030204" pitchFamily="18" charset="0"/>
                                </a:rPr>
                                <m:t>2</m:t>
                              </m:r>
                            </m:sup>
                          </m:sSubSup>
                          <m:r>
                            <a:rPr lang="id-ID" sz="1200">
                              <a:latin typeface="Cambria Math" panose="02040503050406030204" pitchFamily="18" charset="0"/>
                            </a:rPr>
                            <m:t>+2</m:t>
                          </m:r>
                          <m:nary>
                            <m:naryPr>
                              <m:chr m:val="∑"/>
                              <m:limLoc m:val="undOvr"/>
                              <m:ctrlPr>
                                <a:rPr lang="en-US" sz="1200" i="1">
                                  <a:latin typeface="Cambria Math" panose="02040503050406030204" pitchFamily="18" charset="0"/>
                                </a:rPr>
                              </m:ctrlPr>
                            </m:naryPr>
                            <m:sub>
                              <m:r>
                                <a:rPr lang="id-ID" sz="1200" i="1">
                                  <a:latin typeface="Cambria Math" panose="02040503050406030204" pitchFamily="18" charset="0"/>
                                </a:rPr>
                                <m:t>𝑖</m:t>
                              </m:r>
                              <m:r>
                                <a:rPr lang="id-ID" sz="1200">
                                  <a:latin typeface="Cambria Math" panose="02040503050406030204" pitchFamily="18" charset="0"/>
                                </a:rPr>
                                <m:t>=1</m:t>
                              </m:r>
                            </m:sub>
                            <m:sup>
                              <m:r>
                                <a:rPr lang="id-ID" sz="1200" i="1">
                                  <a:latin typeface="Cambria Math" panose="02040503050406030204" pitchFamily="18" charset="0"/>
                                </a:rPr>
                                <m:t>𝑛</m:t>
                              </m:r>
                              <m:r>
                                <a:rPr lang="id-ID" sz="1200" i="1">
                                  <a:latin typeface="Cambria Math" panose="02040503050406030204" pitchFamily="18" charset="0"/>
                                </a:rPr>
                                <m:t>−</m:t>
                              </m:r>
                              <m:r>
                                <a:rPr lang="id-ID" sz="1200">
                                  <a:latin typeface="Cambria Math" panose="02040503050406030204" pitchFamily="18" charset="0"/>
                                </a:rPr>
                                <m:t>1</m:t>
                              </m:r>
                            </m:sup>
                            <m:e>
                              <m:nary>
                                <m:naryPr>
                                  <m:chr m:val="∑"/>
                                  <m:limLoc m:val="undOvr"/>
                                  <m:ctrlPr>
                                    <a:rPr lang="en-US" sz="1200" i="1">
                                      <a:latin typeface="Cambria Math" panose="02040503050406030204" pitchFamily="18" charset="0"/>
                                    </a:rPr>
                                  </m:ctrlPr>
                                </m:naryPr>
                                <m:sub>
                                  <m:r>
                                    <a:rPr lang="id-ID" sz="1200" i="1">
                                      <a:latin typeface="Cambria Math" panose="02040503050406030204" pitchFamily="18" charset="0"/>
                                    </a:rPr>
                                    <m:t>𝑗</m:t>
                                  </m:r>
                                  <m:r>
                                    <a:rPr lang="id-ID" sz="1200">
                                      <a:latin typeface="Cambria Math" panose="02040503050406030204" pitchFamily="18" charset="0"/>
                                    </a:rPr>
                                    <m:t>=</m:t>
                                  </m:r>
                                  <m:r>
                                    <a:rPr lang="id-ID" sz="1200" i="1">
                                      <a:latin typeface="Cambria Math" panose="02040503050406030204" pitchFamily="18" charset="0"/>
                                    </a:rPr>
                                    <m:t>𝑖</m:t>
                                  </m:r>
                                  <m:r>
                                    <a:rPr lang="id-ID" sz="1200">
                                      <a:latin typeface="Cambria Math" panose="02040503050406030204" pitchFamily="18" charset="0"/>
                                    </a:rPr>
                                    <m:t>+1</m:t>
                                  </m:r>
                                </m:sub>
                                <m:sup>
                                  <m:r>
                                    <a:rPr lang="id-ID" sz="1200" i="1">
                                      <a:latin typeface="Cambria Math" panose="02040503050406030204" pitchFamily="18" charset="0"/>
                                    </a:rPr>
                                    <m:t>𝑛</m:t>
                                  </m:r>
                                </m:sup>
                                <m:e>
                                  <m:sSub>
                                    <m:sSubPr>
                                      <m:ctrlPr>
                                        <a:rPr lang="en-US" sz="1200" i="1">
                                          <a:latin typeface="Cambria Math" panose="02040503050406030204" pitchFamily="18" charset="0"/>
                                        </a:rPr>
                                      </m:ctrlPr>
                                    </m:sSubPr>
                                    <m:e>
                                      <m:r>
                                        <a:rPr lang="id-ID" sz="1200" i="1">
                                          <a:latin typeface="Cambria Math" panose="02040503050406030204" pitchFamily="18" charset="0"/>
                                        </a:rPr>
                                        <m:t>𝜎</m:t>
                                      </m:r>
                                    </m:e>
                                    <m:sub>
                                      <m:r>
                                        <a:rPr lang="id-ID" sz="1200" i="1">
                                          <a:latin typeface="Cambria Math" panose="02040503050406030204" pitchFamily="18" charset="0"/>
                                        </a:rPr>
                                        <m:t>𝑖𝑗</m:t>
                                      </m:r>
                                    </m:sub>
                                  </m:sSub>
                                  <m:sSub>
                                    <m:sSubPr>
                                      <m:ctrlPr>
                                        <a:rPr lang="en-US" sz="1200" i="1">
                                          <a:latin typeface="Cambria Math" panose="02040503050406030204" pitchFamily="18" charset="0"/>
                                        </a:rPr>
                                      </m:ctrlPr>
                                    </m:sSubPr>
                                    <m:e>
                                      <m:r>
                                        <a:rPr lang="id-ID" sz="1200" i="1">
                                          <a:latin typeface="Cambria Math" panose="02040503050406030204" pitchFamily="18" charset="0"/>
                                        </a:rPr>
                                        <m:t>𝑦</m:t>
                                      </m:r>
                                    </m:e>
                                    <m:sub>
                                      <m:r>
                                        <a:rPr lang="id-ID" sz="1200" i="1">
                                          <a:latin typeface="Cambria Math" panose="02040503050406030204" pitchFamily="18" charset="0"/>
                                        </a:rPr>
                                        <m:t>𝑖</m:t>
                                      </m:r>
                                    </m:sub>
                                  </m:sSub>
                                  <m:sSub>
                                    <m:sSubPr>
                                      <m:ctrlPr>
                                        <a:rPr lang="en-US" sz="1200" i="1">
                                          <a:latin typeface="Cambria Math" panose="02040503050406030204" pitchFamily="18" charset="0"/>
                                        </a:rPr>
                                      </m:ctrlPr>
                                    </m:sSubPr>
                                    <m:e>
                                      <m:r>
                                        <a:rPr lang="id-ID" sz="1200" i="1">
                                          <a:latin typeface="Cambria Math" panose="02040503050406030204" pitchFamily="18" charset="0"/>
                                        </a:rPr>
                                        <m:t>𝑦</m:t>
                                      </m:r>
                                    </m:e>
                                    <m:sub>
                                      <m:r>
                                        <a:rPr lang="id-ID" sz="1200" i="1">
                                          <a:latin typeface="Cambria Math" panose="02040503050406030204" pitchFamily="18" charset="0"/>
                                        </a:rPr>
                                        <m:t>𝑗</m:t>
                                      </m:r>
                                    </m:sub>
                                  </m:sSub>
                                </m:e>
                              </m:nary>
                            </m:e>
                          </m:nary>
                        </m:e>
                      </m:nary>
                    </m:oMath>
                  </m:oMathPara>
                </a14:m>
                <a:endParaRPr lang="en-US" sz="1200" dirty="0"/>
              </a:p>
              <a:p>
                <a:r>
                  <a:rPr lang="id-ID" sz="1200" dirty="0"/>
                  <a:t>atau</a:t>
                </a:r>
                <a:endParaRPr lang="en-US" sz="1200" dirty="0"/>
              </a:p>
              <a:p>
                <a:pPr/>
                <a14:m>
                  <m:oMathPara xmlns:m="http://schemas.openxmlformats.org/officeDocument/2006/math">
                    <m:oMathParaPr>
                      <m:jc m:val="centerGroup"/>
                    </m:oMathParaPr>
                    <m:oMath xmlns:m="http://schemas.openxmlformats.org/officeDocument/2006/math">
                      <m:r>
                        <a:rPr lang="id-ID" sz="1200" i="1">
                          <a:latin typeface="Cambria Math" panose="02040503050406030204" pitchFamily="18" charset="0"/>
                        </a:rPr>
                        <m:t>𝑉</m:t>
                      </m:r>
                      <m:r>
                        <a:rPr lang="id-ID" sz="1200">
                          <a:latin typeface="Cambria Math" panose="02040503050406030204" pitchFamily="18" charset="0"/>
                        </a:rPr>
                        <m:t>=</m:t>
                      </m:r>
                      <m:sSup>
                        <m:sSupPr>
                          <m:ctrlPr>
                            <a:rPr lang="en-US" sz="1200" i="1">
                              <a:latin typeface="Cambria Math" panose="02040503050406030204" pitchFamily="18" charset="0"/>
                            </a:rPr>
                          </m:ctrlPr>
                        </m:sSupPr>
                        <m:e>
                          <m:r>
                            <a:rPr lang="id-ID" sz="1200" b="1" i="1">
                              <a:latin typeface="Cambria Math" panose="02040503050406030204" pitchFamily="18" charset="0"/>
                            </a:rPr>
                            <m:t>𝒚</m:t>
                          </m:r>
                        </m:e>
                        <m:sup>
                          <m:r>
                            <a:rPr lang="id-ID" sz="1200" i="1">
                              <a:latin typeface="Cambria Math" panose="02040503050406030204" pitchFamily="18" charset="0"/>
                            </a:rPr>
                            <m:t>𝑇</m:t>
                          </m:r>
                        </m:sup>
                      </m:sSup>
                      <m:r>
                        <a:rPr lang="id-ID" sz="1200" i="1">
                          <a:latin typeface="Cambria Math" panose="02040503050406030204" pitchFamily="18" charset="0"/>
                        </a:rPr>
                        <m:t>𝑄</m:t>
                      </m:r>
                      <m:r>
                        <a:rPr lang="id-ID" sz="1200" b="1" i="1">
                          <a:latin typeface="Cambria Math" panose="02040503050406030204" pitchFamily="18" charset="0"/>
                        </a:rPr>
                        <m:t>𝒚</m:t>
                      </m:r>
                    </m:oMath>
                  </m:oMathPara>
                </a14:m>
                <a:endParaRPr lang="en-US" sz="1200" dirty="0"/>
              </a:p>
              <a:p>
                <a:r>
                  <a:rPr lang="id-ID" sz="1200" dirty="0"/>
                  <a:t>dengan</a:t>
                </a:r>
                <a:endParaRPr lang="en-US" sz="1200" dirty="0"/>
              </a:p>
              <a:p>
                <a:pPr/>
                <a14:m>
                  <m:oMathPara xmlns:m="http://schemas.openxmlformats.org/officeDocument/2006/math">
                    <m:oMathParaPr>
                      <m:jc m:val="centerGroup"/>
                    </m:oMathParaPr>
                    <m:oMath xmlns:m="http://schemas.openxmlformats.org/officeDocument/2006/math">
                      <m:r>
                        <a:rPr lang="id-ID" sz="1200" i="1">
                          <a:latin typeface="Cambria Math" panose="02040503050406030204" pitchFamily="18" charset="0"/>
                        </a:rPr>
                        <m:t>𝑄</m:t>
                      </m:r>
                      <m:r>
                        <a:rPr lang="id-ID" sz="1200">
                          <a:latin typeface="Cambria Math" panose="02040503050406030204" pitchFamily="18" charset="0"/>
                        </a:rPr>
                        <m:t>=</m:t>
                      </m:r>
                      <m:d>
                        <m:dPr>
                          <m:ctrlPr>
                            <a:rPr lang="en-US" sz="1200" i="1">
                              <a:latin typeface="Cambria Math" panose="02040503050406030204" pitchFamily="18" charset="0"/>
                            </a:rPr>
                          </m:ctrlPr>
                        </m:dPr>
                        <m:e>
                          <m:m>
                            <m:mPr>
                              <m:mcs>
                                <m:mc>
                                  <m:mcPr>
                                    <m:count m:val="4"/>
                                    <m:mcJc m:val="center"/>
                                  </m:mcPr>
                                </m:mc>
                              </m:mcs>
                              <m:ctrlPr>
                                <a:rPr lang="en-US" sz="1200" i="1">
                                  <a:latin typeface="Cambria Math" panose="02040503050406030204" pitchFamily="18" charset="0"/>
                                </a:rPr>
                              </m:ctrlPr>
                            </m:mPr>
                            <m:mr>
                              <m:e>
                                <m:sSub>
                                  <m:sSubPr>
                                    <m:ctrlPr>
                                      <a:rPr lang="en-US" sz="1200" i="1">
                                        <a:latin typeface="Cambria Math" panose="02040503050406030204" pitchFamily="18" charset="0"/>
                                      </a:rPr>
                                    </m:ctrlPr>
                                  </m:sSubPr>
                                  <m:e>
                                    <m:r>
                                      <a:rPr lang="id-ID" sz="1200" i="1">
                                        <a:latin typeface="Cambria Math" panose="02040503050406030204" pitchFamily="18" charset="0"/>
                                      </a:rPr>
                                      <m:t>𝜎</m:t>
                                    </m:r>
                                  </m:e>
                                  <m:sub>
                                    <m:r>
                                      <a:rPr lang="id-ID" sz="1200">
                                        <a:latin typeface="Cambria Math" panose="02040503050406030204" pitchFamily="18" charset="0"/>
                                      </a:rPr>
                                      <m:t>11</m:t>
                                    </m:r>
                                  </m:sub>
                                </m:sSub>
                              </m:e>
                              <m:e>
                                <m:sSub>
                                  <m:sSubPr>
                                    <m:ctrlPr>
                                      <a:rPr lang="en-US" sz="1200" i="1">
                                        <a:latin typeface="Cambria Math" panose="02040503050406030204" pitchFamily="18" charset="0"/>
                                      </a:rPr>
                                    </m:ctrlPr>
                                  </m:sSubPr>
                                  <m:e>
                                    <m:r>
                                      <a:rPr lang="id-ID" sz="1200" i="1">
                                        <a:latin typeface="Cambria Math" panose="02040503050406030204" pitchFamily="18" charset="0"/>
                                      </a:rPr>
                                      <m:t>𝜎</m:t>
                                    </m:r>
                                  </m:e>
                                  <m:sub>
                                    <m:r>
                                      <a:rPr lang="id-ID" sz="1200">
                                        <a:latin typeface="Cambria Math" panose="02040503050406030204" pitchFamily="18" charset="0"/>
                                      </a:rPr>
                                      <m:t>12</m:t>
                                    </m:r>
                                  </m:sub>
                                </m:sSub>
                              </m:e>
                              <m:e>
                                <m:r>
                                  <a:rPr lang="id-ID" sz="1200">
                                    <a:latin typeface="Cambria Math" panose="02040503050406030204" pitchFamily="18" charset="0"/>
                                  </a:rPr>
                                  <m:t>…</m:t>
                                </m:r>
                              </m:e>
                              <m:e>
                                <m:sSub>
                                  <m:sSubPr>
                                    <m:ctrlPr>
                                      <a:rPr lang="en-US" sz="1200" i="1">
                                        <a:latin typeface="Cambria Math" panose="02040503050406030204" pitchFamily="18" charset="0"/>
                                      </a:rPr>
                                    </m:ctrlPr>
                                  </m:sSubPr>
                                  <m:e>
                                    <m:r>
                                      <a:rPr lang="id-ID" sz="1200" i="1">
                                        <a:latin typeface="Cambria Math" panose="02040503050406030204" pitchFamily="18" charset="0"/>
                                      </a:rPr>
                                      <m:t>𝜎</m:t>
                                    </m:r>
                                  </m:e>
                                  <m:sub>
                                    <m:r>
                                      <a:rPr lang="id-ID" sz="1200">
                                        <a:latin typeface="Cambria Math" panose="02040503050406030204" pitchFamily="18" charset="0"/>
                                      </a:rPr>
                                      <m:t>1</m:t>
                                    </m:r>
                                    <m:r>
                                      <a:rPr lang="id-ID" sz="1200" i="1">
                                        <a:latin typeface="Cambria Math" panose="02040503050406030204" pitchFamily="18" charset="0"/>
                                      </a:rPr>
                                      <m:t>𝑛</m:t>
                                    </m:r>
                                  </m:sub>
                                </m:sSub>
                              </m:e>
                            </m:mr>
                            <m:mr>
                              <m:e>
                                <m:sSub>
                                  <m:sSubPr>
                                    <m:ctrlPr>
                                      <a:rPr lang="en-US" sz="1200" i="1">
                                        <a:latin typeface="Cambria Math" panose="02040503050406030204" pitchFamily="18" charset="0"/>
                                      </a:rPr>
                                    </m:ctrlPr>
                                  </m:sSubPr>
                                  <m:e>
                                    <m:r>
                                      <a:rPr lang="id-ID" sz="1200" i="1">
                                        <a:latin typeface="Cambria Math" panose="02040503050406030204" pitchFamily="18" charset="0"/>
                                      </a:rPr>
                                      <m:t>𝜎</m:t>
                                    </m:r>
                                  </m:e>
                                  <m:sub>
                                    <m:r>
                                      <a:rPr lang="id-ID" sz="1200">
                                        <a:latin typeface="Cambria Math" panose="02040503050406030204" pitchFamily="18" charset="0"/>
                                      </a:rPr>
                                      <m:t>12</m:t>
                                    </m:r>
                                  </m:sub>
                                </m:sSub>
                              </m:e>
                              <m:e>
                                <m:sSub>
                                  <m:sSubPr>
                                    <m:ctrlPr>
                                      <a:rPr lang="en-US" sz="1200" i="1">
                                        <a:latin typeface="Cambria Math" panose="02040503050406030204" pitchFamily="18" charset="0"/>
                                      </a:rPr>
                                    </m:ctrlPr>
                                  </m:sSubPr>
                                  <m:e>
                                    <m:r>
                                      <a:rPr lang="id-ID" sz="1200" i="1">
                                        <a:latin typeface="Cambria Math" panose="02040503050406030204" pitchFamily="18" charset="0"/>
                                      </a:rPr>
                                      <m:t>𝜎</m:t>
                                    </m:r>
                                  </m:e>
                                  <m:sub>
                                    <m:r>
                                      <a:rPr lang="id-ID" sz="1200">
                                        <a:latin typeface="Cambria Math" panose="02040503050406030204" pitchFamily="18" charset="0"/>
                                      </a:rPr>
                                      <m:t>22</m:t>
                                    </m:r>
                                  </m:sub>
                                </m:sSub>
                              </m:e>
                              <m:e>
                                <m:r>
                                  <a:rPr lang="id-ID" sz="1200">
                                    <a:latin typeface="Cambria Math" panose="02040503050406030204" pitchFamily="18" charset="0"/>
                                  </a:rPr>
                                  <m:t>…</m:t>
                                </m:r>
                              </m:e>
                              <m:e>
                                <m:sSub>
                                  <m:sSubPr>
                                    <m:ctrlPr>
                                      <a:rPr lang="en-US" sz="1200" i="1">
                                        <a:latin typeface="Cambria Math" panose="02040503050406030204" pitchFamily="18" charset="0"/>
                                      </a:rPr>
                                    </m:ctrlPr>
                                  </m:sSubPr>
                                  <m:e>
                                    <m:r>
                                      <a:rPr lang="id-ID" sz="1200" i="1">
                                        <a:latin typeface="Cambria Math" panose="02040503050406030204" pitchFamily="18" charset="0"/>
                                      </a:rPr>
                                      <m:t>𝜎</m:t>
                                    </m:r>
                                  </m:e>
                                  <m:sub>
                                    <m:r>
                                      <a:rPr lang="id-ID" sz="1200">
                                        <a:latin typeface="Cambria Math" panose="02040503050406030204" pitchFamily="18" charset="0"/>
                                      </a:rPr>
                                      <m:t>2</m:t>
                                    </m:r>
                                    <m:r>
                                      <a:rPr lang="id-ID" sz="1200" i="1">
                                        <a:latin typeface="Cambria Math" panose="02040503050406030204" pitchFamily="18" charset="0"/>
                                      </a:rPr>
                                      <m:t>𝑛</m:t>
                                    </m:r>
                                  </m:sub>
                                </m:sSub>
                              </m:e>
                            </m:mr>
                            <m:mr>
                              <m:e>
                                <m:r>
                                  <a:rPr lang="id-ID" sz="1200">
                                    <a:latin typeface="Cambria Math" panose="02040503050406030204" pitchFamily="18" charset="0"/>
                                  </a:rPr>
                                  <m:t>⋮</m:t>
                                </m:r>
                              </m:e>
                              <m:e>
                                <m:r>
                                  <a:rPr lang="id-ID" sz="1200">
                                    <a:latin typeface="Cambria Math" panose="02040503050406030204" pitchFamily="18" charset="0"/>
                                  </a:rPr>
                                  <m:t>⋮</m:t>
                                </m:r>
                              </m:e>
                              <m:e>
                                <m:r>
                                  <a:rPr lang="id-ID" sz="1200">
                                    <a:latin typeface="Cambria Math" panose="02040503050406030204" pitchFamily="18" charset="0"/>
                                  </a:rPr>
                                  <m:t>⋱</m:t>
                                </m:r>
                              </m:e>
                              <m:e>
                                <m:r>
                                  <a:rPr lang="id-ID" sz="1200">
                                    <a:latin typeface="Cambria Math" panose="02040503050406030204" pitchFamily="18" charset="0"/>
                                  </a:rPr>
                                  <m:t>⋮</m:t>
                                </m:r>
                              </m:e>
                            </m:mr>
                            <m:mr>
                              <m:e>
                                <m:sSub>
                                  <m:sSubPr>
                                    <m:ctrlPr>
                                      <a:rPr lang="en-US" sz="1200" i="1">
                                        <a:latin typeface="Cambria Math" panose="02040503050406030204" pitchFamily="18" charset="0"/>
                                      </a:rPr>
                                    </m:ctrlPr>
                                  </m:sSubPr>
                                  <m:e>
                                    <m:r>
                                      <a:rPr lang="id-ID" sz="1200" i="1">
                                        <a:latin typeface="Cambria Math" panose="02040503050406030204" pitchFamily="18" charset="0"/>
                                      </a:rPr>
                                      <m:t>𝜎</m:t>
                                    </m:r>
                                  </m:e>
                                  <m:sub>
                                    <m:r>
                                      <a:rPr lang="id-ID" sz="1200">
                                        <a:latin typeface="Cambria Math" panose="02040503050406030204" pitchFamily="18" charset="0"/>
                                      </a:rPr>
                                      <m:t>1</m:t>
                                    </m:r>
                                    <m:r>
                                      <a:rPr lang="id-ID" sz="1200" i="1">
                                        <a:latin typeface="Cambria Math" panose="02040503050406030204" pitchFamily="18" charset="0"/>
                                      </a:rPr>
                                      <m:t>𝑛</m:t>
                                    </m:r>
                                  </m:sub>
                                </m:sSub>
                              </m:e>
                              <m:e>
                                <m:sSub>
                                  <m:sSubPr>
                                    <m:ctrlPr>
                                      <a:rPr lang="en-US" sz="1200" i="1">
                                        <a:latin typeface="Cambria Math" panose="02040503050406030204" pitchFamily="18" charset="0"/>
                                      </a:rPr>
                                    </m:ctrlPr>
                                  </m:sSubPr>
                                  <m:e>
                                    <m:r>
                                      <a:rPr lang="id-ID" sz="1200" i="1">
                                        <a:latin typeface="Cambria Math" panose="02040503050406030204" pitchFamily="18" charset="0"/>
                                      </a:rPr>
                                      <m:t>𝜎</m:t>
                                    </m:r>
                                  </m:e>
                                  <m:sub>
                                    <m:r>
                                      <a:rPr lang="id-ID" sz="1200">
                                        <a:latin typeface="Cambria Math" panose="02040503050406030204" pitchFamily="18" charset="0"/>
                                      </a:rPr>
                                      <m:t>2</m:t>
                                    </m:r>
                                    <m:r>
                                      <a:rPr lang="id-ID" sz="1200" i="1">
                                        <a:latin typeface="Cambria Math" panose="02040503050406030204" pitchFamily="18" charset="0"/>
                                      </a:rPr>
                                      <m:t>𝑛</m:t>
                                    </m:r>
                                  </m:sub>
                                </m:sSub>
                              </m:e>
                              <m:e>
                                <m:r>
                                  <a:rPr lang="id-ID" sz="1200">
                                    <a:latin typeface="Cambria Math" panose="02040503050406030204" pitchFamily="18" charset="0"/>
                                  </a:rPr>
                                  <m:t>…</m:t>
                                </m:r>
                              </m:e>
                              <m:e>
                                <m:sSub>
                                  <m:sSubPr>
                                    <m:ctrlPr>
                                      <a:rPr lang="en-US" sz="1200" i="1">
                                        <a:latin typeface="Cambria Math" panose="02040503050406030204" pitchFamily="18" charset="0"/>
                                      </a:rPr>
                                    </m:ctrlPr>
                                  </m:sSubPr>
                                  <m:e>
                                    <m:r>
                                      <a:rPr lang="id-ID" sz="1200" i="1">
                                        <a:latin typeface="Cambria Math" panose="02040503050406030204" pitchFamily="18" charset="0"/>
                                      </a:rPr>
                                      <m:t>𝜎</m:t>
                                    </m:r>
                                  </m:e>
                                  <m:sub>
                                    <m:r>
                                      <a:rPr lang="id-ID" sz="1200" i="1">
                                        <a:latin typeface="Cambria Math" panose="02040503050406030204" pitchFamily="18" charset="0"/>
                                      </a:rPr>
                                      <m:t>𝑛𝑛</m:t>
                                    </m:r>
                                  </m:sub>
                                </m:sSub>
                              </m:e>
                            </m:mr>
                          </m:m>
                        </m:e>
                      </m:d>
                    </m:oMath>
                  </m:oMathPara>
                </a14:m>
                <a:endParaRPr lang="en-US" sz="1200" b="1" dirty="0"/>
              </a:p>
              <a:p>
                <a:r>
                  <a:rPr lang="id-ID" sz="1200" dirty="0"/>
                  <a:t>Adalah matriks variansi-kovariansi </a:t>
                </a:r>
                <a:r>
                  <a:rPr lang="id-ID" sz="1200" i="1" dirty="0"/>
                  <a:t>return</a:t>
                </a:r>
                <a:r>
                  <a:rPr lang="id-ID" sz="1200" dirty="0"/>
                  <a:t>, dengan </a:t>
                </a:r>
                <a14:m>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𝜎</m:t>
                        </m:r>
                      </m:e>
                      <m:sub>
                        <m:r>
                          <a:rPr lang="id-ID" sz="1200" i="1">
                            <a:latin typeface="Cambria Math" panose="02040503050406030204" pitchFamily="18" charset="0"/>
                          </a:rPr>
                          <m:t>𝑖𝑘</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𝜌</m:t>
                        </m:r>
                      </m:e>
                      <m:sub>
                        <m:r>
                          <a:rPr lang="id-ID" sz="1200" i="1">
                            <a:latin typeface="Cambria Math" panose="02040503050406030204" pitchFamily="18" charset="0"/>
                          </a:rPr>
                          <m:t>𝑖𝑘</m:t>
                        </m:r>
                      </m:sub>
                    </m:sSub>
                    <m:sSub>
                      <m:sSubPr>
                        <m:ctrlPr>
                          <a:rPr lang="en-US" sz="1200" i="1">
                            <a:latin typeface="Cambria Math" panose="02040503050406030204" pitchFamily="18" charset="0"/>
                          </a:rPr>
                        </m:ctrlPr>
                      </m:sSubPr>
                      <m:e>
                        <m:r>
                          <a:rPr lang="id-ID" sz="1200" i="1">
                            <a:latin typeface="Cambria Math" panose="02040503050406030204" pitchFamily="18" charset="0"/>
                          </a:rPr>
                          <m:t>𝜎</m:t>
                        </m:r>
                      </m:e>
                      <m:sub>
                        <m:r>
                          <a:rPr lang="id-ID" sz="1200" i="1">
                            <a:latin typeface="Cambria Math" panose="02040503050406030204" pitchFamily="18" charset="0"/>
                          </a:rPr>
                          <m:t>𝑖</m:t>
                        </m:r>
                      </m:sub>
                    </m:sSub>
                    <m:sSub>
                      <m:sSubPr>
                        <m:ctrlPr>
                          <a:rPr lang="en-US" sz="1200" i="1">
                            <a:latin typeface="Cambria Math" panose="02040503050406030204" pitchFamily="18" charset="0"/>
                          </a:rPr>
                        </m:ctrlPr>
                      </m:sSubPr>
                      <m:e>
                        <m:r>
                          <a:rPr lang="id-ID" sz="1200" i="1">
                            <a:latin typeface="Cambria Math" panose="02040503050406030204" pitchFamily="18" charset="0"/>
                          </a:rPr>
                          <m:t>𝜎</m:t>
                        </m:r>
                      </m:e>
                      <m:sub>
                        <m:r>
                          <a:rPr lang="id-ID" sz="1200" i="1">
                            <a:latin typeface="Cambria Math" panose="02040503050406030204" pitchFamily="18" charset="0"/>
                          </a:rPr>
                          <m:t>𝑘</m:t>
                        </m:r>
                      </m:sub>
                    </m:sSub>
                  </m:oMath>
                </a14:m>
                <a:r>
                  <a:rPr lang="id-ID" sz="1200" dirty="0"/>
                  <a:t>, dan </a:t>
                </a:r>
                <a14:m>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𝜌</m:t>
                        </m:r>
                      </m:e>
                      <m:sub>
                        <m:r>
                          <a:rPr lang="id-ID" sz="1200" i="1">
                            <a:latin typeface="Cambria Math" panose="02040503050406030204" pitchFamily="18" charset="0"/>
                          </a:rPr>
                          <m:t>𝑖𝑘</m:t>
                        </m:r>
                      </m:sub>
                    </m:sSub>
                  </m:oMath>
                </a14:m>
                <a:r>
                  <a:rPr lang="id-ID" sz="1200" dirty="0"/>
                  <a:t> adalah koefisien korelasi dari saham ke-</a:t>
                </a:r>
                <a:r>
                  <a:rPr lang="id-ID" sz="1200" i="1" dirty="0"/>
                  <a:t>i</a:t>
                </a:r>
                <a:r>
                  <a:rPr lang="id-ID" sz="1200" dirty="0"/>
                  <a:t> dengan saham ke-</a:t>
                </a:r>
                <a:r>
                  <a:rPr lang="id-ID" sz="1200" i="1" dirty="0"/>
                  <a:t>k, </a:t>
                </a:r>
                <a14:m>
                  <m:oMath xmlns:m="http://schemas.openxmlformats.org/officeDocument/2006/math">
                    <m:r>
                      <a:rPr lang="id-ID" sz="1200" i="1">
                        <a:latin typeface="Cambria Math" panose="02040503050406030204" pitchFamily="18" charset="0"/>
                      </a:rPr>
                      <m:t>𝑖</m:t>
                    </m:r>
                    <m:r>
                      <a:rPr lang="id-ID" sz="1200" i="1">
                        <a:latin typeface="Cambria Math" panose="02040503050406030204" pitchFamily="18" charset="0"/>
                      </a:rPr>
                      <m:t>,</m:t>
                    </m:r>
                    <m:r>
                      <a:rPr lang="id-ID" sz="1200" i="1">
                        <a:latin typeface="Cambria Math" panose="02040503050406030204" pitchFamily="18" charset="0"/>
                      </a:rPr>
                      <m:t>𝑘</m:t>
                    </m:r>
                    <m:r>
                      <a:rPr lang="id-ID" sz="1200" i="1">
                        <a:latin typeface="Cambria Math" panose="02040503050406030204" pitchFamily="18" charset="0"/>
                      </a:rPr>
                      <m:t>=1,2,…,</m:t>
                    </m:r>
                    <m:r>
                      <a:rPr lang="id-ID" sz="1200" i="1">
                        <a:latin typeface="Cambria Math" panose="02040503050406030204" pitchFamily="18" charset="0"/>
                      </a:rPr>
                      <m:t>𝑛</m:t>
                    </m:r>
                  </m:oMath>
                </a14:m>
                <a:endParaRPr lang="en-US" sz="1200" b="1" dirty="0"/>
              </a:p>
              <a:p>
                <a:endParaRPr lang="id-ID" dirty="0"/>
              </a:p>
            </p:txBody>
          </p:sp>
        </mc:Choice>
        <mc:Fallback xmlns="">
          <p:sp>
            <p:nvSpPr>
              <p:cNvPr id="3" name="Notes Placeholder 2"/>
              <p:cNvSpPr>
                <a:spLocks noGrp="1"/>
              </p:cNvSpPr>
              <p:nvPr>
                <p:ph type="body" idx="1"/>
              </p:nvPr>
            </p:nvSpPr>
            <p:spPr/>
            <p:txBody>
              <a:bodyPr/>
              <a:lstStyle/>
              <a:p>
                <a:r>
                  <a:rPr lang="id-ID" sz="1200" dirty="0" smtClean="0"/>
                  <a:t>Dalam teori portofolio, risiko dinyatakan sebagai kemungkinan penyimpangan nilai yang terjadi pada </a:t>
                </a:r>
                <a:r>
                  <a:rPr lang="id-ID" sz="1200" i="1" dirty="0"/>
                  <a:t>return.</a:t>
                </a:r>
                <a:r>
                  <a:rPr lang="id-ID" sz="1200" dirty="0"/>
                  <a:t> Risiko dinyatakan sebagai standar deviasi </a:t>
                </a:r>
                <a:r>
                  <a:rPr lang="id-ID" sz="1200" i="0">
                    <a:latin typeface="Cambria Math" panose="02040503050406030204" pitchFamily="18" charset="0"/>
                  </a:rPr>
                  <a:t>(𝜎)</a:t>
                </a:r>
                <a:r>
                  <a:rPr lang="id-ID" sz="1200" dirty="0"/>
                  <a:t> atau variansi </a:t>
                </a:r>
                <a:r>
                  <a:rPr lang="id-ID" sz="1200" i="0">
                    <a:latin typeface="Cambria Math" panose="02040503050406030204" pitchFamily="18" charset="0"/>
                  </a:rPr>
                  <a:t>(𝜎</a:t>
                </a:r>
                <a:r>
                  <a:rPr lang="en-US" sz="1200" i="0">
                    <a:latin typeface="Cambria Math" panose="02040503050406030204" pitchFamily="18" charset="0"/>
                  </a:rPr>
                  <a:t>^</a:t>
                </a:r>
                <a:r>
                  <a:rPr lang="id-ID" sz="1200" i="0">
                    <a:latin typeface="Cambria Math" panose="02040503050406030204" pitchFamily="18" charset="0"/>
                  </a:rPr>
                  <a:t>2)</a:t>
                </a:r>
                <a:r>
                  <a:rPr lang="id-ID" sz="1200" dirty="0"/>
                  <a:t>.</a:t>
                </a:r>
                <a:endParaRPr lang="en-US" sz="1200" dirty="0"/>
              </a:p>
              <a:p>
                <a:r>
                  <a:rPr lang="id-ID" sz="1200" dirty="0"/>
                  <a:t>Variansi </a:t>
                </a:r>
                <a:r>
                  <a:rPr lang="id-ID" sz="1200" i="1" dirty="0"/>
                  <a:t>return</a:t>
                </a:r>
                <a:r>
                  <a:rPr lang="id-ID" sz="1200" dirty="0"/>
                  <a:t> saham ke-</a:t>
                </a:r>
                <a:r>
                  <a:rPr lang="en-US" sz="1200" i="1" dirty="0" err="1"/>
                  <a:t>i</a:t>
                </a:r>
                <a:r>
                  <a:rPr lang="id-ID" sz="1200" dirty="0"/>
                  <a:t> didefinisikan </a:t>
                </a:r>
                <a:r>
                  <a:rPr lang="id-ID" sz="1200" dirty="0" smtClean="0"/>
                  <a:t>dengan</a:t>
                </a:r>
                <a:endParaRPr lang="en-US" sz="1200" i="1" dirty="0" smtClean="0">
                  <a:latin typeface="Cambria Math" panose="02040503050406030204" pitchFamily="18" charset="0"/>
                </a:endParaRPr>
              </a:p>
              <a:p>
                <a:pPr/>
                <a:r>
                  <a:rPr lang="id-ID" sz="1200" i="0">
                    <a:latin typeface="Cambria Math" panose="02040503050406030204" pitchFamily="18" charset="0"/>
                  </a:rPr>
                  <a:t>𝜎</a:t>
                </a:r>
                <a:r>
                  <a:rPr lang="en-US" sz="1200" i="0">
                    <a:latin typeface="Cambria Math" panose="02040503050406030204" pitchFamily="18" charset="0"/>
                  </a:rPr>
                  <a:t>_</a:t>
                </a:r>
                <a:r>
                  <a:rPr lang="id-ID" sz="1200" i="0">
                    <a:latin typeface="Cambria Math" panose="02040503050406030204" pitchFamily="18" charset="0"/>
                  </a:rPr>
                  <a:t>𝑖^2=1</a:t>
                </a:r>
                <a:r>
                  <a:rPr lang="en-US" sz="1200" i="0">
                    <a:latin typeface="Cambria Math" panose="02040503050406030204" pitchFamily="18" charset="0"/>
                  </a:rPr>
                  <a:t>/</a:t>
                </a:r>
                <a:r>
                  <a:rPr lang="id-ID" sz="1200" i="0">
                    <a:latin typeface="Cambria Math" panose="02040503050406030204" pitchFamily="18" charset="0"/>
                  </a:rPr>
                  <a:t>𝑚</a:t>
                </a:r>
                <a:r>
                  <a:rPr lang="en-US" sz="1200" i="0">
                    <a:latin typeface="Cambria Math" panose="02040503050406030204" pitchFamily="18" charset="0"/>
                  </a:rPr>
                  <a:t> ∑1</a:t>
                </a:r>
                <a:r>
                  <a:rPr lang="id-ID" sz="1200" i="0">
                    <a:latin typeface="Cambria Math" panose="02040503050406030204" pitchFamily="18" charset="0"/>
                  </a:rPr>
                  <a:t>_</a:t>
                </a:r>
                <a:r>
                  <a:rPr lang="en-US" sz="1200" i="0">
                    <a:latin typeface="Cambria Math" panose="02040503050406030204" pitchFamily="18" charset="0"/>
                  </a:rPr>
                  <a:t>(</a:t>
                </a:r>
                <a:r>
                  <a:rPr lang="id-ID" sz="1200" i="0">
                    <a:latin typeface="Cambria Math" panose="02040503050406030204" pitchFamily="18" charset="0"/>
                  </a:rPr>
                  <a:t>𝑗=1</a:t>
                </a:r>
                <a:r>
                  <a:rPr lang="en-US" sz="1200" i="0">
                    <a:latin typeface="Cambria Math" panose="02040503050406030204" pitchFamily="18" charset="0"/>
                  </a:rPr>
                  <a:t>)</a:t>
                </a:r>
                <a:r>
                  <a:rPr lang="id-ID" sz="1200" i="0">
                    <a:latin typeface="Cambria Math" panose="02040503050406030204" pitchFamily="18" charset="0"/>
                  </a:rPr>
                  <a:t>^𝑚▒</a:t>
                </a:r>
                <a:r>
                  <a:rPr lang="en-US" sz="1200" i="0">
                    <a:latin typeface="Cambria Math" panose="02040503050406030204" pitchFamily="18" charset="0"/>
                  </a:rPr>
                  <a:t>(</a:t>
                </a:r>
                <a:r>
                  <a:rPr lang="id-ID" sz="1200" i="0">
                    <a:latin typeface="Cambria Math" panose="02040503050406030204" pitchFamily="18" charset="0"/>
                  </a:rPr>
                  <a:t>𝑟</a:t>
                </a:r>
                <a:r>
                  <a:rPr lang="en-US" sz="1200" i="0">
                    <a:latin typeface="Cambria Math" panose="02040503050406030204" pitchFamily="18" charset="0"/>
                  </a:rPr>
                  <a:t>_</a:t>
                </a:r>
                <a:r>
                  <a:rPr lang="id-ID" sz="1200" i="0">
                    <a:latin typeface="Cambria Math" panose="02040503050406030204" pitchFamily="18" charset="0"/>
                  </a:rPr>
                  <a:t>𝑖𝑗−</a:t>
                </a:r>
                <a:r>
                  <a:rPr lang="en-US" sz="1200" i="0">
                    <a:latin typeface="Cambria Math" panose="02040503050406030204" pitchFamily="18" charset="0"/>
                  </a:rPr>
                  <a:t>(</a:t>
                </a:r>
                <a:r>
                  <a:rPr lang="id-ID" sz="1200" i="0">
                    <a:latin typeface="Cambria Math" panose="02040503050406030204" pitchFamily="18" charset="0"/>
                  </a:rPr>
                  <a:t>𝑟</a:t>
                </a:r>
                <a:r>
                  <a:rPr lang="en-US" sz="1200" i="0">
                    <a:latin typeface="Cambria Math" panose="02040503050406030204" pitchFamily="18" charset="0"/>
                  </a:rPr>
                  <a:t>_</a:t>
                </a:r>
                <a:r>
                  <a:rPr lang="id-ID" sz="1200" i="0">
                    <a:latin typeface="Cambria Math" panose="02040503050406030204" pitchFamily="18" charset="0"/>
                  </a:rPr>
                  <a:t>𝑖 </a:t>
                </a:r>
                <a:r>
                  <a:rPr lang="en-US" sz="1200" i="0">
                    <a:latin typeface="Cambria Math" panose="02040503050406030204" pitchFamily="18" charset="0"/>
                  </a:rPr>
                  <a:t>) ̅</a:t>
                </a:r>
                <a:r>
                  <a:rPr lang="id-ID" sz="1200" i="0">
                    <a:latin typeface="Cambria Math" panose="02040503050406030204" pitchFamily="18" charset="0"/>
                  </a:rPr>
                  <a:t> )</a:t>
                </a:r>
                <a:r>
                  <a:rPr lang="en-US" sz="1200" i="0">
                    <a:latin typeface="Cambria Math" panose="02040503050406030204" pitchFamily="18" charset="0"/>
                  </a:rPr>
                  <a:t>^</a:t>
                </a:r>
                <a:r>
                  <a:rPr lang="id-ID" sz="1200" i="0">
                    <a:latin typeface="Cambria Math" panose="02040503050406030204" pitchFamily="18" charset="0"/>
                  </a:rPr>
                  <a:t>2 </a:t>
                </a:r>
                <a:endParaRPr lang="en-US" sz="1200" dirty="0" smtClean="0"/>
              </a:p>
              <a:p>
                <a:r>
                  <a:rPr lang="id-ID" sz="1200" dirty="0"/>
                  <a:t>Dan kovariansi </a:t>
                </a:r>
                <a:r>
                  <a:rPr lang="id-ID" sz="1200" i="1" dirty="0"/>
                  <a:t>return</a:t>
                </a:r>
                <a:r>
                  <a:rPr lang="id-ID" sz="1200" dirty="0"/>
                  <a:t> saham ke-</a:t>
                </a:r>
                <a:r>
                  <a:rPr lang="id-ID" sz="1200" i="1" dirty="0"/>
                  <a:t>i</a:t>
                </a:r>
                <a:r>
                  <a:rPr lang="id-ID" sz="1200" dirty="0"/>
                  <a:t> dan </a:t>
                </a:r>
                <a:r>
                  <a:rPr lang="id-ID" sz="1200" i="1" dirty="0"/>
                  <a:t>return</a:t>
                </a:r>
                <a:r>
                  <a:rPr lang="id-ID" sz="1200" dirty="0"/>
                  <a:t> saham ke-</a:t>
                </a:r>
                <a:r>
                  <a:rPr lang="id-ID" sz="1200" i="1" dirty="0"/>
                  <a:t>k</a:t>
                </a:r>
                <a:r>
                  <a:rPr lang="id-ID" sz="1200" dirty="0"/>
                  <a:t> adalah</a:t>
                </a:r>
                <a:endParaRPr lang="en-US" sz="1200" dirty="0"/>
              </a:p>
              <a:p>
                <a:pPr/>
                <a:r>
                  <a:rPr lang="id-ID" sz="1200" i="0">
                    <a:latin typeface="Cambria Math" panose="02040503050406030204" pitchFamily="18" charset="0"/>
                  </a:rPr>
                  <a:t>𝜎</a:t>
                </a:r>
                <a:r>
                  <a:rPr lang="en-US" sz="1200" i="0">
                    <a:latin typeface="Cambria Math" panose="02040503050406030204" pitchFamily="18" charset="0"/>
                  </a:rPr>
                  <a:t>_</a:t>
                </a:r>
                <a:r>
                  <a:rPr lang="id-ID" sz="1200" i="0">
                    <a:latin typeface="Cambria Math" panose="02040503050406030204" pitchFamily="18" charset="0"/>
                  </a:rPr>
                  <a:t>𝑖𝑘=1</a:t>
                </a:r>
                <a:r>
                  <a:rPr lang="en-US" sz="1200" i="0">
                    <a:latin typeface="Cambria Math" panose="02040503050406030204" pitchFamily="18" charset="0"/>
                  </a:rPr>
                  <a:t>/</a:t>
                </a:r>
                <a:r>
                  <a:rPr lang="id-ID" sz="1200" i="0">
                    <a:latin typeface="Cambria Math" panose="02040503050406030204" pitchFamily="18" charset="0"/>
                  </a:rPr>
                  <a:t>𝑚</a:t>
                </a:r>
                <a:r>
                  <a:rPr lang="en-US" sz="1200" i="0">
                    <a:latin typeface="Cambria Math" panose="02040503050406030204" pitchFamily="18" charset="0"/>
                  </a:rPr>
                  <a:t> ∑1</a:t>
                </a:r>
                <a:r>
                  <a:rPr lang="id-ID" sz="1200" i="0">
                    <a:latin typeface="Cambria Math" panose="02040503050406030204" pitchFamily="18" charset="0"/>
                  </a:rPr>
                  <a:t>_</a:t>
                </a:r>
                <a:r>
                  <a:rPr lang="en-US" sz="1200" i="0">
                    <a:latin typeface="Cambria Math" panose="02040503050406030204" pitchFamily="18" charset="0"/>
                  </a:rPr>
                  <a:t>(</a:t>
                </a:r>
                <a:r>
                  <a:rPr lang="id-ID" sz="1200" i="0">
                    <a:latin typeface="Cambria Math" panose="02040503050406030204" pitchFamily="18" charset="0"/>
                  </a:rPr>
                  <a:t>𝑗=1</a:t>
                </a:r>
                <a:r>
                  <a:rPr lang="en-US" sz="1200" i="0">
                    <a:latin typeface="Cambria Math" panose="02040503050406030204" pitchFamily="18" charset="0"/>
                  </a:rPr>
                  <a:t>)</a:t>
                </a:r>
                <a:r>
                  <a:rPr lang="id-ID" sz="1200" i="0">
                    <a:latin typeface="Cambria Math" panose="02040503050406030204" pitchFamily="18" charset="0"/>
                  </a:rPr>
                  <a:t>^𝑚▒〖(𝑟</a:t>
                </a:r>
                <a:r>
                  <a:rPr lang="en-US" sz="1200" i="0">
                    <a:latin typeface="Cambria Math" panose="02040503050406030204" pitchFamily="18" charset="0"/>
                  </a:rPr>
                  <a:t>_</a:t>
                </a:r>
                <a:r>
                  <a:rPr lang="id-ID" sz="1200" i="0">
                    <a:latin typeface="Cambria Math" panose="02040503050406030204" pitchFamily="18" charset="0"/>
                  </a:rPr>
                  <a:t>𝑖𝑗−</a:t>
                </a:r>
                <a:r>
                  <a:rPr lang="en-US" sz="1200" i="0">
                    <a:latin typeface="Cambria Math" panose="02040503050406030204" pitchFamily="18" charset="0"/>
                  </a:rPr>
                  <a:t>(</a:t>
                </a:r>
                <a:r>
                  <a:rPr lang="id-ID" sz="1200" i="0">
                    <a:latin typeface="Cambria Math" panose="02040503050406030204" pitchFamily="18" charset="0"/>
                  </a:rPr>
                  <a:t>𝑟</a:t>
                </a:r>
                <a:r>
                  <a:rPr lang="en-US" sz="1200" i="0">
                    <a:latin typeface="Cambria Math" panose="02040503050406030204" pitchFamily="18" charset="0"/>
                  </a:rPr>
                  <a:t>_</a:t>
                </a:r>
                <a:r>
                  <a:rPr lang="id-ID" sz="1200" i="0">
                    <a:latin typeface="Cambria Math" panose="02040503050406030204" pitchFamily="18" charset="0"/>
                  </a:rPr>
                  <a:t>𝑖 </a:t>
                </a:r>
                <a:r>
                  <a:rPr lang="en-US" sz="1200" i="0">
                    <a:latin typeface="Cambria Math" panose="02040503050406030204" pitchFamily="18" charset="0"/>
                  </a:rPr>
                  <a:t>) ̅</a:t>
                </a:r>
                <a:r>
                  <a:rPr lang="id-ID" sz="1200" i="0">
                    <a:latin typeface="Cambria Math" panose="02040503050406030204" pitchFamily="18" charset="0"/>
                  </a:rPr>
                  <a:t>)(𝑟</a:t>
                </a:r>
                <a:r>
                  <a:rPr lang="en-US" sz="1200" i="0">
                    <a:latin typeface="Cambria Math" panose="02040503050406030204" pitchFamily="18" charset="0"/>
                  </a:rPr>
                  <a:t>_</a:t>
                </a:r>
                <a:r>
                  <a:rPr lang="id-ID" sz="1200" i="0">
                    <a:latin typeface="Cambria Math" panose="02040503050406030204" pitchFamily="18" charset="0"/>
                  </a:rPr>
                  <a:t>𝑘𝑗−</a:t>
                </a:r>
                <a:r>
                  <a:rPr lang="en-US" sz="1200" i="0">
                    <a:latin typeface="Cambria Math" panose="02040503050406030204" pitchFamily="18" charset="0"/>
                  </a:rPr>
                  <a:t>(</a:t>
                </a:r>
                <a:r>
                  <a:rPr lang="id-ID" sz="1200" i="0">
                    <a:latin typeface="Cambria Math" panose="02040503050406030204" pitchFamily="18" charset="0"/>
                  </a:rPr>
                  <a:t>𝑟</a:t>
                </a:r>
                <a:r>
                  <a:rPr lang="en-US" sz="1200" i="0">
                    <a:latin typeface="Cambria Math" panose="02040503050406030204" pitchFamily="18" charset="0"/>
                  </a:rPr>
                  <a:t>_</a:t>
                </a:r>
                <a:r>
                  <a:rPr lang="id-ID" sz="1200" i="0">
                    <a:latin typeface="Cambria Math" panose="02040503050406030204" pitchFamily="18" charset="0"/>
                  </a:rPr>
                  <a:t>𝑘 </a:t>
                </a:r>
                <a:r>
                  <a:rPr lang="en-US" sz="1200" i="0">
                    <a:latin typeface="Cambria Math" panose="02040503050406030204" pitchFamily="18" charset="0"/>
                  </a:rPr>
                  <a:t>) ̅</a:t>
                </a:r>
                <a:r>
                  <a:rPr lang="id-ID" sz="1200" i="0">
                    <a:latin typeface="Cambria Math" panose="02040503050406030204" pitchFamily="18" charset="0"/>
                  </a:rPr>
                  <a:t>)〗</a:t>
                </a:r>
                <a:endParaRPr lang="en-US" sz="1200" dirty="0" smtClean="0"/>
              </a:p>
              <a:p>
                <a:r>
                  <a:rPr lang="id-ID" sz="1200" dirty="0"/>
                  <a:t>Dengan </a:t>
                </a:r>
                <a:r>
                  <a:rPr lang="id-ID" sz="1200" i="0">
                    <a:latin typeface="Cambria Math" panose="02040503050406030204" pitchFamily="18" charset="0"/>
                  </a:rPr>
                  <a:t>𝑖=1,2,…,𝑛</a:t>
                </a:r>
                <a:r>
                  <a:rPr lang="id-ID" sz="1200" dirty="0"/>
                  <a:t>, </a:t>
                </a:r>
                <a:r>
                  <a:rPr lang="id-ID" sz="1200" i="0">
                    <a:latin typeface="Cambria Math" panose="02040503050406030204" pitchFamily="18" charset="0"/>
                  </a:rPr>
                  <a:t>𝑗=1,2,…,𝑚,</a:t>
                </a:r>
                <a:r>
                  <a:rPr lang="id-ID" sz="1200" dirty="0"/>
                  <a:t> dan </a:t>
                </a:r>
                <a:r>
                  <a:rPr lang="id-ID" sz="1200" i="0">
                    <a:latin typeface="Cambria Math" panose="02040503050406030204" pitchFamily="18" charset="0"/>
                  </a:rPr>
                  <a:t>𝑘=1,2,…,𝑛</a:t>
                </a:r>
                <a:r>
                  <a:rPr lang="id-ID" sz="1200" dirty="0"/>
                  <a:t>.</a:t>
                </a:r>
                <a:endParaRPr lang="en-US" sz="1200" dirty="0"/>
              </a:p>
              <a:p>
                <a:r>
                  <a:rPr lang="id-ID" sz="1200" dirty="0"/>
                  <a:t>Variansi dari portofolio didefinisikan dengan persamaan</a:t>
                </a:r>
                <a:endParaRPr lang="en-US" sz="1200" dirty="0" smtClean="0"/>
              </a:p>
              <a:p>
                <a:pPr algn="ctr"/>
                <a:r>
                  <a:rPr lang="id-ID" sz="1200" i="0">
                    <a:latin typeface="Cambria Math" panose="02040503050406030204" pitchFamily="18" charset="0"/>
                  </a:rPr>
                  <a:t>𝑉=</a:t>
                </a:r>
                <a:r>
                  <a:rPr lang="en-US" sz="1200" i="0">
                    <a:latin typeface="Cambria Math" panose="02040503050406030204" pitchFamily="18" charset="0"/>
                  </a:rPr>
                  <a:t>∑1</a:t>
                </a:r>
                <a:r>
                  <a:rPr lang="id-ID" sz="1200" i="0">
                    <a:latin typeface="Cambria Math" panose="02040503050406030204" pitchFamily="18" charset="0"/>
                  </a:rPr>
                  <a:t>_</a:t>
                </a:r>
                <a:r>
                  <a:rPr lang="en-US" sz="1200" i="0">
                    <a:latin typeface="Cambria Math" panose="02040503050406030204" pitchFamily="18" charset="0"/>
                  </a:rPr>
                  <a:t>(</a:t>
                </a:r>
                <a:r>
                  <a:rPr lang="id-ID" sz="1200" i="0">
                    <a:latin typeface="Cambria Math" panose="02040503050406030204" pitchFamily="18" charset="0"/>
                  </a:rPr>
                  <a:t>𝑖=1</a:t>
                </a:r>
                <a:r>
                  <a:rPr lang="en-US" sz="1200" i="0">
                    <a:latin typeface="Cambria Math" panose="02040503050406030204" pitchFamily="18" charset="0"/>
                  </a:rPr>
                  <a:t>)</a:t>
                </a:r>
                <a:r>
                  <a:rPr lang="id-ID" sz="1200" i="0">
                    <a:latin typeface="Cambria Math" panose="02040503050406030204" pitchFamily="18" charset="0"/>
                  </a:rPr>
                  <a:t>^𝑛▒〖𝜎</a:t>
                </a:r>
                <a:r>
                  <a:rPr lang="en-US" sz="1200" i="0">
                    <a:latin typeface="Cambria Math" panose="02040503050406030204" pitchFamily="18" charset="0"/>
                  </a:rPr>
                  <a:t>_</a:t>
                </a:r>
                <a:r>
                  <a:rPr lang="id-ID" sz="1200" i="0">
                    <a:latin typeface="Cambria Math" panose="02040503050406030204" pitchFamily="18" charset="0"/>
                  </a:rPr>
                  <a:t>𝑖^2</a:t>
                </a:r>
                <a:r>
                  <a:rPr lang="en-US" sz="1200" i="0">
                    <a:latin typeface="Cambria Math" panose="02040503050406030204" pitchFamily="18" charset="0"/>
                  </a:rPr>
                  <a:t> </a:t>
                </a:r>
                <a:r>
                  <a:rPr lang="id-ID" sz="1200" i="0">
                    <a:latin typeface="Cambria Math" panose="02040503050406030204" pitchFamily="18" charset="0"/>
                  </a:rPr>
                  <a:t>𝑦</a:t>
                </a:r>
                <a:r>
                  <a:rPr lang="en-US" sz="1200" i="0">
                    <a:latin typeface="Cambria Math" panose="02040503050406030204" pitchFamily="18" charset="0"/>
                  </a:rPr>
                  <a:t>_</a:t>
                </a:r>
                <a:r>
                  <a:rPr lang="id-ID" sz="1200" i="0">
                    <a:latin typeface="Cambria Math" panose="02040503050406030204" pitchFamily="18" charset="0"/>
                  </a:rPr>
                  <a:t>𝑖^2+2</a:t>
                </a:r>
                <a:r>
                  <a:rPr lang="en-US" sz="1200" i="0">
                    <a:latin typeface="Cambria Math" panose="02040503050406030204" pitchFamily="18" charset="0"/>
                  </a:rPr>
                  <a:t>∑1</a:t>
                </a:r>
                <a:r>
                  <a:rPr lang="id-ID" sz="1200" i="0">
                    <a:latin typeface="Cambria Math" panose="02040503050406030204" pitchFamily="18" charset="0"/>
                  </a:rPr>
                  <a:t>_</a:t>
                </a:r>
                <a:r>
                  <a:rPr lang="en-US" sz="1200" i="0">
                    <a:latin typeface="Cambria Math" panose="02040503050406030204" pitchFamily="18" charset="0"/>
                  </a:rPr>
                  <a:t>(</a:t>
                </a:r>
                <a:r>
                  <a:rPr lang="id-ID" sz="1200" i="0">
                    <a:latin typeface="Cambria Math" panose="02040503050406030204" pitchFamily="18" charset="0"/>
                  </a:rPr>
                  <a:t>𝑖=1</a:t>
                </a:r>
                <a:r>
                  <a:rPr lang="en-US" sz="1200" i="0">
                    <a:latin typeface="Cambria Math" panose="02040503050406030204" pitchFamily="18" charset="0"/>
                  </a:rPr>
                  <a:t>)</a:t>
                </a:r>
                <a:r>
                  <a:rPr lang="id-ID" sz="1200" i="0">
                    <a:latin typeface="Cambria Math" panose="02040503050406030204" pitchFamily="18" charset="0"/>
                  </a:rPr>
                  <a:t>^(𝑛−1)▒</a:t>
                </a:r>
                <a:r>
                  <a:rPr lang="en-US" sz="1200" i="0">
                    <a:latin typeface="Cambria Math" panose="02040503050406030204" pitchFamily="18" charset="0"/>
                  </a:rPr>
                  <a:t>∑1</a:t>
                </a:r>
                <a:r>
                  <a:rPr lang="id-ID" sz="1200" i="0">
                    <a:latin typeface="Cambria Math" panose="02040503050406030204" pitchFamily="18" charset="0"/>
                  </a:rPr>
                  <a:t>_</a:t>
                </a:r>
                <a:r>
                  <a:rPr lang="en-US" sz="1200" i="0">
                    <a:latin typeface="Cambria Math" panose="02040503050406030204" pitchFamily="18" charset="0"/>
                  </a:rPr>
                  <a:t>(</a:t>
                </a:r>
                <a:r>
                  <a:rPr lang="id-ID" sz="1200" i="0">
                    <a:latin typeface="Cambria Math" panose="02040503050406030204" pitchFamily="18" charset="0"/>
                  </a:rPr>
                  <a:t>𝑗=𝑖+1</a:t>
                </a:r>
                <a:r>
                  <a:rPr lang="en-US" sz="1200" i="0">
                    <a:latin typeface="Cambria Math" panose="02040503050406030204" pitchFamily="18" charset="0"/>
                  </a:rPr>
                  <a:t>)</a:t>
                </a:r>
                <a:r>
                  <a:rPr lang="id-ID" sz="1200" i="0">
                    <a:latin typeface="Cambria Math" panose="02040503050406030204" pitchFamily="18" charset="0"/>
                  </a:rPr>
                  <a:t>^𝑛▒〖𝜎</a:t>
                </a:r>
                <a:r>
                  <a:rPr lang="en-US" sz="1200" i="0">
                    <a:latin typeface="Cambria Math" panose="02040503050406030204" pitchFamily="18" charset="0"/>
                  </a:rPr>
                  <a:t>_</a:t>
                </a:r>
                <a:r>
                  <a:rPr lang="id-ID" sz="1200" i="0">
                    <a:latin typeface="Cambria Math" panose="02040503050406030204" pitchFamily="18" charset="0"/>
                  </a:rPr>
                  <a:t>𝑖𝑗</a:t>
                </a:r>
                <a:r>
                  <a:rPr lang="en-US" sz="1200" i="0">
                    <a:latin typeface="Cambria Math" panose="02040503050406030204" pitchFamily="18" charset="0"/>
                  </a:rPr>
                  <a:t> </a:t>
                </a:r>
                <a:r>
                  <a:rPr lang="id-ID" sz="1200" i="0">
                    <a:latin typeface="Cambria Math" panose="02040503050406030204" pitchFamily="18" charset="0"/>
                  </a:rPr>
                  <a:t>𝑦</a:t>
                </a:r>
                <a:r>
                  <a:rPr lang="en-US" sz="1200" i="0">
                    <a:latin typeface="Cambria Math" panose="02040503050406030204" pitchFamily="18" charset="0"/>
                  </a:rPr>
                  <a:t>_</a:t>
                </a:r>
                <a:r>
                  <a:rPr lang="id-ID" sz="1200" i="0">
                    <a:latin typeface="Cambria Math" panose="02040503050406030204" pitchFamily="18" charset="0"/>
                  </a:rPr>
                  <a:t>𝑖</a:t>
                </a:r>
                <a:r>
                  <a:rPr lang="en-US" sz="1200" i="0">
                    <a:latin typeface="Cambria Math" panose="02040503050406030204" pitchFamily="18" charset="0"/>
                  </a:rPr>
                  <a:t> </a:t>
                </a:r>
                <a:r>
                  <a:rPr lang="id-ID" sz="1200" i="0">
                    <a:latin typeface="Cambria Math" panose="02040503050406030204" pitchFamily="18" charset="0"/>
                  </a:rPr>
                  <a:t>𝑦</a:t>
                </a:r>
                <a:r>
                  <a:rPr lang="en-US" sz="1200" i="0">
                    <a:latin typeface="Cambria Math" panose="02040503050406030204" pitchFamily="18" charset="0"/>
                  </a:rPr>
                  <a:t>_</a:t>
                </a:r>
                <a:r>
                  <a:rPr lang="id-ID" sz="1200" i="0">
                    <a:latin typeface="Cambria Math" panose="02040503050406030204" pitchFamily="18" charset="0"/>
                  </a:rPr>
                  <a:t>𝑗 〗〗</a:t>
                </a:r>
                <a:endParaRPr lang="en-US" sz="1200" dirty="0" smtClean="0"/>
              </a:p>
              <a:p>
                <a:r>
                  <a:rPr lang="id-ID" sz="1200" dirty="0"/>
                  <a:t>atau</a:t>
                </a:r>
                <a:endParaRPr lang="en-US" sz="1200" dirty="0"/>
              </a:p>
              <a:p>
                <a:pPr/>
                <a:r>
                  <a:rPr lang="id-ID" sz="1200" i="0">
                    <a:latin typeface="Cambria Math" panose="02040503050406030204" pitchFamily="18" charset="0"/>
                  </a:rPr>
                  <a:t>𝑉=</a:t>
                </a:r>
                <a:r>
                  <a:rPr lang="id-ID" sz="1200" b="1" i="0">
                    <a:latin typeface="Cambria Math" panose="02040503050406030204" pitchFamily="18" charset="0"/>
                  </a:rPr>
                  <a:t>𝒚</a:t>
                </a:r>
                <a:r>
                  <a:rPr lang="en-US" sz="1200" b="1" i="0">
                    <a:latin typeface="Cambria Math" panose="02040503050406030204" pitchFamily="18" charset="0"/>
                  </a:rPr>
                  <a:t>^</a:t>
                </a:r>
                <a:r>
                  <a:rPr lang="id-ID" sz="1200" i="0">
                    <a:latin typeface="Cambria Math" panose="02040503050406030204" pitchFamily="18" charset="0"/>
                  </a:rPr>
                  <a:t>𝑇 𝑄</a:t>
                </a:r>
                <a:r>
                  <a:rPr lang="id-ID" sz="1200" b="1" i="0">
                    <a:latin typeface="Cambria Math" panose="02040503050406030204" pitchFamily="18" charset="0"/>
                  </a:rPr>
                  <a:t>𝒚</a:t>
                </a:r>
                <a:endParaRPr lang="en-US" sz="1200" dirty="0" smtClean="0"/>
              </a:p>
              <a:p>
                <a:r>
                  <a:rPr lang="id-ID" sz="1200" dirty="0"/>
                  <a:t>dengan</a:t>
                </a:r>
                <a:endParaRPr lang="en-US" sz="1200" dirty="0"/>
              </a:p>
              <a:p>
                <a:pPr/>
                <a:r>
                  <a:rPr lang="id-ID" sz="1200" i="0">
                    <a:latin typeface="Cambria Math" panose="02040503050406030204" pitchFamily="18" charset="0"/>
                  </a:rPr>
                  <a:t>𝑄=</a:t>
                </a:r>
                <a:r>
                  <a:rPr lang="en-US" sz="1200" i="0">
                    <a:latin typeface="Cambria Math" panose="02040503050406030204" pitchFamily="18" charset="0"/>
                  </a:rPr>
                  <a:t>(■8(</a:t>
                </a:r>
                <a:r>
                  <a:rPr lang="id-ID" sz="1200" i="0">
                    <a:latin typeface="Cambria Math" panose="02040503050406030204" pitchFamily="18" charset="0"/>
                  </a:rPr>
                  <a:t>𝜎</a:t>
                </a:r>
                <a:r>
                  <a:rPr lang="en-US" sz="1200" i="0">
                    <a:latin typeface="Cambria Math" panose="02040503050406030204" pitchFamily="18" charset="0"/>
                  </a:rPr>
                  <a:t>_</a:t>
                </a:r>
                <a:r>
                  <a:rPr lang="id-ID" sz="1200" i="0">
                    <a:latin typeface="Cambria Math" panose="02040503050406030204" pitchFamily="18" charset="0"/>
                  </a:rPr>
                  <a:t>11&amp;𝜎</a:t>
                </a:r>
                <a:r>
                  <a:rPr lang="en-US" sz="1200" i="0">
                    <a:latin typeface="Cambria Math" panose="02040503050406030204" pitchFamily="18" charset="0"/>
                  </a:rPr>
                  <a:t>_</a:t>
                </a:r>
                <a:r>
                  <a:rPr lang="id-ID" sz="1200" i="0">
                    <a:latin typeface="Cambria Math" panose="02040503050406030204" pitchFamily="18" charset="0"/>
                  </a:rPr>
                  <a:t>12&amp;…&amp;𝜎</a:t>
                </a:r>
                <a:r>
                  <a:rPr lang="en-US" sz="1200" i="0">
                    <a:latin typeface="Cambria Math" panose="02040503050406030204" pitchFamily="18" charset="0"/>
                  </a:rPr>
                  <a:t>_</a:t>
                </a:r>
                <a:r>
                  <a:rPr lang="id-ID" sz="1200" i="0">
                    <a:latin typeface="Cambria Math" panose="02040503050406030204" pitchFamily="18" charset="0"/>
                  </a:rPr>
                  <a:t>1𝑛@𝜎</a:t>
                </a:r>
                <a:r>
                  <a:rPr lang="en-US" sz="1200" i="0">
                    <a:latin typeface="Cambria Math" panose="02040503050406030204" pitchFamily="18" charset="0"/>
                  </a:rPr>
                  <a:t>_</a:t>
                </a:r>
                <a:r>
                  <a:rPr lang="id-ID" sz="1200" i="0">
                    <a:latin typeface="Cambria Math" panose="02040503050406030204" pitchFamily="18" charset="0"/>
                  </a:rPr>
                  <a:t>12&amp;𝜎</a:t>
                </a:r>
                <a:r>
                  <a:rPr lang="en-US" sz="1200" i="0">
                    <a:latin typeface="Cambria Math" panose="02040503050406030204" pitchFamily="18" charset="0"/>
                  </a:rPr>
                  <a:t>_</a:t>
                </a:r>
                <a:r>
                  <a:rPr lang="id-ID" sz="1200" i="0">
                    <a:latin typeface="Cambria Math" panose="02040503050406030204" pitchFamily="18" charset="0"/>
                  </a:rPr>
                  <a:t>22&amp;…&amp;𝜎</a:t>
                </a:r>
                <a:r>
                  <a:rPr lang="en-US" sz="1200" i="0">
                    <a:latin typeface="Cambria Math" panose="02040503050406030204" pitchFamily="18" charset="0"/>
                  </a:rPr>
                  <a:t>_</a:t>
                </a:r>
                <a:r>
                  <a:rPr lang="id-ID" sz="1200" i="0">
                    <a:latin typeface="Cambria Math" panose="02040503050406030204" pitchFamily="18" charset="0"/>
                  </a:rPr>
                  <a:t>2𝑛@⋮&amp;⋮&amp;⋱&amp;⋮@𝜎</a:t>
                </a:r>
                <a:r>
                  <a:rPr lang="en-US" sz="1200" i="0">
                    <a:latin typeface="Cambria Math" panose="02040503050406030204" pitchFamily="18" charset="0"/>
                  </a:rPr>
                  <a:t>_</a:t>
                </a:r>
                <a:r>
                  <a:rPr lang="id-ID" sz="1200" i="0">
                    <a:latin typeface="Cambria Math" panose="02040503050406030204" pitchFamily="18" charset="0"/>
                  </a:rPr>
                  <a:t>1𝑛&amp;𝜎</a:t>
                </a:r>
                <a:r>
                  <a:rPr lang="en-US" sz="1200" i="0">
                    <a:latin typeface="Cambria Math" panose="02040503050406030204" pitchFamily="18" charset="0"/>
                  </a:rPr>
                  <a:t>_</a:t>
                </a:r>
                <a:r>
                  <a:rPr lang="id-ID" sz="1200" i="0">
                    <a:latin typeface="Cambria Math" panose="02040503050406030204" pitchFamily="18" charset="0"/>
                  </a:rPr>
                  <a:t>2𝑛&amp;…&amp;𝜎</a:t>
                </a:r>
                <a:r>
                  <a:rPr lang="en-US" sz="1200" i="0">
                    <a:latin typeface="Cambria Math" panose="02040503050406030204" pitchFamily="18" charset="0"/>
                  </a:rPr>
                  <a:t>_</a:t>
                </a:r>
                <a:r>
                  <a:rPr lang="id-ID" sz="1200" i="0">
                    <a:latin typeface="Cambria Math" panose="02040503050406030204" pitchFamily="18" charset="0"/>
                  </a:rPr>
                  <a:t>𝑛𝑛 ))</a:t>
                </a:r>
                <a:endParaRPr lang="en-US" sz="1200" b="1" dirty="0" smtClean="0"/>
              </a:p>
              <a:p>
                <a:r>
                  <a:rPr lang="id-ID" sz="1200" dirty="0"/>
                  <a:t>Adalah matriks variansi-kovariansi </a:t>
                </a:r>
                <a:r>
                  <a:rPr lang="id-ID" sz="1200" i="1" dirty="0"/>
                  <a:t>return</a:t>
                </a:r>
                <a:r>
                  <a:rPr lang="id-ID" sz="1200" dirty="0"/>
                  <a:t>, dengan </a:t>
                </a:r>
                <a:r>
                  <a:rPr lang="id-ID" sz="1200" i="0">
                    <a:latin typeface="Cambria Math" panose="02040503050406030204" pitchFamily="18" charset="0"/>
                  </a:rPr>
                  <a:t>𝜎</a:t>
                </a:r>
                <a:r>
                  <a:rPr lang="en-US" sz="1200" i="0">
                    <a:latin typeface="Cambria Math" panose="02040503050406030204" pitchFamily="18" charset="0"/>
                  </a:rPr>
                  <a:t>_</a:t>
                </a:r>
                <a:r>
                  <a:rPr lang="id-ID" sz="1200" i="0">
                    <a:latin typeface="Cambria Math" panose="02040503050406030204" pitchFamily="18" charset="0"/>
                  </a:rPr>
                  <a:t>𝑖𝑘=𝜌</a:t>
                </a:r>
                <a:r>
                  <a:rPr lang="en-US" sz="1200" i="0">
                    <a:latin typeface="Cambria Math" panose="02040503050406030204" pitchFamily="18" charset="0"/>
                  </a:rPr>
                  <a:t>_</a:t>
                </a:r>
                <a:r>
                  <a:rPr lang="id-ID" sz="1200" i="0">
                    <a:latin typeface="Cambria Math" panose="02040503050406030204" pitchFamily="18" charset="0"/>
                  </a:rPr>
                  <a:t>𝑖𝑘</a:t>
                </a:r>
                <a:r>
                  <a:rPr lang="en-US" sz="1200" i="0">
                    <a:latin typeface="Cambria Math" panose="02040503050406030204" pitchFamily="18" charset="0"/>
                  </a:rPr>
                  <a:t> </a:t>
                </a:r>
                <a:r>
                  <a:rPr lang="id-ID" sz="1200" i="0">
                    <a:latin typeface="Cambria Math" panose="02040503050406030204" pitchFamily="18" charset="0"/>
                  </a:rPr>
                  <a:t>𝜎</a:t>
                </a:r>
                <a:r>
                  <a:rPr lang="en-US" sz="1200" i="0">
                    <a:latin typeface="Cambria Math" panose="02040503050406030204" pitchFamily="18" charset="0"/>
                  </a:rPr>
                  <a:t>_</a:t>
                </a:r>
                <a:r>
                  <a:rPr lang="id-ID" sz="1200" i="0">
                    <a:latin typeface="Cambria Math" panose="02040503050406030204" pitchFamily="18" charset="0"/>
                  </a:rPr>
                  <a:t>𝑖</a:t>
                </a:r>
                <a:r>
                  <a:rPr lang="en-US" sz="1200" i="0">
                    <a:latin typeface="Cambria Math" panose="02040503050406030204" pitchFamily="18" charset="0"/>
                  </a:rPr>
                  <a:t> </a:t>
                </a:r>
                <a:r>
                  <a:rPr lang="id-ID" sz="1200" i="0">
                    <a:latin typeface="Cambria Math" panose="02040503050406030204" pitchFamily="18" charset="0"/>
                  </a:rPr>
                  <a:t>𝜎</a:t>
                </a:r>
                <a:r>
                  <a:rPr lang="en-US" sz="1200" i="0">
                    <a:latin typeface="Cambria Math" panose="02040503050406030204" pitchFamily="18" charset="0"/>
                  </a:rPr>
                  <a:t>_</a:t>
                </a:r>
                <a:r>
                  <a:rPr lang="id-ID" sz="1200" i="0">
                    <a:latin typeface="Cambria Math" panose="02040503050406030204" pitchFamily="18" charset="0"/>
                  </a:rPr>
                  <a:t>𝑘</a:t>
                </a:r>
                <a:r>
                  <a:rPr lang="id-ID" sz="1200" dirty="0"/>
                  <a:t>, dan </a:t>
                </a:r>
                <a:r>
                  <a:rPr lang="id-ID" sz="1200" i="0">
                    <a:latin typeface="Cambria Math" panose="02040503050406030204" pitchFamily="18" charset="0"/>
                  </a:rPr>
                  <a:t>𝜌</a:t>
                </a:r>
                <a:r>
                  <a:rPr lang="en-US" sz="1200" i="0">
                    <a:latin typeface="Cambria Math" panose="02040503050406030204" pitchFamily="18" charset="0"/>
                  </a:rPr>
                  <a:t>_</a:t>
                </a:r>
                <a:r>
                  <a:rPr lang="id-ID" sz="1200" i="0">
                    <a:latin typeface="Cambria Math" panose="02040503050406030204" pitchFamily="18" charset="0"/>
                  </a:rPr>
                  <a:t>𝑖𝑘</a:t>
                </a:r>
                <a:r>
                  <a:rPr lang="id-ID" sz="1200" dirty="0"/>
                  <a:t> adalah koefisien korelasi dari saham ke-</a:t>
                </a:r>
                <a:r>
                  <a:rPr lang="id-ID" sz="1200" i="1" dirty="0"/>
                  <a:t>i</a:t>
                </a:r>
                <a:r>
                  <a:rPr lang="id-ID" sz="1200" dirty="0"/>
                  <a:t> dengan saham ke-</a:t>
                </a:r>
                <a:r>
                  <a:rPr lang="id-ID" sz="1200" i="1" dirty="0"/>
                  <a:t>k, </a:t>
                </a:r>
                <a:r>
                  <a:rPr lang="id-ID" sz="1200" i="0">
                    <a:latin typeface="Cambria Math" panose="02040503050406030204" pitchFamily="18" charset="0"/>
                  </a:rPr>
                  <a:t>𝑖,𝑘=1,2,…,𝑛</a:t>
                </a:r>
                <a:endParaRPr lang="en-US" sz="1200" b="1" dirty="0"/>
              </a:p>
              <a:p>
                <a:endParaRPr lang="id-ID" dirty="0"/>
              </a:p>
            </p:txBody>
          </p:sp>
        </mc:Fallback>
      </mc:AlternateContent>
      <p:sp>
        <p:nvSpPr>
          <p:cNvPr id="4" name="Slide Number Placeholder 3"/>
          <p:cNvSpPr>
            <a:spLocks noGrp="1"/>
          </p:cNvSpPr>
          <p:nvPr>
            <p:ph type="sldNum" sz="quarter" idx="10"/>
          </p:nvPr>
        </p:nvSpPr>
        <p:spPr/>
        <p:txBody>
          <a:bodyPr/>
          <a:lstStyle/>
          <a:p>
            <a:fld id="{68602BA6-02F0-48E8-A9F0-3F1B6ADDE787}" type="slidenum">
              <a:rPr lang="id-ID" smtClean="0"/>
              <a:t>13</a:t>
            </a:fld>
            <a:endParaRPr lang="id-ID"/>
          </a:p>
        </p:txBody>
      </p:sp>
    </p:spTree>
    <p:extLst>
      <p:ext uri="{BB962C8B-B14F-4D97-AF65-F5344CB8AC3E}">
        <p14:creationId xmlns:p14="http://schemas.microsoft.com/office/powerpoint/2010/main" val="1941990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200" i="1" kern="1200" dirty="0">
                    <a:solidFill>
                      <a:schemeClr val="tx1"/>
                    </a:solidFill>
                    <a:effectLst/>
                    <a:latin typeface="+mn-lt"/>
                    <a:ea typeface="+mn-ea"/>
                    <a:cs typeface="+mn-cs"/>
                  </a:rPr>
                  <a:t>Short-selling</a:t>
                </a:r>
                <a:r>
                  <a:rPr lang="id-ID" sz="1200" kern="1200" dirty="0">
                    <a:solidFill>
                      <a:schemeClr val="tx1"/>
                    </a:solidFill>
                    <a:effectLst/>
                    <a:latin typeface="+mn-lt"/>
                    <a:ea typeface="+mn-ea"/>
                    <a:cs typeface="+mn-cs"/>
                  </a:rPr>
                  <a:t> merupakan aksi menjual saham tanpa harus memiliki sahamnya terlebih dahulu dengan cara meminjam saham dari investor lain dan hal ini sangat dilarang di Indonesia.  Untuk menghindari hal tersebut, maka ditambahkan kendala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b="0" i="1" kern="1200" smtClean="0">
                            <a:solidFill>
                              <a:schemeClr val="tx1"/>
                            </a:solidFill>
                            <a:effectLst/>
                            <a:latin typeface="Cambria Math" panose="02040503050406030204" pitchFamily="18" charset="0"/>
                            <a:ea typeface="+mn-ea"/>
                            <a:cs typeface="+mn-cs"/>
                          </a:rPr>
                          <m:t>𝑥</m:t>
                        </m:r>
                      </m:e>
                      <m:sub>
                        <m:r>
                          <a:rPr lang="id-ID" sz="1200" i="1" kern="1200">
                            <a:solidFill>
                              <a:schemeClr val="tx1"/>
                            </a:solidFill>
                            <a:effectLst/>
                            <a:latin typeface="Cambria Math" panose="02040503050406030204" pitchFamily="18" charset="0"/>
                            <a:ea typeface="+mn-ea"/>
                            <a:cs typeface="+mn-cs"/>
                          </a:rPr>
                          <m:t>𝑖</m:t>
                        </m:r>
                      </m:sub>
                    </m:sSub>
                    <m:r>
                      <a:rPr lang="id-ID" sz="1200" i="1" kern="1200">
                        <a:solidFill>
                          <a:schemeClr val="tx1"/>
                        </a:solidFill>
                        <a:effectLst/>
                        <a:latin typeface="Cambria Math" panose="02040503050406030204" pitchFamily="18" charset="0"/>
                        <a:ea typeface="+mn-ea"/>
                        <a:cs typeface="+mn-cs"/>
                      </a:rPr>
                      <m:t>≥0</m:t>
                    </m:r>
                  </m:oMath>
                </a14:m>
                <a:r>
                  <a:rPr lang="id-ID" sz="1200" kern="1200" dirty="0">
                    <a:solidFill>
                      <a:schemeClr val="tx1"/>
                    </a:solidFill>
                    <a:effectLst/>
                    <a:latin typeface="+mn-lt"/>
                    <a:ea typeface="+mn-ea"/>
                    <a:cs typeface="+mn-cs"/>
                  </a:rPr>
                  <a:t> dengan </a:t>
                </a:r>
                <a14:m>
                  <m:oMath xmlns:m="http://schemas.openxmlformats.org/officeDocument/2006/math">
                    <m:r>
                      <a:rPr lang="id-ID" sz="1200" i="1" kern="1200">
                        <a:solidFill>
                          <a:schemeClr val="tx1"/>
                        </a:solidFill>
                        <a:effectLst/>
                        <a:latin typeface="Cambria Math" panose="02040503050406030204" pitchFamily="18" charset="0"/>
                        <a:ea typeface="+mn-ea"/>
                        <a:cs typeface="+mn-cs"/>
                      </a:rPr>
                      <m:t>𝑖</m:t>
                    </m:r>
                    <m:r>
                      <a:rPr lang="id-ID" sz="1200" i="1" kern="1200">
                        <a:solidFill>
                          <a:schemeClr val="tx1"/>
                        </a:solidFill>
                        <a:effectLst/>
                        <a:latin typeface="Cambria Math" panose="02040503050406030204" pitchFamily="18" charset="0"/>
                        <a:ea typeface="+mn-ea"/>
                        <a:cs typeface="+mn-cs"/>
                      </a:rPr>
                      <m:t>=1,2,…,</m:t>
                    </m:r>
                    <m:r>
                      <a:rPr lang="id-ID" sz="1200" i="1" kern="1200">
                        <a:solidFill>
                          <a:schemeClr val="tx1"/>
                        </a:solidFill>
                        <a:effectLst/>
                        <a:latin typeface="Cambria Math" panose="02040503050406030204" pitchFamily="18" charset="0"/>
                        <a:ea typeface="+mn-ea"/>
                        <a:cs typeface="+mn-cs"/>
                      </a:rPr>
                      <m:t>𝑛</m:t>
                    </m:r>
                  </m:oMath>
                </a14:m>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D" b="0" i="0" dirty="0" err="1">
                    <a:solidFill>
                      <a:srgbClr val="444444"/>
                    </a:solidFill>
                    <a:effectLst/>
                    <a:latin typeface="AcuminPro"/>
                  </a:rPr>
                  <a:t>Otoritas</a:t>
                </a:r>
                <a:r>
                  <a:rPr lang="en-ID" b="0" i="0" dirty="0">
                    <a:solidFill>
                      <a:srgbClr val="444444"/>
                    </a:solidFill>
                    <a:effectLst/>
                    <a:latin typeface="AcuminPro"/>
                  </a:rPr>
                  <a:t> Jasa </a:t>
                </a:r>
                <a:r>
                  <a:rPr lang="en-ID" b="0" i="0" dirty="0" err="1">
                    <a:solidFill>
                      <a:srgbClr val="444444"/>
                    </a:solidFill>
                    <a:effectLst/>
                    <a:latin typeface="AcuminPro"/>
                  </a:rPr>
                  <a:t>Keuangan</a:t>
                </a:r>
                <a:r>
                  <a:rPr lang="en-ID" b="0" i="0" dirty="0">
                    <a:solidFill>
                      <a:srgbClr val="444444"/>
                    </a:solidFill>
                    <a:effectLst/>
                    <a:latin typeface="AcuminPro"/>
                  </a:rPr>
                  <a:t> (</a:t>
                </a:r>
                <a:r>
                  <a:rPr lang="en-ID" b="0" i="0" u="none" strike="noStrike" dirty="0">
                    <a:solidFill>
                      <a:srgbClr val="FF3300"/>
                    </a:solidFill>
                    <a:effectLst/>
                    <a:latin typeface="AcuminPro"/>
                    <a:hlinkClick r:id="rId3"/>
                  </a:rPr>
                  <a:t>OJK</a:t>
                </a:r>
                <a:r>
                  <a:rPr lang="en-ID" b="0" i="0" dirty="0">
                    <a:solidFill>
                      <a:srgbClr val="444444"/>
                    </a:solidFill>
                    <a:effectLst/>
                    <a:latin typeface="AcuminPro"/>
                  </a:rPr>
                  <a:t>) </a:t>
                </a:r>
                <a:r>
                  <a:rPr lang="en-ID" b="0" i="0" dirty="0" err="1">
                    <a:solidFill>
                      <a:srgbClr val="444444"/>
                    </a:solidFill>
                    <a:effectLst/>
                    <a:latin typeface="AcuminPro"/>
                  </a:rPr>
                  <a:t>menyatakan</a:t>
                </a:r>
                <a:r>
                  <a:rPr lang="en-ID" b="0" i="0" dirty="0">
                    <a:solidFill>
                      <a:srgbClr val="444444"/>
                    </a:solidFill>
                    <a:effectLst/>
                    <a:latin typeface="AcuminPro"/>
                  </a:rPr>
                  <a:t> </a:t>
                </a:r>
                <a:r>
                  <a:rPr lang="en-ID" b="0" i="0" dirty="0" err="1">
                    <a:solidFill>
                      <a:srgbClr val="444444"/>
                    </a:solidFill>
                    <a:effectLst/>
                    <a:latin typeface="AcuminPro"/>
                  </a:rPr>
                  <a:t>transaksi</a:t>
                </a:r>
                <a:r>
                  <a:rPr lang="en-ID" b="0" i="0" dirty="0">
                    <a:solidFill>
                      <a:srgbClr val="444444"/>
                    </a:solidFill>
                    <a:effectLst/>
                    <a:latin typeface="AcuminPro"/>
                  </a:rPr>
                  <a:t> </a:t>
                </a:r>
                <a:r>
                  <a:rPr lang="en-ID" b="0" i="0" u="none" strike="noStrike" dirty="0">
                    <a:solidFill>
                      <a:srgbClr val="FF3300"/>
                    </a:solidFill>
                    <a:effectLst/>
                    <a:latin typeface="AcuminPro"/>
                    <a:hlinkClick r:id="rId4"/>
                  </a:rPr>
                  <a:t>short selling</a:t>
                </a:r>
                <a:r>
                  <a:rPr lang="en-ID" b="0" i="0" dirty="0">
                    <a:solidFill>
                      <a:srgbClr val="444444"/>
                    </a:solidFill>
                    <a:effectLst/>
                    <a:latin typeface="AcuminPro"/>
                  </a:rPr>
                  <a:t> </a:t>
                </a:r>
                <a:r>
                  <a:rPr lang="en-ID" b="0" i="0" dirty="0" err="1">
                    <a:solidFill>
                      <a:srgbClr val="444444"/>
                    </a:solidFill>
                    <a:effectLst/>
                    <a:latin typeface="AcuminPro"/>
                  </a:rPr>
                  <a:t>masih</a:t>
                </a:r>
                <a:r>
                  <a:rPr lang="en-ID" b="0" i="0" dirty="0">
                    <a:solidFill>
                      <a:srgbClr val="444444"/>
                    </a:solidFill>
                    <a:effectLst/>
                    <a:latin typeface="AcuminPro"/>
                  </a:rPr>
                  <a:t> </a:t>
                </a:r>
                <a:r>
                  <a:rPr lang="en-ID" b="0" i="0" dirty="0" err="1">
                    <a:solidFill>
                      <a:srgbClr val="444444"/>
                    </a:solidFill>
                    <a:effectLst/>
                    <a:latin typeface="AcuminPro"/>
                  </a:rPr>
                  <a:t>dilarang</a:t>
                </a:r>
                <a:r>
                  <a:rPr lang="en-ID" b="0" i="0" dirty="0">
                    <a:solidFill>
                      <a:srgbClr val="444444"/>
                    </a:solidFill>
                    <a:effectLst/>
                    <a:latin typeface="AcuminPro"/>
                  </a:rPr>
                  <a:t>. </a:t>
                </a:r>
                <a:r>
                  <a:rPr lang="en-ID" b="0" i="0" dirty="0" err="1">
                    <a:solidFill>
                      <a:srgbClr val="454545"/>
                    </a:solidFill>
                    <a:effectLst/>
                    <a:latin typeface="Futura Medium"/>
                  </a:rPr>
                  <a:t>melarang</a:t>
                </a:r>
                <a:r>
                  <a:rPr lang="en-ID" b="0" i="0" dirty="0">
                    <a:solidFill>
                      <a:srgbClr val="454545"/>
                    </a:solidFill>
                    <a:effectLst/>
                    <a:latin typeface="Futura Medium"/>
                  </a:rPr>
                  <a:t> </a:t>
                </a:r>
                <a:r>
                  <a:rPr lang="en-ID" b="0" i="0" dirty="0" err="1">
                    <a:solidFill>
                      <a:srgbClr val="454545"/>
                    </a:solidFill>
                    <a:effectLst/>
                    <a:latin typeface="Futura Medium"/>
                  </a:rPr>
                  <a:t>perdagangan</a:t>
                </a:r>
                <a:r>
                  <a:rPr lang="en-ID" b="0" i="0" dirty="0">
                    <a:solidFill>
                      <a:srgbClr val="454545"/>
                    </a:solidFill>
                    <a:effectLst/>
                    <a:latin typeface="Futura Medium"/>
                  </a:rPr>
                  <a:t> </a:t>
                </a:r>
                <a:r>
                  <a:rPr lang="en-ID" b="0" i="0" dirty="0" err="1">
                    <a:solidFill>
                      <a:srgbClr val="454545"/>
                    </a:solidFill>
                    <a:effectLst/>
                    <a:latin typeface="Futura Medium"/>
                  </a:rPr>
                  <a:t>saham</a:t>
                </a:r>
                <a:r>
                  <a:rPr lang="en-ID" b="0" i="0" dirty="0">
                    <a:solidFill>
                      <a:srgbClr val="454545"/>
                    </a:solidFill>
                    <a:effectLst/>
                    <a:latin typeface="Futura Medium"/>
                  </a:rPr>
                  <a:t> </a:t>
                </a:r>
                <a:r>
                  <a:rPr lang="en-ID" b="0" i="0" dirty="0" err="1">
                    <a:solidFill>
                      <a:srgbClr val="454545"/>
                    </a:solidFill>
                    <a:effectLst/>
                    <a:latin typeface="Futura Medium"/>
                  </a:rPr>
                  <a:t>secara</a:t>
                </a:r>
                <a:r>
                  <a:rPr lang="en-ID" b="0" i="0" dirty="0">
                    <a:solidFill>
                      <a:srgbClr val="454545"/>
                    </a:solidFill>
                    <a:effectLst/>
                    <a:latin typeface="Futura Medium"/>
                  </a:rPr>
                  <a:t> short selling pada </a:t>
                </a:r>
                <a:r>
                  <a:rPr lang="en-ID" b="0" i="0" dirty="0" err="1">
                    <a:solidFill>
                      <a:srgbClr val="454545"/>
                    </a:solidFill>
                    <a:effectLst/>
                    <a:latin typeface="Futura Medium"/>
                  </a:rPr>
                  <a:t>Oktober</a:t>
                </a:r>
                <a:r>
                  <a:rPr lang="en-ID" b="0" i="0" dirty="0">
                    <a:solidFill>
                      <a:srgbClr val="454545"/>
                    </a:solidFill>
                    <a:effectLst/>
                    <a:latin typeface="Futura Medium"/>
                  </a:rPr>
                  <a:t> 2008, </a:t>
                </a:r>
                <a:r>
                  <a:rPr lang="en-ID" b="0" i="0" dirty="0" err="1">
                    <a:solidFill>
                      <a:srgbClr val="454545"/>
                    </a:solidFill>
                    <a:effectLst/>
                    <a:latin typeface="Futura Medium"/>
                  </a:rPr>
                  <a:t>dengan</a:t>
                </a:r>
                <a:r>
                  <a:rPr lang="en-ID" b="0" i="0" dirty="0">
                    <a:solidFill>
                      <a:srgbClr val="454545"/>
                    </a:solidFill>
                    <a:effectLst/>
                    <a:latin typeface="Futura Medium"/>
                  </a:rPr>
                  <a:t> </a:t>
                </a:r>
                <a:r>
                  <a:rPr lang="en-ID" b="0" i="0" dirty="0" err="1">
                    <a:solidFill>
                      <a:srgbClr val="454545"/>
                    </a:solidFill>
                    <a:effectLst/>
                    <a:latin typeface="Futura Medium"/>
                  </a:rPr>
                  <a:t>alasan</a:t>
                </a:r>
                <a:r>
                  <a:rPr lang="en-ID" b="0" i="0" dirty="0">
                    <a:solidFill>
                      <a:srgbClr val="454545"/>
                    </a:solidFill>
                    <a:effectLst/>
                    <a:latin typeface="Futura Medium"/>
                  </a:rPr>
                  <a:t> </a:t>
                </a:r>
                <a:r>
                  <a:rPr lang="en-ID" b="0" i="0" dirty="0" err="1">
                    <a:solidFill>
                      <a:srgbClr val="454545"/>
                    </a:solidFill>
                    <a:effectLst/>
                    <a:latin typeface="Futura Medium"/>
                  </a:rPr>
                  <a:t>kondisi</a:t>
                </a:r>
                <a:r>
                  <a:rPr lang="en-ID" b="0" i="0" dirty="0">
                    <a:solidFill>
                      <a:srgbClr val="454545"/>
                    </a:solidFill>
                    <a:effectLst/>
                    <a:latin typeface="Futura Medium"/>
                  </a:rPr>
                  <a:t> pasar global dan regional </a:t>
                </a:r>
                <a:r>
                  <a:rPr lang="en-ID" b="0" i="0" dirty="0" err="1">
                    <a:solidFill>
                      <a:srgbClr val="454545"/>
                    </a:solidFill>
                    <a:effectLst/>
                    <a:latin typeface="Futura Medium"/>
                  </a:rPr>
                  <a:t>saat</a:t>
                </a:r>
                <a:r>
                  <a:rPr lang="en-ID" b="0" i="0" dirty="0">
                    <a:solidFill>
                      <a:srgbClr val="454545"/>
                    </a:solidFill>
                    <a:effectLst/>
                    <a:latin typeface="Futura Medium"/>
                  </a:rPr>
                  <a:t> </a:t>
                </a:r>
                <a:r>
                  <a:rPr lang="en-ID" b="0" i="0" dirty="0" err="1">
                    <a:solidFill>
                      <a:srgbClr val="454545"/>
                    </a:solidFill>
                    <a:effectLst/>
                    <a:latin typeface="Futura Medium"/>
                  </a:rPr>
                  <a:t>itu</a:t>
                </a:r>
                <a:r>
                  <a:rPr lang="en-ID" b="0" i="0" dirty="0">
                    <a:solidFill>
                      <a:srgbClr val="454545"/>
                    </a:solidFill>
                    <a:effectLst/>
                    <a:latin typeface="Futura Medium"/>
                  </a:rPr>
                  <a:t> </a:t>
                </a:r>
                <a:r>
                  <a:rPr lang="en-ID" b="0" i="0" dirty="0" err="1">
                    <a:solidFill>
                      <a:srgbClr val="454545"/>
                    </a:solidFill>
                    <a:effectLst/>
                    <a:latin typeface="Futura Medium"/>
                  </a:rPr>
                  <a:t>tidak</a:t>
                </a:r>
                <a:r>
                  <a:rPr lang="en-ID" b="0" i="0" dirty="0">
                    <a:solidFill>
                      <a:srgbClr val="454545"/>
                    </a:solidFill>
                    <a:effectLst/>
                    <a:latin typeface="Futura Medium"/>
                  </a:rPr>
                  <a:t> </a:t>
                </a:r>
                <a:r>
                  <a:rPr lang="en-ID" b="0" i="0" dirty="0" err="1">
                    <a:solidFill>
                      <a:srgbClr val="454545"/>
                    </a:solidFill>
                    <a:effectLst/>
                    <a:latin typeface="Futura Medium"/>
                  </a:rPr>
                  <a:t>stabil</a:t>
                </a:r>
                <a:r>
                  <a:rPr lang="en-ID" b="0" i="0" dirty="0">
                    <a:solidFill>
                      <a:srgbClr val="454545"/>
                    </a:solidFill>
                    <a:effectLst/>
                    <a:latin typeface="Futura Medium"/>
                  </a:rPr>
                  <a:t> </a:t>
                </a:r>
                <a:r>
                  <a:rPr lang="en-ID" b="0" i="0" dirty="0" err="1">
                    <a:solidFill>
                      <a:srgbClr val="454545"/>
                    </a:solidFill>
                    <a:effectLst/>
                    <a:latin typeface="Futura Medium"/>
                  </a:rPr>
                  <a:t>dengan</a:t>
                </a:r>
                <a:r>
                  <a:rPr lang="en-ID" b="0" i="0" dirty="0">
                    <a:solidFill>
                      <a:srgbClr val="454545"/>
                    </a:solidFill>
                    <a:effectLst/>
                    <a:latin typeface="Futura Medium"/>
                  </a:rPr>
                  <a:t> </a:t>
                </a:r>
                <a:r>
                  <a:rPr lang="en-ID" b="0" i="0" dirty="0" err="1">
                    <a:solidFill>
                      <a:srgbClr val="454545"/>
                    </a:solidFill>
                    <a:effectLst/>
                    <a:latin typeface="Futura Medium"/>
                  </a:rPr>
                  <a:t>ketidakpastian</a:t>
                </a:r>
                <a:r>
                  <a:rPr lang="en-ID" b="0" i="0" dirty="0">
                    <a:solidFill>
                      <a:srgbClr val="454545"/>
                    </a:solidFill>
                    <a:effectLst/>
                    <a:latin typeface="Futura Medium"/>
                  </a:rPr>
                  <a:t> yang </a:t>
                </a:r>
                <a:r>
                  <a:rPr lang="en-ID" b="0" i="0" dirty="0" err="1">
                    <a:solidFill>
                      <a:srgbClr val="454545"/>
                    </a:solidFill>
                    <a:effectLst/>
                    <a:latin typeface="Futura Medium"/>
                  </a:rPr>
                  <a:t>tinggi</a:t>
                </a:r>
                <a:r>
                  <a:rPr lang="en-ID" b="0" i="0" dirty="0">
                    <a:solidFill>
                      <a:srgbClr val="454545"/>
                    </a:solidFill>
                    <a:effectLst/>
                    <a:latin typeface="Futura Medium"/>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D" b="0" i="0" dirty="0" err="1">
                    <a:solidFill>
                      <a:srgbClr val="454545"/>
                    </a:solidFill>
                    <a:effectLst/>
                    <a:latin typeface="Futura Medium"/>
                  </a:rPr>
                  <a:t>Kemudian</a:t>
                </a:r>
                <a:r>
                  <a:rPr lang="en-ID" b="0" i="0" dirty="0">
                    <a:solidFill>
                      <a:srgbClr val="454545"/>
                    </a:solidFill>
                    <a:effectLst/>
                    <a:latin typeface="Futura Medium"/>
                  </a:rPr>
                  <a:t> pada </a:t>
                </a:r>
                <a:r>
                  <a:rPr lang="en-ID" b="0" i="0" dirty="0" err="1">
                    <a:solidFill>
                      <a:srgbClr val="454545"/>
                    </a:solidFill>
                    <a:effectLst/>
                    <a:latin typeface="Futura Medium"/>
                  </a:rPr>
                  <a:t>periode</a:t>
                </a:r>
                <a:r>
                  <a:rPr lang="en-ID" b="0" i="0" dirty="0">
                    <a:solidFill>
                      <a:srgbClr val="454545"/>
                    </a:solidFill>
                    <a:effectLst/>
                    <a:latin typeface="Futura Medium"/>
                  </a:rPr>
                  <a:t> </a:t>
                </a:r>
                <a:r>
                  <a:rPr lang="en-ID" b="0" i="0" dirty="0" err="1">
                    <a:solidFill>
                      <a:srgbClr val="454545"/>
                    </a:solidFill>
                    <a:effectLst/>
                    <a:latin typeface="Futura Medium"/>
                  </a:rPr>
                  <a:t>Agustus</a:t>
                </a:r>
                <a:r>
                  <a:rPr lang="en-ID" b="0" i="0" dirty="0">
                    <a:solidFill>
                      <a:srgbClr val="454545"/>
                    </a:solidFill>
                    <a:effectLst/>
                    <a:latin typeface="Futura Medium"/>
                  </a:rPr>
                  <a:t> 2015, </a:t>
                </a:r>
                <a:r>
                  <a:rPr lang="en-ID" b="0" i="0" dirty="0" err="1">
                    <a:solidFill>
                      <a:srgbClr val="454545"/>
                    </a:solidFill>
                    <a:effectLst/>
                    <a:latin typeface="Futura Medium"/>
                  </a:rPr>
                  <a:t>saat</a:t>
                </a:r>
                <a:r>
                  <a:rPr lang="en-ID" b="0" i="0" dirty="0">
                    <a:solidFill>
                      <a:srgbClr val="454545"/>
                    </a:solidFill>
                    <a:effectLst/>
                    <a:latin typeface="Futura Medium"/>
                  </a:rPr>
                  <a:t> </a:t>
                </a:r>
                <a:r>
                  <a:rPr lang="en-ID" b="0" i="0" dirty="0" err="1">
                    <a:solidFill>
                      <a:srgbClr val="454545"/>
                    </a:solidFill>
                    <a:effectLst/>
                    <a:latin typeface="Futura Medium"/>
                  </a:rPr>
                  <a:t>itu</a:t>
                </a:r>
                <a:r>
                  <a:rPr lang="en-ID" b="0" i="0" dirty="0">
                    <a:solidFill>
                      <a:srgbClr val="454545"/>
                    </a:solidFill>
                    <a:effectLst/>
                    <a:latin typeface="Futura Medium"/>
                  </a:rPr>
                  <a:t> IHSG </a:t>
                </a:r>
                <a:r>
                  <a:rPr lang="en-ID" b="0" i="0" dirty="0" err="1">
                    <a:solidFill>
                      <a:srgbClr val="454545"/>
                    </a:solidFill>
                    <a:effectLst/>
                    <a:latin typeface="Futura Medium"/>
                  </a:rPr>
                  <a:t>semakin</a:t>
                </a:r>
                <a:r>
                  <a:rPr lang="en-ID" b="0" i="0" dirty="0">
                    <a:solidFill>
                      <a:srgbClr val="454545"/>
                    </a:solidFill>
                    <a:effectLst/>
                    <a:latin typeface="Futura Medium"/>
                  </a:rPr>
                  <a:t> </a:t>
                </a:r>
                <a:r>
                  <a:rPr lang="en-ID" b="0" i="0" dirty="0" err="1">
                    <a:solidFill>
                      <a:srgbClr val="454545"/>
                    </a:solidFill>
                    <a:effectLst/>
                    <a:latin typeface="Futura Medium"/>
                  </a:rPr>
                  <a:t>tertekan</a:t>
                </a:r>
                <a:r>
                  <a:rPr lang="en-ID" b="0" i="0" dirty="0">
                    <a:solidFill>
                      <a:srgbClr val="454545"/>
                    </a:solidFill>
                    <a:effectLst/>
                    <a:latin typeface="Futura Medium"/>
                  </a:rPr>
                  <a:t> </a:t>
                </a:r>
                <a:r>
                  <a:rPr lang="en-ID" b="0" i="0" dirty="0" err="1">
                    <a:solidFill>
                      <a:srgbClr val="454545"/>
                    </a:solidFill>
                    <a:effectLst/>
                    <a:latin typeface="Futura Medium"/>
                  </a:rPr>
                  <a:t>bahkan</a:t>
                </a:r>
                <a:r>
                  <a:rPr lang="en-ID" b="0" i="0" dirty="0">
                    <a:solidFill>
                      <a:srgbClr val="454545"/>
                    </a:solidFill>
                    <a:effectLst/>
                    <a:latin typeface="Futura Medium"/>
                  </a:rPr>
                  <a:t> </a:t>
                </a:r>
                <a:r>
                  <a:rPr lang="en-ID" b="0" i="0" dirty="0" err="1">
                    <a:solidFill>
                      <a:srgbClr val="454545"/>
                    </a:solidFill>
                    <a:effectLst/>
                    <a:latin typeface="Futura Medium"/>
                  </a:rPr>
                  <a:t>anjlok</a:t>
                </a:r>
                <a:r>
                  <a:rPr lang="en-ID" b="0" i="0" dirty="0">
                    <a:solidFill>
                      <a:srgbClr val="454545"/>
                    </a:solidFill>
                    <a:effectLst/>
                    <a:latin typeface="Futura Medium"/>
                  </a:rPr>
                  <a:t> 20,34% dan </a:t>
                </a:r>
                <a:r>
                  <a:rPr lang="en-ID" b="0" i="0" dirty="0" err="1">
                    <a:solidFill>
                      <a:srgbClr val="454545"/>
                    </a:solidFill>
                    <a:effectLst/>
                    <a:latin typeface="Futura Medium"/>
                  </a:rPr>
                  <a:t>berada</a:t>
                </a:r>
                <a:r>
                  <a:rPr lang="en-ID" b="0" i="0" dirty="0">
                    <a:solidFill>
                      <a:srgbClr val="454545"/>
                    </a:solidFill>
                    <a:effectLst/>
                    <a:latin typeface="Futura Medium"/>
                  </a:rPr>
                  <a:t> pada level </a:t>
                </a:r>
                <a:r>
                  <a:rPr lang="en-ID" b="0" i="0" dirty="0" err="1">
                    <a:solidFill>
                      <a:srgbClr val="454545"/>
                    </a:solidFill>
                    <a:effectLst/>
                    <a:latin typeface="Futura Medium"/>
                  </a:rPr>
                  <a:t>terendah</a:t>
                </a:r>
                <a:r>
                  <a:rPr lang="en-ID" b="0" i="0" dirty="0">
                    <a:solidFill>
                      <a:srgbClr val="454545"/>
                    </a:solidFill>
                    <a:effectLst/>
                    <a:latin typeface="Futura Medium"/>
                  </a:rPr>
                  <a:t> </a:t>
                </a:r>
                <a:r>
                  <a:rPr lang="en-ID" b="0" i="0" dirty="0" err="1">
                    <a:solidFill>
                      <a:srgbClr val="454545"/>
                    </a:solidFill>
                    <a:effectLst/>
                    <a:latin typeface="Futura Medium"/>
                  </a:rPr>
                  <a:t>dalam</a:t>
                </a:r>
                <a:r>
                  <a:rPr lang="en-ID" b="0" i="0" dirty="0">
                    <a:solidFill>
                      <a:srgbClr val="454545"/>
                    </a:solidFill>
                    <a:effectLst/>
                    <a:latin typeface="Futura Medium"/>
                  </a:rPr>
                  <a:t> </a:t>
                </a:r>
                <a:r>
                  <a:rPr lang="en-ID" b="0" i="0" dirty="0" err="1">
                    <a:solidFill>
                      <a:srgbClr val="454545"/>
                    </a:solidFill>
                    <a:effectLst/>
                    <a:latin typeface="Futura Medium"/>
                  </a:rPr>
                  <a:t>dua</a:t>
                </a:r>
                <a:r>
                  <a:rPr lang="en-ID" b="0" i="0" dirty="0">
                    <a:solidFill>
                      <a:srgbClr val="454545"/>
                    </a:solidFill>
                    <a:effectLst/>
                    <a:latin typeface="Futura Medium"/>
                  </a:rPr>
                  <a:t> </a:t>
                </a:r>
                <a:r>
                  <a:rPr lang="en-ID" b="0" i="0" dirty="0" err="1">
                    <a:solidFill>
                      <a:srgbClr val="454545"/>
                    </a:solidFill>
                    <a:effectLst/>
                    <a:latin typeface="Futura Medium"/>
                  </a:rPr>
                  <a:t>tahun</a:t>
                </a:r>
                <a:r>
                  <a:rPr lang="en-ID" b="0" i="0" dirty="0">
                    <a:solidFill>
                      <a:srgbClr val="454545"/>
                    </a:solidFill>
                    <a:effectLst/>
                    <a:latin typeface="Futura Medium"/>
                  </a:rPr>
                  <a:t> </a:t>
                </a:r>
                <a:r>
                  <a:rPr lang="en-ID" b="0" i="0" dirty="0" err="1">
                    <a:solidFill>
                      <a:srgbClr val="454545"/>
                    </a:solidFill>
                    <a:effectLst/>
                    <a:latin typeface="Futura Medium"/>
                  </a:rPr>
                  <a:t>terakhir</a:t>
                </a:r>
                <a:r>
                  <a:rPr lang="en-ID" b="0" i="0" dirty="0">
                    <a:solidFill>
                      <a:srgbClr val="454545"/>
                    </a:solidFill>
                    <a:effectLst/>
                    <a:latin typeface="Futura Medium"/>
                  </a:rPr>
                  <a:t>. </a:t>
                </a:r>
                <a:r>
                  <a:rPr lang="en-ID" b="0" i="0" dirty="0" err="1">
                    <a:solidFill>
                      <a:srgbClr val="454545"/>
                    </a:solidFill>
                    <a:effectLst/>
                    <a:latin typeface="Futura Medium"/>
                  </a:rPr>
                  <a:t>Akhirnya</a:t>
                </a:r>
                <a:r>
                  <a:rPr lang="en-ID" b="0" i="0" dirty="0">
                    <a:solidFill>
                      <a:srgbClr val="454545"/>
                    </a:solidFill>
                    <a:effectLst/>
                    <a:latin typeface="Futura Medium"/>
                  </a:rPr>
                  <a:t> </a:t>
                </a:r>
                <a:r>
                  <a:rPr lang="en-ID" b="0" i="0" dirty="0" err="1">
                    <a:solidFill>
                      <a:srgbClr val="454545"/>
                    </a:solidFill>
                    <a:effectLst/>
                    <a:latin typeface="Futura Medium"/>
                  </a:rPr>
                  <a:t>Otoritas</a:t>
                </a:r>
                <a:r>
                  <a:rPr lang="en-ID" b="0" i="0" dirty="0">
                    <a:solidFill>
                      <a:srgbClr val="454545"/>
                    </a:solidFill>
                    <a:effectLst/>
                    <a:latin typeface="Futura Medium"/>
                  </a:rPr>
                  <a:t> Jasa </a:t>
                </a:r>
                <a:r>
                  <a:rPr lang="en-ID" b="0" i="0" dirty="0" err="1">
                    <a:solidFill>
                      <a:srgbClr val="454545"/>
                    </a:solidFill>
                    <a:effectLst/>
                    <a:latin typeface="Futura Medium"/>
                  </a:rPr>
                  <a:t>Keuangan</a:t>
                </a:r>
                <a:r>
                  <a:rPr lang="en-ID" b="0" i="0" dirty="0">
                    <a:solidFill>
                      <a:srgbClr val="454545"/>
                    </a:solidFill>
                    <a:effectLst/>
                    <a:latin typeface="Futura Medium"/>
                  </a:rPr>
                  <a:t> dan BEI </a:t>
                </a:r>
                <a:r>
                  <a:rPr lang="en-ID" b="0" i="0" dirty="0" err="1">
                    <a:solidFill>
                      <a:srgbClr val="454545"/>
                    </a:solidFill>
                    <a:effectLst/>
                    <a:latin typeface="Futura Medium"/>
                  </a:rPr>
                  <a:t>mengambil</a:t>
                </a:r>
                <a:r>
                  <a:rPr lang="en-ID" b="0" i="0" dirty="0">
                    <a:solidFill>
                      <a:srgbClr val="454545"/>
                    </a:solidFill>
                    <a:effectLst/>
                    <a:latin typeface="Futura Medium"/>
                  </a:rPr>
                  <a:t> </a:t>
                </a:r>
                <a:r>
                  <a:rPr lang="en-ID" b="0" i="0" dirty="0" err="1">
                    <a:solidFill>
                      <a:srgbClr val="454545"/>
                    </a:solidFill>
                    <a:effectLst/>
                    <a:latin typeface="Futura Medium"/>
                  </a:rPr>
                  <a:t>langkah</a:t>
                </a:r>
                <a:r>
                  <a:rPr lang="en-ID" b="0" i="0" dirty="0">
                    <a:solidFill>
                      <a:srgbClr val="454545"/>
                    </a:solidFill>
                    <a:effectLst/>
                    <a:latin typeface="Futura Medium"/>
                  </a:rPr>
                  <a:t> </a:t>
                </a:r>
                <a:r>
                  <a:rPr lang="en-ID" b="0" i="0" dirty="0" err="1">
                    <a:solidFill>
                      <a:srgbClr val="454545"/>
                    </a:solidFill>
                    <a:effectLst/>
                    <a:latin typeface="Futura Medium"/>
                  </a:rPr>
                  <a:t>dengan</a:t>
                </a:r>
                <a:r>
                  <a:rPr lang="en-ID" b="0" i="0" dirty="0">
                    <a:solidFill>
                      <a:srgbClr val="454545"/>
                    </a:solidFill>
                    <a:effectLst/>
                    <a:latin typeface="Futura Medium"/>
                  </a:rPr>
                  <a:t> </a:t>
                </a:r>
                <a:r>
                  <a:rPr lang="en-ID" b="0" i="0" dirty="0" err="1">
                    <a:solidFill>
                      <a:srgbClr val="454545"/>
                    </a:solidFill>
                    <a:effectLst/>
                    <a:latin typeface="Futura Medium"/>
                  </a:rPr>
                  <a:t>mengeluarkan</a:t>
                </a:r>
                <a:r>
                  <a:rPr lang="en-ID" b="0" i="0" dirty="0">
                    <a:solidFill>
                      <a:srgbClr val="454545"/>
                    </a:solidFill>
                    <a:effectLst/>
                    <a:latin typeface="Futura Medium"/>
                  </a:rPr>
                  <a:t> </a:t>
                </a:r>
                <a:r>
                  <a:rPr lang="en-ID" b="0" i="0" dirty="0" err="1">
                    <a:solidFill>
                      <a:srgbClr val="454545"/>
                    </a:solidFill>
                    <a:effectLst/>
                    <a:latin typeface="Futura Medium"/>
                  </a:rPr>
                  <a:t>aturan</a:t>
                </a:r>
                <a:r>
                  <a:rPr lang="en-ID" b="0" i="0" dirty="0">
                    <a:solidFill>
                      <a:srgbClr val="454545"/>
                    </a:solidFill>
                    <a:effectLst/>
                    <a:latin typeface="Futura Medium"/>
                  </a:rPr>
                  <a:t> </a:t>
                </a:r>
                <a:r>
                  <a:rPr lang="en-ID" b="0" i="0" dirty="0" err="1">
                    <a:solidFill>
                      <a:srgbClr val="454545"/>
                    </a:solidFill>
                    <a:effectLst/>
                    <a:latin typeface="Futura Medium"/>
                  </a:rPr>
                  <a:t>larangan</a:t>
                </a:r>
                <a:r>
                  <a:rPr lang="en-ID" b="0" i="0" dirty="0">
                    <a:solidFill>
                      <a:srgbClr val="454545"/>
                    </a:solidFill>
                    <a:effectLst/>
                    <a:latin typeface="Futura Medium"/>
                  </a:rPr>
                  <a:t> </a:t>
                </a:r>
                <a:r>
                  <a:rPr lang="en-ID" b="0" i="0" dirty="0" err="1">
                    <a:solidFill>
                      <a:srgbClr val="454545"/>
                    </a:solidFill>
                    <a:effectLst/>
                    <a:latin typeface="Futura Medium"/>
                  </a:rPr>
                  <a:t>melakukan</a:t>
                </a:r>
                <a:r>
                  <a:rPr lang="en-ID" b="0" i="0" dirty="0">
                    <a:solidFill>
                      <a:srgbClr val="454545"/>
                    </a:solidFill>
                    <a:effectLst/>
                    <a:latin typeface="Futura Medium"/>
                  </a:rPr>
                  <a:t> </a:t>
                </a:r>
                <a:r>
                  <a:rPr lang="en-ID" b="0" i="0" dirty="0" err="1">
                    <a:solidFill>
                      <a:srgbClr val="454545"/>
                    </a:solidFill>
                    <a:effectLst/>
                    <a:latin typeface="Futura Medium"/>
                  </a:rPr>
                  <a:t>transaksi</a:t>
                </a:r>
                <a:r>
                  <a:rPr lang="en-ID" b="0" i="0" dirty="0">
                    <a:solidFill>
                      <a:srgbClr val="454545"/>
                    </a:solidFill>
                    <a:effectLst/>
                    <a:latin typeface="Futura Medium"/>
                  </a:rPr>
                  <a:t> </a:t>
                </a:r>
                <a:r>
                  <a:rPr lang="en-ID" b="0" i="0" dirty="0" err="1">
                    <a:solidFill>
                      <a:srgbClr val="454545"/>
                    </a:solidFill>
                    <a:effectLst/>
                    <a:latin typeface="Futura Medium"/>
                  </a:rPr>
                  <a:t>secara</a:t>
                </a:r>
                <a:r>
                  <a:rPr lang="en-ID" b="0" i="0" dirty="0">
                    <a:solidFill>
                      <a:srgbClr val="454545"/>
                    </a:solidFill>
                    <a:effectLst/>
                    <a:latin typeface="Futura Medium"/>
                  </a:rPr>
                  <a:t> short selling </a:t>
                </a:r>
                <a:r>
                  <a:rPr lang="en-ID" b="0" i="0" dirty="0" err="1">
                    <a:solidFill>
                      <a:srgbClr val="444444"/>
                    </a:solidFill>
                    <a:effectLst/>
                    <a:latin typeface="AcuminPro"/>
                  </a:rPr>
                  <a:t>untuk</a:t>
                </a:r>
                <a:r>
                  <a:rPr lang="en-ID" b="0" i="0" dirty="0">
                    <a:solidFill>
                      <a:srgbClr val="444444"/>
                    </a:solidFill>
                    <a:effectLst/>
                    <a:latin typeface="AcuminPro"/>
                  </a:rPr>
                  <a:t> </a:t>
                </a:r>
                <a:r>
                  <a:rPr lang="en-ID" b="0" i="0" dirty="0" err="1">
                    <a:solidFill>
                      <a:srgbClr val="444444"/>
                    </a:solidFill>
                    <a:effectLst/>
                    <a:latin typeface="AcuminPro"/>
                  </a:rPr>
                  <a:t>menjaga</a:t>
                </a:r>
                <a:r>
                  <a:rPr lang="en-ID" b="0" i="0" dirty="0">
                    <a:solidFill>
                      <a:srgbClr val="444444"/>
                    </a:solidFill>
                    <a:effectLst/>
                    <a:latin typeface="AcuminPro"/>
                  </a:rPr>
                  <a:t> </a:t>
                </a:r>
                <a:r>
                  <a:rPr lang="en-ID" b="0" i="0" dirty="0" err="1">
                    <a:solidFill>
                      <a:srgbClr val="444444"/>
                    </a:solidFill>
                    <a:effectLst/>
                    <a:latin typeface="AcuminPro"/>
                  </a:rPr>
                  <a:t>kondisi</a:t>
                </a:r>
                <a:r>
                  <a:rPr lang="en-ID" b="0" i="0" dirty="0">
                    <a:solidFill>
                      <a:srgbClr val="444444"/>
                    </a:solidFill>
                    <a:effectLst/>
                    <a:latin typeface="AcuminPro"/>
                  </a:rPr>
                  <a:t> pasar </a:t>
                </a:r>
                <a:r>
                  <a:rPr lang="en-ID" b="0" i="0" dirty="0" err="1">
                    <a:solidFill>
                      <a:srgbClr val="444444"/>
                    </a:solidFill>
                    <a:effectLst/>
                    <a:latin typeface="AcuminPro"/>
                  </a:rPr>
                  <a:t>saham</a:t>
                </a:r>
                <a:r>
                  <a:rPr lang="en-ID" b="0" i="0" dirty="0">
                    <a:solidFill>
                      <a:srgbClr val="454545"/>
                    </a:solidFill>
                    <a:effectLst/>
                    <a:latin typeface="Futura Medium"/>
                  </a:rPr>
                  <a:t> dan </a:t>
                </a:r>
                <a:r>
                  <a:rPr lang="en-ID" b="0" i="0" dirty="0" err="1">
                    <a:solidFill>
                      <a:srgbClr val="444444"/>
                    </a:solidFill>
                    <a:effectLst/>
                    <a:latin typeface="AcuminPro"/>
                  </a:rPr>
                  <a:t>menahan</a:t>
                </a:r>
                <a:r>
                  <a:rPr lang="en-ID" b="0" i="0" dirty="0">
                    <a:solidFill>
                      <a:srgbClr val="444444"/>
                    </a:solidFill>
                    <a:effectLst/>
                    <a:latin typeface="AcuminPro"/>
                  </a:rPr>
                  <a:t> </a:t>
                </a:r>
                <a:r>
                  <a:rPr lang="en-ID" b="0" i="0" dirty="0" err="1">
                    <a:solidFill>
                      <a:srgbClr val="444444"/>
                    </a:solidFill>
                    <a:effectLst/>
                    <a:latin typeface="AcuminPro"/>
                  </a:rPr>
                  <a:t>penurunan</a:t>
                </a:r>
                <a:r>
                  <a:rPr lang="en-ID" b="0" i="0" dirty="0">
                    <a:solidFill>
                      <a:srgbClr val="444444"/>
                    </a:solidFill>
                    <a:effectLst/>
                    <a:latin typeface="AcuminPro"/>
                  </a:rPr>
                  <a:t> </a:t>
                </a:r>
                <a:r>
                  <a:rPr lang="en-ID" b="0" i="0" dirty="0" err="1">
                    <a:solidFill>
                      <a:srgbClr val="444444"/>
                    </a:solidFill>
                    <a:effectLst/>
                    <a:latin typeface="AcuminPro"/>
                  </a:rPr>
                  <a:t>Indeks</a:t>
                </a:r>
                <a:r>
                  <a:rPr lang="en-ID" b="0" i="0" dirty="0">
                    <a:solidFill>
                      <a:srgbClr val="444444"/>
                    </a:solidFill>
                    <a:effectLst/>
                    <a:latin typeface="AcuminPro"/>
                  </a:rPr>
                  <a:t> Harga Saham </a:t>
                </a:r>
                <a:r>
                  <a:rPr lang="en-ID" b="0" i="0" dirty="0" err="1">
                    <a:solidFill>
                      <a:srgbClr val="444444"/>
                    </a:solidFill>
                    <a:effectLst/>
                    <a:latin typeface="AcuminPro"/>
                  </a:rPr>
                  <a:t>Gabungan</a:t>
                </a:r>
                <a:r>
                  <a:rPr lang="en-ID" b="0" i="0" dirty="0">
                    <a:solidFill>
                      <a:srgbClr val="444444"/>
                    </a:solidFill>
                    <a:effectLst/>
                    <a:latin typeface="AcuminPro"/>
                  </a:rPr>
                  <a:t> (IHSG) </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Ide dari masalah </a:t>
                </a:r>
                <a:r>
                  <a:rPr lang="en-US" sz="1200" kern="1200" dirty="0" err="1">
                    <a:solidFill>
                      <a:schemeClr val="tx1"/>
                    </a:solidFill>
                    <a:effectLst/>
                    <a:latin typeface="+mn-lt"/>
                    <a:ea typeface="+mn-ea"/>
                    <a:cs typeface="+mn-cs"/>
                  </a:rPr>
                  <a:t>ketiga</a:t>
                </a:r>
                <a:r>
                  <a:rPr lang="id-ID" sz="1200" kern="1200" dirty="0">
                    <a:solidFill>
                      <a:schemeClr val="tx1"/>
                    </a:solidFill>
                    <a:effectLst/>
                    <a:latin typeface="+mn-lt"/>
                    <a:ea typeface="+mn-ea"/>
                    <a:cs typeface="+mn-cs"/>
                  </a:rPr>
                  <a:t> adalah : Untuk 𝑡≥0 , besarnya parameter t menyeimbangkan seberapa besar bobot yang diberikan pada masalah memaksimumkan </a:t>
                </a:r>
                <a14:m>
                  <m:oMath xmlns:m="http://schemas.openxmlformats.org/officeDocument/2006/math">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𝝁</m:t>
                        </m:r>
                      </m:e>
                      <m:sup>
                        <m:r>
                          <a:rPr lang="id-ID" sz="1200" i="1" kern="1200">
                            <a:solidFill>
                              <a:schemeClr val="tx1"/>
                            </a:solidFill>
                            <a:effectLst/>
                            <a:latin typeface="Cambria Math" panose="02040503050406030204" pitchFamily="18" charset="0"/>
                            <a:ea typeface="+mn-ea"/>
                            <a:cs typeface="+mn-cs"/>
                          </a:rPr>
                          <m:t>𝑇</m:t>
                        </m:r>
                      </m:sup>
                    </m:sSup>
                    <m:r>
                      <a:rPr lang="id-ID" sz="1200" b="1" i="1" kern="1200">
                        <a:solidFill>
                          <a:schemeClr val="tx1"/>
                        </a:solidFill>
                        <a:effectLst/>
                        <a:latin typeface="Cambria Math" panose="02040503050406030204" pitchFamily="18" charset="0"/>
                        <a:ea typeface="+mn-ea"/>
                        <a:cs typeface="+mn-cs"/>
                      </a:rPr>
                      <m:t>𝒙</m:t>
                    </m:r>
                  </m:oMath>
                </a14:m>
                <a:r>
                  <a:rPr lang="id-ID" sz="1200" kern="1200" dirty="0">
                    <a:solidFill>
                      <a:schemeClr val="tx1"/>
                    </a:solidFill>
                    <a:effectLst/>
                    <a:latin typeface="+mn-lt"/>
                    <a:ea typeface="+mn-ea"/>
                    <a:cs typeface="+mn-cs"/>
                  </a:rPr>
                  <a:t> ( atau meminimumkan− </a:t>
                </a:r>
                <a14:m>
                  <m:oMath xmlns:m="http://schemas.openxmlformats.org/officeDocument/2006/math">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𝝁</m:t>
                        </m:r>
                      </m:e>
                      <m:sup>
                        <m:r>
                          <a:rPr lang="id-ID" sz="1200" i="1" kern="1200">
                            <a:solidFill>
                              <a:schemeClr val="tx1"/>
                            </a:solidFill>
                            <a:effectLst/>
                            <a:latin typeface="Cambria Math" panose="02040503050406030204" pitchFamily="18" charset="0"/>
                            <a:ea typeface="+mn-ea"/>
                            <a:cs typeface="+mn-cs"/>
                          </a:rPr>
                          <m:t>𝑇</m:t>
                        </m:r>
                      </m:sup>
                    </m:sSup>
                    <m:r>
                      <a:rPr lang="id-ID" sz="1200" b="1" i="1" kern="1200">
                        <a:solidFill>
                          <a:schemeClr val="tx1"/>
                        </a:solidFill>
                        <a:effectLst/>
                        <a:latin typeface="Cambria Math" panose="02040503050406030204" pitchFamily="18" charset="0"/>
                        <a:ea typeface="+mn-ea"/>
                        <a:cs typeface="+mn-cs"/>
                      </a:rPr>
                      <m:t>𝒙</m:t>
                    </m:r>
                  </m:oMath>
                </a14:m>
                <a:r>
                  <a:rPr lang="id-ID" sz="1200" kern="1200" dirty="0">
                    <a:solidFill>
                      <a:schemeClr val="tx1"/>
                    </a:solidFill>
                    <a:effectLst/>
                    <a:latin typeface="+mn-lt"/>
                    <a:ea typeface="+mn-ea"/>
                    <a:cs typeface="+mn-cs"/>
                  </a:rPr>
                  <a:t>) dan masalah meminimumkan </a:t>
                </a:r>
                <a14:m>
                  <m:oMath xmlns:m="http://schemas.openxmlformats.org/officeDocument/2006/math">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𝒙</m:t>
                        </m:r>
                      </m:e>
                      <m:sup>
                        <m:r>
                          <a:rPr lang="id-ID" sz="1200" i="1" kern="1200">
                            <a:solidFill>
                              <a:schemeClr val="tx1"/>
                            </a:solidFill>
                            <a:effectLst/>
                            <a:latin typeface="Cambria Math" panose="02040503050406030204" pitchFamily="18" charset="0"/>
                            <a:ea typeface="+mn-ea"/>
                            <a:cs typeface="+mn-cs"/>
                          </a:rPr>
                          <m:t>𝑇</m:t>
                        </m:r>
                      </m:sup>
                    </m:sSup>
                    <m:r>
                      <a:rPr lang="id-ID" sz="1200" b="1" i="1" kern="1200">
                        <a:solidFill>
                          <a:schemeClr val="tx1"/>
                        </a:solidFill>
                        <a:effectLst/>
                        <a:latin typeface="Cambria Math" panose="02040503050406030204" pitchFamily="18" charset="0"/>
                        <a:ea typeface="+mn-ea"/>
                        <a:cs typeface="+mn-cs"/>
                      </a:rPr>
                      <m:t>𝑪</m:t>
                    </m:r>
                    <m:r>
                      <a:rPr lang="id-ID" sz="1200" b="1" i="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𝒙</m:t>
                    </m:r>
                  </m:oMath>
                </a14:m>
                <a:r>
                  <a:rPr lang="id-ID" sz="1200" kern="1200" dirty="0">
                    <a:solidFill>
                      <a:schemeClr val="tx1"/>
                    </a:solidFill>
                    <a:effectLst/>
                    <a:latin typeface="+mn-lt"/>
                    <a:ea typeface="+mn-ea"/>
                    <a:cs typeface="+mn-cs"/>
                  </a:rPr>
                  <a:t> . Bila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 0, masalah tsb merupakan masalah meminimumkan variansi portofolio. Jika nilai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menjadi sangat besar, maka suku linear pada persamaan (3) akan mendominasi dan diperoleh portofolio dengan nilai return yang semakin besar tetapi dengan ‘mengorbankan’ nilai variansi nya (yang tidak semakin mengecil). </a:t>
                </a:r>
                <a:endParaRPr lang="en-US" sz="1200" kern="1200" dirty="0">
                  <a:solidFill>
                    <a:schemeClr val="tx1"/>
                  </a:solidFill>
                  <a:effectLst/>
                  <a:latin typeface="+mn-lt"/>
                  <a:ea typeface="+mn-ea"/>
                  <a:cs typeface="+mn-cs"/>
                </a:endParaRPr>
              </a:p>
              <a:p>
                <a:r>
                  <a:rPr lang="id-ID"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200" kern="1200" dirty="0" smtClean="0">
                    <a:solidFill>
                      <a:schemeClr val="tx1"/>
                    </a:solidFill>
                    <a:effectLst/>
                    <a:latin typeface="+mn-lt"/>
                    <a:ea typeface="+mn-ea"/>
                    <a:cs typeface="+mn-cs"/>
                  </a:rPr>
                  <a:t>Untuk tiap masalah optimisasi dapat dilihat bahwa proporsi saham </a:t>
                </a:r>
                <a:r>
                  <a:rPr lang="en-US" sz="1200" b="0" i="0" kern="1200" smtClean="0">
                    <a:solidFill>
                      <a:schemeClr val="tx1"/>
                    </a:solidFill>
                    <a:effectLst/>
                    <a:latin typeface="Cambria Math" panose="02040503050406030204" pitchFamily="18" charset="0"/>
                    <a:ea typeface="+mn-ea"/>
                    <a:cs typeface="+mn-cs"/>
                  </a:rPr>
                  <a:t>𝑥_</a:t>
                </a:r>
                <a:r>
                  <a:rPr lang="id-ID" sz="1200" i="0" kern="1200">
                    <a:solidFill>
                      <a:schemeClr val="tx1"/>
                    </a:solidFill>
                    <a:effectLst/>
                    <a:latin typeface="Cambria Math" panose="02040503050406030204" pitchFamily="18" charset="0"/>
                    <a:ea typeface="+mn-ea"/>
                    <a:cs typeface="+mn-cs"/>
                  </a:rPr>
                  <a:t>𝑖</a:t>
                </a:r>
                <a:r>
                  <a:rPr lang="id-ID" sz="1200" kern="1200" dirty="0">
                    <a:solidFill>
                      <a:schemeClr val="tx1"/>
                    </a:solidFill>
                    <a:effectLst/>
                    <a:latin typeface="+mn-lt"/>
                    <a:ea typeface="+mn-ea"/>
                    <a:cs typeface="+mn-cs"/>
                  </a:rPr>
                  <a:t> dapat bernilai negatif yang mengakibatkan terjadinya </a:t>
                </a:r>
                <a:r>
                  <a:rPr lang="id-ID" sz="1200" i="1" kern="1200" dirty="0">
                    <a:solidFill>
                      <a:schemeClr val="tx1"/>
                    </a:solidFill>
                    <a:effectLst/>
                    <a:latin typeface="+mn-lt"/>
                    <a:ea typeface="+mn-ea"/>
                    <a:cs typeface="+mn-cs"/>
                  </a:rPr>
                  <a:t>short-selling</a:t>
                </a:r>
                <a:r>
                  <a:rPr lang="id-ID" sz="1200" kern="1200" dirty="0">
                    <a:solidFill>
                      <a:schemeClr val="tx1"/>
                    </a:solidFill>
                    <a:effectLst/>
                    <a:latin typeface="+mn-lt"/>
                    <a:ea typeface="+mn-ea"/>
                    <a:cs typeface="+mn-cs"/>
                  </a:rPr>
                  <a:t>. </a:t>
                </a:r>
                <a:r>
                  <a:rPr lang="id-ID" sz="1200" i="1" kern="1200" dirty="0">
                    <a:solidFill>
                      <a:schemeClr val="tx1"/>
                    </a:solidFill>
                    <a:effectLst/>
                    <a:latin typeface="+mn-lt"/>
                    <a:ea typeface="+mn-ea"/>
                    <a:cs typeface="+mn-cs"/>
                  </a:rPr>
                  <a:t>Short-selling</a:t>
                </a:r>
                <a:r>
                  <a:rPr lang="id-ID" sz="1200" kern="1200" dirty="0">
                    <a:solidFill>
                      <a:schemeClr val="tx1"/>
                    </a:solidFill>
                    <a:effectLst/>
                    <a:latin typeface="+mn-lt"/>
                    <a:ea typeface="+mn-ea"/>
                    <a:cs typeface="+mn-cs"/>
                  </a:rPr>
                  <a:t> merupakan aksi menjual saham tanpa harus memiliki sahamnya terlebih dahulu dengan cara meminjam saham dari investor lain dan hal ini sangat dilarang di Indonesia.  Untuk menghindari hal tersebut, maka ditambahkan kendala </a:t>
                </a:r>
                <a:r>
                  <a:rPr lang="en-US" sz="1200" b="0" i="0" kern="1200" smtClean="0">
                    <a:solidFill>
                      <a:schemeClr val="tx1"/>
                    </a:solidFill>
                    <a:effectLst/>
                    <a:latin typeface="Cambria Math" panose="02040503050406030204" pitchFamily="18" charset="0"/>
                    <a:ea typeface="+mn-ea"/>
                    <a:cs typeface="+mn-cs"/>
                  </a:rPr>
                  <a:t>𝑥</a:t>
                </a:r>
                <a:r>
                  <a:rPr lang="en-US" sz="1200" b="0" i="0" kern="1200">
                    <a:solidFill>
                      <a:schemeClr val="tx1"/>
                    </a:solidFill>
                    <a:effectLst/>
                    <a:latin typeface="Cambria Math" panose="02040503050406030204" pitchFamily="18" charset="0"/>
                    <a:ea typeface="+mn-ea"/>
                    <a:cs typeface="+mn-cs"/>
                  </a:rPr>
                  <a:t>_</a:t>
                </a:r>
                <a:r>
                  <a:rPr lang="id-ID" sz="1200" i="0" kern="1200">
                    <a:solidFill>
                      <a:schemeClr val="tx1"/>
                    </a:solidFill>
                    <a:effectLst/>
                    <a:latin typeface="Cambria Math" panose="02040503050406030204" pitchFamily="18" charset="0"/>
                    <a:ea typeface="+mn-ea"/>
                    <a:cs typeface="+mn-cs"/>
                  </a:rPr>
                  <a:t>𝑖≥0</a:t>
                </a:r>
                <a:r>
                  <a:rPr lang="id-ID" sz="1200" kern="1200" dirty="0">
                    <a:solidFill>
                      <a:schemeClr val="tx1"/>
                    </a:solidFill>
                    <a:effectLst/>
                    <a:latin typeface="+mn-lt"/>
                    <a:ea typeface="+mn-ea"/>
                    <a:cs typeface="+mn-cs"/>
                  </a:rPr>
                  <a:t> dengan </a:t>
                </a:r>
                <a:r>
                  <a:rPr lang="id-ID" sz="1200" i="0" kern="1200">
                    <a:solidFill>
                      <a:schemeClr val="tx1"/>
                    </a:solidFill>
                    <a:effectLst/>
                    <a:latin typeface="Cambria Math" panose="02040503050406030204" pitchFamily="18" charset="0"/>
                    <a:ea typeface="+mn-ea"/>
                    <a:cs typeface="+mn-cs"/>
                  </a:rPr>
                  <a:t>𝑖=1,2,…,𝑛</a:t>
                </a:r>
                <a:r>
                  <a:rPr lang="id-ID" sz="1200" kern="1200" dirty="0">
                    <a:solidFill>
                      <a:schemeClr val="tx1"/>
                    </a:solidFill>
                    <a:effectLst/>
                    <a:latin typeface="+mn-lt"/>
                    <a:ea typeface="+mn-ea"/>
                    <a:cs typeface="+mn-cs"/>
                  </a:rPr>
                  <a:t> sehingga masalah optimisasi meminimalkan risiko menjadi</a:t>
                </a:r>
                <a:endParaRPr lang="en-US"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68602BA6-02F0-48E8-A9F0-3F1B6ADDE787}" type="slidenum">
              <a:rPr lang="id-ID" smtClean="0"/>
              <a:t>14</a:t>
            </a:fld>
            <a:endParaRPr lang="id-ID"/>
          </a:p>
        </p:txBody>
      </p:sp>
    </p:spTree>
    <p:extLst>
      <p:ext uri="{BB962C8B-B14F-4D97-AF65-F5344CB8AC3E}">
        <p14:creationId xmlns:p14="http://schemas.microsoft.com/office/powerpoint/2010/main" val="3713193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id-ID" sz="1200" b="1" kern="1200" dirty="0">
                    <a:solidFill>
                      <a:schemeClr val="tx1"/>
                    </a:solidFill>
                    <a:effectLst/>
                    <a:latin typeface="+mn-lt"/>
                    <a:ea typeface="+mn-ea"/>
                    <a:cs typeface="+mn-cs"/>
                  </a:rPr>
                  <a:t>The Efficient Frontier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Efficient frontier adalah grafik yang menggambarkan sekumpulan portofolio yang memaksimalkan expected return pada setiap level dari setiap level risiko portofolio.</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Misalkan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suatu parameter dan perhatikan masalah </a:t>
                </a:r>
                <a:endParaRPr lang="en-US" sz="120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id-ID" sz="1200" i="1" kern="1200">
                          <a:solidFill>
                            <a:schemeClr val="tx1"/>
                          </a:solidFill>
                          <a:effectLst/>
                          <a:latin typeface="Cambria Math" panose="02040503050406030204" pitchFamily="18" charset="0"/>
                          <a:ea typeface="+mn-ea"/>
                          <a:cs typeface="+mn-cs"/>
                        </a:rPr>
                        <m:t>𝑀𝑖𝑛</m:t>
                      </m:r>
                      <m:r>
                        <a:rPr lang="id-ID" sz="1200" i="1" kern="1200">
                          <a:solidFill>
                            <a:schemeClr val="tx1"/>
                          </a:solidFill>
                          <a:effectLst/>
                          <a:latin typeface="Cambria Math" panose="02040503050406030204" pitchFamily="18" charset="0"/>
                          <a:ea typeface="+mn-ea"/>
                          <a:cs typeface="+mn-cs"/>
                        </a:rPr>
                        <m:t> {− </m:t>
                      </m:r>
                      <m:r>
                        <a:rPr lang="id-ID" sz="1200" i="1" kern="1200">
                          <a:solidFill>
                            <a:schemeClr val="tx1"/>
                          </a:solidFill>
                          <a:effectLst/>
                          <a:latin typeface="Cambria Math" panose="02040503050406030204" pitchFamily="18" charset="0"/>
                          <a:ea typeface="+mn-ea"/>
                          <a:cs typeface="+mn-cs"/>
                        </a:rPr>
                        <m:t>𝑡</m:t>
                      </m:r>
                      <m:r>
                        <a:rPr lang="id-ID" sz="1200" i="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𝝁</m:t>
                          </m:r>
                        </m:e>
                        <m:sup>
                          <m:r>
                            <a:rPr lang="id-ID" sz="1200" i="1" kern="1200">
                              <a:solidFill>
                                <a:schemeClr val="tx1"/>
                              </a:solidFill>
                              <a:effectLst/>
                              <a:latin typeface="Cambria Math" panose="02040503050406030204" pitchFamily="18" charset="0"/>
                              <a:ea typeface="+mn-ea"/>
                              <a:cs typeface="+mn-cs"/>
                            </a:rPr>
                            <m:t>𝑇</m:t>
                          </m:r>
                        </m:sup>
                      </m:sSup>
                      <m:r>
                        <a:rPr lang="id-ID" sz="1200" b="1" i="1" kern="1200">
                          <a:solidFill>
                            <a:schemeClr val="tx1"/>
                          </a:solidFill>
                          <a:effectLst/>
                          <a:latin typeface="Cambria Math" panose="02040503050406030204" pitchFamily="18" charset="0"/>
                          <a:ea typeface="+mn-ea"/>
                          <a:cs typeface="+mn-cs"/>
                        </a:rPr>
                        <m:t>𝒙</m:t>
                      </m:r>
                      <m:r>
                        <a:rPr lang="id-ID" sz="1200" i="1" kern="1200">
                          <a:solidFill>
                            <a:schemeClr val="tx1"/>
                          </a:solidFill>
                          <a:effectLst/>
                          <a:latin typeface="Cambria Math" panose="02040503050406030204" pitchFamily="18" charset="0"/>
                          <a:ea typeface="+mn-ea"/>
                          <a:cs typeface="+mn-cs"/>
                        </a:rPr>
                        <m:t> + </m:t>
                      </m:r>
                      <m:f>
                        <m:fPr>
                          <m:ctrlPr>
                            <a:rPr lang="en-US" sz="1200" i="1" kern="1200">
                              <a:solidFill>
                                <a:schemeClr val="tx1"/>
                              </a:solidFill>
                              <a:effectLst/>
                              <a:latin typeface="Cambria Math" panose="02040503050406030204" pitchFamily="18" charset="0"/>
                              <a:ea typeface="+mn-ea"/>
                              <a:cs typeface="+mn-cs"/>
                            </a:rPr>
                          </m:ctrlPr>
                        </m:fPr>
                        <m:num>
                          <m:r>
                            <a:rPr lang="id-ID" sz="1200" i="1" kern="1200">
                              <a:solidFill>
                                <a:schemeClr val="tx1"/>
                              </a:solidFill>
                              <a:effectLst/>
                              <a:latin typeface="Cambria Math" panose="02040503050406030204" pitchFamily="18" charset="0"/>
                              <a:ea typeface="+mn-ea"/>
                              <a:cs typeface="+mn-cs"/>
                            </a:rPr>
                            <m:t>1</m:t>
                          </m:r>
                        </m:num>
                        <m:den>
                          <m:r>
                            <a:rPr lang="id-ID" sz="1200" i="1" kern="1200">
                              <a:solidFill>
                                <a:schemeClr val="tx1"/>
                              </a:solidFill>
                              <a:effectLst/>
                              <a:latin typeface="Cambria Math" panose="02040503050406030204" pitchFamily="18" charset="0"/>
                              <a:ea typeface="+mn-ea"/>
                              <a:cs typeface="+mn-cs"/>
                            </a:rPr>
                            <m:t>2</m:t>
                          </m:r>
                        </m:den>
                      </m:f>
                      <m:r>
                        <a:rPr lang="id-ID" sz="1200" i="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𝒙</m:t>
                          </m:r>
                        </m:e>
                        <m:sup>
                          <m:r>
                            <a:rPr lang="id-ID" sz="1200" i="1" kern="1200">
                              <a:solidFill>
                                <a:schemeClr val="tx1"/>
                              </a:solidFill>
                              <a:effectLst/>
                              <a:latin typeface="Cambria Math" panose="02040503050406030204" pitchFamily="18" charset="0"/>
                              <a:ea typeface="+mn-ea"/>
                              <a:cs typeface="+mn-cs"/>
                            </a:rPr>
                            <m:t>𝑇</m:t>
                          </m:r>
                        </m:sup>
                      </m:sSup>
                      <m:r>
                        <a:rPr lang="id-ID" sz="1200" b="1" i="1" kern="1200">
                          <a:solidFill>
                            <a:schemeClr val="tx1"/>
                          </a:solidFill>
                          <a:effectLst/>
                          <a:latin typeface="Cambria Math" panose="02040503050406030204" pitchFamily="18" charset="0"/>
                          <a:ea typeface="+mn-ea"/>
                          <a:cs typeface="+mn-cs"/>
                        </a:rPr>
                        <m:t>𝑪</m:t>
                      </m:r>
                      <m:r>
                        <a:rPr lang="id-ID" sz="1200" b="1" i="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𝒙</m:t>
                      </m:r>
                      <m:r>
                        <a:rPr lang="id-ID" sz="1200" i="1" kern="1200">
                          <a:solidFill>
                            <a:schemeClr val="tx1"/>
                          </a:solidFill>
                          <a:effectLst/>
                          <a:latin typeface="Cambria Math" panose="02040503050406030204" pitchFamily="18" charset="0"/>
                          <a:ea typeface="+mn-ea"/>
                          <a:cs typeface="+mn-cs"/>
                        </a:rPr>
                        <m:t> |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𝒆</m:t>
                          </m:r>
                        </m:e>
                        <m:sup>
                          <m:r>
                            <a:rPr lang="id-ID" sz="1200" i="1" kern="1200">
                              <a:solidFill>
                                <a:schemeClr val="tx1"/>
                              </a:solidFill>
                              <a:effectLst/>
                              <a:latin typeface="Cambria Math" panose="02040503050406030204" pitchFamily="18" charset="0"/>
                              <a:ea typeface="+mn-ea"/>
                              <a:cs typeface="+mn-cs"/>
                            </a:rPr>
                            <m:t>𝑇</m:t>
                          </m:r>
                        </m:sup>
                      </m:sSup>
                      <m:r>
                        <a:rPr lang="id-ID" sz="1200" b="1" i="1" kern="1200">
                          <a:solidFill>
                            <a:schemeClr val="tx1"/>
                          </a:solidFill>
                          <a:effectLst/>
                          <a:latin typeface="Cambria Math" panose="02040503050406030204" pitchFamily="18" charset="0"/>
                          <a:ea typeface="+mn-ea"/>
                          <a:cs typeface="+mn-cs"/>
                        </a:rPr>
                        <m:t>𝒙</m:t>
                      </m:r>
                      <m:r>
                        <a:rPr lang="id-ID" sz="1200" i="1" kern="1200">
                          <a:solidFill>
                            <a:schemeClr val="tx1"/>
                          </a:solidFill>
                          <a:effectLst/>
                          <a:latin typeface="Cambria Math" panose="02040503050406030204" pitchFamily="18" charset="0"/>
                          <a:ea typeface="+mn-ea"/>
                          <a:cs typeface="+mn-cs"/>
                        </a:rPr>
                        <m:t>=1}</m:t>
                      </m:r>
                    </m:oMath>
                  </m:oMathPara>
                </a14:m>
                <a:endParaRPr lang="en-US" sz="1200" kern="1200" dirty="0">
                  <a:solidFill>
                    <a:schemeClr val="tx1"/>
                  </a:solidFill>
                  <a:effectLst/>
                  <a:latin typeface="+mn-lt"/>
                  <a:ea typeface="+mn-ea"/>
                  <a:cs typeface="+mn-cs"/>
                </a:endParaRPr>
              </a:p>
              <a:p>
                <a:r>
                  <a:rPr lang="id-ID" sz="1200" b="1" kern="1200" dirty="0">
                    <a:solidFill>
                      <a:schemeClr val="tx1"/>
                    </a:solidFill>
                    <a:effectLst/>
                    <a:latin typeface="+mn-lt"/>
                    <a:ea typeface="+mn-ea"/>
                    <a:cs typeface="+mn-cs"/>
                  </a:rPr>
                  <a:t>Definisi. </a:t>
                </a:r>
                <a:r>
                  <a:rPr lang="id-ID" sz="1200" kern="1200" dirty="0">
                    <a:solidFill>
                      <a:schemeClr val="tx1"/>
                    </a:solidFill>
                    <a:effectLst/>
                    <a:latin typeface="+mn-lt"/>
                    <a:ea typeface="+mn-ea"/>
                    <a:cs typeface="+mn-cs"/>
                  </a:rPr>
                  <a:t>Suatu portofolio disebut </a:t>
                </a:r>
                <a:r>
                  <a:rPr lang="id-ID" sz="1200" b="1" kern="1200" dirty="0">
                    <a:solidFill>
                      <a:schemeClr val="tx1"/>
                    </a:solidFill>
                    <a:effectLst/>
                    <a:latin typeface="+mn-lt"/>
                    <a:ea typeface="+mn-ea"/>
                    <a:cs typeface="+mn-cs"/>
                  </a:rPr>
                  <a:t>parametric-efficient </a:t>
                </a:r>
                <a:r>
                  <a:rPr lang="id-ID" sz="1200" kern="1200" dirty="0">
                    <a:solidFill>
                      <a:schemeClr val="tx1"/>
                    </a:solidFill>
                    <a:effectLst/>
                    <a:latin typeface="+mn-lt"/>
                    <a:ea typeface="+mn-ea"/>
                    <a:cs typeface="+mn-cs"/>
                  </a:rPr>
                  <a:t>jika portofolio tsb. merupakan solusi dari masalah (3) untuk suatu nilai parameter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yang tak negatif.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Selanjutnya dapat diperlihatkan bahwa keluarga solusi optimal dari portofolio yang efisien untuk masing-masing masalah tsb. adalah identik, asalkan 𝛍 bukan kelipatan dari 𝐞. Untuk pembahasan selanjutnya dipilih masalah (3) untuk dieksplorasi lebih jauh. Pendekatan yang dilakukan adalah menentukan solusi optimal masalah (3) sebagai fungsi eksplisit dalam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 dan menyatakan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id-ID" sz="1200" i="1" kern="1200">
                            <a:solidFill>
                              <a:schemeClr val="tx1"/>
                            </a:solidFill>
                            <a:effectLst/>
                            <a:latin typeface="Cambria Math" panose="02040503050406030204" pitchFamily="18" charset="0"/>
                            <a:ea typeface="+mn-ea"/>
                            <a:cs typeface="+mn-cs"/>
                          </a:rPr>
                          <m:t>𝜇</m:t>
                        </m:r>
                      </m:e>
                      <m:sub>
                        <m:r>
                          <a:rPr lang="id-ID" sz="1200" i="1" kern="1200">
                            <a:solidFill>
                              <a:schemeClr val="tx1"/>
                            </a:solidFill>
                            <a:effectLst/>
                            <a:latin typeface="Cambria Math" panose="02040503050406030204" pitchFamily="18" charset="0"/>
                            <a:ea typeface="+mn-ea"/>
                            <a:cs typeface="+mn-cs"/>
                          </a:rPr>
                          <m:t>𝑃</m:t>
                        </m:r>
                      </m:sub>
                    </m:sSub>
                  </m:oMath>
                </a14:m>
                <a:r>
                  <a:rPr lang="id-ID" sz="1200" kern="1200" dirty="0">
                    <a:solidFill>
                      <a:schemeClr val="tx1"/>
                    </a:solidFill>
                    <a:effectLst/>
                    <a:latin typeface="+mn-lt"/>
                    <a:ea typeface="+mn-ea"/>
                    <a:cs typeface="+mn-cs"/>
                  </a:rPr>
                  <a:t> serta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id-ID" sz="1200" i="1" kern="1200">
                            <a:solidFill>
                              <a:schemeClr val="tx1"/>
                            </a:solidFill>
                            <a:effectLst/>
                            <a:latin typeface="Cambria Math" panose="02040503050406030204" pitchFamily="18" charset="0"/>
                            <a:ea typeface="+mn-ea"/>
                            <a:cs typeface="+mn-cs"/>
                          </a:rPr>
                          <m:t>𝜎</m:t>
                        </m:r>
                      </m:e>
                      <m:sub>
                        <m:r>
                          <a:rPr lang="id-ID" sz="1200" i="1" kern="1200">
                            <a:solidFill>
                              <a:schemeClr val="tx1"/>
                            </a:solidFill>
                            <a:effectLst/>
                            <a:latin typeface="Cambria Math" panose="02040503050406030204" pitchFamily="18" charset="0"/>
                            <a:ea typeface="+mn-ea"/>
                            <a:cs typeface="+mn-cs"/>
                          </a:rPr>
                          <m:t>𝑃</m:t>
                        </m:r>
                      </m:sub>
                      <m:sup>
                        <m:r>
                          <a:rPr lang="id-ID" sz="1200" i="1" kern="1200">
                            <a:solidFill>
                              <a:schemeClr val="tx1"/>
                            </a:solidFill>
                            <a:effectLst/>
                            <a:latin typeface="Cambria Math" panose="02040503050406030204" pitchFamily="18" charset="0"/>
                            <a:ea typeface="+mn-ea"/>
                            <a:cs typeface="+mn-cs"/>
                          </a:rPr>
                          <m:t>2</m:t>
                        </m:r>
                      </m:sup>
                    </m:sSubSup>
                  </m:oMath>
                </a14:m>
                <a:r>
                  <a:rPr lang="id-ID" sz="1200" kern="1200" dirty="0">
                    <a:solidFill>
                      <a:schemeClr val="tx1"/>
                    </a:solidFill>
                    <a:effectLst/>
                    <a:latin typeface="+mn-lt"/>
                    <a:ea typeface="+mn-ea"/>
                    <a:cs typeface="+mn-cs"/>
                  </a:rPr>
                  <a:t> sebagai fungsi dalam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dan kemudian mengeliminir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untuk mendapatkan hubungan eksplisit antara return dan variansi portofolio.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Perhatikan bahwa kondisi keoptimalan masalah (3) diberikan oleh (lihat bahasan tentang Minimisasi fungsi kuadrat) </a:t>
                </a:r>
                <a:endParaRPr lang="en-US" sz="120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id-ID" sz="1200" i="1" kern="1200">
                          <a:solidFill>
                            <a:schemeClr val="tx1"/>
                          </a:solidFill>
                          <a:effectLst/>
                          <a:latin typeface="Cambria Math" panose="02040503050406030204" pitchFamily="18" charset="0"/>
                          <a:ea typeface="+mn-ea"/>
                          <a:cs typeface="+mn-cs"/>
                        </a:rPr>
                        <m:t>𝑡</m:t>
                      </m:r>
                      <m:r>
                        <a:rPr lang="id-ID" sz="1200" i="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𝝁</m:t>
                      </m:r>
                      <m:r>
                        <a:rPr lang="id-ID" sz="1200" i="1" kern="1200">
                          <a:solidFill>
                            <a:schemeClr val="tx1"/>
                          </a:solidFill>
                          <a:effectLst/>
                          <a:latin typeface="Cambria Math" panose="02040503050406030204" pitchFamily="18" charset="0"/>
                          <a:ea typeface="+mn-ea"/>
                          <a:cs typeface="+mn-cs"/>
                        </a:rPr>
                        <m:t>−</m:t>
                      </m:r>
                      <m:r>
                        <a:rPr lang="id-ID" sz="1200" b="1" i="1" kern="1200">
                          <a:solidFill>
                            <a:schemeClr val="tx1"/>
                          </a:solidFill>
                          <a:effectLst/>
                          <a:latin typeface="Cambria Math" panose="02040503050406030204" pitchFamily="18" charset="0"/>
                          <a:ea typeface="+mn-ea"/>
                          <a:cs typeface="+mn-cs"/>
                        </a:rPr>
                        <m:t>𝑪</m:t>
                      </m:r>
                      <m:r>
                        <a:rPr lang="id-ID" sz="1200" b="1" i="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𝒙</m:t>
                      </m:r>
                      <m:r>
                        <a:rPr lang="id-ID" sz="1200" i="1" kern="1200">
                          <a:solidFill>
                            <a:schemeClr val="tx1"/>
                          </a:solidFill>
                          <a:effectLst/>
                          <a:latin typeface="Cambria Math" panose="02040503050406030204" pitchFamily="18" charset="0"/>
                          <a:ea typeface="+mn-ea"/>
                          <a:cs typeface="+mn-cs"/>
                        </a:rPr>
                        <m:t>=</m:t>
                      </m:r>
                      <m:r>
                        <a:rPr lang="id-ID" sz="1200" i="1" kern="1200">
                          <a:solidFill>
                            <a:schemeClr val="tx1"/>
                          </a:solidFill>
                          <a:effectLst/>
                          <a:latin typeface="Cambria Math" panose="02040503050406030204" pitchFamily="18" charset="0"/>
                          <a:ea typeface="+mn-ea"/>
                          <a:cs typeface="+mn-cs"/>
                        </a:rPr>
                        <m:t>𝑢</m:t>
                      </m:r>
                      <m:r>
                        <a:rPr lang="id-ID" sz="1200" i="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𝒆</m:t>
                      </m:r>
                      <m:r>
                        <a:rPr lang="id-ID" sz="1200" i="1" kern="1200">
                          <a:solidFill>
                            <a:schemeClr val="tx1"/>
                          </a:solidFill>
                          <a:effectLst/>
                          <a:latin typeface="Cambria Math" panose="02040503050406030204" pitchFamily="18" charset="0"/>
                          <a:ea typeface="+mn-ea"/>
                          <a:cs typeface="+mn-cs"/>
                        </a:rPr>
                        <m:t> </m:t>
                      </m:r>
                      <m:r>
                        <a:rPr lang="id-ID" sz="1200" i="1" kern="1200">
                          <a:solidFill>
                            <a:schemeClr val="tx1"/>
                          </a:solidFill>
                          <a:effectLst/>
                          <a:latin typeface="Cambria Math" panose="02040503050406030204" pitchFamily="18" charset="0"/>
                          <a:ea typeface="+mn-ea"/>
                          <a:cs typeface="+mn-cs"/>
                        </a:rPr>
                        <m:t>𝑑𝑎𝑛</m:t>
                      </m:r>
                      <m:r>
                        <a:rPr lang="id-ID" sz="1200" i="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𝒆</m:t>
                          </m:r>
                        </m:e>
                        <m:sup>
                          <m:r>
                            <a:rPr lang="id-ID" sz="1200" i="1" kern="1200">
                              <a:solidFill>
                                <a:schemeClr val="tx1"/>
                              </a:solidFill>
                              <a:effectLst/>
                              <a:latin typeface="Cambria Math" panose="02040503050406030204" pitchFamily="18" charset="0"/>
                              <a:ea typeface="+mn-ea"/>
                              <a:cs typeface="+mn-cs"/>
                            </a:rPr>
                            <m:t>𝑇</m:t>
                          </m:r>
                        </m:sup>
                      </m:sSup>
                      <m:r>
                        <a:rPr lang="id-ID" sz="1200" b="1" i="1" kern="1200">
                          <a:solidFill>
                            <a:schemeClr val="tx1"/>
                          </a:solidFill>
                          <a:effectLst/>
                          <a:latin typeface="Cambria Math" panose="02040503050406030204" pitchFamily="18" charset="0"/>
                          <a:ea typeface="+mn-ea"/>
                          <a:cs typeface="+mn-cs"/>
                        </a:rPr>
                        <m:t>𝒙</m:t>
                      </m:r>
                      <m:r>
                        <a:rPr lang="id-ID" sz="1200" i="1" kern="1200">
                          <a:solidFill>
                            <a:schemeClr val="tx1"/>
                          </a:solidFill>
                          <a:effectLst/>
                          <a:latin typeface="Cambria Math" panose="02040503050406030204" pitchFamily="18" charset="0"/>
                          <a:ea typeface="+mn-ea"/>
                          <a:cs typeface="+mn-cs"/>
                        </a:rPr>
                        <m:t>=1</m:t>
                      </m:r>
                    </m:oMath>
                  </m:oMathPara>
                </a14:m>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yang merupakan syarat perlu dan cukup nya (dgn </a:t>
                </a:r>
                <a:r>
                  <a:rPr lang="id-ID" sz="1200" i="1" kern="1200" dirty="0">
                    <a:solidFill>
                      <a:schemeClr val="tx1"/>
                    </a:solidFill>
                    <a:effectLst/>
                    <a:latin typeface="+mn-lt"/>
                    <a:ea typeface="+mn-ea"/>
                    <a:cs typeface="+mn-cs"/>
                  </a:rPr>
                  <a:t>u </a:t>
                </a:r>
                <a:r>
                  <a:rPr lang="id-ID" sz="1200" kern="1200" dirty="0">
                    <a:solidFill>
                      <a:schemeClr val="tx1"/>
                    </a:solidFill>
                    <a:effectLst/>
                    <a:latin typeface="+mn-lt"/>
                    <a:ea typeface="+mn-ea"/>
                    <a:cs typeface="+mn-cs"/>
                  </a:rPr>
                  <a:t>merupakan pengali Lagrange).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Diperoleh solusi, dari persamaan pertama </a:t>
                </a:r>
                <a:endParaRPr lang="en-US" sz="120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id-ID" sz="1200" b="1" i="1" kern="1200">
                          <a:solidFill>
                            <a:schemeClr val="tx1"/>
                          </a:solidFill>
                          <a:effectLst/>
                          <a:latin typeface="Cambria Math" panose="02040503050406030204" pitchFamily="18" charset="0"/>
                          <a:ea typeface="+mn-ea"/>
                          <a:cs typeface="+mn-cs"/>
                        </a:rPr>
                        <m:t>𝒙</m:t>
                      </m:r>
                      <m:r>
                        <a:rPr lang="id-ID" sz="1200" i="1" kern="1200">
                          <a:solidFill>
                            <a:schemeClr val="tx1"/>
                          </a:solidFill>
                          <a:effectLst/>
                          <a:latin typeface="Cambria Math" panose="02040503050406030204" pitchFamily="18" charset="0"/>
                          <a:ea typeface="+mn-ea"/>
                          <a:cs typeface="+mn-cs"/>
                        </a:rPr>
                        <m:t>=− </m:t>
                      </m:r>
                      <m:r>
                        <a:rPr lang="id-ID" sz="1200" i="1" kern="1200">
                          <a:solidFill>
                            <a:schemeClr val="tx1"/>
                          </a:solidFill>
                          <a:effectLst/>
                          <a:latin typeface="Cambria Math" panose="02040503050406030204" pitchFamily="18" charset="0"/>
                          <a:ea typeface="+mn-ea"/>
                          <a:cs typeface="+mn-cs"/>
                        </a:rPr>
                        <m:t>𝑢</m:t>
                      </m:r>
                      <m:r>
                        <a:rPr lang="id-ID" sz="1200" i="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𝐞</m:t>
                      </m:r>
                      <m:r>
                        <a:rPr lang="id-ID" sz="1200" i="1" kern="1200">
                          <a:solidFill>
                            <a:schemeClr val="tx1"/>
                          </a:solidFill>
                          <a:effectLst/>
                          <a:latin typeface="Cambria Math" panose="02040503050406030204" pitchFamily="18" charset="0"/>
                          <a:ea typeface="+mn-ea"/>
                          <a:cs typeface="+mn-cs"/>
                        </a:rPr>
                        <m:t>+</m:t>
                      </m:r>
                      <m:r>
                        <a:rPr lang="id-ID" sz="1200" i="1" kern="1200">
                          <a:solidFill>
                            <a:schemeClr val="tx1"/>
                          </a:solidFill>
                          <a:effectLst/>
                          <a:latin typeface="Cambria Math" panose="02040503050406030204" pitchFamily="18" charset="0"/>
                          <a:ea typeface="+mn-ea"/>
                          <a:cs typeface="+mn-cs"/>
                        </a:rPr>
                        <m:t>𝑡</m:t>
                      </m:r>
                      <m:r>
                        <a:rPr lang="id-ID" sz="1200" i="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𝛍</m:t>
                      </m:r>
                    </m:oMath>
                  </m:oMathPara>
                </a14:m>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Selanjutnya dengan menggunakan kendala </a:t>
                </a:r>
                <a:r>
                  <a:rPr lang="id-ID" sz="1200" i="1" kern="1200" dirty="0">
                    <a:solidFill>
                      <a:schemeClr val="tx1"/>
                    </a:solidFill>
                    <a:effectLst/>
                    <a:latin typeface="+mn-lt"/>
                    <a:ea typeface="+mn-ea"/>
                    <a:cs typeface="+mn-cs"/>
                  </a:rPr>
                  <a:t>budget </a:t>
                </a:r>
                <a:r>
                  <a:rPr lang="id-ID" sz="1200" kern="1200" dirty="0">
                    <a:solidFill>
                      <a:schemeClr val="tx1"/>
                    </a:solidFill>
                    <a:effectLst/>
                    <a:latin typeface="+mn-lt"/>
                    <a:ea typeface="+mn-ea"/>
                    <a:cs typeface="+mn-cs"/>
                  </a:rPr>
                  <a:t>(persamaan kedua) didapat</a:t>
                </a:r>
                <a:endParaRPr lang="en-US" sz="120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𝒆</m:t>
                          </m:r>
                        </m:e>
                        <m:sup>
                          <m:r>
                            <a:rPr lang="id-ID" sz="1200" i="1" kern="1200">
                              <a:solidFill>
                                <a:schemeClr val="tx1"/>
                              </a:solidFill>
                              <a:effectLst/>
                              <a:latin typeface="Cambria Math" panose="02040503050406030204" pitchFamily="18" charset="0"/>
                              <a:ea typeface="+mn-ea"/>
                              <a:cs typeface="+mn-cs"/>
                            </a:rPr>
                            <m:t>𝑇</m:t>
                          </m:r>
                        </m:sup>
                      </m:sSup>
                      <m:r>
                        <a:rPr lang="id-ID" sz="1200" b="1" i="1" kern="1200">
                          <a:solidFill>
                            <a:schemeClr val="tx1"/>
                          </a:solidFill>
                          <a:effectLst/>
                          <a:latin typeface="Cambria Math" panose="02040503050406030204" pitchFamily="18" charset="0"/>
                          <a:ea typeface="+mn-ea"/>
                          <a:cs typeface="+mn-cs"/>
                        </a:rPr>
                        <m:t>𝒙</m:t>
                      </m:r>
                      <m:r>
                        <a:rPr lang="id-ID" sz="1200" i="1" kern="1200">
                          <a:solidFill>
                            <a:schemeClr val="tx1"/>
                          </a:solidFill>
                          <a:effectLst/>
                          <a:latin typeface="Cambria Math" panose="02040503050406030204" pitchFamily="18" charset="0"/>
                          <a:ea typeface="+mn-ea"/>
                          <a:cs typeface="+mn-cs"/>
                        </a:rPr>
                        <m:t>=1=−</m:t>
                      </m:r>
                      <m:r>
                        <a:rPr lang="id-ID" sz="1200" i="1" kern="1200">
                          <a:solidFill>
                            <a:schemeClr val="tx1"/>
                          </a:solidFill>
                          <a:effectLst/>
                          <a:latin typeface="Cambria Math" panose="02040503050406030204" pitchFamily="18" charset="0"/>
                          <a:ea typeface="+mn-ea"/>
                          <a:cs typeface="+mn-cs"/>
                        </a:rPr>
                        <m:t>𝑢</m:t>
                      </m:r>
                      <m:r>
                        <a:rPr lang="id-ID" sz="1200" i="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𝐞</m:t>
                          </m:r>
                        </m:e>
                        <m:sup>
                          <m:r>
                            <m:rPr>
                              <m:sty m:val="p"/>
                            </m:rPr>
                            <a:rPr lang="id-ID" sz="1200" kern="1200">
                              <a:solidFill>
                                <a:schemeClr val="tx1"/>
                              </a:solidFill>
                              <a:effectLst/>
                              <a:latin typeface="Cambria Math" panose="02040503050406030204" pitchFamily="18" charset="0"/>
                              <a:ea typeface="+mn-ea"/>
                              <a:cs typeface="+mn-cs"/>
                            </a:rPr>
                            <m:t>T</m:t>
                          </m:r>
                        </m:sup>
                      </m:sSup>
                      <m:r>
                        <a:rPr lang="id-ID" sz="1200" b="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𝐞</m:t>
                      </m:r>
                      <m:r>
                        <a:rPr lang="id-ID" sz="1200" i="1" kern="1200">
                          <a:solidFill>
                            <a:schemeClr val="tx1"/>
                          </a:solidFill>
                          <a:effectLst/>
                          <a:latin typeface="Cambria Math" panose="02040503050406030204" pitchFamily="18" charset="0"/>
                          <a:ea typeface="+mn-ea"/>
                          <a:cs typeface="+mn-cs"/>
                        </a:rPr>
                        <m:t>+</m:t>
                      </m:r>
                      <m:r>
                        <a:rPr lang="id-ID" sz="1200" i="1" kern="1200">
                          <a:solidFill>
                            <a:schemeClr val="tx1"/>
                          </a:solidFill>
                          <a:effectLst/>
                          <a:latin typeface="Cambria Math" panose="02040503050406030204" pitchFamily="18" charset="0"/>
                          <a:ea typeface="+mn-ea"/>
                          <a:cs typeface="+mn-cs"/>
                        </a:rPr>
                        <m:t>𝑡</m:t>
                      </m:r>
                      <m:r>
                        <a:rPr lang="id-ID" sz="1200" i="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𝐞</m:t>
                          </m:r>
                        </m:e>
                        <m:sup>
                          <m:r>
                            <m:rPr>
                              <m:sty m:val="p"/>
                            </m:rPr>
                            <a:rPr lang="id-ID" sz="1200" kern="1200">
                              <a:solidFill>
                                <a:schemeClr val="tx1"/>
                              </a:solidFill>
                              <a:effectLst/>
                              <a:latin typeface="Cambria Math" panose="02040503050406030204" pitchFamily="18" charset="0"/>
                              <a:ea typeface="+mn-ea"/>
                              <a:cs typeface="+mn-cs"/>
                            </a:rPr>
                            <m:t>T</m:t>
                          </m:r>
                        </m:sup>
                      </m:sSup>
                      <m:r>
                        <a:rPr lang="id-ID" sz="1200" b="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𝛍</m:t>
                      </m:r>
                    </m:oMath>
                  </m:oMathPara>
                </a14:m>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yang memberikan solusi untuk pengali Lagrange </a:t>
                </a:r>
                <a:r>
                  <a:rPr lang="id-ID" sz="1200" i="1" kern="1200" dirty="0">
                    <a:solidFill>
                      <a:schemeClr val="tx1"/>
                    </a:solidFill>
                    <a:effectLst/>
                    <a:latin typeface="+mn-lt"/>
                    <a:ea typeface="+mn-ea"/>
                    <a:cs typeface="+mn-cs"/>
                  </a:rPr>
                  <a:t>u </a:t>
                </a:r>
                <a:endParaRPr lang="en-US" sz="120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id-ID" sz="1200" i="1" kern="1200">
                          <a:solidFill>
                            <a:schemeClr val="tx1"/>
                          </a:solidFill>
                          <a:effectLst/>
                          <a:latin typeface="Cambria Math" panose="02040503050406030204" pitchFamily="18" charset="0"/>
                          <a:ea typeface="+mn-ea"/>
                          <a:cs typeface="+mn-cs"/>
                        </a:rPr>
                        <m:t>𝑢</m:t>
                      </m:r>
                      <m:r>
                        <a:rPr lang="id-ID" sz="1200" i="1" kern="1200">
                          <a:solidFill>
                            <a:schemeClr val="tx1"/>
                          </a:solidFill>
                          <a:effectLst/>
                          <a:latin typeface="Cambria Math" panose="02040503050406030204" pitchFamily="18" charset="0"/>
                          <a:ea typeface="+mn-ea"/>
                          <a:cs typeface="+mn-cs"/>
                        </a:rPr>
                        <m:t>=</m:t>
                      </m:r>
                      <m:f>
                        <m:fPr>
                          <m:ctrlPr>
                            <a:rPr lang="en-US" sz="1200" b="1" i="1" kern="1200">
                              <a:solidFill>
                                <a:schemeClr val="tx1"/>
                              </a:solidFill>
                              <a:effectLst/>
                              <a:latin typeface="Cambria Math" panose="02040503050406030204" pitchFamily="18" charset="0"/>
                              <a:ea typeface="+mn-ea"/>
                              <a:cs typeface="+mn-cs"/>
                            </a:rPr>
                          </m:ctrlPr>
                        </m:fPr>
                        <m:num>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num>
                        <m:den>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𝐞</m:t>
                              </m:r>
                            </m:e>
                            <m:sup>
                              <m:r>
                                <m:rPr>
                                  <m:sty m:val="p"/>
                                </m:rPr>
                                <a:rPr lang="id-ID" sz="1200" kern="1200">
                                  <a:solidFill>
                                    <a:schemeClr val="tx1"/>
                                  </a:solidFill>
                                  <a:effectLst/>
                                  <a:latin typeface="Cambria Math" panose="02040503050406030204" pitchFamily="18" charset="0"/>
                                  <a:ea typeface="+mn-ea"/>
                                  <a:cs typeface="+mn-cs"/>
                                </a:rPr>
                                <m:t>T</m:t>
                              </m:r>
                            </m:sup>
                          </m:sSup>
                          <m:r>
                            <a:rPr lang="id-ID" sz="1200" b="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𝐞</m:t>
                          </m:r>
                        </m:den>
                      </m:f>
                      <m:r>
                        <a:rPr lang="id-ID" sz="1200" i="1" kern="1200">
                          <a:solidFill>
                            <a:schemeClr val="tx1"/>
                          </a:solidFill>
                          <a:effectLst/>
                          <a:latin typeface="Cambria Math" panose="02040503050406030204" pitchFamily="18" charset="0"/>
                          <a:ea typeface="+mn-ea"/>
                          <a:cs typeface="+mn-cs"/>
                        </a:rPr>
                        <m:t>+</m:t>
                      </m:r>
                      <m:r>
                        <a:rPr lang="id-ID" sz="1200" i="1" kern="1200">
                          <a:solidFill>
                            <a:schemeClr val="tx1"/>
                          </a:solidFill>
                          <a:effectLst/>
                          <a:latin typeface="Cambria Math" panose="02040503050406030204" pitchFamily="18" charset="0"/>
                          <a:ea typeface="+mn-ea"/>
                          <a:cs typeface="+mn-cs"/>
                        </a:rPr>
                        <m:t>𝑡</m:t>
                      </m:r>
                      <m:r>
                        <a:rPr lang="id-ID" sz="1200" i="1" kern="1200">
                          <a:solidFill>
                            <a:schemeClr val="tx1"/>
                          </a:solidFill>
                          <a:effectLst/>
                          <a:latin typeface="Cambria Math" panose="02040503050406030204" pitchFamily="18" charset="0"/>
                          <a:ea typeface="+mn-ea"/>
                          <a:cs typeface="+mn-cs"/>
                        </a:rPr>
                        <m:t> </m:t>
                      </m:r>
                      <m:f>
                        <m:fPr>
                          <m:ctrlPr>
                            <a:rPr lang="en-US" sz="1200" b="1" i="1" kern="1200">
                              <a:solidFill>
                                <a:schemeClr val="tx1"/>
                              </a:solidFill>
                              <a:effectLst/>
                              <a:latin typeface="Cambria Math" panose="02040503050406030204" pitchFamily="18" charset="0"/>
                              <a:ea typeface="+mn-ea"/>
                              <a:cs typeface="+mn-cs"/>
                            </a:rPr>
                          </m:ctrlPr>
                        </m:fPr>
                        <m:num>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𝐞</m:t>
                              </m:r>
                            </m:e>
                            <m:sup>
                              <m:r>
                                <m:rPr>
                                  <m:sty m:val="p"/>
                                </m:rPr>
                                <a:rPr lang="id-ID" sz="1200" kern="1200">
                                  <a:solidFill>
                                    <a:schemeClr val="tx1"/>
                                  </a:solidFill>
                                  <a:effectLst/>
                                  <a:latin typeface="Cambria Math" panose="02040503050406030204" pitchFamily="18" charset="0"/>
                                  <a:ea typeface="+mn-ea"/>
                                  <a:cs typeface="+mn-cs"/>
                                </a:rPr>
                                <m:t>T</m:t>
                              </m:r>
                            </m:sup>
                          </m:sSup>
                          <m:r>
                            <a:rPr lang="id-ID" sz="1200" b="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𝛍</m:t>
                          </m:r>
                        </m:num>
                        <m:den>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𝐞</m:t>
                              </m:r>
                            </m:e>
                            <m:sup>
                              <m:r>
                                <m:rPr>
                                  <m:sty m:val="p"/>
                                </m:rPr>
                                <a:rPr lang="id-ID" sz="1200" kern="1200">
                                  <a:solidFill>
                                    <a:schemeClr val="tx1"/>
                                  </a:solidFill>
                                  <a:effectLst/>
                                  <a:latin typeface="Cambria Math" panose="02040503050406030204" pitchFamily="18" charset="0"/>
                                  <a:ea typeface="+mn-ea"/>
                                  <a:cs typeface="+mn-cs"/>
                                </a:rPr>
                                <m:t>T</m:t>
                              </m:r>
                            </m:sup>
                          </m:sSup>
                          <m:r>
                            <a:rPr lang="id-ID" sz="1200" b="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𝐞</m:t>
                          </m:r>
                        </m:den>
                      </m:f>
                    </m:oMath>
                  </m:oMathPara>
                </a14:m>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Substitusikan hasil </a:t>
                </a:r>
                <a:r>
                  <a:rPr lang="id-ID" sz="1200" i="1" kern="1200" dirty="0">
                    <a:solidFill>
                      <a:schemeClr val="tx1"/>
                    </a:solidFill>
                    <a:effectLst/>
                    <a:latin typeface="+mn-lt"/>
                    <a:ea typeface="+mn-ea"/>
                    <a:cs typeface="+mn-cs"/>
                  </a:rPr>
                  <a:t>u </a:t>
                </a:r>
                <a:r>
                  <a:rPr lang="id-ID" sz="1200" kern="1200" dirty="0">
                    <a:solidFill>
                      <a:schemeClr val="tx1"/>
                    </a:solidFill>
                    <a:effectLst/>
                    <a:latin typeface="+mn-lt"/>
                    <a:ea typeface="+mn-ea"/>
                    <a:cs typeface="+mn-cs"/>
                  </a:rPr>
                  <a:t>tsb ke vektor </a:t>
                </a:r>
                <a:r>
                  <a:rPr lang="id-ID" sz="1200" b="1" kern="1200" dirty="0">
                    <a:solidFill>
                      <a:schemeClr val="tx1"/>
                    </a:solidFill>
                    <a:effectLst/>
                    <a:latin typeface="+mn-lt"/>
                    <a:ea typeface="+mn-ea"/>
                    <a:cs typeface="+mn-cs"/>
                  </a:rPr>
                  <a:t>x </a:t>
                </a:r>
                <a:r>
                  <a:rPr lang="id-ID" sz="1200" kern="1200" dirty="0">
                    <a:solidFill>
                      <a:schemeClr val="tx1"/>
                    </a:solidFill>
                    <a:effectLst/>
                    <a:latin typeface="+mn-lt"/>
                    <a:ea typeface="+mn-ea"/>
                    <a:cs typeface="+mn-cs"/>
                  </a:rPr>
                  <a:t>diperoleh portofolio yang efisien sebagai fungsi linear dari parameter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id-ID" sz="1200" i="1" kern="1200">
                          <a:solidFill>
                            <a:schemeClr val="tx1"/>
                          </a:solidFill>
                          <a:effectLst/>
                          <a:latin typeface="Cambria Math" panose="02040503050406030204" pitchFamily="18" charset="0"/>
                          <a:ea typeface="+mn-ea"/>
                          <a:cs typeface="+mn-cs"/>
                        </a:rPr>
                        <m:t>𝑥</m:t>
                      </m:r>
                      <m:r>
                        <a:rPr lang="id-ID" sz="1200" i="1" kern="1200">
                          <a:solidFill>
                            <a:schemeClr val="tx1"/>
                          </a:solidFill>
                          <a:effectLst/>
                          <a:latin typeface="Cambria Math" panose="02040503050406030204" pitchFamily="18" charset="0"/>
                          <a:ea typeface="+mn-ea"/>
                          <a:cs typeface="+mn-cs"/>
                        </a:rPr>
                        <m:t>≡</m:t>
                      </m:r>
                      <m:r>
                        <a:rPr lang="id-ID" sz="1200" i="1" kern="1200">
                          <a:solidFill>
                            <a:schemeClr val="tx1"/>
                          </a:solidFill>
                          <a:effectLst/>
                          <a:latin typeface="Cambria Math" panose="02040503050406030204" pitchFamily="18" charset="0"/>
                          <a:ea typeface="+mn-ea"/>
                          <a:cs typeface="+mn-cs"/>
                        </a:rPr>
                        <m:t>𝑥</m:t>
                      </m:r>
                      <m:r>
                        <a:rPr lang="id-ID" sz="1200" i="1" kern="1200">
                          <a:solidFill>
                            <a:schemeClr val="tx1"/>
                          </a:solidFill>
                          <a:effectLst/>
                          <a:latin typeface="Cambria Math" panose="02040503050406030204" pitchFamily="18" charset="0"/>
                          <a:ea typeface="+mn-ea"/>
                          <a:cs typeface="+mn-cs"/>
                        </a:rPr>
                        <m:t>(</m:t>
                      </m:r>
                      <m:r>
                        <a:rPr lang="id-ID" sz="1200" i="1" kern="1200">
                          <a:solidFill>
                            <a:schemeClr val="tx1"/>
                          </a:solidFill>
                          <a:effectLst/>
                          <a:latin typeface="Cambria Math" panose="02040503050406030204" pitchFamily="18" charset="0"/>
                          <a:ea typeface="+mn-ea"/>
                          <a:cs typeface="+mn-cs"/>
                        </a:rPr>
                        <m:t>𝑡</m:t>
                      </m:r>
                      <m:r>
                        <a:rPr lang="id-ID" sz="1200" i="1" kern="1200">
                          <a:solidFill>
                            <a:schemeClr val="tx1"/>
                          </a:solidFill>
                          <a:effectLst/>
                          <a:latin typeface="Cambria Math" panose="02040503050406030204" pitchFamily="18" charset="0"/>
                          <a:ea typeface="+mn-ea"/>
                          <a:cs typeface="+mn-cs"/>
                        </a:rPr>
                        <m:t>)=</m:t>
                      </m:r>
                      <m:f>
                        <m:fPr>
                          <m:ctrlPr>
                            <a:rPr lang="en-US" sz="1200" b="1" i="1" kern="1200">
                              <a:solidFill>
                                <a:schemeClr val="tx1"/>
                              </a:solidFill>
                              <a:effectLst/>
                              <a:latin typeface="Cambria Math" panose="02040503050406030204" pitchFamily="18" charset="0"/>
                              <a:ea typeface="+mn-ea"/>
                              <a:cs typeface="+mn-cs"/>
                            </a:rPr>
                          </m:ctrlPr>
                        </m:fPr>
                        <m:num>
                          <m:r>
                            <a:rPr lang="id-ID" sz="1200" b="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𝐞</m:t>
                          </m:r>
                        </m:num>
                        <m:den>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𝐞</m:t>
                              </m:r>
                            </m:e>
                            <m:sup>
                              <m:r>
                                <m:rPr>
                                  <m:sty m:val="p"/>
                                </m:rPr>
                                <a:rPr lang="id-ID" sz="1200" kern="1200">
                                  <a:solidFill>
                                    <a:schemeClr val="tx1"/>
                                  </a:solidFill>
                                  <a:effectLst/>
                                  <a:latin typeface="Cambria Math" panose="02040503050406030204" pitchFamily="18" charset="0"/>
                                  <a:ea typeface="+mn-ea"/>
                                  <a:cs typeface="+mn-cs"/>
                                </a:rPr>
                                <m:t>T</m:t>
                              </m:r>
                            </m:sup>
                          </m:sSup>
                          <m:r>
                            <a:rPr lang="id-ID" sz="1200" b="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𝐞</m:t>
                          </m:r>
                        </m:den>
                      </m:f>
                      <m:r>
                        <a:rPr lang="id-ID" sz="1200" i="1" kern="1200">
                          <a:solidFill>
                            <a:schemeClr val="tx1"/>
                          </a:solidFill>
                          <a:effectLst/>
                          <a:latin typeface="Cambria Math" panose="02040503050406030204" pitchFamily="18" charset="0"/>
                          <a:ea typeface="+mn-ea"/>
                          <a:cs typeface="+mn-cs"/>
                        </a:rPr>
                        <m:t> +</m:t>
                      </m:r>
                      <m:r>
                        <a:rPr lang="id-ID" sz="1200" i="1" kern="1200">
                          <a:solidFill>
                            <a:schemeClr val="tx1"/>
                          </a:solidFill>
                          <a:effectLst/>
                          <a:latin typeface="Cambria Math" panose="02040503050406030204" pitchFamily="18" charset="0"/>
                          <a:ea typeface="+mn-ea"/>
                          <a:cs typeface="+mn-cs"/>
                        </a:rPr>
                        <m:t>𝑡</m:t>
                      </m:r>
                      <m:r>
                        <a:rPr lang="id-ID" sz="1200" i="1" kern="1200">
                          <a:solidFill>
                            <a:schemeClr val="tx1"/>
                          </a:solidFill>
                          <a:effectLst/>
                          <a:latin typeface="Cambria Math" panose="02040503050406030204" pitchFamily="18" charset="0"/>
                          <a:ea typeface="+mn-ea"/>
                          <a:cs typeface="+mn-cs"/>
                        </a:rPr>
                        <m:t> </m:t>
                      </m:r>
                      <m:d>
                        <m:dPr>
                          <m:ctrlPr>
                            <a:rPr lang="en-US" sz="1200" b="1" i="1" kern="1200">
                              <a:solidFill>
                                <a:schemeClr val="tx1"/>
                              </a:solidFill>
                              <a:effectLst/>
                              <a:latin typeface="Cambria Math" panose="02040503050406030204" pitchFamily="18" charset="0"/>
                              <a:ea typeface="+mn-ea"/>
                              <a:cs typeface="+mn-cs"/>
                            </a:rPr>
                          </m:ctrlPr>
                        </m:dPr>
                        <m:e>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𝛍</m:t>
                          </m:r>
                          <m:r>
                            <a:rPr lang="id-ID" sz="1200" b="1" i="1" kern="1200">
                              <a:solidFill>
                                <a:schemeClr val="tx1"/>
                              </a:solidFill>
                              <a:effectLst/>
                              <a:latin typeface="Cambria Math" panose="02040503050406030204" pitchFamily="18" charset="0"/>
                              <a:ea typeface="+mn-ea"/>
                              <a:cs typeface="+mn-cs"/>
                            </a:rPr>
                            <m:t>−</m:t>
                          </m:r>
                          <m:f>
                            <m:fPr>
                              <m:ctrlPr>
                                <a:rPr lang="en-US" sz="1200" b="1" i="1" kern="1200">
                                  <a:solidFill>
                                    <a:schemeClr val="tx1"/>
                                  </a:solidFill>
                                  <a:effectLst/>
                                  <a:latin typeface="Cambria Math" panose="02040503050406030204" pitchFamily="18" charset="0"/>
                                  <a:ea typeface="+mn-ea"/>
                                  <a:cs typeface="+mn-cs"/>
                                </a:rPr>
                              </m:ctrlPr>
                            </m:fPr>
                            <m:num>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𝐞</m:t>
                                  </m:r>
                                </m:e>
                                <m:sup>
                                  <m:r>
                                    <m:rPr>
                                      <m:sty m:val="p"/>
                                    </m:rPr>
                                    <a:rPr lang="id-ID" sz="1200" kern="1200">
                                      <a:solidFill>
                                        <a:schemeClr val="tx1"/>
                                      </a:solidFill>
                                      <a:effectLst/>
                                      <a:latin typeface="Cambria Math" panose="02040503050406030204" pitchFamily="18" charset="0"/>
                                      <a:ea typeface="+mn-ea"/>
                                      <a:cs typeface="+mn-cs"/>
                                    </a:rPr>
                                    <m:t>T</m:t>
                                  </m:r>
                                </m:sup>
                              </m:sSup>
                              <m:r>
                                <a:rPr lang="id-ID" sz="1200" b="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𝛍</m:t>
                              </m:r>
                            </m:num>
                            <m:den>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𝐞</m:t>
                                  </m:r>
                                </m:e>
                                <m:sup>
                                  <m:r>
                                    <m:rPr>
                                      <m:sty m:val="p"/>
                                    </m:rPr>
                                    <a:rPr lang="id-ID" sz="1200" kern="1200">
                                      <a:solidFill>
                                        <a:schemeClr val="tx1"/>
                                      </a:solidFill>
                                      <a:effectLst/>
                                      <a:latin typeface="Cambria Math" panose="02040503050406030204" pitchFamily="18" charset="0"/>
                                      <a:ea typeface="+mn-ea"/>
                                      <a:cs typeface="+mn-cs"/>
                                    </a:rPr>
                                    <m:t>T</m:t>
                                  </m:r>
                                </m:sup>
                              </m:sSup>
                              <m:r>
                                <a:rPr lang="id-ID" sz="1200" b="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𝐞</m:t>
                              </m:r>
                            </m:den>
                          </m:f>
                          <m:sSup>
                            <m:sSupPr>
                              <m:ctrlPr>
                                <a:rPr lang="en-US" sz="1200" b="1" i="1" kern="1200">
                                  <a:solidFill>
                                    <a:schemeClr val="tx1"/>
                                  </a:solidFill>
                                  <a:effectLst/>
                                  <a:latin typeface="Cambria Math" panose="02040503050406030204" pitchFamily="18" charset="0"/>
                                  <a:ea typeface="+mn-ea"/>
                                  <a:cs typeface="+mn-cs"/>
                                </a:rPr>
                              </m:ctrlPr>
                            </m:sSupPr>
                            <m:e>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𝐞</m:t>
                          </m:r>
                        </m:e>
                      </m:d>
                    </m:oMath>
                  </m:oMathPara>
                </a14:m>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Perhatikan </a:t>
                </a:r>
                <a14:m>
                  <m:oMath xmlns:m="http://schemas.openxmlformats.org/officeDocument/2006/math">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𝐞</m:t>
                        </m:r>
                      </m:e>
                      <m:sup>
                        <m:r>
                          <m:rPr>
                            <m:sty m:val="p"/>
                          </m:rPr>
                          <a:rPr lang="id-ID" sz="1200" kern="1200">
                            <a:solidFill>
                              <a:schemeClr val="tx1"/>
                            </a:solidFill>
                            <a:effectLst/>
                            <a:latin typeface="Cambria Math" panose="02040503050406030204" pitchFamily="18" charset="0"/>
                            <a:ea typeface="+mn-ea"/>
                            <a:cs typeface="+mn-cs"/>
                          </a:rPr>
                          <m:t>T</m:t>
                        </m:r>
                      </m:sup>
                    </m:sSup>
                    <m:r>
                      <a:rPr lang="id-ID" sz="1200" b="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𝐞</m:t>
                    </m:r>
                  </m:oMath>
                </a14:m>
                <a:r>
                  <a:rPr lang="id-ID" sz="1200" kern="1200" dirty="0">
                    <a:solidFill>
                      <a:schemeClr val="tx1"/>
                    </a:solidFill>
                    <a:effectLst/>
                    <a:latin typeface="+mn-lt"/>
                    <a:ea typeface="+mn-ea"/>
                    <a:cs typeface="+mn-cs"/>
                  </a:rPr>
                  <a:t> dan </a:t>
                </a:r>
                <a14:m>
                  <m:oMath xmlns:m="http://schemas.openxmlformats.org/officeDocument/2006/math">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𝐞</m:t>
                        </m:r>
                      </m:e>
                      <m:sup>
                        <m:r>
                          <m:rPr>
                            <m:sty m:val="p"/>
                          </m:rPr>
                          <a:rPr lang="id-ID" sz="1200" kern="1200">
                            <a:solidFill>
                              <a:schemeClr val="tx1"/>
                            </a:solidFill>
                            <a:effectLst/>
                            <a:latin typeface="Cambria Math" panose="02040503050406030204" pitchFamily="18" charset="0"/>
                            <a:ea typeface="+mn-ea"/>
                            <a:cs typeface="+mn-cs"/>
                          </a:rPr>
                          <m:t>T</m:t>
                        </m:r>
                      </m:sup>
                    </m:sSup>
                    <m:r>
                      <a:rPr lang="id-ID" sz="1200" b="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𝛍</m:t>
                    </m:r>
                  </m:oMath>
                </a14:m>
                <a:r>
                  <a:rPr lang="id-ID" sz="1200" kern="1200" dirty="0">
                    <a:solidFill>
                      <a:schemeClr val="tx1"/>
                    </a:solidFill>
                    <a:effectLst/>
                    <a:latin typeface="+mn-lt"/>
                    <a:ea typeface="+mn-ea"/>
                    <a:cs typeface="+mn-cs"/>
                  </a:rPr>
                  <a:t> adalah skalar−skalar,sedangkan </a:t>
                </a:r>
                <a14:m>
                  <m:oMath xmlns:m="http://schemas.openxmlformats.org/officeDocument/2006/math">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𝐞</m:t>
                    </m:r>
                  </m:oMath>
                </a14:m>
                <a:r>
                  <a:rPr lang="id-ID" sz="1200" kern="1200" dirty="0">
                    <a:solidFill>
                      <a:schemeClr val="tx1"/>
                    </a:solidFill>
                    <a:effectLst/>
                    <a:latin typeface="+mn-lt"/>
                    <a:ea typeface="+mn-ea"/>
                    <a:cs typeface="+mn-cs"/>
                  </a:rPr>
                  <a:t> dan </a:t>
                </a:r>
                <a14:m>
                  <m:oMath xmlns:m="http://schemas.openxmlformats.org/officeDocument/2006/math">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𝛍</m:t>
                    </m:r>
                  </m:oMath>
                </a14:m>
                <a:r>
                  <a:rPr lang="id-ID" sz="1200" kern="1200" dirty="0">
                    <a:solidFill>
                      <a:schemeClr val="tx1"/>
                    </a:solidFill>
                    <a:effectLst/>
                    <a:latin typeface="+mn-lt"/>
                    <a:ea typeface="+mn-ea"/>
                    <a:cs typeface="+mn-cs"/>
                  </a:rPr>
                  <a:t> adalah vektor-vektor</a:t>
                </a:r>
                <a:endParaRPr lang="en-US" dirty="0"/>
              </a:p>
            </p:txBody>
          </p:sp>
        </mc:Choice>
        <mc:Fallback xmlns="">
          <p:sp>
            <p:nvSpPr>
              <p:cNvPr id="3" name="Notes Placeholder 2"/>
              <p:cNvSpPr>
                <a:spLocks noGrp="1"/>
              </p:cNvSpPr>
              <p:nvPr>
                <p:ph type="body" idx="1"/>
              </p:nvPr>
            </p:nvSpPr>
            <p:spPr/>
            <p:txBody>
              <a:bodyPr/>
              <a:lstStyle/>
              <a:p>
                <a:r>
                  <a:rPr lang="id-ID" sz="1200" b="1" kern="1200" dirty="0">
                    <a:solidFill>
                      <a:schemeClr val="tx1"/>
                    </a:solidFill>
                    <a:effectLst/>
                    <a:latin typeface="+mn-lt"/>
                    <a:ea typeface="+mn-ea"/>
                    <a:cs typeface="+mn-cs"/>
                  </a:rPr>
                  <a:t>The Efficient Frontier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Efficient frontier adalah grafik yang menggambarkan sekumpulan portofolio yang memaksimalkan expected return pada setiap level dari setiap level risiko portofolio.</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Misalkan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suatu parameter dan perhatikan masalah </a:t>
                </a:r>
                <a:endParaRPr lang="en-US" sz="1200" kern="1200" dirty="0">
                  <a:solidFill>
                    <a:schemeClr val="tx1"/>
                  </a:solidFill>
                  <a:effectLst/>
                  <a:latin typeface="+mn-lt"/>
                  <a:ea typeface="+mn-ea"/>
                  <a:cs typeface="+mn-cs"/>
                </a:endParaRPr>
              </a:p>
              <a:p>
                <a:pPr/>
                <a:r>
                  <a:rPr lang="id-ID" sz="1200" i="0" kern="1200">
                    <a:solidFill>
                      <a:schemeClr val="tx1"/>
                    </a:solidFill>
                    <a:effectLst/>
                    <a:latin typeface="Cambria Math" panose="02040503050406030204" pitchFamily="18" charset="0"/>
                    <a:ea typeface="+mn-ea"/>
                    <a:cs typeface="+mn-cs"/>
                  </a:rPr>
                  <a:t>𝑀𝑖𝑛 {− 𝑡 </a:t>
                </a:r>
                <a:r>
                  <a:rPr lang="id-ID" sz="1200" b="1" i="0" kern="1200">
                    <a:solidFill>
                      <a:schemeClr val="tx1"/>
                    </a:solidFill>
                    <a:effectLst/>
                    <a:latin typeface="Cambria Math" panose="02040503050406030204" pitchFamily="18" charset="0"/>
                    <a:ea typeface="+mn-ea"/>
                    <a:cs typeface="+mn-cs"/>
                  </a:rPr>
                  <a:t>𝝁</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𝑇</a:t>
                </a:r>
                <a:r>
                  <a:rPr lang="id-ID" sz="1200" b="1" i="0" kern="1200">
                    <a:solidFill>
                      <a:schemeClr val="tx1"/>
                    </a:solidFill>
                    <a:effectLst/>
                    <a:latin typeface="Cambria Math" panose="02040503050406030204" pitchFamily="18" charset="0"/>
                    <a:ea typeface="+mn-ea"/>
                    <a:cs typeface="+mn-cs"/>
                  </a:rPr>
                  <a:t> 𝒙</a:t>
                </a:r>
                <a:r>
                  <a:rPr lang="id-ID" sz="1200" i="0" kern="1200">
                    <a:solidFill>
                      <a:schemeClr val="tx1"/>
                    </a:solidFill>
                    <a:effectLst/>
                    <a:latin typeface="Cambria Math" panose="02040503050406030204" pitchFamily="18" charset="0"/>
                    <a:ea typeface="+mn-ea"/>
                    <a:cs typeface="+mn-cs"/>
                  </a:rPr>
                  <a:t> +  1</a:t>
                </a:r>
                <a:r>
                  <a:rPr lang="en-US" sz="1200"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2  </a:t>
                </a:r>
                <a:r>
                  <a:rPr lang="id-ID" sz="1200" b="1" i="0" kern="1200">
                    <a:solidFill>
                      <a:schemeClr val="tx1"/>
                    </a:solidFill>
                    <a:effectLst/>
                    <a:latin typeface="Cambria Math" panose="02040503050406030204" pitchFamily="18" charset="0"/>
                    <a:ea typeface="+mn-ea"/>
                    <a:cs typeface="+mn-cs"/>
                  </a:rPr>
                  <a:t>𝒙</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𝑇</a:t>
                </a:r>
                <a:r>
                  <a:rPr lang="id-ID" sz="1200" b="1" i="0" kern="1200">
                    <a:solidFill>
                      <a:schemeClr val="tx1"/>
                    </a:solidFill>
                    <a:effectLst/>
                    <a:latin typeface="Cambria Math" panose="02040503050406030204" pitchFamily="18" charset="0"/>
                    <a:ea typeface="+mn-ea"/>
                    <a:cs typeface="+mn-cs"/>
                  </a:rPr>
                  <a:t> 𝑪 𝒙</a:t>
                </a:r>
                <a:r>
                  <a:rPr lang="id-ID" sz="1200" i="0" kern="1200">
                    <a:solidFill>
                      <a:schemeClr val="tx1"/>
                    </a:solidFill>
                    <a:effectLst/>
                    <a:latin typeface="Cambria Math" panose="02040503050406030204" pitchFamily="18" charset="0"/>
                    <a:ea typeface="+mn-ea"/>
                    <a:cs typeface="+mn-cs"/>
                  </a:rPr>
                  <a:t> | </a:t>
                </a:r>
                <a:r>
                  <a:rPr lang="id-ID" sz="1200" b="1" i="0" kern="1200">
                    <a:solidFill>
                      <a:schemeClr val="tx1"/>
                    </a:solidFill>
                    <a:effectLst/>
                    <a:latin typeface="Cambria Math" panose="02040503050406030204" pitchFamily="18" charset="0"/>
                    <a:ea typeface="+mn-ea"/>
                    <a:cs typeface="+mn-cs"/>
                  </a:rPr>
                  <a:t>𝒆</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𝑇</a:t>
                </a:r>
                <a:r>
                  <a:rPr lang="id-ID" sz="1200" b="1" i="0" kern="1200">
                    <a:solidFill>
                      <a:schemeClr val="tx1"/>
                    </a:solidFill>
                    <a:effectLst/>
                    <a:latin typeface="Cambria Math" panose="02040503050406030204" pitchFamily="18" charset="0"/>
                    <a:ea typeface="+mn-ea"/>
                    <a:cs typeface="+mn-cs"/>
                  </a:rPr>
                  <a:t> 𝒙</a:t>
                </a:r>
                <a:r>
                  <a:rPr lang="id-ID" sz="1200" i="0" kern="1200">
                    <a:solidFill>
                      <a:schemeClr val="tx1"/>
                    </a:solidFill>
                    <a:effectLst/>
                    <a:latin typeface="Cambria Math" panose="02040503050406030204" pitchFamily="18" charset="0"/>
                    <a:ea typeface="+mn-ea"/>
                    <a:cs typeface="+mn-cs"/>
                  </a:rPr>
                  <a:t>=1}</a:t>
                </a:r>
                <a:endParaRPr lang="en-US" sz="1200" kern="1200" dirty="0">
                  <a:solidFill>
                    <a:schemeClr val="tx1"/>
                  </a:solidFill>
                  <a:effectLst/>
                  <a:latin typeface="+mn-lt"/>
                  <a:ea typeface="+mn-ea"/>
                  <a:cs typeface="+mn-cs"/>
                </a:endParaRPr>
              </a:p>
              <a:p>
                <a:r>
                  <a:rPr lang="id-ID" sz="1200" b="1" kern="1200" dirty="0">
                    <a:solidFill>
                      <a:schemeClr val="tx1"/>
                    </a:solidFill>
                    <a:effectLst/>
                    <a:latin typeface="+mn-lt"/>
                    <a:ea typeface="+mn-ea"/>
                    <a:cs typeface="+mn-cs"/>
                  </a:rPr>
                  <a:t>Definisi. </a:t>
                </a:r>
                <a:r>
                  <a:rPr lang="id-ID" sz="1200" kern="1200" dirty="0">
                    <a:solidFill>
                      <a:schemeClr val="tx1"/>
                    </a:solidFill>
                    <a:effectLst/>
                    <a:latin typeface="+mn-lt"/>
                    <a:ea typeface="+mn-ea"/>
                    <a:cs typeface="+mn-cs"/>
                  </a:rPr>
                  <a:t>Suatu portofolio disebut </a:t>
                </a:r>
                <a:r>
                  <a:rPr lang="id-ID" sz="1200" b="1" kern="1200" dirty="0">
                    <a:solidFill>
                      <a:schemeClr val="tx1"/>
                    </a:solidFill>
                    <a:effectLst/>
                    <a:latin typeface="+mn-lt"/>
                    <a:ea typeface="+mn-ea"/>
                    <a:cs typeface="+mn-cs"/>
                  </a:rPr>
                  <a:t>parametric-efficient </a:t>
                </a:r>
                <a:r>
                  <a:rPr lang="id-ID" sz="1200" kern="1200" dirty="0">
                    <a:solidFill>
                      <a:schemeClr val="tx1"/>
                    </a:solidFill>
                    <a:effectLst/>
                    <a:latin typeface="+mn-lt"/>
                    <a:ea typeface="+mn-ea"/>
                    <a:cs typeface="+mn-cs"/>
                  </a:rPr>
                  <a:t>jika portofolio tsb. merupakan solusi dari masalah (3) untuk suatu nilai parameter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yang tak negatif.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Selanjutnya dapat diperlihatkan bahwa keluarga solusi optimal dari portofolio yang efisien untuk masing-masing masalah tsb. adalah identik, asalkan 𝛍 bukan kelipatan dari 𝐞. Untuk pembahasan selanjutnya dipilih masalah (3) untuk dieksplorasi lebih jauh. Pendekatan yang dilakukan adalah menentukan solusi optimal masalah (3) sebagai fungsi eksplisit dalam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 dan menyatakan </a:t>
                </a:r>
                <a:r>
                  <a:rPr lang="id-ID" sz="1200" i="0" kern="1200">
                    <a:solidFill>
                      <a:schemeClr val="tx1"/>
                    </a:solidFill>
                    <a:effectLst/>
                    <a:latin typeface="Cambria Math" panose="02040503050406030204" pitchFamily="18" charset="0"/>
                    <a:ea typeface="+mn-ea"/>
                    <a:cs typeface="+mn-cs"/>
                  </a:rPr>
                  <a:t>𝜇</a:t>
                </a:r>
                <a:r>
                  <a:rPr lang="en-US" sz="1200" i="0" kern="1200">
                    <a:solidFill>
                      <a:schemeClr val="tx1"/>
                    </a:solidFill>
                    <a:effectLst/>
                    <a:latin typeface="Cambria Math" panose="02040503050406030204" pitchFamily="18" charset="0"/>
                    <a:ea typeface="+mn-ea"/>
                    <a:cs typeface="+mn-cs"/>
                  </a:rPr>
                  <a:t>_</a:t>
                </a:r>
                <a:r>
                  <a:rPr lang="id-ID" sz="1200" i="0" kern="1200">
                    <a:solidFill>
                      <a:schemeClr val="tx1"/>
                    </a:solidFill>
                    <a:effectLst/>
                    <a:latin typeface="Cambria Math" panose="02040503050406030204" pitchFamily="18" charset="0"/>
                    <a:ea typeface="+mn-ea"/>
                    <a:cs typeface="+mn-cs"/>
                  </a:rPr>
                  <a:t>𝑃</a:t>
                </a:r>
                <a:r>
                  <a:rPr lang="id-ID" sz="1200" kern="1200" dirty="0">
                    <a:solidFill>
                      <a:schemeClr val="tx1"/>
                    </a:solidFill>
                    <a:effectLst/>
                    <a:latin typeface="+mn-lt"/>
                    <a:ea typeface="+mn-ea"/>
                    <a:cs typeface="+mn-cs"/>
                  </a:rPr>
                  <a:t> serta </a:t>
                </a:r>
                <a:r>
                  <a:rPr lang="id-ID" sz="1200" i="0" kern="1200">
                    <a:solidFill>
                      <a:schemeClr val="tx1"/>
                    </a:solidFill>
                    <a:effectLst/>
                    <a:latin typeface="Cambria Math" panose="02040503050406030204" pitchFamily="18" charset="0"/>
                    <a:ea typeface="+mn-ea"/>
                    <a:cs typeface="+mn-cs"/>
                  </a:rPr>
                  <a:t>𝜎</a:t>
                </a:r>
                <a:r>
                  <a:rPr lang="en-US" sz="1200" i="0" kern="1200">
                    <a:solidFill>
                      <a:schemeClr val="tx1"/>
                    </a:solidFill>
                    <a:effectLst/>
                    <a:latin typeface="Cambria Math" panose="02040503050406030204" pitchFamily="18" charset="0"/>
                    <a:ea typeface="+mn-ea"/>
                    <a:cs typeface="+mn-cs"/>
                  </a:rPr>
                  <a:t>_</a:t>
                </a:r>
                <a:r>
                  <a:rPr lang="id-ID" sz="1200" i="0" kern="1200">
                    <a:solidFill>
                      <a:schemeClr val="tx1"/>
                    </a:solidFill>
                    <a:effectLst/>
                    <a:latin typeface="Cambria Math" panose="02040503050406030204" pitchFamily="18" charset="0"/>
                    <a:ea typeface="+mn-ea"/>
                    <a:cs typeface="+mn-cs"/>
                  </a:rPr>
                  <a:t>𝑃^2</a:t>
                </a:r>
                <a:r>
                  <a:rPr lang="id-ID" sz="1200" kern="1200" dirty="0">
                    <a:solidFill>
                      <a:schemeClr val="tx1"/>
                    </a:solidFill>
                    <a:effectLst/>
                    <a:latin typeface="+mn-lt"/>
                    <a:ea typeface="+mn-ea"/>
                    <a:cs typeface="+mn-cs"/>
                  </a:rPr>
                  <a:t> sebagai fungsi dalam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dan kemudian mengeliminir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untuk mendapatkan hubungan eksplisit antara return dan variansi portofolio.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Perhatikan bahwa kondisi keoptimalan masalah (3) diberikan oleh (lihat bahasan tentang Minimisasi fungsi kuadrat) </a:t>
                </a:r>
                <a:endParaRPr lang="en-US" sz="1200" kern="1200" dirty="0">
                  <a:solidFill>
                    <a:schemeClr val="tx1"/>
                  </a:solidFill>
                  <a:effectLst/>
                  <a:latin typeface="+mn-lt"/>
                  <a:ea typeface="+mn-ea"/>
                  <a:cs typeface="+mn-cs"/>
                </a:endParaRPr>
              </a:p>
              <a:p>
                <a:pPr/>
                <a:r>
                  <a:rPr lang="id-ID" sz="1200" i="0" kern="1200">
                    <a:solidFill>
                      <a:schemeClr val="tx1"/>
                    </a:solidFill>
                    <a:effectLst/>
                    <a:latin typeface="Cambria Math" panose="02040503050406030204" pitchFamily="18" charset="0"/>
                    <a:ea typeface="+mn-ea"/>
                    <a:cs typeface="+mn-cs"/>
                  </a:rPr>
                  <a:t>𝑡 </a:t>
                </a:r>
                <a:r>
                  <a:rPr lang="id-ID" sz="1200" b="1" i="0" kern="1200">
                    <a:solidFill>
                      <a:schemeClr val="tx1"/>
                    </a:solidFill>
                    <a:effectLst/>
                    <a:latin typeface="Cambria Math" panose="02040503050406030204" pitchFamily="18" charset="0"/>
                    <a:ea typeface="+mn-ea"/>
                    <a:cs typeface="+mn-cs"/>
                  </a:rPr>
                  <a:t>𝝁</a:t>
                </a:r>
                <a:r>
                  <a:rPr lang="id-ID" sz="1200"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𝑪 𝒙</a:t>
                </a:r>
                <a:r>
                  <a:rPr lang="id-ID" sz="1200" i="0" kern="1200">
                    <a:solidFill>
                      <a:schemeClr val="tx1"/>
                    </a:solidFill>
                    <a:effectLst/>
                    <a:latin typeface="Cambria Math" panose="02040503050406030204" pitchFamily="18" charset="0"/>
                    <a:ea typeface="+mn-ea"/>
                    <a:cs typeface="+mn-cs"/>
                  </a:rPr>
                  <a:t>=𝑢 </a:t>
                </a:r>
                <a:r>
                  <a:rPr lang="id-ID" sz="1200" b="1" i="0" kern="1200">
                    <a:solidFill>
                      <a:schemeClr val="tx1"/>
                    </a:solidFill>
                    <a:effectLst/>
                    <a:latin typeface="Cambria Math" panose="02040503050406030204" pitchFamily="18" charset="0"/>
                    <a:ea typeface="+mn-ea"/>
                    <a:cs typeface="+mn-cs"/>
                  </a:rPr>
                  <a:t>𝒆</a:t>
                </a:r>
                <a:r>
                  <a:rPr lang="id-ID" sz="1200" i="0" kern="1200">
                    <a:solidFill>
                      <a:schemeClr val="tx1"/>
                    </a:solidFill>
                    <a:effectLst/>
                    <a:latin typeface="Cambria Math" panose="02040503050406030204" pitchFamily="18" charset="0"/>
                    <a:ea typeface="+mn-ea"/>
                    <a:cs typeface="+mn-cs"/>
                  </a:rPr>
                  <a:t> 𝑑𝑎𝑛 </a:t>
                </a:r>
                <a:r>
                  <a:rPr lang="id-ID" sz="1200" b="1" i="0" kern="1200">
                    <a:solidFill>
                      <a:schemeClr val="tx1"/>
                    </a:solidFill>
                    <a:effectLst/>
                    <a:latin typeface="Cambria Math" panose="02040503050406030204" pitchFamily="18" charset="0"/>
                    <a:ea typeface="+mn-ea"/>
                    <a:cs typeface="+mn-cs"/>
                  </a:rPr>
                  <a:t>𝒆</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𝑇</a:t>
                </a:r>
                <a:r>
                  <a:rPr lang="id-ID" sz="1200" b="1" i="0" kern="1200">
                    <a:solidFill>
                      <a:schemeClr val="tx1"/>
                    </a:solidFill>
                    <a:effectLst/>
                    <a:latin typeface="Cambria Math" panose="02040503050406030204" pitchFamily="18" charset="0"/>
                    <a:ea typeface="+mn-ea"/>
                    <a:cs typeface="+mn-cs"/>
                  </a:rPr>
                  <a:t> 𝒙</a:t>
                </a:r>
                <a:r>
                  <a:rPr lang="id-ID" sz="1200" i="0" kern="1200">
                    <a:solidFill>
                      <a:schemeClr val="tx1"/>
                    </a:solidFill>
                    <a:effectLst/>
                    <a:latin typeface="Cambria Math" panose="02040503050406030204" pitchFamily="18" charset="0"/>
                    <a:ea typeface="+mn-ea"/>
                    <a:cs typeface="+mn-cs"/>
                  </a:rPr>
                  <a:t>=1</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yang merupakan syarat perlu dan cukup nya (dgn </a:t>
                </a:r>
                <a:r>
                  <a:rPr lang="id-ID" sz="1200" i="1" kern="1200" dirty="0">
                    <a:solidFill>
                      <a:schemeClr val="tx1"/>
                    </a:solidFill>
                    <a:effectLst/>
                    <a:latin typeface="+mn-lt"/>
                    <a:ea typeface="+mn-ea"/>
                    <a:cs typeface="+mn-cs"/>
                  </a:rPr>
                  <a:t>u </a:t>
                </a:r>
                <a:r>
                  <a:rPr lang="id-ID" sz="1200" kern="1200" dirty="0">
                    <a:solidFill>
                      <a:schemeClr val="tx1"/>
                    </a:solidFill>
                    <a:effectLst/>
                    <a:latin typeface="+mn-lt"/>
                    <a:ea typeface="+mn-ea"/>
                    <a:cs typeface="+mn-cs"/>
                  </a:rPr>
                  <a:t>merupakan pengali Lagrange).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Diperoleh solusi, dari persamaan pertama </a:t>
                </a:r>
                <a:endParaRPr lang="en-US" sz="1200" kern="1200" dirty="0">
                  <a:solidFill>
                    <a:schemeClr val="tx1"/>
                  </a:solidFill>
                  <a:effectLst/>
                  <a:latin typeface="+mn-lt"/>
                  <a:ea typeface="+mn-ea"/>
                  <a:cs typeface="+mn-cs"/>
                </a:endParaRPr>
              </a:p>
              <a:p>
                <a:pPr/>
                <a:r>
                  <a:rPr lang="id-ID" sz="1200" b="1" i="0" kern="1200">
                    <a:solidFill>
                      <a:schemeClr val="tx1"/>
                    </a:solidFill>
                    <a:effectLst/>
                    <a:latin typeface="Cambria Math" panose="02040503050406030204" pitchFamily="18" charset="0"/>
                    <a:ea typeface="+mn-ea"/>
                    <a:cs typeface="+mn-cs"/>
                  </a:rPr>
                  <a:t>𝒙</a:t>
                </a:r>
                <a:r>
                  <a:rPr lang="id-ID" sz="1200" i="0" kern="1200">
                    <a:solidFill>
                      <a:schemeClr val="tx1"/>
                    </a:solidFill>
                    <a:effectLst/>
                    <a:latin typeface="Cambria Math" panose="02040503050406030204" pitchFamily="18" charset="0"/>
                    <a:ea typeface="+mn-ea"/>
                    <a:cs typeface="+mn-cs"/>
                  </a:rPr>
                  <a:t>=− 𝑢 </a:t>
                </a:r>
                <a:r>
                  <a:rPr lang="id-ID" sz="1200" b="1" i="0" kern="1200">
                    <a:solidFill>
                      <a:schemeClr val="tx1"/>
                    </a:solidFill>
                    <a:effectLst/>
                    <a:latin typeface="Cambria Math" panose="02040503050406030204" pitchFamily="18" charset="0"/>
                    <a:ea typeface="+mn-ea"/>
                    <a:cs typeface="+mn-cs"/>
                  </a:rPr>
                  <a:t>𝐂</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−1</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  𝐞</a:t>
                </a:r>
                <a:r>
                  <a:rPr lang="id-ID" sz="1200" i="0" kern="1200">
                    <a:solidFill>
                      <a:schemeClr val="tx1"/>
                    </a:solidFill>
                    <a:effectLst/>
                    <a:latin typeface="Cambria Math" panose="02040503050406030204" pitchFamily="18" charset="0"/>
                    <a:ea typeface="+mn-ea"/>
                    <a:cs typeface="+mn-cs"/>
                  </a:rPr>
                  <a:t>+𝑡 </a:t>
                </a:r>
                <a:r>
                  <a:rPr lang="id-ID" sz="1200" b="1" i="0" kern="1200">
                    <a:solidFill>
                      <a:schemeClr val="tx1"/>
                    </a:solidFill>
                    <a:effectLst/>
                    <a:latin typeface="Cambria Math" panose="02040503050406030204" pitchFamily="18" charset="0"/>
                    <a:ea typeface="+mn-ea"/>
                    <a:cs typeface="+mn-cs"/>
                  </a:rPr>
                  <a:t>𝐂</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−1</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  𝛍</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Selanjutnya dengan menggunakan kendala </a:t>
                </a:r>
                <a:r>
                  <a:rPr lang="id-ID" sz="1200" i="1" kern="1200" dirty="0">
                    <a:solidFill>
                      <a:schemeClr val="tx1"/>
                    </a:solidFill>
                    <a:effectLst/>
                    <a:latin typeface="+mn-lt"/>
                    <a:ea typeface="+mn-ea"/>
                    <a:cs typeface="+mn-cs"/>
                  </a:rPr>
                  <a:t>budget </a:t>
                </a:r>
                <a:r>
                  <a:rPr lang="id-ID" sz="1200" kern="1200" dirty="0">
                    <a:solidFill>
                      <a:schemeClr val="tx1"/>
                    </a:solidFill>
                    <a:effectLst/>
                    <a:latin typeface="+mn-lt"/>
                    <a:ea typeface="+mn-ea"/>
                    <a:cs typeface="+mn-cs"/>
                  </a:rPr>
                  <a:t>(persamaan kedua) didapat</a:t>
                </a:r>
                <a:endParaRPr lang="en-US" sz="1200" kern="1200" dirty="0">
                  <a:solidFill>
                    <a:schemeClr val="tx1"/>
                  </a:solidFill>
                  <a:effectLst/>
                  <a:latin typeface="+mn-lt"/>
                  <a:ea typeface="+mn-ea"/>
                  <a:cs typeface="+mn-cs"/>
                </a:endParaRPr>
              </a:p>
              <a:p>
                <a:pPr/>
                <a:r>
                  <a:rPr lang="id-ID" sz="1200" b="1" i="0" kern="1200">
                    <a:solidFill>
                      <a:schemeClr val="tx1"/>
                    </a:solidFill>
                    <a:effectLst/>
                    <a:latin typeface="Cambria Math" panose="02040503050406030204" pitchFamily="18" charset="0"/>
                    <a:ea typeface="+mn-ea"/>
                    <a:cs typeface="+mn-cs"/>
                  </a:rPr>
                  <a:t>𝒆</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𝑇</a:t>
                </a:r>
                <a:r>
                  <a:rPr lang="id-ID" sz="1200" b="1" i="0" kern="1200">
                    <a:solidFill>
                      <a:schemeClr val="tx1"/>
                    </a:solidFill>
                    <a:effectLst/>
                    <a:latin typeface="Cambria Math" panose="02040503050406030204" pitchFamily="18" charset="0"/>
                    <a:ea typeface="+mn-ea"/>
                    <a:cs typeface="+mn-cs"/>
                  </a:rPr>
                  <a:t> 𝒙</a:t>
                </a:r>
                <a:r>
                  <a:rPr lang="id-ID" sz="1200" i="0" kern="1200">
                    <a:solidFill>
                      <a:schemeClr val="tx1"/>
                    </a:solidFill>
                    <a:effectLst/>
                    <a:latin typeface="Cambria Math" panose="02040503050406030204" pitchFamily="18" charset="0"/>
                    <a:ea typeface="+mn-ea"/>
                    <a:cs typeface="+mn-cs"/>
                  </a:rPr>
                  <a:t>=1=−𝑢 </a:t>
                </a:r>
                <a:r>
                  <a:rPr lang="id-ID" sz="1200" b="1" i="0" kern="1200">
                    <a:solidFill>
                      <a:schemeClr val="tx1"/>
                    </a:solidFill>
                    <a:effectLst/>
                    <a:latin typeface="Cambria Math" panose="02040503050406030204" pitchFamily="18" charset="0"/>
                    <a:ea typeface="+mn-ea"/>
                    <a:cs typeface="+mn-cs"/>
                  </a:rPr>
                  <a:t>𝐞</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T</a:t>
                </a:r>
                <a:r>
                  <a:rPr lang="id-ID" sz="1200" b="1" i="0" kern="1200">
                    <a:solidFill>
                      <a:schemeClr val="tx1"/>
                    </a:solidFill>
                    <a:effectLst/>
                    <a:latin typeface="Cambria Math" panose="02040503050406030204" pitchFamily="18" charset="0"/>
                    <a:ea typeface="+mn-ea"/>
                    <a:cs typeface="+mn-cs"/>
                  </a:rPr>
                  <a:t>  𝐂</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−1</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  𝐞</a:t>
                </a:r>
                <a:r>
                  <a:rPr lang="id-ID" sz="1200" i="0" kern="1200">
                    <a:solidFill>
                      <a:schemeClr val="tx1"/>
                    </a:solidFill>
                    <a:effectLst/>
                    <a:latin typeface="Cambria Math" panose="02040503050406030204" pitchFamily="18" charset="0"/>
                    <a:ea typeface="+mn-ea"/>
                    <a:cs typeface="+mn-cs"/>
                  </a:rPr>
                  <a:t>+𝑡 </a:t>
                </a:r>
                <a:r>
                  <a:rPr lang="id-ID" sz="1200" b="1" i="0" kern="1200">
                    <a:solidFill>
                      <a:schemeClr val="tx1"/>
                    </a:solidFill>
                    <a:effectLst/>
                    <a:latin typeface="Cambria Math" panose="02040503050406030204" pitchFamily="18" charset="0"/>
                    <a:ea typeface="+mn-ea"/>
                    <a:cs typeface="+mn-cs"/>
                  </a:rPr>
                  <a:t>𝐞</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T</a:t>
                </a:r>
                <a:r>
                  <a:rPr lang="id-ID" sz="1200" b="1" i="0" kern="1200">
                    <a:solidFill>
                      <a:schemeClr val="tx1"/>
                    </a:solidFill>
                    <a:effectLst/>
                    <a:latin typeface="Cambria Math" panose="02040503050406030204" pitchFamily="18" charset="0"/>
                    <a:ea typeface="+mn-ea"/>
                    <a:cs typeface="+mn-cs"/>
                  </a:rPr>
                  <a:t>  𝐂</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−1</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  𝛍</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yang memberikan solusi untuk pengali Lagrange </a:t>
                </a:r>
                <a:r>
                  <a:rPr lang="id-ID" sz="1200" i="1" kern="1200" dirty="0">
                    <a:solidFill>
                      <a:schemeClr val="tx1"/>
                    </a:solidFill>
                    <a:effectLst/>
                    <a:latin typeface="+mn-lt"/>
                    <a:ea typeface="+mn-ea"/>
                    <a:cs typeface="+mn-cs"/>
                  </a:rPr>
                  <a:t>u </a:t>
                </a:r>
                <a:endParaRPr lang="en-US" sz="1200" kern="1200" dirty="0">
                  <a:solidFill>
                    <a:schemeClr val="tx1"/>
                  </a:solidFill>
                  <a:effectLst/>
                  <a:latin typeface="+mn-lt"/>
                  <a:ea typeface="+mn-ea"/>
                  <a:cs typeface="+mn-cs"/>
                </a:endParaRPr>
              </a:p>
              <a:p>
                <a:pPr/>
                <a:r>
                  <a:rPr lang="id-ID" sz="1200" i="0" kern="1200">
                    <a:solidFill>
                      <a:schemeClr val="tx1"/>
                    </a:solidFill>
                    <a:effectLst/>
                    <a:latin typeface="Cambria Math" panose="02040503050406030204" pitchFamily="18" charset="0"/>
                    <a:ea typeface="+mn-ea"/>
                    <a:cs typeface="+mn-cs"/>
                  </a:rPr>
                  <a:t>𝑢=</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−1</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𝐞</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T</a:t>
                </a:r>
                <a:r>
                  <a:rPr lang="id-ID" sz="1200" b="1" i="0" kern="1200">
                    <a:solidFill>
                      <a:schemeClr val="tx1"/>
                    </a:solidFill>
                    <a:effectLst/>
                    <a:latin typeface="Cambria Math" panose="02040503050406030204" pitchFamily="18" charset="0"/>
                    <a:ea typeface="+mn-ea"/>
                    <a:cs typeface="+mn-cs"/>
                  </a:rPr>
                  <a:t>  𝐂</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−1</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  𝐞</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+𝑡 </a:t>
                </a:r>
                <a:r>
                  <a:rPr lang="en-US" sz="1200" b="1" i="0" kern="1200">
                    <a:solidFill>
                      <a:schemeClr val="tx1"/>
                    </a:solidFill>
                    <a:effectLst/>
                    <a:latin typeface="Cambria Math" panose="02040503050406030204" pitchFamily="18" charset="0"/>
                    <a:ea typeface="+mn-ea"/>
                    <a:cs typeface="+mn-cs"/>
                  </a:rPr>
                  <a:t> (</a:t>
                </a:r>
                <a:r>
                  <a:rPr lang="id-ID" sz="1200" b="1" i="0" kern="1200">
                    <a:solidFill>
                      <a:schemeClr val="tx1"/>
                    </a:solidFill>
                    <a:effectLst/>
                    <a:latin typeface="Cambria Math" panose="02040503050406030204" pitchFamily="18" charset="0"/>
                    <a:ea typeface="+mn-ea"/>
                    <a:cs typeface="+mn-cs"/>
                  </a:rPr>
                  <a:t>𝐞</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T</a:t>
                </a:r>
                <a:r>
                  <a:rPr lang="id-ID" sz="1200" b="1" i="0" kern="1200">
                    <a:solidFill>
                      <a:schemeClr val="tx1"/>
                    </a:solidFill>
                    <a:effectLst/>
                    <a:latin typeface="Cambria Math" panose="02040503050406030204" pitchFamily="18" charset="0"/>
                    <a:ea typeface="+mn-ea"/>
                    <a:cs typeface="+mn-cs"/>
                  </a:rPr>
                  <a:t>  𝐂</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−1</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  𝛍</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𝐞</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T</a:t>
                </a:r>
                <a:r>
                  <a:rPr lang="id-ID" sz="1200" b="1" i="0" kern="1200">
                    <a:solidFill>
                      <a:schemeClr val="tx1"/>
                    </a:solidFill>
                    <a:effectLst/>
                    <a:latin typeface="Cambria Math" panose="02040503050406030204" pitchFamily="18" charset="0"/>
                    <a:ea typeface="+mn-ea"/>
                    <a:cs typeface="+mn-cs"/>
                  </a:rPr>
                  <a:t>  𝐂</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−1</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  𝐞</a:t>
                </a:r>
                <a:r>
                  <a:rPr lang="en-US" sz="1200" b="1" i="0" kern="1200">
                    <a:solidFill>
                      <a:schemeClr val="tx1"/>
                    </a:solidFill>
                    <a:effectLst/>
                    <a:latin typeface="Cambria Math" panose="02040503050406030204" pitchFamily="18" charset="0"/>
                    <a:ea typeface="+mn-ea"/>
                    <a:cs typeface="+mn-cs"/>
                  </a:rPr>
                  <a:t>)</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Substitusikan hasil </a:t>
                </a:r>
                <a:r>
                  <a:rPr lang="id-ID" sz="1200" i="1" kern="1200" dirty="0">
                    <a:solidFill>
                      <a:schemeClr val="tx1"/>
                    </a:solidFill>
                    <a:effectLst/>
                    <a:latin typeface="+mn-lt"/>
                    <a:ea typeface="+mn-ea"/>
                    <a:cs typeface="+mn-cs"/>
                  </a:rPr>
                  <a:t>u </a:t>
                </a:r>
                <a:r>
                  <a:rPr lang="id-ID" sz="1200" kern="1200" dirty="0">
                    <a:solidFill>
                      <a:schemeClr val="tx1"/>
                    </a:solidFill>
                    <a:effectLst/>
                    <a:latin typeface="+mn-lt"/>
                    <a:ea typeface="+mn-ea"/>
                    <a:cs typeface="+mn-cs"/>
                  </a:rPr>
                  <a:t>tsb ke vektor </a:t>
                </a:r>
                <a:r>
                  <a:rPr lang="id-ID" sz="1200" b="1" kern="1200" dirty="0">
                    <a:solidFill>
                      <a:schemeClr val="tx1"/>
                    </a:solidFill>
                    <a:effectLst/>
                    <a:latin typeface="+mn-lt"/>
                    <a:ea typeface="+mn-ea"/>
                    <a:cs typeface="+mn-cs"/>
                  </a:rPr>
                  <a:t>x </a:t>
                </a:r>
                <a:r>
                  <a:rPr lang="id-ID" sz="1200" kern="1200" dirty="0">
                    <a:solidFill>
                      <a:schemeClr val="tx1"/>
                    </a:solidFill>
                    <a:effectLst/>
                    <a:latin typeface="+mn-lt"/>
                    <a:ea typeface="+mn-ea"/>
                    <a:cs typeface="+mn-cs"/>
                  </a:rPr>
                  <a:t>diperoleh portofolio yang efisien sebagai fungsi linear dari parameter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a:r>
                  <a:rPr lang="id-ID" sz="1200" i="0" kern="1200">
                    <a:solidFill>
                      <a:schemeClr val="tx1"/>
                    </a:solidFill>
                    <a:effectLst/>
                    <a:latin typeface="Cambria Math" panose="02040503050406030204" pitchFamily="18" charset="0"/>
                    <a:ea typeface="+mn-ea"/>
                    <a:cs typeface="+mn-cs"/>
                  </a:rPr>
                  <a:t>𝑥≡𝑥(𝑡)=</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 𝐂</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−1</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  𝐞</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𝐞</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T</a:t>
                </a:r>
                <a:r>
                  <a:rPr lang="id-ID" sz="1200" b="1" i="0" kern="1200">
                    <a:solidFill>
                      <a:schemeClr val="tx1"/>
                    </a:solidFill>
                    <a:effectLst/>
                    <a:latin typeface="Cambria Math" panose="02040503050406030204" pitchFamily="18" charset="0"/>
                    <a:ea typeface="+mn-ea"/>
                    <a:cs typeface="+mn-cs"/>
                  </a:rPr>
                  <a:t>  𝐂</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−1</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  𝐞</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 </a:t>
                </a:r>
                <a:r>
                  <a:rPr lang="id-ID" sz="1200" i="0" kern="1200">
                    <a:solidFill>
                      <a:schemeClr val="tx1"/>
                    </a:solidFill>
                    <a:effectLst/>
                    <a:latin typeface="Cambria Math" panose="02040503050406030204" pitchFamily="18" charset="0"/>
                    <a:ea typeface="+mn-ea"/>
                    <a:cs typeface="+mn-cs"/>
                  </a:rPr>
                  <a:t> +𝑡 </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𝐂</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−1</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  𝛍−</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𝐞</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T</a:t>
                </a:r>
                <a:r>
                  <a:rPr lang="id-ID" sz="1200" b="1" i="0" kern="1200">
                    <a:solidFill>
                      <a:schemeClr val="tx1"/>
                    </a:solidFill>
                    <a:effectLst/>
                    <a:latin typeface="Cambria Math" panose="02040503050406030204" pitchFamily="18" charset="0"/>
                    <a:ea typeface="+mn-ea"/>
                    <a:cs typeface="+mn-cs"/>
                  </a:rPr>
                  <a:t>  𝐂</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−1</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  𝛍</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𝐞</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T</a:t>
                </a:r>
                <a:r>
                  <a:rPr lang="id-ID" sz="1200" b="1" i="0" kern="1200">
                    <a:solidFill>
                      <a:schemeClr val="tx1"/>
                    </a:solidFill>
                    <a:effectLst/>
                    <a:latin typeface="Cambria Math" panose="02040503050406030204" pitchFamily="18" charset="0"/>
                    <a:ea typeface="+mn-ea"/>
                    <a:cs typeface="+mn-cs"/>
                  </a:rPr>
                  <a:t>  𝐂</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−1</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  𝐞</a:t>
                </a:r>
                <a:r>
                  <a:rPr lang="en-US" sz="1200" b="1" i="0" kern="1200">
                    <a:solidFill>
                      <a:schemeClr val="tx1"/>
                    </a:solidFill>
                    <a:effectLst/>
                    <a:latin typeface="Cambria Math" panose="02040503050406030204" pitchFamily="18" charset="0"/>
                    <a:ea typeface="+mn-ea"/>
                    <a:cs typeface="+mn-cs"/>
                  </a:rPr>
                  <a:t>) 〖</a:t>
                </a:r>
                <a:r>
                  <a:rPr lang="id-ID" sz="1200" b="1" i="0" kern="1200">
                    <a:solidFill>
                      <a:schemeClr val="tx1"/>
                    </a:solidFill>
                    <a:effectLst/>
                    <a:latin typeface="Cambria Math" panose="02040503050406030204" pitchFamily="18" charset="0"/>
                    <a:ea typeface="+mn-ea"/>
                    <a:cs typeface="+mn-cs"/>
                  </a:rPr>
                  <a:t> 𝐂</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−1</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  𝐞)</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Perhatikan </a:t>
                </a:r>
                <a:r>
                  <a:rPr lang="id-ID" sz="1200" b="1" i="0" kern="1200">
                    <a:solidFill>
                      <a:schemeClr val="tx1"/>
                    </a:solidFill>
                    <a:effectLst/>
                    <a:latin typeface="Cambria Math" panose="02040503050406030204" pitchFamily="18" charset="0"/>
                    <a:ea typeface="+mn-ea"/>
                    <a:cs typeface="+mn-cs"/>
                  </a:rPr>
                  <a:t>𝐞</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T</a:t>
                </a:r>
                <a:r>
                  <a:rPr lang="id-ID" sz="1200" b="1" i="0" kern="1200">
                    <a:solidFill>
                      <a:schemeClr val="tx1"/>
                    </a:solidFill>
                    <a:effectLst/>
                    <a:latin typeface="Cambria Math" panose="02040503050406030204" pitchFamily="18" charset="0"/>
                    <a:ea typeface="+mn-ea"/>
                    <a:cs typeface="+mn-cs"/>
                  </a:rPr>
                  <a:t>  𝐂</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−1</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  𝐞</a:t>
                </a:r>
                <a:r>
                  <a:rPr lang="id-ID" sz="1200" kern="1200" dirty="0">
                    <a:solidFill>
                      <a:schemeClr val="tx1"/>
                    </a:solidFill>
                    <a:effectLst/>
                    <a:latin typeface="+mn-lt"/>
                    <a:ea typeface="+mn-ea"/>
                    <a:cs typeface="+mn-cs"/>
                  </a:rPr>
                  <a:t> dan </a:t>
                </a:r>
                <a:r>
                  <a:rPr lang="id-ID" sz="1200" b="1" i="0" kern="1200">
                    <a:solidFill>
                      <a:schemeClr val="tx1"/>
                    </a:solidFill>
                    <a:effectLst/>
                    <a:latin typeface="Cambria Math" panose="02040503050406030204" pitchFamily="18" charset="0"/>
                    <a:ea typeface="+mn-ea"/>
                    <a:cs typeface="+mn-cs"/>
                  </a:rPr>
                  <a:t>𝐞</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T</a:t>
                </a:r>
                <a:r>
                  <a:rPr lang="id-ID" sz="1200" b="1" i="0" kern="1200">
                    <a:solidFill>
                      <a:schemeClr val="tx1"/>
                    </a:solidFill>
                    <a:effectLst/>
                    <a:latin typeface="Cambria Math" panose="02040503050406030204" pitchFamily="18" charset="0"/>
                    <a:ea typeface="+mn-ea"/>
                    <a:cs typeface="+mn-cs"/>
                  </a:rPr>
                  <a:t>  𝐂</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−1</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  𝛍</a:t>
                </a:r>
                <a:r>
                  <a:rPr lang="id-ID" sz="1200" kern="1200" dirty="0">
                    <a:solidFill>
                      <a:schemeClr val="tx1"/>
                    </a:solidFill>
                    <a:effectLst/>
                    <a:latin typeface="+mn-lt"/>
                    <a:ea typeface="+mn-ea"/>
                    <a:cs typeface="+mn-cs"/>
                  </a:rPr>
                  <a:t> adalah skalar−skalar,sedangkan </a:t>
                </a:r>
                <a:r>
                  <a:rPr lang="id-ID" sz="1200" b="1" i="0" kern="1200">
                    <a:solidFill>
                      <a:schemeClr val="tx1"/>
                    </a:solidFill>
                    <a:effectLst/>
                    <a:latin typeface="Cambria Math" panose="02040503050406030204" pitchFamily="18" charset="0"/>
                    <a:ea typeface="+mn-ea"/>
                    <a:cs typeface="+mn-cs"/>
                  </a:rPr>
                  <a:t>𝐂</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−1</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  𝐞</a:t>
                </a:r>
                <a:r>
                  <a:rPr lang="id-ID" sz="1200" kern="1200" dirty="0">
                    <a:solidFill>
                      <a:schemeClr val="tx1"/>
                    </a:solidFill>
                    <a:effectLst/>
                    <a:latin typeface="+mn-lt"/>
                    <a:ea typeface="+mn-ea"/>
                    <a:cs typeface="+mn-cs"/>
                  </a:rPr>
                  <a:t> dan </a:t>
                </a:r>
                <a:r>
                  <a:rPr lang="id-ID" sz="1200" b="1" i="0" kern="1200">
                    <a:solidFill>
                      <a:schemeClr val="tx1"/>
                    </a:solidFill>
                    <a:effectLst/>
                    <a:latin typeface="Cambria Math" panose="02040503050406030204" pitchFamily="18" charset="0"/>
                    <a:ea typeface="+mn-ea"/>
                    <a:cs typeface="+mn-cs"/>
                  </a:rPr>
                  <a:t>𝐂</a:t>
                </a:r>
                <a:r>
                  <a:rPr lang="en-US" sz="1200" b="1" i="0" kern="1200">
                    <a:solidFill>
                      <a:schemeClr val="tx1"/>
                    </a:solidFill>
                    <a:effectLst/>
                    <a:latin typeface="Cambria Math" panose="02040503050406030204" pitchFamily="18" charset="0"/>
                    <a:ea typeface="+mn-ea"/>
                    <a:cs typeface="+mn-cs"/>
                  </a:rPr>
                  <a:t>^(</a:t>
                </a:r>
                <a:r>
                  <a:rPr lang="id-ID" sz="1200" i="0" kern="1200">
                    <a:solidFill>
                      <a:schemeClr val="tx1"/>
                    </a:solidFill>
                    <a:effectLst/>
                    <a:latin typeface="Cambria Math" panose="02040503050406030204" pitchFamily="18" charset="0"/>
                    <a:ea typeface="+mn-ea"/>
                    <a:cs typeface="+mn-cs"/>
                  </a:rPr>
                  <a:t>−1</a:t>
                </a:r>
                <a:r>
                  <a:rPr lang="en-US" sz="1200" b="1" i="0" kern="1200">
                    <a:solidFill>
                      <a:schemeClr val="tx1"/>
                    </a:solidFill>
                    <a:effectLst/>
                    <a:latin typeface="Cambria Math" panose="02040503050406030204" pitchFamily="18" charset="0"/>
                    <a:ea typeface="+mn-ea"/>
                    <a:cs typeface="+mn-cs"/>
                  </a:rPr>
                  <a:t>)</a:t>
                </a:r>
                <a:r>
                  <a:rPr lang="id-ID" sz="1200" b="1" i="0" kern="1200">
                    <a:solidFill>
                      <a:schemeClr val="tx1"/>
                    </a:solidFill>
                    <a:effectLst/>
                    <a:latin typeface="Cambria Math" panose="02040503050406030204" pitchFamily="18" charset="0"/>
                    <a:ea typeface="+mn-ea"/>
                    <a:cs typeface="+mn-cs"/>
                  </a:rPr>
                  <a:t>  𝛍</a:t>
                </a:r>
                <a:r>
                  <a:rPr lang="id-ID" sz="1200" kern="1200" dirty="0">
                    <a:solidFill>
                      <a:schemeClr val="tx1"/>
                    </a:solidFill>
                    <a:effectLst/>
                    <a:latin typeface="+mn-lt"/>
                    <a:ea typeface="+mn-ea"/>
                    <a:cs typeface="+mn-cs"/>
                  </a:rPr>
                  <a:t> adalah vektor-vektor</a:t>
                </a:r>
                <a:endParaRPr lang="en-US" dirty="0"/>
              </a:p>
            </p:txBody>
          </p:sp>
        </mc:Fallback>
      </mc:AlternateContent>
      <p:sp>
        <p:nvSpPr>
          <p:cNvPr id="4" name="Slide Number Placeholder 3"/>
          <p:cNvSpPr>
            <a:spLocks noGrp="1"/>
          </p:cNvSpPr>
          <p:nvPr>
            <p:ph type="sldNum" sz="quarter" idx="10"/>
          </p:nvPr>
        </p:nvSpPr>
        <p:spPr/>
        <p:txBody>
          <a:bodyPr/>
          <a:lstStyle/>
          <a:p>
            <a:fld id="{68602BA6-02F0-48E8-A9F0-3F1B6ADDE787}" type="slidenum">
              <a:rPr lang="id-ID" smtClean="0"/>
              <a:t>15</a:t>
            </a:fld>
            <a:endParaRPr lang="id-ID"/>
          </a:p>
        </p:txBody>
      </p:sp>
    </p:spTree>
    <p:extLst>
      <p:ext uri="{BB962C8B-B14F-4D97-AF65-F5344CB8AC3E}">
        <p14:creationId xmlns:p14="http://schemas.microsoft.com/office/powerpoint/2010/main" val="1653328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Capital Market Line (CML) </a:t>
                </a:r>
                <a:r>
                  <a:rPr lang="en-US" sz="1200" kern="1200" dirty="0" err="1">
                    <a:solidFill>
                      <a:schemeClr val="tx1"/>
                    </a:solidFill>
                    <a:effectLst/>
                    <a:latin typeface="+mn-lt"/>
                    <a:ea typeface="+mn-ea"/>
                    <a:cs typeface="+mn-cs"/>
                  </a:rPr>
                  <a:t>adalah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sebuah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garis</a:t>
                </a:r>
                <a:r>
                  <a:rPr lang="en-US" sz="1200" kern="1200" dirty="0">
                    <a:solidFill>
                      <a:schemeClr val="tx1"/>
                    </a:solidFill>
                    <a:effectLst/>
                    <a:latin typeface="+mn-lt"/>
                    <a:ea typeface="+mn-ea"/>
                    <a:cs typeface="+mn-cs"/>
                  </a:rPr>
                  <a:t> yang </a:t>
                </a:r>
                <a:r>
                  <a:rPr lang="en-US" sz="1200" kern="1200" dirty="0" err="1">
                    <a:solidFill>
                      <a:schemeClr val="tx1"/>
                    </a:solidFill>
                    <a:effectLst/>
                    <a:latin typeface="+mn-lt"/>
                    <a:ea typeface="+mn-ea"/>
                    <a:cs typeface="+mn-cs"/>
                  </a:rPr>
                  <a:t>digunakan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dalam</a:t>
                </a:r>
                <a:r>
                  <a:rPr lang="en-US" sz="1200" kern="1200" dirty="0">
                    <a:solidFill>
                      <a:schemeClr val="tx1"/>
                    </a:solidFill>
                    <a:effectLst/>
                    <a:latin typeface="+mn-lt"/>
                    <a:ea typeface="+mn-ea"/>
                    <a:cs typeface="+mn-cs"/>
                  </a:rPr>
                  <a:t> capital asset pricing </a:t>
                </a:r>
                <a:r>
                  <a:rPr lang="en-US" sz="1200" kern="1200" dirty="0" err="1">
                    <a:solidFill>
                      <a:schemeClr val="tx1"/>
                    </a:solidFill>
                    <a:effectLst/>
                    <a:latin typeface="+mn-lt"/>
                    <a:ea typeface="+mn-ea"/>
                    <a:cs typeface="+mn-cs"/>
                  </a:rPr>
                  <a:t>untuk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menggambarkan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tingkat</a:t>
                </a:r>
                <a:r>
                  <a:rPr lang="en-US" sz="1200" kern="1200" dirty="0">
                    <a:solidFill>
                      <a:schemeClr val="tx1"/>
                    </a:solidFill>
                    <a:effectLst/>
                    <a:latin typeface="+mn-lt"/>
                    <a:ea typeface="+mn-ea"/>
                    <a:cs typeface="+mn-cs"/>
                  </a:rPr>
                  <a:t> rates of return </a:t>
                </a:r>
                <a:r>
                  <a:rPr lang="en-US" sz="1200" kern="1200" dirty="0" err="1">
                    <a:solidFill>
                      <a:schemeClr val="tx1"/>
                    </a:solidFill>
                    <a:effectLst/>
                    <a:latin typeface="+mn-lt"/>
                    <a:ea typeface="+mn-ea"/>
                    <a:cs typeface="+mn-cs"/>
                  </a:rPr>
                  <a:t>untuk</a:t>
                </a:r>
                <a:r>
                  <a:rPr lang="en-US" sz="1200" kern="1200" dirty="0">
                    <a:solidFill>
                      <a:schemeClr val="tx1"/>
                    </a:solidFill>
                    <a:effectLst/>
                    <a:latin typeface="+mn-lt"/>
                    <a:ea typeface="+mn-ea"/>
                    <a:cs typeface="+mn-cs"/>
                  </a:rPr>
                  <a:t> efficient portfolio yang </a:t>
                </a:r>
                <a:r>
                  <a:rPr lang="en-US" sz="1200" kern="1200" dirty="0" err="1">
                    <a:solidFill>
                      <a:schemeClr val="tx1"/>
                    </a:solidFill>
                    <a:effectLst/>
                    <a:latin typeface="+mn-lt"/>
                    <a:ea typeface="+mn-ea"/>
                    <a:cs typeface="+mn-cs"/>
                  </a:rPr>
                  <a:t>tergantung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tingkat</a:t>
                </a:r>
                <a:r>
                  <a:rPr lang="en-US" sz="1200" kern="1200" dirty="0">
                    <a:solidFill>
                      <a:schemeClr val="tx1"/>
                    </a:solidFill>
                    <a:effectLst/>
                    <a:latin typeface="+mn-lt"/>
                    <a:ea typeface="+mn-ea"/>
                    <a:cs typeface="+mn-cs"/>
                  </a:rPr>
                  <a:t> risk-free rate of return </a:t>
                </a:r>
                <a:r>
                  <a:rPr lang="en-US" sz="1200" kern="1200" dirty="0" err="1">
                    <a:solidFill>
                      <a:schemeClr val="tx1"/>
                    </a:solidFill>
                    <a:effectLst/>
                    <a:latin typeface="+mn-lt"/>
                    <a:ea typeface="+mn-ea"/>
                    <a:cs typeface="+mn-cs"/>
                  </a:rPr>
                  <a:t>dan</a:t>
                </a:r>
                <a:r>
                  <a:rPr lang="en-US" sz="1200" kern="1200" dirty="0">
                    <a:solidFill>
                      <a:schemeClr val="tx1"/>
                    </a:solidFill>
                    <a:effectLst/>
                    <a:latin typeface="+mn-lt"/>
                    <a:ea typeface="+mn-ea"/>
                    <a:cs typeface="+mn-cs"/>
                  </a:rPr>
                  <a:t> level of risk (standard deviation) </a:t>
                </a:r>
                <a:r>
                  <a:rPr lang="en-US" sz="1200" kern="1200" dirty="0" err="1">
                    <a:solidFill>
                      <a:schemeClr val="tx1"/>
                    </a:solidFill>
                    <a:effectLst/>
                    <a:latin typeface="+mn-lt"/>
                    <a:ea typeface="+mn-ea"/>
                    <a:cs typeface="+mn-cs"/>
                  </a:rPr>
                  <a:t>untuk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porfolio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tertentu</a:t>
                </a:r>
                <a:r>
                  <a:rPr lang="en-US" sz="1200" kern="1200" dirty="0">
                    <a:solidFill>
                      <a:schemeClr val="tx1"/>
                    </a:solidFill>
                    <a:effectLst/>
                    <a:latin typeface="+mn-lt"/>
                    <a:ea typeface="+mn-ea"/>
                    <a:cs typeface="+mn-cs"/>
                  </a:rPr>
                  <a:t>.</a:t>
                </a:r>
              </a:p>
              <a:p>
                <a:pPr fontAlgn="base"/>
                <a:r>
                  <a:rPr lang="id-ID" sz="1200" kern="1200" dirty="0">
                    <a:solidFill>
                      <a:schemeClr val="tx1"/>
                    </a:solidFill>
                    <a:effectLst/>
                    <a:latin typeface="+mn-lt"/>
                    <a:ea typeface="+mn-ea"/>
                    <a:cs typeface="+mn-cs"/>
                  </a:rPr>
                  <a:t>Karena Risk Free Rate dapat diperoleh tanpa risiko, investasi lain yang memiliki risiko harus memiliki tingkat return yang lebih tinggi</a:t>
                </a:r>
                <a:r>
                  <a:rPr lang="en-US" sz="1200" kern="1200" dirty="0">
                    <a:solidFill>
                      <a:schemeClr val="tx1"/>
                    </a:solidFill>
                    <a:effectLst/>
                    <a:latin typeface="+mn-lt"/>
                    <a:ea typeface="+mn-ea"/>
                    <a:cs typeface="+mn-cs"/>
                  </a:rPr>
                  <a:t>.</a:t>
                </a:r>
              </a:p>
              <a:p>
                <a:pPr fontAlgn="base"/>
                <a:endParaRPr lang="en-US" sz="1200" kern="1200" dirty="0">
                  <a:solidFill>
                    <a:schemeClr val="tx1"/>
                  </a:solidFill>
                  <a:effectLst/>
                  <a:latin typeface="+mn-lt"/>
                  <a:ea typeface="+mn-ea"/>
                  <a:cs typeface="+mn-cs"/>
                </a:endParaRPr>
              </a:p>
              <a:p>
                <a:pPr latinLnBrk="0"/>
                <a:r>
                  <a:rPr lang="en-US" sz="1200" dirty="0"/>
                  <a:t>Perhatikan </a:t>
                </a:r>
                <a:r>
                  <a:rPr lang="en-US" sz="1200" dirty="0" err="1"/>
                  <a:t>portofolio</a:t>
                </a:r>
                <a:r>
                  <a:rPr lang="en-US" sz="1200" dirty="0"/>
                  <a:t> yang </a:t>
                </a:r>
                <a:r>
                  <a:rPr lang="en-US" sz="1200" dirty="0" err="1"/>
                  <a:t>terdiri</a:t>
                </a:r>
                <a:r>
                  <a:rPr lang="en-US" sz="1200" dirty="0"/>
                  <a:t> </a:t>
                </a:r>
                <a:r>
                  <a:rPr lang="en-US" sz="1200" dirty="0" err="1"/>
                  <a:t>atas</a:t>
                </a:r>
                <a:r>
                  <a:rPr lang="en-US" sz="1200" dirty="0"/>
                  <a:t> </a:t>
                </a:r>
                <a:r>
                  <a:rPr lang="en-US" sz="1200" i="1" dirty="0"/>
                  <a:t>n </a:t>
                </a:r>
                <a:r>
                  <a:rPr lang="en-US" sz="1200" dirty="0" err="1"/>
                  <a:t>saham</a:t>
                </a:r>
                <a:r>
                  <a:rPr lang="en-US" sz="1200" dirty="0"/>
                  <a:t> dan 1 </a:t>
                </a:r>
                <a:r>
                  <a:rPr lang="en-US" sz="1200" dirty="0" err="1"/>
                  <a:t>aset</a:t>
                </a:r>
                <a:r>
                  <a:rPr lang="en-US" sz="1200" dirty="0"/>
                  <a:t> </a:t>
                </a:r>
                <a:r>
                  <a:rPr lang="en-US" sz="1200" dirty="0" err="1"/>
                  <a:t>tak</a:t>
                </a:r>
                <a:r>
                  <a:rPr lang="en-US" sz="1200" dirty="0"/>
                  <a:t> </a:t>
                </a:r>
                <a:r>
                  <a:rPr lang="en-US" sz="1200" dirty="0" err="1"/>
                  <a:t>berisiko</a:t>
                </a:r>
                <a:r>
                  <a:rPr lang="en-US" sz="1200" dirty="0"/>
                  <a:t> yang </a:t>
                </a:r>
                <a:r>
                  <a:rPr lang="en-US" sz="1200" dirty="0" err="1"/>
                  <a:t>memiliki</a:t>
                </a:r>
                <a:r>
                  <a:rPr lang="en-US" sz="1200" dirty="0"/>
                  <a:t> </a:t>
                </a:r>
                <a:r>
                  <a:rPr lang="en-US" sz="1200" dirty="0" err="1"/>
                  <a:t>variansi</a:t>
                </a:r>
                <a:r>
                  <a:rPr lang="en-US" sz="1200" dirty="0"/>
                  <a:t> </a:t>
                </a:r>
                <a:r>
                  <a:rPr lang="en-US" sz="1200" dirty="0" err="1"/>
                  <a:t>nol</a:t>
                </a:r>
                <a:r>
                  <a:rPr lang="en-US" sz="1200" dirty="0"/>
                  <a:t> dan </a:t>
                </a:r>
                <a:r>
                  <a:rPr lang="en-US" sz="1200" dirty="0" err="1"/>
                  <a:t>kovariansi</a:t>
                </a:r>
                <a:r>
                  <a:rPr lang="en-US" sz="1200" dirty="0"/>
                  <a:t> </a:t>
                </a:r>
                <a:r>
                  <a:rPr lang="en-US" sz="1200" dirty="0" err="1"/>
                  <a:t>nol</a:t>
                </a:r>
                <a:r>
                  <a:rPr lang="en-US" sz="1200" dirty="0"/>
                  <a:t> </a:t>
                </a:r>
                <a:r>
                  <a:rPr lang="en-US" sz="1200" dirty="0" err="1"/>
                  <a:t>terhadap</a:t>
                </a:r>
                <a:r>
                  <a:rPr lang="en-US" sz="1200" dirty="0"/>
                  <a:t> masing-masing </a:t>
                </a:r>
                <a:r>
                  <a:rPr lang="en-US" sz="1200" dirty="0" err="1"/>
                  <a:t>dari</a:t>
                </a:r>
                <a:r>
                  <a:rPr lang="en-US" sz="1200" dirty="0"/>
                  <a:t> </a:t>
                </a:r>
                <a:r>
                  <a:rPr lang="en-US" sz="1200" i="1" dirty="0"/>
                  <a:t>n </a:t>
                </a:r>
                <a:r>
                  <a:rPr lang="en-US" sz="1200" dirty="0" err="1"/>
                  <a:t>saham</a:t>
                </a:r>
                <a:r>
                  <a:rPr lang="en-US" sz="1200" dirty="0"/>
                  <a:t> </a:t>
                </a:r>
                <a:r>
                  <a:rPr lang="en-US" sz="1200" dirty="0" err="1"/>
                  <a:t>tsb</a:t>
                </a:r>
                <a:r>
                  <a:rPr lang="en-US" sz="1200" dirty="0"/>
                  <a:t>. </a:t>
                </a:r>
                <a:r>
                  <a:rPr lang="en-US" sz="1200" dirty="0" err="1"/>
                  <a:t>Sebagai</a:t>
                </a:r>
                <a:r>
                  <a:rPr lang="en-US" sz="1200" dirty="0"/>
                  <a:t> </a:t>
                </a:r>
                <a:r>
                  <a:rPr lang="en-US" sz="1200" dirty="0" err="1"/>
                  <a:t>contoh</a:t>
                </a:r>
                <a:r>
                  <a:rPr lang="en-US" sz="1200" dirty="0"/>
                  <a:t> </a:t>
                </a:r>
                <a:r>
                  <a:rPr lang="en-US" sz="1200" dirty="0" err="1"/>
                  <a:t>aset</a:t>
                </a:r>
                <a:r>
                  <a:rPr lang="en-US" sz="1200" dirty="0"/>
                  <a:t> </a:t>
                </a:r>
                <a:r>
                  <a:rPr lang="en-US" sz="1200" dirty="0" err="1"/>
                  <a:t>tak</a:t>
                </a:r>
                <a:r>
                  <a:rPr lang="en-US" sz="1200" dirty="0"/>
                  <a:t> </a:t>
                </a:r>
                <a:r>
                  <a:rPr lang="en-US" sz="1200" dirty="0" err="1"/>
                  <a:t>berisiko</a:t>
                </a:r>
                <a:r>
                  <a:rPr lang="en-US" sz="1200" dirty="0"/>
                  <a:t> </a:t>
                </a:r>
                <a:r>
                  <a:rPr lang="en-US" sz="1200" dirty="0" err="1"/>
                  <a:t>adalah</a:t>
                </a:r>
                <a:r>
                  <a:rPr lang="en-US" sz="1200" dirty="0"/>
                  <a:t> </a:t>
                </a:r>
                <a:r>
                  <a:rPr lang="en-US" sz="1200" dirty="0" err="1"/>
                  <a:t>deposito</a:t>
                </a:r>
                <a:r>
                  <a:rPr lang="en-US" sz="1200" dirty="0"/>
                  <a:t>. </a:t>
                </a:r>
                <a:r>
                  <a:rPr lang="en-US" sz="1200" dirty="0" err="1"/>
                  <a:t>Misalkan</a:t>
                </a:r>
                <a:r>
                  <a:rPr lang="en-US" sz="1200" dirty="0"/>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oMath>
                </a14:m>
                <a:r>
                  <a:rPr lang="en-US" sz="1200" dirty="0"/>
                  <a:t> : </a:t>
                </a:r>
                <a:r>
                  <a:rPr lang="en-US" sz="1200" dirty="0" err="1"/>
                  <a:t>proporsi</a:t>
                </a:r>
                <a:r>
                  <a:rPr lang="en-US" sz="1200" dirty="0"/>
                  <a:t> </a:t>
                </a:r>
                <a:r>
                  <a:rPr lang="en-US" sz="1200" dirty="0" err="1"/>
                  <a:t>dana</a:t>
                </a:r>
                <a:r>
                  <a:rPr lang="en-US" sz="1200" dirty="0"/>
                  <a:t> yang </a:t>
                </a:r>
                <a:r>
                  <a:rPr lang="en-US" sz="1200" dirty="0" err="1"/>
                  <a:t>diinvestasikan</a:t>
                </a:r>
                <a:r>
                  <a:rPr lang="en-US" sz="1200" dirty="0"/>
                  <a:t> </a:t>
                </a:r>
                <a:r>
                  <a:rPr lang="en-US" sz="1200" dirty="0" err="1"/>
                  <a:t>pada</a:t>
                </a:r>
                <a:r>
                  <a:rPr lang="en-US" sz="1200" dirty="0"/>
                  <a:t> </a:t>
                </a:r>
                <a:r>
                  <a:rPr lang="en-US" sz="1200" dirty="0" err="1"/>
                  <a:t>aset</a:t>
                </a:r>
                <a:r>
                  <a:rPr lang="en-US" sz="1200" dirty="0"/>
                  <a:t> </a:t>
                </a:r>
                <a:r>
                  <a:rPr lang="en-US" sz="1200" dirty="0" err="1"/>
                  <a:t>tak</a:t>
                </a:r>
                <a:r>
                  <a:rPr lang="en-US" sz="1200" dirty="0"/>
                  <a:t> </a:t>
                </a:r>
                <a:r>
                  <a:rPr lang="en-US" sz="1200" dirty="0" err="1"/>
                  <a:t>berisiko</a:t>
                </a:r>
                <a:r>
                  <a:rPr lang="en-US" sz="1200" dirty="0"/>
                  <a:t> </a:t>
                </a:r>
                <a:r>
                  <a:rPr lang="en-US" sz="1200" dirty="0" err="1"/>
                  <a:t>dan</a:t>
                </a:r>
                <a:r>
                  <a:rPr lang="en-US" sz="1200" dirty="0"/>
                  <a:t> </a:t>
                </a:r>
                <a14:m>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oMath>
                </a14:m>
                <a:r>
                  <a:rPr lang="en-US" sz="1200" i="1" dirty="0"/>
                  <a:t> </a:t>
                </a:r>
                <a:r>
                  <a:rPr lang="en-US" sz="1200" dirty="0"/>
                  <a:t>: return </a:t>
                </a:r>
                <a:r>
                  <a:rPr lang="en-US" sz="1200" dirty="0" err="1"/>
                  <a:t>dari</a:t>
                </a:r>
                <a:r>
                  <a:rPr lang="en-US" sz="1200" dirty="0"/>
                  <a:t> </a:t>
                </a:r>
                <a:r>
                  <a:rPr lang="en-US" sz="1200" dirty="0" err="1"/>
                  <a:t>aset</a:t>
                </a:r>
                <a:r>
                  <a:rPr lang="en-US" sz="1200" dirty="0"/>
                  <a:t> </a:t>
                </a:r>
                <a:r>
                  <a:rPr lang="en-US" sz="1200" dirty="0" err="1"/>
                  <a:t>tsb</a:t>
                </a:r>
                <a:r>
                  <a:rPr lang="en-US" sz="1200" dirty="0"/>
                  <a:t>. </a:t>
                </a:r>
              </a:p>
              <a:p>
                <a:pPr latinLnBrk="0"/>
                <a:r>
                  <a:rPr lang="en-US" sz="1200" dirty="0"/>
                  <a:t> </a:t>
                </a:r>
              </a:p>
              <a:p>
                <a:pPr latinLnBrk="0"/>
                <a:r>
                  <a:rPr lang="en-US" sz="1200" dirty="0" err="1"/>
                  <a:t>Portofolio</a:t>
                </a:r>
                <a:r>
                  <a:rPr lang="en-US" sz="1200" dirty="0"/>
                  <a:t> yang </a:t>
                </a:r>
                <a:r>
                  <a:rPr lang="en-US" sz="1200" dirty="0" err="1"/>
                  <a:t>efisien</a:t>
                </a:r>
                <a:r>
                  <a:rPr lang="en-US" sz="1200" dirty="0"/>
                  <a:t> yang </a:t>
                </a:r>
                <a:r>
                  <a:rPr lang="en-US" sz="1200" dirty="0" err="1"/>
                  <a:t>dicari</a:t>
                </a:r>
                <a:r>
                  <a:rPr lang="en-US" sz="1200" dirty="0"/>
                  <a:t>, </a:t>
                </a:r>
                <a:r>
                  <a:rPr lang="en-US" sz="1200" dirty="0" err="1"/>
                  <a:t>merupakan</a:t>
                </a:r>
                <a:r>
                  <a:rPr lang="en-US" sz="1200" dirty="0"/>
                  <a:t> </a:t>
                </a:r>
                <a:r>
                  <a:rPr lang="en-US" sz="1200" dirty="0" err="1"/>
                  <a:t>solusi</a:t>
                </a:r>
                <a:r>
                  <a:rPr lang="en-US" sz="1200" dirty="0"/>
                  <a:t> </a:t>
                </a:r>
                <a:r>
                  <a:rPr lang="en-US" sz="1200" dirty="0" err="1"/>
                  <a:t>dari</a:t>
                </a:r>
                <a:r>
                  <a:rPr lang="en-US" sz="1200" dirty="0"/>
                  <a:t> </a:t>
                </a:r>
                <a:r>
                  <a:rPr lang="en-US" sz="1200" dirty="0" err="1"/>
                  <a:t>masalah</a:t>
                </a:r>
                <a:r>
                  <a:rPr lang="en-US" sz="1200" dirty="0"/>
                  <a:t> : </a:t>
                </a:r>
              </a:p>
              <a:p>
                <a:pPr latinLnBrk="0"/>
                <a14:m>
                  <m:oMath xmlns:m="http://schemas.openxmlformats.org/officeDocument/2006/math">
                    <m:r>
                      <a:rPr lang="en-US" sz="1200" i="1" smtClean="0">
                        <a:latin typeface="Cambria Math" panose="02040503050406030204" pitchFamily="18" charset="0"/>
                      </a:rPr>
                      <m:t>𝑚𝑖𝑛𝑖𝑚𝑢𝑚𝑘𝑎𝑛</m:t>
                    </m:r>
                    <m:r>
                      <a:rPr lang="en-US" sz="1200" i="1" smtClean="0">
                        <a:latin typeface="Cambria Math" panose="02040503050406030204" pitchFamily="18" charset="0"/>
                      </a:rPr>
                      <m:t> ∶ − </m:t>
                    </m:r>
                    <m:r>
                      <a:rPr lang="en-US" sz="1200" i="1" smtClean="0">
                        <a:latin typeface="Cambria Math" panose="02040503050406030204" pitchFamily="18" charset="0"/>
                      </a:rPr>
                      <m:t>𝑡</m:t>
                    </m:r>
                    <m:r>
                      <a:rPr lang="en-US" sz="1200" i="1" smtClean="0">
                        <a:latin typeface="Cambria Math" panose="02040503050406030204" pitchFamily="18" charset="0"/>
                      </a:rPr>
                      <m:t> </m:t>
                    </m:r>
                    <m:d>
                      <m:dPr>
                        <m:ctrlPr>
                          <a:rPr lang="en-US" sz="1200" i="1">
                            <a:latin typeface="Cambria Math" panose="02040503050406030204" pitchFamily="18" charset="0"/>
                          </a:rPr>
                        </m:ctrlPr>
                      </m:dPr>
                      <m:e>
                        <m:r>
                          <a:rPr lang="en-US" sz="1200" i="1">
                            <a:latin typeface="Cambria Math" panose="02040503050406030204" pitchFamily="18" charset="0"/>
                          </a:rPr>
                          <m:t> </m:t>
                        </m:r>
                        <m:m>
                          <m:mPr>
                            <m:mcs>
                              <m:mc>
                                <m:mcPr>
                                  <m:count m:val="2"/>
                                  <m:mcJc m:val="center"/>
                                </m:mcPr>
                              </m:mc>
                            </m:mcs>
                            <m:ctrlPr>
                              <a:rPr lang="en-US" sz="1200" i="1">
                                <a:latin typeface="Cambria Math" panose="02040503050406030204" pitchFamily="18" charset="0"/>
                              </a:rPr>
                            </m:ctrlPr>
                          </m:mPr>
                          <m:mr>
                            <m:e>
                              <m:sSup>
                                <m:sSupPr>
                                  <m:ctrlPr>
                                    <a:rPr lang="en-US" sz="1200" i="1">
                                      <a:latin typeface="Cambria Math" panose="02040503050406030204" pitchFamily="18" charset="0"/>
                                    </a:rPr>
                                  </m:ctrlPr>
                                </m:sSupPr>
                                <m:e>
                                  <m:r>
                                    <a:rPr lang="en-US" sz="1200" b="1" i="1">
                                      <a:latin typeface="Cambria Math" panose="02040503050406030204" pitchFamily="18" charset="0"/>
                                    </a:rPr>
                                    <m:t>𝝁</m:t>
                                  </m:r>
                                </m:e>
                                <m:sup>
                                  <m:r>
                                    <a:rPr lang="en-US" sz="1200" i="1">
                                      <a:latin typeface="Cambria Math" panose="02040503050406030204" pitchFamily="18" charset="0"/>
                                    </a:rPr>
                                    <m:t>𝑇</m:t>
                                  </m:r>
                                </m:sup>
                              </m:sSup>
                            </m:e>
                            <m:e>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e>
                          </m:mr>
                        </m:m>
                        <m:r>
                          <a:rPr lang="en-US" sz="1200" i="1">
                            <a:latin typeface="Cambria Math" panose="02040503050406030204" pitchFamily="18" charset="0"/>
                          </a:rPr>
                          <m:t> </m:t>
                        </m:r>
                      </m:e>
                    </m:d>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𝒙</m:t>
                              </m:r>
                            </m:e>
                          </m:mr>
                          <m:m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e>
                          </m:mr>
                        </m:m>
                      </m:e>
                    </m:d>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2</m:t>
                        </m:r>
                      </m:den>
                    </m:f>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𝒙</m:t>
                                  </m:r>
                                </m:e>
                              </m:mr>
                              <m:m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e>
                              </m:mr>
                            </m:m>
                          </m:e>
                        </m:d>
                      </m:e>
                      <m:sup>
                        <m:r>
                          <a:rPr lang="en-US" sz="1200" i="1">
                            <a:latin typeface="Cambria Math" panose="02040503050406030204" pitchFamily="18" charset="0"/>
                          </a:rPr>
                          <m:t>𝑇</m:t>
                        </m:r>
                      </m:sup>
                    </m:sSup>
                    <m:d>
                      <m:dPr>
                        <m:begChr m:val="["/>
                        <m:endChr m:val="]"/>
                        <m:ctrlPr>
                          <a:rPr lang="en-US" sz="1200" i="1">
                            <a:latin typeface="Cambria Math" panose="02040503050406030204" pitchFamily="18" charset="0"/>
                          </a:rPr>
                        </m:ctrlPr>
                      </m:dPr>
                      <m:e>
                        <m:m>
                          <m:mPr>
                            <m:mcs>
                              <m:mc>
                                <m:mcPr>
                                  <m:count m:val="2"/>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𝑪</m:t>
                              </m:r>
                            </m:e>
                            <m:e>
                              <m:r>
                                <a:rPr lang="en-US" sz="1200" b="1" i="1">
                                  <a:latin typeface="Cambria Math" panose="02040503050406030204" pitchFamily="18" charset="0"/>
                                </a:rPr>
                                <m:t>𝟎</m:t>
                              </m:r>
                            </m:e>
                          </m:mr>
                          <m:mr>
                            <m:e>
                              <m:sSup>
                                <m:sSupPr>
                                  <m:ctrlPr>
                                    <a:rPr lang="en-US" sz="1200" b="1" i="1">
                                      <a:latin typeface="Cambria Math" panose="02040503050406030204" pitchFamily="18" charset="0"/>
                                    </a:rPr>
                                  </m:ctrlPr>
                                </m:sSupPr>
                                <m:e>
                                  <m:r>
                                    <a:rPr lang="en-US" sz="1200" b="1" i="1">
                                      <a:latin typeface="Cambria Math" panose="02040503050406030204" pitchFamily="18" charset="0"/>
                                    </a:rPr>
                                    <m:t>𝟎</m:t>
                                  </m:r>
                                </m:e>
                                <m:sup>
                                  <m:r>
                                    <a:rPr lang="en-US" sz="1200" i="1">
                                      <a:latin typeface="Cambria Math" panose="02040503050406030204" pitchFamily="18" charset="0"/>
                                    </a:rPr>
                                    <m:t>𝑇</m:t>
                                  </m:r>
                                </m:sup>
                              </m:sSup>
                            </m:e>
                            <m:e>
                              <m:r>
                                <a:rPr lang="en-US" sz="1200" i="1">
                                  <a:latin typeface="Cambria Math" panose="02040503050406030204" pitchFamily="18" charset="0"/>
                                </a:rPr>
                                <m:t>0</m:t>
                              </m:r>
                            </m:e>
                          </m:mr>
                        </m:m>
                      </m:e>
                    </m:d>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𝒙</m:t>
                              </m:r>
                            </m:e>
                          </m:mr>
                          <m:m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e>
                          </m:mr>
                        </m:m>
                      </m:e>
                    </m:d>
                    <m:r>
                      <a:rPr lang="en-US" sz="1200" i="1">
                        <a:latin typeface="Cambria Math" panose="02040503050406030204" pitchFamily="18" charset="0"/>
                      </a:rPr>
                      <m:t>  </m:t>
                    </m:r>
                  </m:oMath>
                </a14:m>
                <a:r>
                  <a:rPr lang="en-US" sz="1200" dirty="0"/>
                  <a:t>		</a:t>
                </a:r>
                <a14:m>
                  <m:oMath xmlns:m="http://schemas.openxmlformats.org/officeDocument/2006/math">
                    <m:d>
                      <m:dPr>
                        <m:ctrlPr>
                          <a:rPr lang="en-US" sz="1200" b="0" i="1">
                            <a:latin typeface="Cambria Math" panose="02040503050406030204" pitchFamily="18" charset="0"/>
                          </a:rPr>
                        </m:ctrlPr>
                      </m:dPr>
                      <m:e>
                        <m:r>
                          <a:rPr lang="en-US" sz="1200" b="0" i="1" smtClean="0">
                            <a:latin typeface="Cambria Math" panose="02040503050406030204" pitchFamily="18" charset="0"/>
                          </a:rPr>
                          <m:t>5</m:t>
                        </m:r>
                      </m:e>
                    </m:d>
                  </m:oMath>
                </a14:m>
                <a:endParaRPr lang="en-US" sz="1200" i="1" dirty="0">
                  <a:latin typeface="Cambria Math" panose="02040503050406030204" pitchFamily="18" charset="0"/>
                </a:endParaRPr>
              </a:p>
              <a:p>
                <a:pPr latinLnBrk="0"/>
                <a14:m>
                  <m:oMathPara xmlns:m="http://schemas.openxmlformats.org/officeDocument/2006/math">
                    <m:oMathParaPr>
                      <m:jc m:val="left"/>
                    </m:oMathParaPr>
                    <m:oMath xmlns:m="http://schemas.openxmlformats.org/officeDocument/2006/math">
                      <m:r>
                        <a:rPr lang="en-US" sz="1200" i="1">
                          <a:latin typeface="Cambria Math" panose="02040503050406030204" pitchFamily="18" charset="0"/>
                        </a:rPr>
                        <m:t>𝑑𝑒𝑛𝑔𝑎𝑛</m:t>
                      </m:r>
                      <m:r>
                        <a:rPr lang="en-US" sz="1200" i="1">
                          <a:latin typeface="Cambria Math" panose="02040503050406030204" pitchFamily="18" charset="0"/>
                        </a:rPr>
                        <m:t> </m:t>
                      </m:r>
                      <m:r>
                        <a:rPr lang="en-US" sz="1200" i="1">
                          <a:latin typeface="Cambria Math" panose="02040503050406030204" pitchFamily="18" charset="0"/>
                        </a:rPr>
                        <m:t>𝑘𝑒𝑛𝑑𝑎𝑙𝑎</m:t>
                      </m:r>
                      <m:r>
                        <a:rPr lang="en-US" sz="1200" i="1">
                          <a:latin typeface="Cambria Math" panose="02040503050406030204" pitchFamily="18" charset="0"/>
                        </a:rPr>
                        <m:t>∶ </m:t>
                      </m:r>
                      <m:sSup>
                        <m:sSupPr>
                          <m:ctrlPr>
                            <a:rPr lang="en-US" sz="1200" b="1" i="1">
                              <a:latin typeface="Cambria Math" panose="02040503050406030204" pitchFamily="18" charset="0"/>
                            </a:rPr>
                          </m:ctrlPr>
                        </m:sSupPr>
                        <m:e>
                          <m:r>
                            <a:rPr lang="en-US" sz="1200" b="1" i="1">
                              <a:latin typeface="Cambria Math" panose="02040503050406030204" pitchFamily="18" charset="0"/>
                            </a:rPr>
                            <m:t>𝒆</m:t>
                          </m:r>
                        </m:e>
                        <m:sup>
                          <m:r>
                            <a:rPr lang="en-US" sz="1200" i="1">
                              <a:latin typeface="Cambria Math" panose="02040503050406030204" pitchFamily="18" charset="0"/>
                            </a:rPr>
                            <m:t>𝑇</m:t>
                          </m:r>
                        </m:sup>
                      </m:sSup>
                      <m:r>
                        <a:rPr lang="en-US" sz="1200" b="1" i="1">
                          <a:latin typeface="Cambria Math" panose="02040503050406030204" pitchFamily="18" charset="0"/>
                        </a:rPr>
                        <m:t>𝒙</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r>
                        <a:rPr lang="en-US" sz="1200" i="1">
                          <a:latin typeface="Cambria Math" panose="02040503050406030204" pitchFamily="18" charset="0"/>
                        </a:rPr>
                        <m:t>=1 </m:t>
                      </m:r>
                    </m:oMath>
                  </m:oMathPara>
                </a14:m>
                <a:endParaRPr lang="en-US" sz="1200" dirty="0"/>
              </a:p>
              <a:p>
                <a:pPr latinLnBrk="0"/>
                <a:r>
                  <a:rPr lang="en-US" sz="1200" dirty="0" err="1"/>
                  <a:t>Kondisi</a:t>
                </a:r>
                <a:r>
                  <a:rPr lang="en-US" sz="1200" dirty="0"/>
                  <a:t> optimal </a:t>
                </a:r>
                <a:r>
                  <a:rPr lang="en-US" sz="1200" dirty="0" err="1"/>
                  <a:t>untuk</a:t>
                </a:r>
                <a:r>
                  <a:rPr lang="en-US" sz="1200" dirty="0"/>
                  <a:t> </a:t>
                </a:r>
                <a:r>
                  <a:rPr lang="en-US" sz="1200" dirty="0" err="1"/>
                  <a:t>masalah</a:t>
                </a:r>
                <a:r>
                  <a:rPr lang="en-US" sz="1200" dirty="0"/>
                  <a:t> </a:t>
                </a:r>
                <a:r>
                  <a:rPr lang="en-US" sz="1200" dirty="0" err="1"/>
                  <a:t>diatas</a:t>
                </a:r>
                <a:r>
                  <a:rPr lang="en-US" sz="1200" dirty="0"/>
                  <a:t> </a:t>
                </a:r>
                <a:r>
                  <a:rPr lang="en-US" sz="1200" dirty="0" err="1"/>
                  <a:t>diberikan</a:t>
                </a:r>
                <a:r>
                  <a:rPr lang="en-US" sz="1200" dirty="0"/>
                  <a:t> </a:t>
                </a:r>
                <a:r>
                  <a:rPr lang="en-US" sz="1200" dirty="0" err="1"/>
                  <a:t>oleh</a:t>
                </a:r>
                <a:r>
                  <a:rPr lang="en-US" sz="1200" dirty="0"/>
                  <a:t> </a:t>
                </a:r>
              </a:p>
              <a:p>
                <a:pPr latinLnBrk="0"/>
                <a:r>
                  <a:rPr lang="en-US" sz="1200" dirty="0"/>
                  <a:t>	</a:t>
                </a:r>
                <a14:m>
                  <m:oMath xmlns:m="http://schemas.openxmlformats.org/officeDocument/2006/math">
                    <m:r>
                      <a:rPr lang="en-US" sz="1200" i="1">
                        <a:latin typeface="Cambria Math" panose="02040503050406030204" pitchFamily="18" charset="0"/>
                      </a:rPr>
                      <m:t>𝑡</m:t>
                    </m:r>
                    <m:r>
                      <a:rPr lang="en-US" sz="1200" i="1">
                        <a:latin typeface="Cambria Math" panose="02040503050406030204" pitchFamily="18" charset="0"/>
                      </a:rPr>
                      <m:t> </m:t>
                    </m:r>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𝛍</m:t>
                              </m:r>
                            </m:e>
                          </m:mr>
                          <m:mr>
                            <m:e>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e>
                          </m:mr>
                        </m:m>
                      </m:e>
                    </m:d>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m>
                          <m:mPr>
                            <m:mcs>
                              <m:mc>
                                <m:mcPr>
                                  <m:count m:val="2"/>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𝑪</m:t>
                              </m:r>
                            </m:e>
                            <m:e>
                              <m:r>
                                <a:rPr lang="en-US" sz="1200" b="1" i="1">
                                  <a:latin typeface="Cambria Math" panose="02040503050406030204" pitchFamily="18" charset="0"/>
                                </a:rPr>
                                <m:t>𝟎</m:t>
                              </m:r>
                            </m:e>
                          </m:mr>
                          <m:mr>
                            <m:e>
                              <m:sSup>
                                <m:sSupPr>
                                  <m:ctrlPr>
                                    <a:rPr lang="en-US" sz="1200" b="1" i="1">
                                      <a:latin typeface="Cambria Math" panose="02040503050406030204" pitchFamily="18" charset="0"/>
                                    </a:rPr>
                                  </m:ctrlPr>
                                </m:sSupPr>
                                <m:e>
                                  <m:r>
                                    <a:rPr lang="en-US" sz="1200" b="1" i="1">
                                      <a:latin typeface="Cambria Math" panose="02040503050406030204" pitchFamily="18" charset="0"/>
                                    </a:rPr>
                                    <m:t>𝟎</m:t>
                                  </m:r>
                                </m:e>
                                <m:sup>
                                  <m:r>
                                    <a:rPr lang="en-US" sz="1200" i="1">
                                      <a:latin typeface="Cambria Math" panose="02040503050406030204" pitchFamily="18" charset="0"/>
                                    </a:rPr>
                                    <m:t>𝑇</m:t>
                                  </m:r>
                                </m:sup>
                              </m:sSup>
                            </m:e>
                            <m:e>
                              <m:r>
                                <a:rPr lang="en-US" sz="1200" i="1">
                                  <a:latin typeface="Cambria Math" panose="02040503050406030204" pitchFamily="18" charset="0"/>
                                </a:rPr>
                                <m:t>0</m:t>
                              </m:r>
                            </m:e>
                          </m:mr>
                        </m:m>
                      </m:e>
                    </m:d>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𝒙</m:t>
                              </m:r>
                            </m:e>
                          </m:mr>
                          <m:m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e>
                          </m:mr>
                        </m:m>
                      </m:e>
                    </m:d>
                    <m:r>
                      <a:rPr lang="en-US" sz="1200" i="1">
                        <a:latin typeface="Cambria Math" panose="02040503050406030204" pitchFamily="18" charset="0"/>
                      </a:rPr>
                      <m:t>=</m:t>
                    </m:r>
                    <m:r>
                      <a:rPr lang="en-US" sz="1200" i="1">
                        <a:latin typeface="Cambria Math" panose="02040503050406030204" pitchFamily="18" charset="0"/>
                      </a:rPr>
                      <m:t>𝑢</m:t>
                    </m:r>
                    <m:r>
                      <a:rPr lang="en-US" sz="1200" i="1">
                        <a:latin typeface="Cambria Math" panose="02040503050406030204" pitchFamily="18" charset="0"/>
                      </a:rPr>
                      <m:t> </m:t>
                    </m:r>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𝒆</m:t>
                              </m:r>
                            </m:e>
                          </m:mr>
                          <m:mr>
                            <m:e>
                              <m:r>
                                <a:rPr lang="en-US" sz="1200" i="1">
                                  <a:latin typeface="Cambria Math" panose="02040503050406030204" pitchFamily="18" charset="0"/>
                                </a:rPr>
                                <m:t>1</m:t>
                              </m:r>
                            </m:e>
                          </m:mr>
                        </m:m>
                      </m:e>
                    </m:d>
                  </m:oMath>
                </a14:m>
                <a:r>
                  <a:rPr lang="en-US" sz="1200" dirty="0"/>
                  <a:t>						</a:t>
                </a:r>
              </a:p>
              <a:p>
                <a:pPr latinLnBrk="0"/>
                <a:r>
                  <a:rPr lang="en-US" sz="1200" dirty="0"/>
                  <a:t>	</a:t>
                </a:r>
                <a:r>
                  <a:rPr lang="en-US" sz="1200" dirty="0" err="1"/>
                  <a:t>dan</a:t>
                </a:r>
                <a:r>
                  <a:rPr lang="en-US" sz="1200" dirty="0"/>
                  <a:t> </a:t>
                </a:r>
                <a14:m>
                  <m:oMath xmlns:m="http://schemas.openxmlformats.org/officeDocument/2006/math">
                    <m:sSup>
                      <m:sSupPr>
                        <m:ctrlPr>
                          <a:rPr lang="en-US" sz="1200" b="1" i="1">
                            <a:latin typeface="Cambria Math" panose="02040503050406030204" pitchFamily="18" charset="0"/>
                          </a:rPr>
                        </m:ctrlPr>
                      </m:sSupPr>
                      <m:e>
                        <m:r>
                          <a:rPr lang="en-US" sz="1200" b="1" i="1">
                            <a:latin typeface="Cambria Math" panose="02040503050406030204" pitchFamily="18" charset="0"/>
                          </a:rPr>
                          <m:t>𝒆</m:t>
                        </m:r>
                      </m:e>
                      <m:sup>
                        <m:r>
                          <a:rPr lang="en-US" sz="1200" i="1">
                            <a:latin typeface="Cambria Math" panose="02040503050406030204" pitchFamily="18" charset="0"/>
                          </a:rPr>
                          <m:t>𝑇</m:t>
                        </m:r>
                      </m:sup>
                    </m:sSup>
                    <m:r>
                      <a:rPr lang="en-US" sz="1200" b="1" i="1">
                        <a:latin typeface="Cambria Math" panose="02040503050406030204" pitchFamily="18" charset="0"/>
                      </a:rPr>
                      <m:t>𝒙</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r>
                      <a:rPr lang="en-US" sz="1200" i="1">
                        <a:latin typeface="Cambria Math" panose="02040503050406030204" pitchFamily="18" charset="0"/>
                      </a:rPr>
                      <m:t>=1</m:t>
                    </m:r>
                  </m:oMath>
                </a14:m>
                <a:r>
                  <a:rPr lang="en-US" sz="1200" dirty="0"/>
                  <a:t>							</a:t>
                </a:r>
              </a:p>
              <a:p>
                <a:pPr latinLnBrk="0"/>
                <a:r>
                  <a:rPr lang="en-US" sz="1200" dirty="0"/>
                  <a:t>Dari </a:t>
                </a:r>
                <a:r>
                  <a:rPr lang="en-US" sz="1200" dirty="0" err="1"/>
                  <a:t>persamaan</a:t>
                </a:r>
                <a:r>
                  <a:rPr lang="en-US" sz="1200" dirty="0"/>
                  <a:t> </a:t>
                </a:r>
                <a:r>
                  <a:rPr lang="en-US" sz="1200" dirty="0" err="1"/>
                  <a:t>pertama</a:t>
                </a:r>
                <a:r>
                  <a:rPr lang="en-US" sz="1200" dirty="0"/>
                  <a:t> </a:t>
                </a:r>
                <a:r>
                  <a:rPr lang="en-US" sz="1200" dirty="0" err="1"/>
                  <a:t>diperoleh</a:t>
                </a:r>
                <a:r>
                  <a:rPr lang="en-US" sz="1200" dirty="0"/>
                  <a:t>: </a:t>
                </a:r>
                <a14:m>
                  <m:oMath xmlns:m="http://schemas.openxmlformats.org/officeDocument/2006/math">
                    <m:r>
                      <a:rPr lang="en-US" sz="1200" i="1">
                        <a:latin typeface="Cambria Math" panose="02040503050406030204" pitchFamily="18" charset="0"/>
                      </a:rPr>
                      <m:t> </m:t>
                    </m:r>
                    <m:r>
                      <a:rPr lang="en-US" sz="1200" i="1">
                        <a:latin typeface="Cambria Math" panose="02040503050406030204" pitchFamily="18" charset="0"/>
                      </a:rPr>
                      <m:t>𝑢</m:t>
                    </m:r>
                    <m:r>
                      <a:rPr lang="en-US" sz="1200" i="1">
                        <a:latin typeface="Cambria Math" panose="02040503050406030204" pitchFamily="18" charset="0"/>
                      </a:rPr>
                      <m:t>=</m:t>
                    </m:r>
                    <m:r>
                      <a:rPr lang="en-US" sz="1200" i="1">
                        <a:latin typeface="Cambria Math" panose="02040503050406030204" pitchFamily="18" charset="0"/>
                      </a:rPr>
                      <m:t>𝑡</m:t>
                    </m:r>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r>
                      <m:rPr>
                        <m:sty m:val="p"/>
                      </m:rPr>
                      <a:rPr lang="en-US" sz="1200">
                        <a:latin typeface="Cambria Math" panose="02040503050406030204" pitchFamily="18" charset="0"/>
                      </a:rPr>
                      <m:t>dan</m:t>
                    </m:r>
                    <m:r>
                      <a:rPr lang="en-US" sz="1200" i="1">
                        <a:latin typeface="Cambria Math" panose="02040503050406030204" pitchFamily="18" charset="0"/>
                      </a:rPr>
                      <m:t> </m:t>
                    </m:r>
                    <m:r>
                      <a:rPr lang="en-US" sz="1200" b="1" i="1">
                        <a:latin typeface="Cambria Math" panose="02040503050406030204" pitchFamily="18" charset="0"/>
                      </a:rPr>
                      <m:t>𝑪</m:t>
                    </m:r>
                    <m:r>
                      <a:rPr lang="en-US" sz="1200" b="1" i="1">
                        <a:latin typeface="Cambria Math" panose="02040503050406030204" pitchFamily="18" charset="0"/>
                      </a:rPr>
                      <m:t> </m:t>
                    </m:r>
                    <m:r>
                      <a:rPr lang="en-US" sz="1200" b="1" i="1">
                        <a:latin typeface="Cambria Math" panose="02040503050406030204" pitchFamily="18" charset="0"/>
                      </a:rPr>
                      <m:t>𝒙</m:t>
                    </m:r>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 (</m:t>
                    </m:r>
                    <m:r>
                      <a:rPr lang="en-US" sz="1200" b="1" i="1">
                        <a:latin typeface="Cambria Math" panose="02040503050406030204" pitchFamily="18" charset="0"/>
                      </a:rPr>
                      <m:t>𝝁</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r>
                      <a:rPr lang="en-US" sz="1200" b="1" i="1">
                        <a:latin typeface="Cambria Math" panose="02040503050406030204" pitchFamily="18" charset="0"/>
                      </a:rPr>
                      <m:t>𝒆</m:t>
                    </m:r>
                    <m:r>
                      <a:rPr lang="en-US" sz="1200" i="1">
                        <a:latin typeface="Cambria Math" panose="02040503050406030204" pitchFamily="18" charset="0"/>
                      </a:rPr>
                      <m:t>)</m:t>
                    </m:r>
                  </m:oMath>
                </a14:m>
                <a:r>
                  <a:rPr lang="en-US" sz="1200" dirty="0"/>
                  <a:t>					 </a:t>
                </a:r>
              </a:p>
              <a:p>
                <a:pPr latinLnBrk="0"/>
                <a:r>
                  <a:rPr lang="en-US" sz="1200" dirty="0"/>
                  <a:t>Karena </a:t>
                </a:r>
                <a:r>
                  <a:rPr lang="en-US" sz="1200" b="1" dirty="0"/>
                  <a:t>C </a:t>
                </a:r>
                <a:r>
                  <a:rPr lang="en-US" sz="1200" dirty="0" err="1"/>
                  <a:t>definit</a:t>
                </a:r>
                <a:r>
                  <a:rPr lang="en-US" sz="1200" dirty="0"/>
                  <a:t> </a:t>
                </a:r>
                <a:r>
                  <a:rPr lang="en-US" sz="1200" dirty="0" err="1"/>
                  <a:t>positif</a:t>
                </a:r>
                <a:r>
                  <a:rPr lang="en-US" sz="1200" dirty="0"/>
                  <a:t> </a:t>
                </a:r>
                <a:r>
                  <a:rPr lang="en-US" sz="1200" dirty="0" err="1"/>
                  <a:t>maka</a:t>
                </a:r>
                <a:r>
                  <a:rPr lang="en-US" sz="1200" dirty="0"/>
                  <a:t> </a:t>
                </a:r>
                <a:r>
                  <a:rPr lang="en-US" sz="1200" b="1" dirty="0"/>
                  <a:t>C </a:t>
                </a:r>
                <a:r>
                  <a:rPr lang="en-US" sz="1200" dirty="0"/>
                  <a:t>juga </a:t>
                </a:r>
                <a:r>
                  <a:rPr lang="en-US" sz="1200" dirty="0" err="1"/>
                  <a:t>tak</a:t>
                </a:r>
                <a:r>
                  <a:rPr lang="en-US" sz="1200" dirty="0"/>
                  <a:t> singular, </a:t>
                </a:r>
                <a:r>
                  <a:rPr lang="en-US" sz="1200" dirty="0" err="1"/>
                  <a:t>maka</a:t>
                </a:r>
                <a:r>
                  <a:rPr lang="en-US" sz="1200" dirty="0"/>
                  <a:t> </a:t>
                </a:r>
                <a:r>
                  <a:rPr lang="en-US" sz="1200" dirty="0" err="1"/>
                  <a:t>diperoleh</a:t>
                </a:r>
                <a:r>
                  <a:rPr lang="en-US" sz="1200" dirty="0"/>
                  <a:t> </a:t>
                </a:r>
                <a:r>
                  <a:rPr lang="en-US" sz="1200" dirty="0" err="1"/>
                  <a:t>komposisi</a:t>
                </a:r>
                <a:r>
                  <a:rPr lang="en-US" sz="1200" dirty="0"/>
                  <a:t> yang </a:t>
                </a:r>
                <a:r>
                  <a:rPr lang="en-US" sz="1200" dirty="0" err="1"/>
                  <a:t>efisien</a:t>
                </a:r>
                <a:r>
                  <a:rPr lang="en-US" sz="1200" dirty="0"/>
                  <a:t> </a:t>
                </a:r>
                <a:r>
                  <a:rPr lang="en-US" sz="1200" dirty="0" err="1"/>
                  <a:t>untuk</a:t>
                </a:r>
                <a:r>
                  <a:rPr lang="en-US" sz="1200" dirty="0"/>
                  <a:t> </a:t>
                </a:r>
                <a:r>
                  <a:rPr lang="en-US" sz="1200" dirty="0" err="1"/>
                  <a:t>aset</a:t>
                </a:r>
                <a:r>
                  <a:rPr lang="en-US" sz="1200" dirty="0"/>
                  <a:t> yang </a:t>
                </a:r>
                <a:r>
                  <a:rPr lang="en-US" sz="1200" dirty="0" err="1"/>
                  <a:t>berisiko</a:t>
                </a:r>
                <a:r>
                  <a:rPr lang="en-US" sz="1200" dirty="0"/>
                  <a:t> (</a:t>
                </a:r>
                <a:r>
                  <a:rPr lang="en-US" sz="1200" dirty="0" err="1"/>
                  <a:t>saham</a:t>
                </a:r>
                <a:r>
                  <a:rPr lang="en-US" sz="1200" dirty="0"/>
                  <a:t>) </a:t>
                </a:r>
                <a:r>
                  <a:rPr lang="en-US" sz="1200" dirty="0" err="1"/>
                  <a:t>sebagai</a:t>
                </a:r>
                <a:r>
                  <a:rPr lang="en-US" sz="1200" dirty="0"/>
                  <a:t> </a:t>
                </a:r>
              </a:p>
              <a:p>
                <a:pPr algn="ctr" latinLnBrk="0"/>
                <a:r>
                  <a:rPr lang="en-US" sz="1200" b="1" dirty="0"/>
                  <a:t>			</a:t>
                </a:r>
                <a14:m>
                  <m:oMath xmlns:m="http://schemas.openxmlformats.org/officeDocument/2006/math">
                    <m:r>
                      <a:rPr lang="en-US" sz="1200" b="1" i="1">
                        <a:latin typeface="Cambria Math" panose="02040503050406030204" pitchFamily="18" charset="0"/>
                      </a:rPr>
                      <m:t>𝒙</m:t>
                    </m:r>
                    <m:r>
                      <a:rPr lang="en-US" sz="1200" i="1">
                        <a:latin typeface="Cambria Math" panose="02040503050406030204" pitchFamily="18" charset="0"/>
                      </a:rPr>
                      <m:t>≡</m:t>
                    </m:r>
                    <m:r>
                      <a:rPr lang="en-US" sz="1200" b="1" i="1">
                        <a:latin typeface="Cambria Math" panose="02040503050406030204" pitchFamily="18" charset="0"/>
                      </a:rPr>
                      <m:t>𝒙</m:t>
                    </m:r>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 </m:t>
                    </m:r>
                    <m:sSup>
                      <m:sSupPr>
                        <m:ctrlPr>
                          <a:rPr lang="en-US" sz="1200" b="1" i="1">
                            <a:latin typeface="Cambria Math" panose="02040503050406030204" pitchFamily="18" charset="0"/>
                          </a:rPr>
                        </m:ctrlPr>
                      </m:sSupPr>
                      <m:e>
                        <m:r>
                          <a:rPr lang="en-US" sz="1200" b="1" i="1">
                            <a:latin typeface="Cambria Math" panose="02040503050406030204" pitchFamily="18" charset="0"/>
                          </a:rPr>
                          <m:t>𝑪</m:t>
                        </m:r>
                      </m:e>
                      <m:sup>
                        <m:r>
                          <a:rPr lang="en-US" sz="1200" b="1" i="1">
                            <a:latin typeface="Cambria Math" panose="02040503050406030204" pitchFamily="18" charset="0"/>
                          </a:rPr>
                          <m:t>−</m:t>
                        </m:r>
                        <m:r>
                          <a:rPr lang="en-US" sz="1200" b="1" i="1">
                            <a:latin typeface="Cambria Math" panose="02040503050406030204" pitchFamily="18" charset="0"/>
                          </a:rPr>
                          <m:t>𝟏</m:t>
                        </m:r>
                      </m:sup>
                    </m:sSup>
                    <m:r>
                      <a:rPr lang="en-US" sz="1200" i="1">
                        <a:latin typeface="Cambria Math" panose="02040503050406030204" pitchFamily="18" charset="0"/>
                      </a:rPr>
                      <m:t> (</m:t>
                    </m:r>
                    <m:r>
                      <a:rPr lang="en-US" sz="1200" b="1" i="1">
                        <a:latin typeface="Cambria Math" panose="02040503050406030204" pitchFamily="18" charset="0"/>
                      </a:rPr>
                      <m:t>𝝁</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r>
                      <a:rPr lang="en-US" sz="1200" b="1" i="1">
                        <a:latin typeface="Cambria Math" panose="02040503050406030204" pitchFamily="18" charset="0"/>
                      </a:rPr>
                      <m:t>𝒆</m:t>
                    </m:r>
                    <m:r>
                      <a:rPr lang="en-US" sz="1200" i="1">
                        <a:latin typeface="Cambria Math" panose="02040503050406030204" pitchFamily="18" charset="0"/>
                      </a:rPr>
                      <m:t>)</m:t>
                    </m:r>
                  </m:oMath>
                </a14:m>
                <a:r>
                  <a:rPr lang="en-US" sz="1200" dirty="0"/>
                  <a:t>					(6) </a:t>
                </a:r>
              </a:p>
              <a:p>
                <a:pPr latinLnBrk="0"/>
                <a:r>
                  <a:rPr lang="en-US" sz="1200" dirty="0" err="1"/>
                  <a:t>sementara</a:t>
                </a:r>
                <a:r>
                  <a:rPr lang="en-US" sz="1200" dirty="0"/>
                  <a:t> </a:t>
                </a:r>
                <a:r>
                  <a:rPr lang="en-US" sz="1200" dirty="0" err="1"/>
                  <a:t>proporsi</a:t>
                </a:r>
                <a:r>
                  <a:rPr lang="en-US" sz="1200" dirty="0"/>
                  <a:t> </a:t>
                </a:r>
                <a:r>
                  <a:rPr lang="en-US" sz="1200" dirty="0" err="1"/>
                  <a:t>investasi</a:t>
                </a:r>
                <a:r>
                  <a:rPr lang="en-US" sz="1200" dirty="0"/>
                  <a:t> yang </a:t>
                </a:r>
                <a:r>
                  <a:rPr lang="en-US" sz="1200" dirty="0" err="1"/>
                  <a:t>efisien</a:t>
                </a:r>
                <a:r>
                  <a:rPr lang="en-US" sz="1200" dirty="0"/>
                  <a:t> </a:t>
                </a:r>
                <a:r>
                  <a:rPr lang="en-US" sz="1200" dirty="0" err="1"/>
                  <a:t>untuk</a:t>
                </a:r>
                <a:r>
                  <a:rPr lang="en-US" sz="1200" dirty="0"/>
                  <a:t> </a:t>
                </a:r>
                <a:r>
                  <a:rPr lang="en-US" sz="1200" dirty="0" err="1"/>
                  <a:t>aset</a:t>
                </a:r>
                <a:r>
                  <a:rPr lang="en-US" sz="1200" dirty="0"/>
                  <a:t> </a:t>
                </a:r>
                <a:r>
                  <a:rPr lang="en-US" sz="1200" dirty="0" err="1"/>
                  <a:t>tak</a:t>
                </a:r>
                <a:r>
                  <a:rPr lang="en-US" sz="1200" dirty="0"/>
                  <a:t> </a:t>
                </a:r>
                <a:r>
                  <a:rPr lang="en-US" sz="1200" dirty="0" err="1"/>
                  <a:t>berisiko</a:t>
                </a:r>
                <a:r>
                  <a:rPr lang="en-US" sz="1200" dirty="0"/>
                  <a:t> </a:t>
                </a:r>
                <a:r>
                  <a:rPr lang="en-US" sz="1200" dirty="0" err="1"/>
                  <a:t>diberikan</a:t>
                </a:r>
                <a:r>
                  <a:rPr lang="en-US" sz="1200" dirty="0"/>
                  <a:t> </a:t>
                </a:r>
                <a:r>
                  <a:rPr lang="en-US" sz="1200" dirty="0" err="1"/>
                  <a:t>oleh</a:t>
                </a:r>
                <a:endParaRPr lang="en-US" sz="1200" dirty="0"/>
              </a:p>
              <a:p>
                <a:pPr algn="ctr" latinLnBrk="0"/>
                <a:r>
                  <a:rPr lang="en-US" sz="1200" dirty="0"/>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d>
                      <m:dPr>
                        <m:ctrlPr>
                          <a:rPr lang="en-US" sz="1200" i="1">
                            <a:latin typeface="Cambria Math" panose="02040503050406030204" pitchFamily="18" charset="0"/>
                          </a:rPr>
                        </m:ctrlPr>
                      </m:dPr>
                      <m:e>
                        <m:r>
                          <a:rPr lang="en-US" sz="1200" i="1">
                            <a:latin typeface="Cambria Math" panose="02040503050406030204" pitchFamily="18" charset="0"/>
                          </a:rPr>
                          <m:t>𝑡</m:t>
                        </m:r>
                      </m:e>
                    </m:d>
                    <m:r>
                      <a:rPr lang="en-US" sz="1200" i="1">
                        <a:latin typeface="Cambria Math" panose="02040503050406030204" pitchFamily="18" charset="0"/>
                      </a:rPr>
                      <m:t>=1−</m:t>
                    </m:r>
                    <m:r>
                      <a:rPr lang="en-US" sz="1200" i="1">
                        <a:latin typeface="Cambria Math" panose="02040503050406030204" pitchFamily="18" charset="0"/>
                      </a:rPr>
                      <m:t>𝑡</m:t>
                    </m:r>
                    <m:r>
                      <a:rPr lang="en-US" sz="1200" i="1">
                        <a:latin typeface="Cambria Math" panose="02040503050406030204" pitchFamily="18" charset="0"/>
                      </a:rPr>
                      <m:t> </m:t>
                    </m:r>
                    <m:sSup>
                      <m:sSupPr>
                        <m:ctrlPr>
                          <a:rPr lang="en-US" sz="1200" b="1" i="1">
                            <a:latin typeface="Cambria Math" panose="02040503050406030204" pitchFamily="18" charset="0"/>
                          </a:rPr>
                        </m:ctrlPr>
                      </m:sSupPr>
                      <m:e>
                        <m:r>
                          <a:rPr lang="en-US" sz="1200" b="1" i="1">
                            <a:latin typeface="Cambria Math" panose="02040503050406030204" pitchFamily="18" charset="0"/>
                          </a:rPr>
                          <m:t>𝒆</m:t>
                        </m:r>
                      </m:e>
                      <m:sup>
                        <m:r>
                          <a:rPr lang="en-US" sz="1200" i="1">
                            <a:latin typeface="Cambria Math" panose="02040503050406030204" pitchFamily="18" charset="0"/>
                          </a:rPr>
                          <m:t>𝑇</m:t>
                        </m:r>
                      </m:sup>
                    </m:sSup>
                    <m:r>
                      <a:rPr lang="en-US" sz="1200" i="1">
                        <a:latin typeface="Cambria Math" panose="02040503050406030204" pitchFamily="18" charset="0"/>
                      </a:rPr>
                      <m:t> </m:t>
                    </m:r>
                    <m:sSup>
                      <m:sSupPr>
                        <m:ctrlPr>
                          <a:rPr lang="en-US" sz="1200" b="1" i="1">
                            <a:latin typeface="Cambria Math" panose="02040503050406030204" pitchFamily="18" charset="0"/>
                          </a:rPr>
                        </m:ctrlPr>
                      </m:sSupPr>
                      <m:e>
                        <m:r>
                          <a:rPr lang="en-US" sz="1200" b="1" i="1">
                            <a:latin typeface="Cambria Math" panose="02040503050406030204" pitchFamily="18" charset="0"/>
                          </a:rPr>
                          <m:t>𝑪</m:t>
                        </m:r>
                      </m:e>
                      <m:sup>
                        <m:r>
                          <a:rPr lang="en-US" sz="1200" b="1" i="1">
                            <a:latin typeface="Cambria Math" panose="02040503050406030204" pitchFamily="18" charset="0"/>
                          </a:rPr>
                          <m:t>−</m:t>
                        </m:r>
                        <m:r>
                          <a:rPr lang="en-US" sz="1200" b="1" i="1">
                            <a:latin typeface="Cambria Math" panose="02040503050406030204" pitchFamily="18" charset="0"/>
                          </a:rPr>
                          <m:t>𝟏</m:t>
                        </m:r>
                      </m:sup>
                    </m:sSup>
                    <m:r>
                      <a:rPr lang="en-US" sz="1200" i="1">
                        <a:latin typeface="Cambria Math" panose="02040503050406030204" pitchFamily="18" charset="0"/>
                      </a:rPr>
                      <m:t> (</m:t>
                    </m:r>
                    <m:r>
                      <a:rPr lang="en-US" sz="1200" b="1" i="1">
                        <a:latin typeface="Cambria Math" panose="02040503050406030204" pitchFamily="18" charset="0"/>
                      </a:rPr>
                      <m:t>𝝁</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r>
                      <a:rPr lang="en-US" sz="1200" b="1" i="1">
                        <a:latin typeface="Cambria Math" panose="02040503050406030204" pitchFamily="18" charset="0"/>
                      </a:rPr>
                      <m:t>𝒆</m:t>
                    </m:r>
                    <m:r>
                      <a:rPr lang="en-US" sz="1200" i="1">
                        <a:latin typeface="Cambria Math" panose="02040503050406030204" pitchFamily="18" charset="0"/>
                      </a:rPr>
                      <m:t>)</m:t>
                    </m:r>
                  </m:oMath>
                </a14:m>
                <a:r>
                  <a:rPr lang="en-US" sz="1200" dirty="0"/>
                  <a:t> 	</a:t>
                </a:r>
              </a:p>
              <a:p>
                <a:pPr fontAlgn="base"/>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Capital Market Line (CML) </a:t>
                </a:r>
                <a:r>
                  <a:rPr lang="en-US" sz="1200" kern="1200" dirty="0" err="1" smtClean="0">
                    <a:solidFill>
                      <a:schemeClr val="tx1"/>
                    </a:solidFill>
                    <a:effectLst/>
                    <a:latin typeface="+mn-lt"/>
                    <a:ea typeface="+mn-ea"/>
                    <a:cs typeface="+mn-cs"/>
                  </a:rPr>
                  <a:t>adalah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sebuah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garis</a:t>
                </a:r>
                <a:r>
                  <a:rPr lang="en-US" sz="1200" kern="1200" dirty="0" smtClean="0">
                    <a:solidFill>
                      <a:schemeClr val="tx1"/>
                    </a:solidFill>
                    <a:effectLst/>
                    <a:latin typeface="+mn-lt"/>
                    <a:ea typeface="+mn-ea"/>
                    <a:cs typeface="+mn-cs"/>
                  </a:rPr>
                  <a:t> yang </a:t>
                </a:r>
                <a:r>
                  <a:rPr lang="en-US" sz="1200" kern="1200" dirty="0" err="1" smtClean="0">
                    <a:solidFill>
                      <a:schemeClr val="tx1"/>
                    </a:solidFill>
                    <a:effectLst/>
                    <a:latin typeface="+mn-lt"/>
                    <a:ea typeface="+mn-ea"/>
                    <a:cs typeface="+mn-cs"/>
                  </a:rPr>
                  <a:t>digunakan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dalam</a:t>
                </a:r>
                <a:r>
                  <a:rPr lang="en-US" sz="1200" kern="1200" dirty="0" smtClean="0">
                    <a:solidFill>
                      <a:schemeClr val="tx1"/>
                    </a:solidFill>
                    <a:effectLst/>
                    <a:latin typeface="+mn-lt"/>
                    <a:ea typeface="+mn-ea"/>
                    <a:cs typeface="+mn-cs"/>
                  </a:rPr>
                  <a:t> capital asset pricing </a:t>
                </a:r>
                <a:r>
                  <a:rPr lang="en-US" sz="1200" kern="1200" dirty="0" err="1" smtClean="0">
                    <a:solidFill>
                      <a:schemeClr val="tx1"/>
                    </a:solidFill>
                    <a:effectLst/>
                    <a:latin typeface="+mn-lt"/>
                    <a:ea typeface="+mn-ea"/>
                    <a:cs typeface="+mn-cs"/>
                  </a:rPr>
                  <a:t>untuk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menggambarkan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tingkat</a:t>
                </a:r>
                <a:r>
                  <a:rPr lang="en-US" sz="1200" kern="1200" dirty="0" smtClean="0">
                    <a:solidFill>
                      <a:schemeClr val="tx1"/>
                    </a:solidFill>
                    <a:effectLst/>
                    <a:latin typeface="+mn-lt"/>
                    <a:ea typeface="+mn-ea"/>
                    <a:cs typeface="+mn-cs"/>
                  </a:rPr>
                  <a:t> rates of return </a:t>
                </a:r>
                <a:r>
                  <a:rPr lang="en-US" sz="1200" kern="1200" dirty="0" err="1" smtClean="0">
                    <a:solidFill>
                      <a:schemeClr val="tx1"/>
                    </a:solidFill>
                    <a:effectLst/>
                    <a:latin typeface="+mn-lt"/>
                    <a:ea typeface="+mn-ea"/>
                    <a:cs typeface="+mn-cs"/>
                  </a:rPr>
                  <a:t>untuk</a:t>
                </a:r>
                <a:r>
                  <a:rPr lang="en-US" sz="1200" kern="1200" dirty="0" smtClean="0">
                    <a:solidFill>
                      <a:schemeClr val="tx1"/>
                    </a:solidFill>
                    <a:effectLst/>
                    <a:latin typeface="+mn-lt"/>
                    <a:ea typeface="+mn-ea"/>
                    <a:cs typeface="+mn-cs"/>
                  </a:rPr>
                  <a:t> efficient portfolio yang </a:t>
                </a:r>
                <a:r>
                  <a:rPr lang="en-US" sz="1200" kern="1200" dirty="0" err="1" smtClean="0">
                    <a:solidFill>
                      <a:schemeClr val="tx1"/>
                    </a:solidFill>
                    <a:effectLst/>
                    <a:latin typeface="+mn-lt"/>
                    <a:ea typeface="+mn-ea"/>
                    <a:cs typeface="+mn-cs"/>
                  </a:rPr>
                  <a:t>tergantung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pada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tingkat</a:t>
                </a:r>
                <a:r>
                  <a:rPr lang="en-US" sz="1200" kern="1200" dirty="0" smtClean="0">
                    <a:solidFill>
                      <a:schemeClr val="tx1"/>
                    </a:solidFill>
                    <a:effectLst/>
                    <a:latin typeface="+mn-lt"/>
                    <a:ea typeface="+mn-ea"/>
                    <a:cs typeface="+mn-cs"/>
                  </a:rPr>
                  <a:t> risk-free rate of return </a:t>
                </a:r>
                <a:r>
                  <a:rPr lang="en-US" sz="1200" kern="1200" dirty="0" err="1" smtClean="0">
                    <a:solidFill>
                      <a:schemeClr val="tx1"/>
                    </a:solidFill>
                    <a:effectLst/>
                    <a:latin typeface="+mn-lt"/>
                    <a:ea typeface="+mn-ea"/>
                    <a:cs typeface="+mn-cs"/>
                  </a:rPr>
                  <a:t>dan</a:t>
                </a:r>
                <a:r>
                  <a:rPr lang="en-US" sz="1200" kern="1200" dirty="0" smtClean="0">
                    <a:solidFill>
                      <a:schemeClr val="tx1"/>
                    </a:solidFill>
                    <a:effectLst/>
                    <a:latin typeface="+mn-lt"/>
                    <a:ea typeface="+mn-ea"/>
                    <a:cs typeface="+mn-cs"/>
                  </a:rPr>
                  <a:t> level of risk (standard deviation) </a:t>
                </a:r>
                <a:r>
                  <a:rPr lang="en-US" sz="1200" kern="1200" dirty="0" err="1" smtClean="0">
                    <a:solidFill>
                      <a:schemeClr val="tx1"/>
                    </a:solidFill>
                    <a:effectLst/>
                    <a:latin typeface="+mn-lt"/>
                    <a:ea typeface="+mn-ea"/>
                    <a:cs typeface="+mn-cs"/>
                  </a:rPr>
                  <a:t>untuk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porfolio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tertentu</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fontAlgn="base"/>
                <a:r>
                  <a:rPr lang="id-ID" sz="1200" kern="1200" dirty="0" smtClean="0">
                    <a:solidFill>
                      <a:schemeClr val="tx1"/>
                    </a:solidFill>
                    <a:effectLst/>
                    <a:latin typeface="+mn-lt"/>
                    <a:ea typeface="+mn-ea"/>
                    <a:cs typeface="+mn-cs"/>
                  </a:rPr>
                  <a:t>Karena </a:t>
                </a:r>
                <a:r>
                  <a:rPr lang="id-ID" sz="1200" kern="1200" dirty="0">
                    <a:solidFill>
                      <a:schemeClr val="tx1"/>
                    </a:solidFill>
                    <a:effectLst/>
                    <a:latin typeface="+mn-lt"/>
                    <a:ea typeface="+mn-ea"/>
                    <a:cs typeface="+mn-cs"/>
                  </a:rPr>
                  <a:t>Risk Free Rate dapat diperoleh tanpa risiko, investasi lain yang memiliki risiko harus memiliki tingkat return yang lebih tinggi, </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Perhatikan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portofolio</a:t>
                </a:r>
                <a:r>
                  <a:rPr lang="en-US" sz="1200" kern="1200" dirty="0">
                    <a:solidFill>
                      <a:schemeClr val="tx1"/>
                    </a:solidFill>
                    <a:effectLst/>
                    <a:latin typeface="+mn-lt"/>
                    <a:ea typeface="+mn-ea"/>
                    <a:cs typeface="+mn-cs"/>
                  </a:rPr>
                  <a:t> yang </a:t>
                </a:r>
                <a:r>
                  <a:rPr lang="en-US" sz="1200" kern="1200" dirty="0" err="1">
                    <a:solidFill>
                      <a:schemeClr val="tx1"/>
                    </a:solidFill>
                    <a:effectLst/>
                    <a:latin typeface="+mn-lt"/>
                    <a:ea typeface="+mn-ea"/>
                    <a:cs typeface="+mn-cs"/>
                  </a:rPr>
                  <a:t>terdiri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atas</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 </a:t>
                </a:r>
                <a:r>
                  <a:rPr lang="en-US" sz="1200" kern="1200" dirty="0" err="1">
                    <a:solidFill>
                      <a:schemeClr val="tx1"/>
                    </a:solidFill>
                    <a:effectLst/>
                    <a:latin typeface="+mn-lt"/>
                    <a:ea typeface="+mn-ea"/>
                    <a:cs typeface="+mn-cs"/>
                  </a:rPr>
                  <a:t>saham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aset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berisiko</a:t>
                </a:r>
                <a:r>
                  <a:rPr lang="en-US" sz="1200" kern="1200" dirty="0">
                    <a:solidFill>
                      <a:schemeClr val="tx1"/>
                    </a:solidFill>
                    <a:effectLst/>
                    <a:latin typeface="+mn-lt"/>
                    <a:ea typeface="+mn-ea"/>
                    <a:cs typeface="+mn-cs"/>
                  </a:rPr>
                  <a:t> yang </a:t>
                </a:r>
                <a:r>
                  <a:rPr lang="en-US" sz="1200" kern="1200" dirty="0" err="1">
                    <a:solidFill>
                      <a:schemeClr val="tx1"/>
                    </a:solidFill>
                    <a:effectLst/>
                    <a:latin typeface="+mn-lt"/>
                    <a:ea typeface="+mn-ea"/>
                    <a:cs typeface="+mn-cs"/>
                  </a:rPr>
                  <a:t>memiliki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variansi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nol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kovariansi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nol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terhadap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masing-masing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dari</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 </a:t>
                </a:r>
                <a:r>
                  <a:rPr lang="en-US" sz="1200" kern="1200" dirty="0" err="1">
                    <a:solidFill>
                      <a:schemeClr val="tx1"/>
                    </a:solidFill>
                    <a:effectLst/>
                    <a:latin typeface="+mn-lt"/>
                    <a:ea typeface="+mn-ea"/>
                    <a:cs typeface="+mn-cs"/>
                  </a:rPr>
                  <a:t>saham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tsb</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Sebagai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contoh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aset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berisiko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adalah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obligasi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Misalkan</a:t>
                </a:r>
                <a:r>
                  <a:rPr lang="en-US" sz="1200" kern="1200" dirty="0">
                    <a:solidFill>
                      <a:schemeClr val="tx1"/>
                    </a:solidFill>
                    <a:effectLst/>
                    <a:latin typeface="+mn-lt"/>
                    <a:ea typeface="+mn-ea"/>
                    <a:cs typeface="+mn-cs"/>
                  </a:rPr>
                  <a:t> : </a:t>
                </a:r>
              </a:p>
              <a:p>
                <a:r>
                  <a:rPr lang="en-US" sz="1200" i="0" kern="1200">
                    <a:solidFill>
                      <a:schemeClr val="tx1"/>
                    </a:solidFill>
                    <a:effectLst/>
                    <a:latin typeface="+mn-lt"/>
                    <a:ea typeface="+mn-ea"/>
                    <a:cs typeface="+mn-cs"/>
                  </a:rPr>
                  <a:t>𝑥_(𝑛+1)</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proporsi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dana</a:t>
                </a:r>
                <a:r>
                  <a:rPr lang="en-US" sz="1200" kern="1200" dirty="0">
                    <a:solidFill>
                      <a:schemeClr val="tx1"/>
                    </a:solidFill>
                    <a:effectLst/>
                    <a:latin typeface="+mn-lt"/>
                    <a:ea typeface="+mn-ea"/>
                    <a:cs typeface="+mn-cs"/>
                  </a:rPr>
                  <a:t> yang </a:t>
                </a:r>
                <a:r>
                  <a:rPr lang="en-US" sz="1200" kern="1200" dirty="0" err="1">
                    <a:solidFill>
                      <a:schemeClr val="tx1"/>
                    </a:solidFill>
                    <a:effectLst/>
                    <a:latin typeface="+mn-lt"/>
                    <a:ea typeface="+mn-ea"/>
                    <a:cs typeface="+mn-cs"/>
                  </a:rPr>
                  <a:t>diinvestasikan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aset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berisiko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 </a:t>
                </a:r>
                <a:r>
                  <a:rPr lang="en-US" sz="1200" kern="1200" dirty="0">
                    <a:solidFill>
                      <a:schemeClr val="tx1"/>
                    </a:solidFill>
                    <a:effectLst/>
                    <a:latin typeface="+mn-lt"/>
                    <a:ea typeface="+mn-ea"/>
                    <a:cs typeface="+mn-cs"/>
                  </a:rPr>
                  <a:t>: return </a:t>
                </a:r>
                <a:r>
                  <a:rPr lang="en-US" sz="1200" kern="1200" dirty="0" err="1">
                    <a:solidFill>
                      <a:schemeClr val="tx1"/>
                    </a:solidFill>
                    <a:effectLst/>
                    <a:latin typeface="+mn-lt"/>
                    <a:ea typeface="+mn-ea"/>
                    <a:cs typeface="+mn-cs"/>
                  </a:rPr>
                  <a:t>dari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aset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tsb</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Maka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ekspektasi</a:t>
                </a:r>
                <a:r>
                  <a:rPr lang="en-US" sz="1200" kern="1200" dirty="0">
                    <a:solidFill>
                      <a:schemeClr val="tx1"/>
                    </a:solidFill>
                    <a:effectLst/>
                    <a:latin typeface="+mn-lt"/>
                    <a:ea typeface="+mn-ea"/>
                    <a:cs typeface="+mn-cs"/>
                  </a:rPr>
                  <a:t> return </a:t>
                </a:r>
                <a:r>
                  <a:rPr lang="en-US" sz="1200" kern="1200" dirty="0" err="1">
                    <a:solidFill>
                      <a:schemeClr val="tx1"/>
                    </a:solidFill>
                    <a:effectLst/>
                    <a:latin typeface="+mn-lt"/>
                    <a:ea typeface="+mn-ea"/>
                    <a:cs typeface="+mn-cs"/>
                  </a:rPr>
                  <a:t>dari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portofolio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tsb</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diberikan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oleh</a:t>
                </a:r>
                <a:r>
                  <a:rPr lang="en-US" sz="1200" kern="1200" dirty="0">
                    <a:solidFill>
                      <a:schemeClr val="tx1"/>
                    </a:solidFill>
                    <a:effectLst/>
                    <a:latin typeface="+mn-lt"/>
                    <a:ea typeface="+mn-ea"/>
                    <a:cs typeface="+mn-cs"/>
                  </a:rPr>
                  <a:t> : </a:t>
                </a:r>
              </a:p>
              <a:p>
                <a:r>
                  <a:rPr lang="en-US" sz="1200" i="0" kern="1200">
                    <a:solidFill>
                      <a:schemeClr val="tx1"/>
                    </a:solidFill>
                    <a:effectLst/>
                    <a:latin typeface="+mn-lt"/>
                    <a:ea typeface="+mn-ea"/>
                    <a:cs typeface="+mn-cs"/>
                  </a:rPr>
                  <a:t>𝜇_𝑃=𝜇_1  𝑥_1+𝜇_2  𝑥_2+⋯+𝜇_𝑛  𝑥_𝑛+𝑟 𝑥_(𝑛+1)=( ■8(</a:t>
                </a:r>
                <a:r>
                  <a:rPr lang="en-US" sz="1200" b="1" i="0" kern="1200">
                    <a:solidFill>
                      <a:schemeClr val="tx1"/>
                    </a:solidFill>
                    <a:effectLst/>
                    <a:latin typeface="+mn-lt"/>
                    <a:ea typeface="+mn-ea"/>
                    <a:cs typeface="+mn-cs"/>
                  </a:rPr>
                  <a:t>𝝁^</a:t>
                </a:r>
                <a:r>
                  <a:rPr lang="en-US" sz="1200" i="0" kern="1200">
                    <a:solidFill>
                      <a:schemeClr val="tx1"/>
                    </a:solidFill>
                    <a:effectLst/>
                    <a:latin typeface="+mn-lt"/>
                    <a:ea typeface="+mn-ea"/>
                    <a:cs typeface="+mn-cs"/>
                  </a:rPr>
                  <a:t>𝑇&amp;𝑟) )(■8(</a:t>
                </a:r>
                <a:r>
                  <a:rPr lang="en-US" sz="1200" b="1" i="0" kern="1200">
                    <a:solidFill>
                      <a:schemeClr val="tx1"/>
                    </a:solidFill>
                    <a:effectLst/>
                    <a:latin typeface="+mn-lt"/>
                    <a:ea typeface="+mn-ea"/>
                    <a:cs typeface="+mn-cs"/>
                  </a:rPr>
                  <a:t>𝒙@</a:t>
                </a:r>
                <a:r>
                  <a:rPr lang="en-US" sz="1200" i="0" kern="1200">
                    <a:solidFill>
                      <a:schemeClr val="tx1"/>
                    </a:solidFill>
                    <a:effectLst/>
                    <a:latin typeface="+mn-lt"/>
                    <a:ea typeface="+mn-ea"/>
                    <a:cs typeface="+mn-cs"/>
                  </a:rPr>
                  <a:t>𝑥_(𝑛+1) ))</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sementara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variansi</a:t>
                </a:r>
                <a:r>
                  <a:rPr lang="en-US" sz="1200" kern="1200" dirty="0">
                    <a:solidFill>
                      <a:schemeClr val="tx1"/>
                    </a:solidFill>
                    <a:effectLst/>
                    <a:latin typeface="+mn-lt"/>
                    <a:ea typeface="+mn-ea"/>
                    <a:cs typeface="+mn-cs"/>
                  </a:rPr>
                  <a:t> return </a:t>
                </a:r>
                <a:r>
                  <a:rPr lang="en-US" sz="1200" kern="1200" dirty="0" err="1">
                    <a:solidFill>
                      <a:schemeClr val="tx1"/>
                    </a:solidFill>
                    <a:effectLst/>
                    <a:latin typeface="+mn-lt"/>
                    <a:ea typeface="+mn-ea"/>
                    <a:cs typeface="+mn-cs"/>
                  </a:rPr>
                  <a:t>dari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portofolio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tsb</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diberikan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oleh</a:t>
                </a:r>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𝜎_𝑃^2=</a:t>
                </a:r>
                <a:r>
                  <a:rPr lang="id-ID" sz="1200" b="1" i="0" kern="1200">
                    <a:solidFill>
                      <a:schemeClr val="tx1"/>
                    </a:solidFill>
                    <a:effectLst/>
                    <a:latin typeface="+mn-lt"/>
                    <a:ea typeface="+mn-ea"/>
                    <a:cs typeface="+mn-cs"/>
                  </a:rPr>
                  <a:t>𝒙</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𝑇</a:t>
                </a:r>
                <a:r>
                  <a:rPr lang="id-ID" sz="1200" b="1" i="0" kern="1200">
                    <a:solidFill>
                      <a:schemeClr val="tx1"/>
                    </a:solidFill>
                    <a:effectLst/>
                    <a:latin typeface="+mn-lt"/>
                    <a:ea typeface="+mn-ea"/>
                    <a:cs typeface="+mn-cs"/>
                  </a:rPr>
                  <a:t> 𝑪 𝒙</a:t>
                </a:r>
                <a:r>
                  <a:rPr lang="en-US" sz="1200" i="0" kern="1200">
                    <a:solidFill>
                      <a:schemeClr val="tx1"/>
                    </a:solidFill>
                    <a:effectLst/>
                    <a:latin typeface="+mn-lt"/>
                    <a:ea typeface="+mn-ea"/>
                    <a:cs typeface="+mn-cs"/>
                  </a:rPr>
                  <a:t>=(■8(</a:t>
                </a:r>
                <a:r>
                  <a:rPr lang="en-US" sz="1200" b="1" i="0" kern="1200">
                    <a:solidFill>
                      <a:schemeClr val="tx1"/>
                    </a:solidFill>
                    <a:effectLst/>
                    <a:latin typeface="+mn-lt"/>
                    <a:ea typeface="+mn-ea"/>
                    <a:cs typeface="+mn-cs"/>
                  </a:rPr>
                  <a:t>𝒙@</a:t>
                </a:r>
                <a:r>
                  <a:rPr lang="en-US" sz="1200" i="0" kern="1200">
                    <a:solidFill>
                      <a:schemeClr val="tx1"/>
                    </a:solidFill>
                    <a:effectLst/>
                    <a:latin typeface="+mn-lt"/>
                    <a:ea typeface="+mn-ea"/>
                    <a:cs typeface="+mn-cs"/>
                  </a:rPr>
                  <a:t>𝑥_(𝑛+1) ))^𝑇 [■8(</a:t>
                </a:r>
                <a:r>
                  <a:rPr lang="en-US" sz="1200" b="1" i="0" kern="1200">
                    <a:solidFill>
                      <a:schemeClr val="tx1"/>
                    </a:solidFill>
                    <a:effectLst/>
                    <a:latin typeface="+mn-lt"/>
                    <a:ea typeface="+mn-ea"/>
                    <a:cs typeface="+mn-cs"/>
                  </a:rPr>
                  <a:t>𝑪&amp;𝟎@𝟎^</a:t>
                </a:r>
                <a:r>
                  <a:rPr lang="en-US" sz="1200" i="0" kern="1200">
                    <a:solidFill>
                      <a:schemeClr val="tx1"/>
                    </a:solidFill>
                    <a:effectLst/>
                    <a:latin typeface="+mn-lt"/>
                    <a:ea typeface="+mn-ea"/>
                    <a:cs typeface="+mn-cs"/>
                  </a:rPr>
                  <a:t>𝑇</a:t>
                </a:r>
                <a:r>
                  <a:rPr lang="en-US" sz="1200" b="1" i="0" kern="1200">
                    <a:solidFill>
                      <a:schemeClr val="tx1"/>
                    </a:solidFill>
                    <a:effectLst/>
                    <a:latin typeface="+mn-lt"/>
                    <a:ea typeface="+mn-ea"/>
                    <a:cs typeface="+mn-cs"/>
                  </a:rPr>
                  <a:t>&amp;</a:t>
                </a:r>
                <a:r>
                  <a:rPr lang="en-US" sz="1200" i="0" kern="1200">
                    <a:solidFill>
                      <a:schemeClr val="tx1"/>
                    </a:solidFill>
                    <a:effectLst/>
                    <a:latin typeface="+mn-lt"/>
                    <a:ea typeface="+mn-ea"/>
                    <a:cs typeface="+mn-cs"/>
                  </a:rPr>
                  <a:t>0)](■8(</a:t>
                </a:r>
                <a:r>
                  <a:rPr lang="en-US" sz="1200" b="1" i="0" kern="1200">
                    <a:solidFill>
                      <a:schemeClr val="tx1"/>
                    </a:solidFill>
                    <a:effectLst/>
                    <a:latin typeface="+mn-lt"/>
                    <a:ea typeface="+mn-ea"/>
                    <a:cs typeface="+mn-cs"/>
                  </a:rPr>
                  <a:t>𝒙@</a:t>
                </a:r>
                <a:r>
                  <a:rPr lang="en-US" sz="1200" i="0" kern="1200">
                    <a:solidFill>
                      <a:schemeClr val="tx1"/>
                    </a:solidFill>
                    <a:effectLst/>
                    <a:latin typeface="+mn-lt"/>
                    <a:ea typeface="+mn-ea"/>
                    <a:cs typeface="+mn-cs"/>
                  </a:rPr>
                  <a:t>𝑥_(𝑛+1) ))</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Matriks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kovariansi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untuk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masalah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berdimensi</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+1 </a:t>
                </a:r>
                <a:r>
                  <a:rPr lang="en-US" sz="1200" kern="1200" dirty="0" err="1">
                    <a:solidFill>
                      <a:schemeClr val="tx1"/>
                    </a:solidFill>
                    <a:effectLst/>
                    <a:latin typeface="+mn-lt"/>
                    <a:ea typeface="+mn-ea"/>
                    <a:cs typeface="+mn-cs"/>
                  </a:rPr>
                  <a:t>ini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diberikan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oleh</a:t>
                </a:r>
                <a:r>
                  <a:rPr lang="en-US" sz="1200" kern="1200" dirty="0">
                    <a:solidFill>
                      <a:schemeClr val="tx1"/>
                    </a:solidFill>
                    <a:effectLst/>
                    <a:latin typeface="+mn-lt"/>
                    <a:ea typeface="+mn-ea"/>
                    <a:cs typeface="+mn-cs"/>
                  </a:rPr>
                  <a:t> [𝐂𝟎𝟎𝑇0] yang </a:t>
                </a:r>
                <a:r>
                  <a:rPr lang="en-US" sz="1200" kern="1200" dirty="0" err="1">
                    <a:solidFill>
                      <a:schemeClr val="tx1"/>
                    </a:solidFill>
                    <a:effectLst/>
                    <a:latin typeface="+mn-lt"/>
                    <a:ea typeface="+mn-ea"/>
                    <a:cs typeface="+mn-cs"/>
                  </a:rPr>
                  <a:t>merupakan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matriks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semidefinit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positif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sementara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matriks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kovariansi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untuk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masalah</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 </a:t>
                </a:r>
                <a:r>
                  <a:rPr lang="en-US" sz="1200" kern="1200" dirty="0" err="1">
                    <a:solidFill>
                      <a:schemeClr val="tx1"/>
                    </a:solidFill>
                    <a:effectLst/>
                    <a:latin typeface="+mn-lt"/>
                    <a:ea typeface="+mn-ea"/>
                    <a:cs typeface="+mn-cs"/>
                  </a:rPr>
                  <a:t>saham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yaitu</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 </a:t>
                </a:r>
                <a:r>
                  <a:rPr lang="en-US" sz="1200" kern="1200" dirty="0" err="1">
                    <a:solidFill>
                      <a:schemeClr val="tx1"/>
                    </a:solidFill>
                    <a:effectLst/>
                    <a:latin typeface="+mn-lt"/>
                    <a:ea typeface="+mn-ea"/>
                    <a:cs typeface="+mn-cs"/>
                  </a:rPr>
                  <a:t>diasumsikan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merupakan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matriks</a:t>
                </a:r>
                <a:r>
                  <a:rPr lang="en-US" sz="1200" kern="1200" dirty="0">
                    <a:solidFill>
                      <a:schemeClr val="tx1"/>
                    </a:solidFill>
                    <a:effectLst/>
                    <a:latin typeface="+mn-lt"/>
                    <a:ea typeface="+mn-ea"/>
                    <a:cs typeface="+mn-cs"/>
                  </a:rPr>
                  <a:t> yang </a:t>
                </a:r>
                <a:r>
                  <a:rPr lang="en-US" sz="1200" kern="1200" dirty="0" err="1">
                    <a:solidFill>
                      <a:schemeClr val="tx1"/>
                    </a:solidFill>
                    <a:effectLst/>
                    <a:latin typeface="+mn-lt"/>
                    <a:ea typeface="+mn-ea"/>
                    <a:cs typeface="+mn-cs"/>
                  </a:rPr>
                  <a:t>definit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positif</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Portofolio</a:t>
                </a:r>
                <a:r>
                  <a:rPr lang="en-US" sz="1200" kern="1200" dirty="0">
                    <a:solidFill>
                      <a:schemeClr val="tx1"/>
                    </a:solidFill>
                    <a:effectLst/>
                    <a:latin typeface="+mn-lt"/>
                    <a:ea typeface="+mn-ea"/>
                    <a:cs typeface="+mn-cs"/>
                  </a:rPr>
                  <a:t> yang </a:t>
                </a:r>
                <a:r>
                  <a:rPr lang="en-US" sz="1200" kern="1200" dirty="0" err="1">
                    <a:solidFill>
                      <a:schemeClr val="tx1"/>
                    </a:solidFill>
                    <a:effectLst/>
                    <a:latin typeface="+mn-lt"/>
                    <a:ea typeface="+mn-ea"/>
                    <a:cs typeface="+mn-cs"/>
                  </a:rPr>
                  <a:t>efisien</a:t>
                </a:r>
                <a:r>
                  <a:rPr lang="en-US" sz="1200" kern="1200" dirty="0">
                    <a:solidFill>
                      <a:schemeClr val="tx1"/>
                    </a:solidFill>
                    <a:effectLst/>
                    <a:latin typeface="+mn-lt"/>
                    <a:ea typeface="+mn-ea"/>
                    <a:cs typeface="+mn-cs"/>
                  </a:rPr>
                  <a:t> yang </a:t>
                </a:r>
                <a:r>
                  <a:rPr lang="en-US" sz="1200" kern="1200" dirty="0" err="1">
                    <a:solidFill>
                      <a:schemeClr val="tx1"/>
                    </a:solidFill>
                    <a:effectLst/>
                    <a:latin typeface="+mn-lt"/>
                    <a:ea typeface="+mn-ea"/>
                    <a:cs typeface="+mn-cs"/>
                  </a:rPr>
                  <a:t>dicari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merupakan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solusi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masalah</a:t>
                </a:r>
                <a:r>
                  <a:rPr lang="en-US" sz="1200" kern="1200" dirty="0">
                    <a:solidFill>
                      <a:schemeClr val="tx1"/>
                    </a:solidFill>
                    <a:effectLst/>
                    <a:latin typeface="+mn-lt"/>
                    <a:ea typeface="+mn-ea"/>
                    <a:cs typeface="+mn-cs"/>
                  </a:rPr>
                  <a:t> : </a:t>
                </a:r>
              </a:p>
              <a:p>
                <a:r>
                  <a:rPr lang="en-US" sz="1200" i="0" kern="1200">
                    <a:solidFill>
                      <a:schemeClr val="tx1"/>
                    </a:solidFill>
                    <a:effectLst/>
                    <a:latin typeface="+mn-lt"/>
                    <a:ea typeface="+mn-ea"/>
                    <a:cs typeface="+mn-cs"/>
                  </a:rPr>
                  <a:t>𝑚𝑖𝑛𝑖𝑚𝑢𝑚𝑘𝑎𝑛 ∶ − 𝑡 ( ■8(</a:t>
                </a:r>
                <a:r>
                  <a:rPr lang="en-US" sz="1200" b="1" i="0" kern="1200">
                    <a:solidFill>
                      <a:schemeClr val="tx1"/>
                    </a:solidFill>
                    <a:effectLst/>
                    <a:latin typeface="+mn-lt"/>
                    <a:ea typeface="+mn-ea"/>
                    <a:cs typeface="+mn-cs"/>
                  </a:rPr>
                  <a:t>𝝁^</a:t>
                </a:r>
                <a:r>
                  <a:rPr lang="en-US" sz="1200" i="0" kern="1200">
                    <a:solidFill>
                      <a:schemeClr val="tx1"/>
                    </a:solidFill>
                    <a:effectLst/>
                    <a:latin typeface="+mn-lt"/>
                    <a:ea typeface="+mn-ea"/>
                    <a:cs typeface="+mn-cs"/>
                  </a:rPr>
                  <a:t>𝑇&amp;𝑟) )(■8(</a:t>
                </a:r>
                <a:r>
                  <a:rPr lang="en-US" sz="1200" b="1" i="0" kern="1200">
                    <a:solidFill>
                      <a:schemeClr val="tx1"/>
                    </a:solidFill>
                    <a:effectLst/>
                    <a:latin typeface="+mn-lt"/>
                    <a:ea typeface="+mn-ea"/>
                    <a:cs typeface="+mn-cs"/>
                  </a:rPr>
                  <a:t>𝒙@</a:t>
                </a:r>
                <a:r>
                  <a:rPr lang="en-US" sz="1200" i="0" kern="1200">
                    <a:solidFill>
                      <a:schemeClr val="tx1"/>
                    </a:solidFill>
                    <a:effectLst/>
                    <a:latin typeface="+mn-lt"/>
                    <a:ea typeface="+mn-ea"/>
                    <a:cs typeface="+mn-cs"/>
                  </a:rPr>
                  <a:t>𝑥_(𝑛+1) ))+1/2 (■8(</a:t>
                </a:r>
                <a:r>
                  <a:rPr lang="en-US" sz="1200" b="1" i="0" kern="1200">
                    <a:solidFill>
                      <a:schemeClr val="tx1"/>
                    </a:solidFill>
                    <a:effectLst/>
                    <a:latin typeface="+mn-lt"/>
                    <a:ea typeface="+mn-ea"/>
                    <a:cs typeface="+mn-cs"/>
                  </a:rPr>
                  <a:t>𝒙@</a:t>
                </a:r>
                <a:r>
                  <a:rPr lang="en-US" sz="1200" i="0" kern="1200">
                    <a:solidFill>
                      <a:schemeClr val="tx1"/>
                    </a:solidFill>
                    <a:effectLst/>
                    <a:latin typeface="+mn-lt"/>
                    <a:ea typeface="+mn-ea"/>
                    <a:cs typeface="+mn-cs"/>
                  </a:rPr>
                  <a:t>𝑥_(𝑛+1) ))^𝑇 [■8(</a:t>
                </a:r>
                <a:r>
                  <a:rPr lang="en-US" sz="1200" b="1" i="0" kern="1200">
                    <a:solidFill>
                      <a:schemeClr val="tx1"/>
                    </a:solidFill>
                    <a:effectLst/>
                    <a:latin typeface="+mn-lt"/>
                    <a:ea typeface="+mn-ea"/>
                    <a:cs typeface="+mn-cs"/>
                  </a:rPr>
                  <a:t>𝑪&amp;𝟎@𝟎^</a:t>
                </a:r>
                <a:r>
                  <a:rPr lang="en-US" sz="1200" i="0" kern="1200">
                    <a:solidFill>
                      <a:schemeClr val="tx1"/>
                    </a:solidFill>
                    <a:effectLst/>
                    <a:latin typeface="+mn-lt"/>
                    <a:ea typeface="+mn-ea"/>
                    <a:cs typeface="+mn-cs"/>
                  </a:rPr>
                  <a:t>𝑇</a:t>
                </a:r>
                <a:r>
                  <a:rPr lang="en-US" sz="1200" b="1" i="0" kern="1200">
                    <a:solidFill>
                      <a:schemeClr val="tx1"/>
                    </a:solidFill>
                    <a:effectLst/>
                    <a:latin typeface="+mn-lt"/>
                    <a:ea typeface="+mn-ea"/>
                    <a:cs typeface="+mn-cs"/>
                  </a:rPr>
                  <a:t>&amp;</a:t>
                </a:r>
                <a:r>
                  <a:rPr lang="en-US" sz="1200" i="0" kern="1200">
                    <a:solidFill>
                      <a:schemeClr val="tx1"/>
                    </a:solidFill>
                    <a:effectLst/>
                    <a:latin typeface="+mn-lt"/>
                    <a:ea typeface="+mn-ea"/>
                    <a:cs typeface="+mn-cs"/>
                  </a:rPr>
                  <a:t>0)](■8(</a:t>
                </a:r>
                <a:r>
                  <a:rPr lang="en-US" sz="1200" b="1" i="0" kern="1200">
                    <a:solidFill>
                      <a:schemeClr val="tx1"/>
                    </a:solidFill>
                    <a:effectLst/>
                    <a:latin typeface="+mn-lt"/>
                    <a:ea typeface="+mn-ea"/>
                    <a:cs typeface="+mn-cs"/>
                  </a:rPr>
                  <a:t>𝒙@</a:t>
                </a:r>
                <a:r>
                  <a:rPr lang="en-US" sz="1200" i="0" kern="1200">
                    <a:solidFill>
                      <a:schemeClr val="tx1"/>
                    </a:solidFill>
                    <a:effectLst/>
                    <a:latin typeface="+mn-lt"/>
                    <a:ea typeface="+mn-ea"/>
                    <a:cs typeface="+mn-cs"/>
                  </a:rPr>
                  <a:t>𝑥_(𝑛+1) ))   </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(1)</a:t>
                </a:r>
                <a:endParaRPr lang="en-US" sz="1200" kern="1200" dirty="0">
                  <a:solidFill>
                    <a:schemeClr val="tx1"/>
                  </a:solidFill>
                  <a:effectLst/>
                  <a:latin typeface="+mn-lt"/>
                  <a:ea typeface="+mn-ea"/>
                  <a:cs typeface="+mn-cs"/>
                </a:endParaRPr>
              </a:p>
              <a:p>
                <a:r>
                  <a:rPr lang="en-US" sz="1200" i="0" kern="1200">
                    <a:solidFill>
                      <a:schemeClr val="tx1"/>
                    </a:solidFill>
                    <a:effectLst/>
                    <a:latin typeface="+mn-lt"/>
                    <a:ea typeface="+mn-ea"/>
                    <a:cs typeface="+mn-cs"/>
                  </a:rPr>
                  <a:t>𝑑𝑒𝑛𝑔𝑎𝑛 𝑘𝑒𝑛𝑑𝑎𝑙𝑎∶ </a:t>
                </a:r>
                <a:r>
                  <a:rPr lang="en-US" sz="1200" b="1" i="0" kern="1200">
                    <a:solidFill>
                      <a:schemeClr val="tx1"/>
                    </a:solidFill>
                    <a:effectLst/>
                    <a:latin typeface="+mn-lt"/>
                    <a:ea typeface="+mn-ea"/>
                    <a:cs typeface="+mn-cs"/>
                  </a:rPr>
                  <a:t>𝒆^</a:t>
                </a:r>
                <a:r>
                  <a:rPr lang="en-US" sz="1200" i="0" kern="1200">
                    <a:solidFill>
                      <a:schemeClr val="tx1"/>
                    </a:solidFill>
                    <a:effectLst/>
                    <a:latin typeface="+mn-lt"/>
                    <a:ea typeface="+mn-ea"/>
                    <a:cs typeface="+mn-cs"/>
                  </a:rPr>
                  <a:t>𝑇</a:t>
                </a:r>
                <a:r>
                  <a:rPr lang="en-US" sz="1200" b="1" i="0" kern="1200">
                    <a:solidFill>
                      <a:schemeClr val="tx1"/>
                    </a:solidFill>
                    <a:effectLst/>
                    <a:latin typeface="+mn-lt"/>
                    <a:ea typeface="+mn-ea"/>
                    <a:cs typeface="+mn-cs"/>
                  </a:rPr>
                  <a:t> 𝒙</a:t>
                </a:r>
                <a:r>
                  <a:rPr lang="en-US" sz="1200" i="0" kern="1200">
                    <a:solidFill>
                      <a:schemeClr val="tx1"/>
                    </a:solidFill>
                    <a:effectLst/>
                    <a:latin typeface="+mn-lt"/>
                    <a:ea typeface="+mn-ea"/>
                    <a:cs typeface="+mn-cs"/>
                  </a:rPr>
                  <a:t>+𝑥_(𝑛+1)=1 </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Kondisi</a:t>
                </a:r>
                <a:r>
                  <a:rPr lang="en-US" sz="1200" kern="1200" dirty="0">
                    <a:solidFill>
                      <a:schemeClr val="tx1"/>
                    </a:solidFill>
                    <a:effectLst/>
                    <a:latin typeface="+mn-lt"/>
                    <a:ea typeface="+mn-ea"/>
                    <a:cs typeface="+mn-cs"/>
                  </a:rPr>
                  <a:t> optimal </a:t>
                </a:r>
                <a:r>
                  <a:rPr lang="en-US" sz="1200" kern="1200" dirty="0" err="1">
                    <a:solidFill>
                      <a:schemeClr val="tx1"/>
                    </a:solidFill>
                    <a:effectLst/>
                    <a:latin typeface="+mn-lt"/>
                    <a:ea typeface="+mn-ea"/>
                    <a:cs typeface="+mn-cs"/>
                  </a:rPr>
                  <a:t>untuk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masalah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diatas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diberikan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oleh</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𝑡 (■8(</a:t>
                </a:r>
                <a:r>
                  <a:rPr lang="en-US" sz="1200" b="1" i="0" kern="1200">
                    <a:solidFill>
                      <a:schemeClr val="tx1"/>
                    </a:solidFill>
                    <a:effectLst/>
                    <a:latin typeface="+mn-lt"/>
                    <a:ea typeface="+mn-ea"/>
                    <a:cs typeface="+mn-cs"/>
                  </a:rPr>
                  <a:t>𝛍@</a:t>
                </a:r>
                <a:r>
                  <a:rPr lang="en-US" sz="1200" i="0" kern="1200">
                    <a:solidFill>
                      <a:schemeClr val="tx1"/>
                    </a:solidFill>
                    <a:effectLst/>
                    <a:latin typeface="+mn-lt"/>
                    <a:ea typeface="+mn-ea"/>
                    <a:cs typeface="+mn-cs"/>
                  </a:rPr>
                  <a:t>𝑟))−[■8(</a:t>
                </a:r>
                <a:r>
                  <a:rPr lang="en-US" sz="1200" b="1" i="0" kern="1200">
                    <a:solidFill>
                      <a:schemeClr val="tx1"/>
                    </a:solidFill>
                    <a:effectLst/>
                    <a:latin typeface="+mn-lt"/>
                    <a:ea typeface="+mn-ea"/>
                    <a:cs typeface="+mn-cs"/>
                  </a:rPr>
                  <a:t>𝑪&amp;𝟎@𝟎^</a:t>
                </a:r>
                <a:r>
                  <a:rPr lang="en-US" sz="1200" i="0" kern="1200">
                    <a:solidFill>
                      <a:schemeClr val="tx1"/>
                    </a:solidFill>
                    <a:effectLst/>
                    <a:latin typeface="+mn-lt"/>
                    <a:ea typeface="+mn-ea"/>
                    <a:cs typeface="+mn-cs"/>
                  </a:rPr>
                  <a:t>𝑇</a:t>
                </a:r>
                <a:r>
                  <a:rPr lang="en-US" sz="1200" b="1" i="0" kern="1200">
                    <a:solidFill>
                      <a:schemeClr val="tx1"/>
                    </a:solidFill>
                    <a:effectLst/>
                    <a:latin typeface="+mn-lt"/>
                    <a:ea typeface="+mn-ea"/>
                    <a:cs typeface="+mn-cs"/>
                  </a:rPr>
                  <a:t>&amp;</a:t>
                </a:r>
                <a:r>
                  <a:rPr lang="en-US" sz="1200" i="0" kern="1200">
                    <a:solidFill>
                      <a:schemeClr val="tx1"/>
                    </a:solidFill>
                    <a:effectLst/>
                    <a:latin typeface="+mn-lt"/>
                    <a:ea typeface="+mn-ea"/>
                    <a:cs typeface="+mn-cs"/>
                  </a:rPr>
                  <a:t>0)](■8(</a:t>
                </a:r>
                <a:r>
                  <a:rPr lang="en-US" sz="1200" b="1" i="0" kern="1200">
                    <a:solidFill>
                      <a:schemeClr val="tx1"/>
                    </a:solidFill>
                    <a:effectLst/>
                    <a:latin typeface="+mn-lt"/>
                    <a:ea typeface="+mn-ea"/>
                    <a:cs typeface="+mn-cs"/>
                  </a:rPr>
                  <a:t>𝒙@</a:t>
                </a:r>
                <a:r>
                  <a:rPr lang="en-US" sz="1200" i="0" kern="1200">
                    <a:solidFill>
                      <a:schemeClr val="tx1"/>
                    </a:solidFill>
                    <a:effectLst/>
                    <a:latin typeface="+mn-lt"/>
                    <a:ea typeface="+mn-ea"/>
                    <a:cs typeface="+mn-cs"/>
                  </a:rPr>
                  <a:t>𝑥_(𝑛+1) ))=𝑢 (■8(</a:t>
                </a:r>
                <a:r>
                  <a:rPr lang="en-US" sz="1200" b="1" i="0" kern="1200">
                    <a:solidFill>
                      <a:schemeClr val="tx1"/>
                    </a:solidFill>
                    <a:effectLst/>
                    <a:latin typeface="+mn-lt"/>
                    <a:ea typeface="+mn-ea"/>
                    <a:cs typeface="+mn-cs"/>
                  </a:rPr>
                  <a:t>𝒆@</a:t>
                </a:r>
                <a:r>
                  <a:rPr lang="en-US" sz="1200" i="0" kern="1200">
                    <a:solidFill>
                      <a:schemeClr val="tx1"/>
                    </a:solidFill>
                    <a:effectLst/>
                    <a:latin typeface="+mn-lt"/>
                    <a:ea typeface="+mn-ea"/>
                    <a:cs typeface="+mn-cs"/>
                  </a:rPr>
                  <a:t>1))</a:t>
                </a:r>
                <a:r>
                  <a:rPr lang="en-US" sz="1200" kern="1200" dirty="0">
                    <a:solidFill>
                      <a:schemeClr val="tx1"/>
                    </a:solidFill>
                    <a:effectLst/>
                    <a:latin typeface="+mn-lt"/>
                    <a:ea typeface="+mn-ea"/>
                    <a:cs typeface="+mn-cs"/>
                  </a:rPr>
                  <a:t>							(2)</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a:t>
                </a:r>
                <a:r>
                  <a:rPr lang="en-US" sz="1200" kern="1200" dirty="0">
                    <a:solidFill>
                      <a:schemeClr val="tx1"/>
                    </a:solidFill>
                    <a:effectLst/>
                    <a:latin typeface="+mn-lt"/>
                    <a:ea typeface="+mn-ea"/>
                    <a:cs typeface="+mn-cs"/>
                  </a:rPr>
                  <a:t> </a:t>
                </a:r>
                <a:r>
                  <a:rPr lang="en-US" sz="1200" b="1" i="0" kern="1200">
                    <a:solidFill>
                      <a:schemeClr val="tx1"/>
                    </a:solidFill>
                    <a:effectLst/>
                    <a:latin typeface="+mn-lt"/>
                    <a:ea typeface="+mn-ea"/>
                    <a:cs typeface="+mn-cs"/>
                  </a:rPr>
                  <a:t>𝒆^</a:t>
                </a:r>
                <a:r>
                  <a:rPr lang="en-US" sz="1200" i="0" kern="1200">
                    <a:solidFill>
                      <a:schemeClr val="tx1"/>
                    </a:solidFill>
                    <a:effectLst/>
                    <a:latin typeface="+mn-lt"/>
                    <a:ea typeface="+mn-ea"/>
                    <a:cs typeface="+mn-cs"/>
                  </a:rPr>
                  <a:t>𝑇</a:t>
                </a:r>
                <a:r>
                  <a:rPr lang="en-US" sz="1200" b="1" i="0" kern="1200">
                    <a:solidFill>
                      <a:schemeClr val="tx1"/>
                    </a:solidFill>
                    <a:effectLst/>
                    <a:latin typeface="+mn-lt"/>
                    <a:ea typeface="+mn-ea"/>
                    <a:cs typeface="+mn-cs"/>
                  </a:rPr>
                  <a:t> 𝒙</a:t>
                </a:r>
                <a:r>
                  <a:rPr lang="en-US" sz="1200" i="0" kern="1200">
                    <a:solidFill>
                      <a:schemeClr val="tx1"/>
                    </a:solidFill>
                    <a:effectLst/>
                    <a:latin typeface="+mn-lt"/>
                    <a:ea typeface="+mn-ea"/>
                    <a:cs typeface="+mn-cs"/>
                  </a:rPr>
                  <a:t>+𝑥_(𝑛+1)=1</a:t>
                </a:r>
                <a:r>
                  <a:rPr lang="en-US" sz="1200" kern="1200" dirty="0">
                    <a:solidFill>
                      <a:schemeClr val="tx1"/>
                    </a:solidFill>
                    <a:effectLst/>
                    <a:latin typeface="+mn-lt"/>
                    <a:ea typeface="+mn-ea"/>
                    <a:cs typeface="+mn-cs"/>
                  </a:rPr>
                  <a:t>									(3)</a:t>
                </a:r>
              </a:p>
              <a:p>
                <a:r>
                  <a:rPr lang="en-US" sz="1200" kern="1200" dirty="0">
                    <a:solidFill>
                      <a:schemeClr val="tx1"/>
                    </a:solidFill>
                    <a:effectLst/>
                    <a:latin typeface="+mn-lt"/>
                    <a:ea typeface="+mn-ea"/>
                    <a:cs typeface="+mn-cs"/>
                  </a:rPr>
                  <a:t>Dari </a:t>
                </a:r>
                <a:r>
                  <a:rPr lang="en-US" sz="1200" kern="1200" dirty="0" err="1">
                    <a:solidFill>
                      <a:schemeClr val="tx1"/>
                    </a:solidFill>
                    <a:effectLst/>
                    <a:latin typeface="+mn-lt"/>
                    <a:ea typeface="+mn-ea"/>
                    <a:cs typeface="+mn-cs"/>
                  </a:rPr>
                  <a:t>persamaan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pertama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diperoleh</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 𝑢=𝑡 𝑟 dan </a:t>
                </a:r>
                <a:r>
                  <a:rPr lang="en-US" sz="1200" b="1" i="0" kern="1200">
                    <a:solidFill>
                      <a:schemeClr val="tx1"/>
                    </a:solidFill>
                    <a:effectLst/>
                    <a:latin typeface="+mn-lt"/>
                    <a:ea typeface="+mn-ea"/>
                    <a:cs typeface="+mn-cs"/>
                  </a:rPr>
                  <a:t>𝑪 𝒙</a:t>
                </a:r>
                <a:r>
                  <a:rPr lang="en-US" sz="1200" i="0" kern="1200">
                    <a:solidFill>
                      <a:schemeClr val="tx1"/>
                    </a:solidFill>
                    <a:effectLst/>
                    <a:latin typeface="+mn-lt"/>
                    <a:ea typeface="+mn-ea"/>
                    <a:cs typeface="+mn-cs"/>
                  </a:rPr>
                  <a:t>=𝑡 (</a:t>
                </a:r>
                <a:r>
                  <a:rPr lang="en-US" sz="1200" b="1" i="0" kern="1200">
                    <a:solidFill>
                      <a:schemeClr val="tx1"/>
                    </a:solidFill>
                    <a:effectLst/>
                    <a:latin typeface="+mn-lt"/>
                    <a:ea typeface="+mn-ea"/>
                    <a:cs typeface="+mn-cs"/>
                  </a:rPr>
                  <a:t>𝝁</a:t>
                </a:r>
                <a:r>
                  <a:rPr lang="en-US" sz="1200" i="0" kern="1200">
                    <a:solidFill>
                      <a:schemeClr val="tx1"/>
                    </a:solidFill>
                    <a:effectLst/>
                    <a:latin typeface="+mn-lt"/>
                    <a:ea typeface="+mn-ea"/>
                    <a:cs typeface="+mn-cs"/>
                  </a:rPr>
                  <a:t>−𝑟 </a:t>
                </a:r>
                <a:r>
                  <a:rPr lang="en-US" sz="1200" b="1" i="0" kern="1200">
                    <a:solidFill>
                      <a:schemeClr val="tx1"/>
                    </a:solidFill>
                    <a:effectLst/>
                    <a:latin typeface="+mn-lt"/>
                    <a:ea typeface="+mn-ea"/>
                    <a:cs typeface="+mn-cs"/>
                  </a:rPr>
                  <a:t>𝒆</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				(4) </a:t>
                </a:r>
              </a:p>
              <a:p>
                <a:r>
                  <a:rPr lang="en-US" sz="1200" kern="1200" dirty="0" err="1">
                    <a:solidFill>
                      <a:schemeClr val="tx1"/>
                    </a:solidFill>
                    <a:effectLst/>
                    <a:latin typeface="+mn-lt"/>
                    <a:ea typeface="+mn-ea"/>
                    <a:cs typeface="+mn-cs"/>
                  </a:rPr>
                  <a:t>Karena</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 </a:t>
                </a:r>
                <a:r>
                  <a:rPr lang="en-US" sz="1200" kern="1200" dirty="0" err="1">
                    <a:solidFill>
                      <a:schemeClr val="tx1"/>
                    </a:solidFill>
                    <a:effectLst/>
                    <a:latin typeface="+mn-lt"/>
                    <a:ea typeface="+mn-ea"/>
                    <a:cs typeface="+mn-cs"/>
                  </a:rPr>
                  <a:t>definit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positif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maka</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 </a:t>
                </a:r>
                <a:r>
                  <a:rPr lang="en-US" sz="1200" kern="1200" dirty="0" err="1">
                    <a:solidFill>
                      <a:schemeClr val="tx1"/>
                    </a:solidFill>
                    <a:effectLst/>
                    <a:latin typeface="+mn-lt"/>
                    <a:ea typeface="+mn-ea"/>
                    <a:cs typeface="+mn-cs"/>
                  </a:rPr>
                  <a:t>juga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tak</a:t>
                </a:r>
                <a:r>
                  <a:rPr lang="en-US" sz="1200" kern="1200" dirty="0">
                    <a:solidFill>
                      <a:schemeClr val="tx1"/>
                    </a:solidFill>
                    <a:effectLst/>
                    <a:latin typeface="+mn-lt"/>
                    <a:ea typeface="+mn-ea"/>
                    <a:cs typeface="+mn-cs"/>
                  </a:rPr>
                  <a:t> singular, </a:t>
                </a:r>
                <a:r>
                  <a:rPr lang="en-US" sz="1200" kern="1200" dirty="0" err="1">
                    <a:solidFill>
                      <a:schemeClr val="tx1"/>
                    </a:solidFill>
                    <a:effectLst/>
                    <a:latin typeface="+mn-lt"/>
                    <a:ea typeface="+mn-ea"/>
                    <a:cs typeface="+mn-cs"/>
                  </a:rPr>
                  <a:t>maka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diperoleh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komposisi</a:t>
                </a:r>
                <a:r>
                  <a:rPr lang="en-US" sz="1200" kern="1200" dirty="0">
                    <a:solidFill>
                      <a:schemeClr val="tx1"/>
                    </a:solidFill>
                    <a:effectLst/>
                    <a:latin typeface="+mn-lt"/>
                    <a:ea typeface="+mn-ea"/>
                    <a:cs typeface="+mn-cs"/>
                  </a:rPr>
                  <a:t> yang </a:t>
                </a:r>
                <a:r>
                  <a:rPr lang="en-US" sz="1200" kern="1200" dirty="0" err="1">
                    <a:solidFill>
                      <a:schemeClr val="tx1"/>
                    </a:solidFill>
                    <a:effectLst/>
                    <a:latin typeface="+mn-lt"/>
                    <a:ea typeface="+mn-ea"/>
                    <a:cs typeface="+mn-cs"/>
                  </a:rPr>
                  <a:t>efisien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untuk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aset</a:t>
                </a:r>
                <a:r>
                  <a:rPr lang="en-US" sz="1200" kern="1200" dirty="0">
                    <a:solidFill>
                      <a:schemeClr val="tx1"/>
                    </a:solidFill>
                    <a:effectLst/>
                    <a:latin typeface="+mn-lt"/>
                    <a:ea typeface="+mn-ea"/>
                    <a:cs typeface="+mn-cs"/>
                  </a:rPr>
                  <a:t> yang </a:t>
                </a:r>
                <a:r>
                  <a:rPr lang="en-US" sz="1200" kern="1200" dirty="0" err="1">
                    <a:solidFill>
                      <a:schemeClr val="tx1"/>
                    </a:solidFill>
                    <a:effectLst/>
                    <a:latin typeface="+mn-lt"/>
                    <a:ea typeface="+mn-ea"/>
                    <a:cs typeface="+mn-cs"/>
                  </a:rPr>
                  <a:t>berisiko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saham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sebagai</a:t>
                </a:r>
                <a:r>
                  <a:rPr lang="en-US" sz="1200" kern="1200" dirty="0">
                    <a:solidFill>
                      <a:schemeClr val="tx1"/>
                    </a:solidFill>
                    <a:effectLst/>
                    <a:latin typeface="+mn-lt"/>
                    <a:ea typeface="+mn-ea"/>
                    <a:cs typeface="+mn-cs"/>
                  </a:rPr>
                  <a:t> </a:t>
                </a:r>
              </a:p>
              <a:p>
                <a:r>
                  <a:rPr lang="en-US" sz="1200" b="1" i="0" kern="1200">
                    <a:solidFill>
                      <a:schemeClr val="tx1"/>
                    </a:solidFill>
                    <a:effectLst/>
                    <a:latin typeface="+mn-lt"/>
                    <a:ea typeface="+mn-ea"/>
                    <a:cs typeface="+mn-cs"/>
                  </a:rPr>
                  <a:t>𝒙</a:t>
                </a:r>
                <a:r>
                  <a:rPr lang="en-US" sz="1200" i="0" kern="1200">
                    <a:solidFill>
                      <a:schemeClr val="tx1"/>
                    </a:solidFill>
                    <a:effectLst/>
                    <a:latin typeface="+mn-lt"/>
                    <a:ea typeface="+mn-ea"/>
                    <a:cs typeface="+mn-cs"/>
                  </a:rPr>
                  <a:t>≡</a:t>
                </a:r>
                <a:r>
                  <a:rPr lang="en-US" sz="1200" b="1" i="0" kern="1200">
                    <a:solidFill>
                      <a:schemeClr val="tx1"/>
                    </a:solidFill>
                    <a:effectLst/>
                    <a:latin typeface="+mn-lt"/>
                    <a:ea typeface="+mn-ea"/>
                    <a:cs typeface="+mn-cs"/>
                  </a:rPr>
                  <a:t>𝒙</a:t>
                </a:r>
                <a:r>
                  <a:rPr lang="en-US" sz="1200" i="0" kern="1200">
                    <a:solidFill>
                      <a:schemeClr val="tx1"/>
                    </a:solidFill>
                    <a:effectLst/>
                    <a:latin typeface="+mn-lt"/>
                    <a:ea typeface="+mn-ea"/>
                    <a:cs typeface="+mn-cs"/>
                  </a:rPr>
                  <a:t>(𝑡)=𝑡 </a:t>
                </a:r>
                <a:r>
                  <a:rPr lang="en-US" sz="1200" b="1" i="0" kern="1200">
                    <a:solidFill>
                      <a:schemeClr val="tx1"/>
                    </a:solidFill>
                    <a:effectLst/>
                    <a:latin typeface="+mn-lt"/>
                    <a:ea typeface="+mn-ea"/>
                    <a:cs typeface="+mn-cs"/>
                  </a:rPr>
                  <a:t>𝑪^(−𝟏) </a:t>
                </a:r>
                <a:r>
                  <a:rPr lang="en-US" sz="1200" i="0" kern="1200">
                    <a:solidFill>
                      <a:schemeClr val="tx1"/>
                    </a:solidFill>
                    <a:effectLst/>
                    <a:latin typeface="+mn-lt"/>
                    <a:ea typeface="+mn-ea"/>
                    <a:cs typeface="+mn-cs"/>
                  </a:rPr>
                  <a:t> (</a:t>
                </a:r>
                <a:r>
                  <a:rPr lang="en-US" sz="1200" b="1" i="0" kern="1200">
                    <a:solidFill>
                      <a:schemeClr val="tx1"/>
                    </a:solidFill>
                    <a:effectLst/>
                    <a:latin typeface="+mn-lt"/>
                    <a:ea typeface="+mn-ea"/>
                    <a:cs typeface="+mn-cs"/>
                  </a:rPr>
                  <a:t>𝝁</a:t>
                </a:r>
                <a:r>
                  <a:rPr lang="en-US" sz="1200" i="0" kern="1200">
                    <a:solidFill>
                      <a:schemeClr val="tx1"/>
                    </a:solidFill>
                    <a:effectLst/>
                    <a:latin typeface="+mn-lt"/>
                    <a:ea typeface="+mn-ea"/>
                    <a:cs typeface="+mn-cs"/>
                  </a:rPr>
                  <a:t>−𝑟 </a:t>
                </a:r>
                <a:r>
                  <a:rPr lang="en-US" sz="1200" b="1" i="0" kern="1200">
                    <a:solidFill>
                      <a:schemeClr val="tx1"/>
                    </a:solidFill>
                    <a:effectLst/>
                    <a:latin typeface="+mn-lt"/>
                    <a:ea typeface="+mn-ea"/>
                    <a:cs typeface="+mn-cs"/>
                  </a:rPr>
                  <a:t>𝒆</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									(5) </a:t>
                </a:r>
              </a:p>
              <a:p>
                <a:r>
                  <a:rPr lang="en-US" sz="1200" kern="1200" dirty="0" err="1">
                    <a:solidFill>
                      <a:schemeClr val="tx1"/>
                    </a:solidFill>
                    <a:effectLst/>
                    <a:latin typeface="+mn-lt"/>
                    <a:ea typeface="+mn-ea"/>
                    <a:cs typeface="+mn-cs"/>
                  </a:rPr>
                  <a:t>sementara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proporsi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investasi</a:t>
                </a:r>
                <a:r>
                  <a:rPr lang="en-US" sz="1200" kern="1200" dirty="0">
                    <a:solidFill>
                      <a:schemeClr val="tx1"/>
                    </a:solidFill>
                    <a:effectLst/>
                    <a:latin typeface="+mn-lt"/>
                    <a:ea typeface="+mn-ea"/>
                    <a:cs typeface="+mn-cs"/>
                  </a:rPr>
                  <a:t> yang </a:t>
                </a:r>
                <a:r>
                  <a:rPr lang="en-US" sz="1200" kern="1200" dirty="0" err="1">
                    <a:solidFill>
                      <a:schemeClr val="tx1"/>
                    </a:solidFill>
                    <a:effectLst/>
                    <a:latin typeface="+mn-lt"/>
                    <a:ea typeface="+mn-ea"/>
                    <a:cs typeface="+mn-cs"/>
                  </a:rPr>
                  <a:t>efisien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untuk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aset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berisiko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diberikan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oleh</a:t>
                </a:r>
                <a:r>
                  <a:rPr lang="en-US" sz="1200" kern="1200" dirty="0">
                    <a:solidFill>
                      <a:schemeClr val="tx1"/>
                    </a:solidFill>
                    <a:effectLst/>
                    <a:latin typeface="+mn-lt"/>
                    <a:ea typeface="+mn-ea"/>
                    <a:cs typeface="+mn-cs"/>
                  </a:rPr>
                  <a:t> </a:t>
                </a:r>
              </a:p>
              <a:p>
                <a:r>
                  <a:rPr lang="en-US" sz="1200" i="0" kern="1200">
                    <a:solidFill>
                      <a:schemeClr val="tx1"/>
                    </a:solidFill>
                    <a:effectLst/>
                    <a:latin typeface="+mn-lt"/>
                    <a:ea typeface="+mn-ea"/>
                    <a:cs typeface="+mn-cs"/>
                  </a:rPr>
                  <a:t>𝑥_(𝑛+1)</a:t>
                </a:r>
                <a:endParaRPr lang="en-US" dirty="0"/>
              </a:p>
            </p:txBody>
          </p:sp>
        </mc:Fallback>
      </mc:AlternateContent>
      <p:sp>
        <p:nvSpPr>
          <p:cNvPr id="4" name="Slide Number Placeholder 3"/>
          <p:cNvSpPr>
            <a:spLocks noGrp="1"/>
          </p:cNvSpPr>
          <p:nvPr>
            <p:ph type="sldNum" sz="quarter" idx="10"/>
          </p:nvPr>
        </p:nvSpPr>
        <p:spPr/>
        <p:txBody>
          <a:bodyPr/>
          <a:lstStyle/>
          <a:p>
            <a:fld id="{68602BA6-02F0-48E8-A9F0-3F1B6ADDE787}" type="slidenum">
              <a:rPr lang="id-ID" smtClean="0"/>
              <a:t>16</a:t>
            </a:fld>
            <a:endParaRPr lang="id-ID"/>
          </a:p>
        </p:txBody>
      </p:sp>
    </p:spTree>
    <p:extLst>
      <p:ext uri="{BB962C8B-B14F-4D97-AF65-F5344CB8AC3E}">
        <p14:creationId xmlns:p14="http://schemas.microsoft.com/office/powerpoint/2010/main" val="3502702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602BA6-02F0-48E8-A9F0-3F1B6ADDE787}" type="slidenum">
              <a:rPr lang="id-ID" smtClean="0"/>
              <a:t>17</a:t>
            </a:fld>
            <a:endParaRPr lang="id-ID"/>
          </a:p>
        </p:txBody>
      </p:sp>
    </p:spTree>
    <p:extLst>
      <p:ext uri="{BB962C8B-B14F-4D97-AF65-F5344CB8AC3E}">
        <p14:creationId xmlns:p14="http://schemas.microsoft.com/office/powerpoint/2010/main" val="2870991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68602BA6-02F0-48E8-A9F0-3F1B6ADDE787}" type="slidenum">
              <a:rPr lang="id-ID" smtClean="0"/>
              <a:t>18</a:t>
            </a:fld>
            <a:endParaRPr lang="id-ID"/>
          </a:p>
        </p:txBody>
      </p:sp>
    </p:spTree>
    <p:extLst>
      <p:ext uri="{BB962C8B-B14F-4D97-AF65-F5344CB8AC3E}">
        <p14:creationId xmlns:p14="http://schemas.microsoft.com/office/powerpoint/2010/main" val="255044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68602BA6-02F0-48E8-A9F0-3F1B6ADDE787}" type="slidenum">
              <a:rPr lang="id-ID" smtClean="0"/>
              <a:t>20</a:t>
            </a:fld>
            <a:endParaRPr lang="id-ID"/>
          </a:p>
        </p:txBody>
      </p:sp>
    </p:spTree>
    <p:extLst>
      <p:ext uri="{BB962C8B-B14F-4D97-AF65-F5344CB8AC3E}">
        <p14:creationId xmlns:p14="http://schemas.microsoft.com/office/powerpoint/2010/main" val="1894401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68602BA6-02F0-48E8-A9F0-3F1B6ADDE787}" type="slidenum">
              <a:rPr lang="id-ID" smtClean="0"/>
              <a:t>2</a:t>
            </a:fld>
            <a:endParaRPr lang="id-ID"/>
          </a:p>
        </p:txBody>
      </p:sp>
    </p:spTree>
    <p:extLst>
      <p:ext uri="{BB962C8B-B14F-4D97-AF65-F5344CB8AC3E}">
        <p14:creationId xmlns:p14="http://schemas.microsoft.com/office/powerpoint/2010/main" val="3224234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id-ID" sz="1200" dirty="0"/>
              <a:t>Data saham dalam obyek penelitian ini adalah data saham yang diperdagangkan pada pasar modal melalui Bursa Efek Indonesia (BEI) </a:t>
            </a:r>
            <a:r>
              <a:rPr lang="en-US" sz="1200" dirty="0" err="1"/>
              <a:t>dari</a:t>
            </a:r>
            <a:r>
              <a:rPr lang="en-US" sz="1200" dirty="0"/>
              <a:t> </a:t>
            </a:r>
            <a:r>
              <a:rPr lang="en-US" sz="1200" dirty="0" err="1"/>
              <a:t>berbagai</a:t>
            </a:r>
            <a:r>
              <a:rPr lang="en-US" sz="1200" dirty="0"/>
              <a:t> </a:t>
            </a:r>
            <a:r>
              <a:rPr lang="en-US" sz="1200" dirty="0" err="1"/>
              <a:t>sektor</a:t>
            </a:r>
            <a:r>
              <a:rPr lang="en-US" sz="1200" dirty="0"/>
              <a:t> yang </a:t>
            </a:r>
            <a:r>
              <a:rPr lang="en-US" sz="1200" dirty="0" err="1"/>
              <a:t>berbeda</a:t>
            </a:r>
            <a:r>
              <a:rPr lang="id-ID" sz="1200" dirty="0"/>
              <a:t>. Data historis harian diakses melalui website http://finance.yahoo.com terdiri </a:t>
            </a:r>
            <a:r>
              <a:rPr lang="en-US" sz="1200" dirty="0"/>
              <a:t>5 </a:t>
            </a:r>
            <a:r>
              <a:rPr lang="en-US" sz="1200" dirty="0" err="1"/>
              <a:t>perusahaan</a:t>
            </a:r>
            <a:r>
              <a:rPr lang="en-US" sz="1200" dirty="0"/>
              <a:t> </a:t>
            </a:r>
            <a:r>
              <a:rPr lang="en-US" sz="1200" dirty="0" err="1"/>
              <a:t>dengan</a:t>
            </a:r>
            <a:r>
              <a:rPr lang="en-US" sz="1200" dirty="0"/>
              <a:t> </a:t>
            </a:r>
            <a:r>
              <a:rPr lang="id-ID" sz="1200" dirty="0"/>
              <a:t>periode</a:t>
            </a:r>
            <a:r>
              <a:rPr lang="en-US" sz="1200" dirty="0"/>
              <a:t>:</a:t>
            </a:r>
          </a:p>
          <a:p>
            <a:pPr lvl="0" fontAlgn="base"/>
            <a:r>
              <a:rPr lang="en-US" sz="1200" dirty="0" err="1"/>
              <a:t>Sebelum</a:t>
            </a:r>
            <a:r>
              <a:rPr lang="en-US" sz="1200" dirty="0"/>
              <a:t> </a:t>
            </a:r>
            <a:r>
              <a:rPr lang="en-US" sz="1200" dirty="0" err="1"/>
              <a:t>Pandemi</a:t>
            </a:r>
            <a:r>
              <a:rPr lang="en-US" sz="1200" dirty="0"/>
              <a:t> Covid-19 : </a:t>
            </a:r>
            <a:r>
              <a:rPr lang="id-ID" sz="1200" dirty="0"/>
              <a:t> 1 </a:t>
            </a:r>
            <a:r>
              <a:rPr lang="en-US" sz="1200" dirty="0" err="1"/>
              <a:t>Januari</a:t>
            </a:r>
            <a:r>
              <a:rPr lang="id-ID" sz="1200" dirty="0"/>
              <a:t> 20</a:t>
            </a:r>
            <a:r>
              <a:rPr lang="en-US" sz="1200" dirty="0"/>
              <a:t>19</a:t>
            </a:r>
            <a:r>
              <a:rPr lang="id-ID" sz="1200" dirty="0"/>
              <a:t> – 31 </a:t>
            </a:r>
            <a:r>
              <a:rPr lang="en-US" sz="1200" dirty="0" err="1"/>
              <a:t>Desember</a:t>
            </a:r>
            <a:r>
              <a:rPr lang="id-ID" sz="1200" dirty="0"/>
              <a:t> 20</a:t>
            </a:r>
            <a:r>
              <a:rPr lang="en-US" sz="1200" dirty="0"/>
              <a:t>19</a:t>
            </a:r>
            <a:r>
              <a:rPr lang="id-ID" sz="1200" dirty="0"/>
              <a:t>. </a:t>
            </a:r>
            <a:endParaRPr lang="en-US" sz="1200" dirty="0"/>
          </a:p>
          <a:p>
            <a:pPr lvl="0" fontAlgn="base"/>
            <a:r>
              <a:rPr lang="id-ID" sz="1200" dirty="0"/>
              <a:t>Setelah Pandemi Covid-19 : 1 </a:t>
            </a:r>
            <a:r>
              <a:rPr lang="en-US" sz="1200" dirty="0" err="1"/>
              <a:t>Maret</a:t>
            </a:r>
            <a:r>
              <a:rPr lang="id-ID" sz="1200" dirty="0"/>
              <a:t> 2020 – 31 Mei 2021</a:t>
            </a:r>
            <a:endParaRPr lang="en-US" sz="1200" dirty="0"/>
          </a:p>
          <a:p>
            <a:endParaRPr lang="en-US" dirty="0"/>
          </a:p>
        </p:txBody>
      </p:sp>
      <p:sp>
        <p:nvSpPr>
          <p:cNvPr id="4" name="Slide Number Placeholder 3"/>
          <p:cNvSpPr>
            <a:spLocks noGrp="1"/>
          </p:cNvSpPr>
          <p:nvPr>
            <p:ph type="sldNum" sz="quarter" idx="10"/>
          </p:nvPr>
        </p:nvSpPr>
        <p:spPr/>
        <p:txBody>
          <a:bodyPr/>
          <a:lstStyle/>
          <a:p>
            <a:fld id="{68602BA6-02F0-48E8-A9F0-3F1B6ADDE787}" type="slidenum">
              <a:rPr lang="id-ID" smtClean="0"/>
              <a:t>21</a:t>
            </a:fld>
            <a:endParaRPr lang="id-ID"/>
          </a:p>
        </p:txBody>
      </p:sp>
    </p:spTree>
    <p:extLst>
      <p:ext uri="{BB962C8B-B14F-4D97-AF65-F5344CB8AC3E}">
        <p14:creationId xmlns:p14="http://schemas.microsoft.com/office/powerpoint/2010/main" val="3404502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id-ID" sz="1200" dirty="0"/>
              <a:t>Dari berbagai sektor tersebut, dipilih</a:t>
            </a:r>
            <a:r>
              <a:rPr lang="en-US" sz="1200" dirty="0"/>
              <a:t> 5 </a:t>
            </a:r>
            <a:r>
              <a:rPr lang="en-US" sz="1200" dirty="0" err="1"/>
              <a:t>perusahaan</a:t>
            </a:r>
            <a:r>
              <a:rPr lang="id-ID" sz="1200" dirty="0"/>
              <a:t> yang </a:t>
            </a:r>
            <a:r>
              <a:rPr lang="en-US" sz="1200" dirty="0" err="1"/>
              <a:t>dinilai</a:t>
            </a:r>
            <a:r>
              <a:rPr lang="en-US" sz="1200" dirty="0"/>
              <a:t> </a:t>
            </a:r>
            <a:r>
              <a:rPr lang="en-US" sz="1200" dirty="0" err="1"/>
              <a:t>cukup</a:t>
            </a:r>
            <a:r>
              <a:rPr lang="en-US" sz="1200" dirty="0"/>
              <a:t> </a:t>
            </a:r>
            <a:r>
              <a:rPr lang="en-US" sz="1200" dirty="0" err="1"/>
              <a:t>baik</a:t>
            </a:r>
            <a:r>
              <a:rPr lang="en-US" sz="1200" dirty="0"/>
              <a:t> </a:t>
            </a:r>
            <a:r>
              <a:rPr lang="en-US" sz="1200" dirty="0" err="1"/>
              <a:t>dalam</a:t>
            </a:r>
            <a:r>
              <a:rPr lang="en-US" sz="1200" dirty="0"/>
              <a:t> </a:t>
            </a:r>
            <a:r>
              <a:rPr lang="en-US" sz="1200" dirty="0" err="1"/>
              <a:t>sektornya</a:t>
            </a:r>
            <a:r>
              <a:rPr lang="en-US" sz="1200" dirty="0"/>
              <a:t> </a:t>
            </a:r>
            <a:r>
              <a:rPr lang="en-US" sz="1200" dirty="0" err="1"/>
              <a:t>masing-masing</a:t>
            </a:r>
            <a:r>
              <a:rPr lang="en-US" sz="1200" dirty="0"/>
              <a:t> , </a:t>
            </a:r>
            <a:r>
              <a:rPr lang="en-US" sz="1200" dirty="0" err="1"/>
              <a:t>yaitu</a:t>
            </a:r>
            <a:r>
              <a:rPr lang="en-US" sz="1200" dirty="0"/>
              <a:t> : </a:t>
            </a:r>
          </a:p>
          <a:p>
            <a:pPr lvl="0"/>
            <a:r>
              <a:rPr lang="en-US" sz="1200" dirty="0" err="1"/>
              <a:t>Sektor</a:t>
            </a:r>
            <a:r>
              <a:rPr lang="en-US" sz="1200" dirty="0"/>
              <a:t> </a:t>
            </a:r>
            <a:r>
              <a:rPr lang="en-US" sz="1200" dirty="0" err="1"/>
              <a:t>Industri</a:t>
            </a:r>
            <a:r>
              <a:rPr lang="en-US" sz="1200" dirty="0"/>
              <a:t> </a:t>
            </a:r>
            <a:r>
              <a:rPr lang="en-US" sz="1200" dirty="0" err="1"/>
              <a:t>Barang</a:t>
            </a:r>
            <a:r>
              <a:rPr lang="en-US" sz="1200" dirty="0"/>
              <a:t> </a:t>
            </a:r>
            <a:r>
              <a:rPr lang="en-US" sz="1200" dirty="0" err="1"/>
              <a:t>Konsumsi</a:t>
            </a:r>
            <a:r>
              <a:rPr lang="en-US" sz="1200" dirty="0"/>
              <a:t> : PT. </a:t>
            </a:r>
            <a:r>
              <a:rPr lang="id-ID" sz="1200" dirty="0"/>
              <a:t>Indofood CBP Sukses Makmur Tbk</a:t>
            </a:r>
            <a:r>
              <a:rPr lang="en-US" sz="1200" dirty="0"/>
              <a:t>. (ICBP)</a:t>
            </a:r>
          </a:p>
          <a:p>
            <a:pPr lvl="0"/>
            <a:r>
              <a:rPr lang="en-US" sz="1200" dirty="0" err="1"/>
              <a:t>Sektor</a:t>
            </a:r>
            <a:r>
              <a:rPr lang="en-US" sz="1200" dirty="0"/>
              <a:t> </a:t>
            </a:r>
            <a:r>
              <a:rPr lang="en-US" sz="1200" dirty="0" err="1"/>
              <a:t>Jasa</a:t>
            </a:r>
            <a:r>
              <a:rPr lang="en-US" sz="1200" dirty="0"/>
              <a:t> </a:t>
            </a:r>
            <a:r>
              <a:rPr lang="en-US" sz="1200" dirty="0" err="1"/>
              <a:t>Transportasi</a:t>
            </a:r>
            <a:r>
              <a:rPr lang="en-US" sz="1200" dirty="0"/>
              <a:t> : PT. Garuda Indonesia </a:t>
            </a:r>
            <a:r>
              <a:rPr lang="en-US" sz="1200" dirty="0" err="1"/>
              <a:t>Tbk</a:t>
            </a:r>
            <a:r>
              <a:rPr lang="en-US" sz="1200" dirty="0"/>
              <a:t>. (GIAA)</a:t>
            </a:r>
          </a:p>
          <a:p>
            <a:pPr lvl="0"/>
            <a:r>
              <a:rPr lang="en-US" sz="1200" dirty="0" err="1"/>
              <a:t>Sektor</a:t>
            </a:r>
            <a:r>
              <a:rPr lang="en-US" sz="1200" dirty="0"/>
              <a:t> </a:t>
            </a:r>
            <a:r>
              <a:rPr lang="en-US" sz="1200" dirty="0" err="1"/>
              <a:t>Jasa</a:t>
            </a:r>
            <a:r>
              <a:rPr lang="en-US" sz="1200" dirty="0"/>
              <a:t> </a:t>
            </a:r>
            <a:r>
              <a:rPr lang="en-US" sz="1200" dirty="0" err="1"/>
              <a:t>Keuangan</a:t>
            </a:r>
            <a:r>
              <a:rPr lang="en-US" sz="1200" dirty="0"/>
              <a:t> : PT. Bank Central Asia </a:t>
            </a:r>
            <a:r>
              <a:rPr lang="en-US" sz="1200" dirty="0" err="1"/>
              <a:t>Tbk</a:t>
            </a:r>
            <a:r>
              <a:rPr lang="en-US" sz="1200" dirty="0"/>
              <a:t>. (BBCA)</a:t>
            </a:r>
          </a:p>
          <a:p>
            <a:pPr lvl="0"/>
            <a:r>
              <a:rPr lang="en-US" sz="1200" dirty="0" err="1"/>
              <a:t>Sektor</a:t>
            </a:r>
            <a:r>
              <a:rPr lang="en-US" sz="1200" dirty="0"/>
              <a:t> </a:t>
            </a:r>
            <a:r>
              <a:rPr lang="en-US" sz="1200" dirty="0" err="1"/>
              <a:t>Pertambangan</a:t>
            </a:r>
            <a:r>
              <a:rPr lang="en-US" sz="1200" dirty="0"/>
              <a:t> : PT. Aneka Tambang </a:t>
            </a:r>
            <a:r>
              <a:rPr lang="en-US" sz="1200" dirty="0" err="1"/>
              <a:t>Tbk</a:t>
            </a:r>
            <a:r>
              <a:rPr lang="en-US" sz="1200" dirty="0"/>
              <a:t>. (ANTM)</a:t>
            </a:r>
          </a:p>
          <a:p>
            <a:pPr lvl="0"/>
            <a:r>
              <a:rPr lang="en-US" sz="1200" dirty="0" err="1"/>
              <a:t>Sektor</a:t>
            </a:r>
            <a:r>
              <a:rPr lang="en-US" sz="1200" dirty="0"/>
              <a:t> </a:t>
            </a:r>
            <a:r>
              <a:rPr lang="en-US" sz="1200" dirty="0" err="1"/>
              <a:t>Kesehatan</a:t>
            </a:r>
            <a:r>
              <a:rPr lang="en-US" sz="1200" dirty="0"/>
              <a:t> </a:t>
            </a:r>
            <a:r>
              <a:rPr lang="en-US" sz="1200" dirty="0" err="1"/>
              <a:t>dan</a:t>
            </a:r>
            <a:r>
              <a:rPr lang="en-US" sz="1200" dirty="0"/>
              <a:t> </a:t>
            </a:r>
            <a:r>
              <a:rPr lang="en-US" sz="1200" dirty="0" err="1"/>
              <a:t>Farmasi</a:t>
            </a:r>
            <a:r>
              <a:rPr lang="en-US" sz="1200" dirty="0"/>
              <a:t> : PT. Kalbe </a:t>
            </a:r>
            <a:r>
              <a:rPr lang="en-US" sz="1200" dirty="0" err="1"/>
              <a:t>Farma</a:t>
            </a:r>
            <a:r>
              <a:rPr lang="en-US" sz="1200" dirty="0"/>
              <a:t> </a:t>
            </a:r>
            <a:r>
              <a:rPr lang="en-US" sz="1200" dirty="0" err="1"/>
              <a:t>Tbk</a:t>
            </a:r>
            <a:r>
              <a:rPr lang="en-US" sz="1200" dirty="0"/>
              <a:t> (KLBF)</a:t>
            </a:r>
          </a:p>
          <a:p>
            <a:endParaRPr lang="id-ID" dirty="0"/>
          </a:p>
        </p:txBody>
      </p:sp>
      <p:sp>
        <p:nvSpPr>
          <p:cNvPr id="4" name="Slide Number Placeholder 3"/>
          <p:cNvSpPr>
            <a:spLocks noGrp="1"/>
          </p:cNvSpPr>
          <p:nvPr>
            <p:ph type="sldNum" sz="quarter" idx="10"/>
          </p:nvPr>
        </p:nvSpPr>
        <p:spPr/>
        <p:txBody>
          <a:bodyPr/>
          <a:lstStyle/>
          <a:p>
            <a:fld id="{68602BA6-02F0-48E8-A9F0-3F1B6ADDE787}" type="slidenum">
              <a:rPr lang="id-ID" smtClean="0"/>
              <a:t>22</a:t>
            </a:fld>
            <a:endParaRPr lang="id-ID"/>
          </a:p>
        </p:txBody>
      </p:sp>
    </p:spTree>
    <p:extLst>
      <p:ext uri="{BB962C8B-B14F-4D97-AF65-F5344CB8AC3E}">
        <p14:creationId xmlns:p14="http://schemas.microsoft.com/office/powerpoint/2010/main" val="4046872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602BA6-02F0-48E8-A9F0-3F1B6ADDE787}" type="slidenum">
              <a:rPr lang="id-ID" smtClean="0"/>
              <a:t>23</a:t>
            </a:fld>
            <a:endParaRPr lang="id-ID"/>
          </a:p>
        </p:txBody>
      </p:sp>
    </p:spTree>
    <p:extLst>
      <p:ext uri="{BB962C8B-B14F-4D97-AF65-F5344CB8AC3E}">
        <p14:creationId xmlns:p14="http://schemas.microsoft.com/office/powerpoint/2010/main" val="3102838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68602BA6-02F0-48E8-A9F0-3F1B6ADDE787}" type="slidenum">
              <a:rPr lang="id-ID" smtClean="0"/>
              <a:t>24</a:t>
            </a:fld>
            <a:endParaRPr lang="id-ID"/>
          </a:p>
        </p:txBody>
      </p:sp>
    </p:spTree>
    <p:extLst>
      <p:ext uri="{BB962C8B-B14F-4D97-AF65-F5344CB8AC3E}">
        <p14:creationId xmlns:p14="http://schemas.microsoft.com/office/powerpoint/2010/main" val="3661664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t>
                </a:r>
                <a:r>
                  <a:rPr lang="id-ID" sz="1200" dirty="0"/>
                  <a:t>elanjutnya vektor bobot </a:t>
                </a:r>
                <a14:m>
                  <m:oMath xmlns:m="http://schemas.openxmlformats.org/officeDocument/2006/math">
                    <m:r>
                      <a:rPr lang="id-ID" sz="1200" b="1" i="1">
                        <a:latin typeface="Cambria Math" panose="02040503050406030204" pitchFamily="18" charset="0"/>
                      </a:rPr>
                      <m:t>𝒙</m:t>
                    </m:r>
                  </m:oMath>
                </a14:m>
                <a:r>
                  <a:rPr lang="id-ID" sz="1200" dirty="0"/>
                  <a:t> dihitung</a:t>
                </a:r>
                <a:r>
                  <a:rPr lang="en-US" sz="1200" dirty="0"/>
                  <a:t> </a:t>
                </a:r>
                <a:r>
                  <a:rPr lang="en-US" sz="1200" dirty="0" err="1"/>
                  <a:t>dengan</a:t>
                </a:r>
                <a:r>
                  <a:rPr lang="en-US" sz="1200" dirty="0"/>
                  <a:t> </a:t>
                </a:r>
                <a:r>
                  <a:rPr lang="en-US" sz="1200" dirty="0" err="1"/>
                  <a:t>memanfaatkan</a:t>
                </a:r>
                <a:r>
                  <a:rPr lang="en-US" sz="1200" dirty="0"/>
                  <a:t> function </a:t>
                </a:r>
                <a:r>
                  <a:rPr lang="en-US" sz="1200" i="1" dirty="0" err="1"/>
                  <a:t>portopt</a:t>
                </a:r>
                <a:r>
                  <a:rPr lang="en-US" sz="1200" dirty="0"/>
                  <a:t> </a:t>
                </a:r>
                <a:r>
                  <a:rPr lang="id-ID" sz="1200" dirty="0"/>
                  <a:t>menggunakan sof</a:t>
                </a:r>
                <a:r>
                  <a:rPr lang="en-US" sz="1200" dirty="0"/>
                  <a:t>t</a:t>
                </a:r>
                <a:r>
                  <a:rPr lang="id-ID" sz="1200" dirty="0"/>
                  <a:t>ware</a:t>
                </a:r>
                <a:r>
                  <a:rPr lang="en-US" sz="1200" dirty="0"/>
                  <a:t> </a:t>
                </a:r>
                <a:r>
                  <a:rPr lang="en-US" sz="1200" dirty="0" err="1"/>
                  <a:t>Matlab</a:t>
                </a:r>
                <a:r>
                  <a:rPr lang="id-ID" sz="1200" dirty="0"/>
                  <a:t>. </a:t>
                </a:r>
                <a:r>
                  <a:rPr lang="en-US" sz="1200" dirty="0" err="1"/>
                  <a:t>Setelah</a:t>
                </a:r>
                <a:r>
                  <a:rPr lang="en-US" sz="1200" dirty="0"/>
                  <a:t> </a:t>
                </a:r>
                <a:r>
                  <a:rPr lang="en-US" sz="1200" dirty="0" err="1"/>
                  <a:t>didapatkan</a:t>
                </a:r>
                <a:r>
                  <a:rPr lang="en-US" sz="1200" dirty="0"/>
                  <a:t> mean </a:t>
                </a:r>
                <a:r>
                  <a:rPr lang="en-US" sz="1200" dirty="0" err="1"/>
                  <a:t>dan</a:t>
                </a:r>
                <a:r>
                  <a:rPr lang="en-US" sz="1200" dirty="0"/>
                  <a:t> </a:t>
                </a:r>
                <a:r>
                  <a:rPr lang="en-US" sz="1200" dirty="0" err="1"/>
                  <a:t>variansi</a:t>
                </a:r>
                <a:r>
                  <a:rPr lang="en-US" sz="1200" dirty="0"/>
                  <a:t> </a:t>
                </a:r>
                <a:r>
                  <a:rPr lang="en-US" sz="1200" dirty="0" err="1"/>
                  <a:t>dari</a:t>
                </a:r>
                <a:r>
                  <a:rPr lang="en-US" sz="1200" dirty="0"/>
                  <a:t> </a:t>
                </a:r>
                <a:r>
                  <a:rPr lang="en-US" sz="1200" dirty="0" err="1"/>
                  <a:t>setiap</a:t>
                </a:r>
                <a:r>
                  <a:rPr lang="en-US" sz="1200" dirty="0"/>
                  <a:t> </a:t>
                </a:r>
                <a:r>
                  <a:rPr lang="en-US" sz="1200" dirty="0" err="1"/>
                  <a:t>portofolio</a:t>
                </a:r>
                <a:r>
                  <a:rPr lang="en-US" sz="1200" dirty="0"/>
                  <a:t> </a:t>
                </a:r>
                <a:r>
                  <a:rPr lang="en-US" sz="1200" dirty="0" err="1"/>
                  <a:t>kemudian</a:t>
                </a:r>
                <a:r>
                  <a:rPr lang="en-US" sz="1200" dirty="0"/>
                  <a:t> </a:t>
                </a:r>
                <a:r>
                  <a:rPr lang="en-US" sz="1200" dirty="0" err="1"/>
                  <a:t>dihitung</a:t>
                </a:r>
                <a:r>
                  <a:rPr lang="en-US" sz="1200" dirty="0"/>
                  <a:t> </a:t>
                </a:r>
                <a:r>
                  <a:rPr lang="en-US" sz="1200" dirty="0" err="1"/>
                  <a:t>rasio</a:t>
                </a:r>
                <a:r>
                  <a:rPr lang="en-US" sz="1200" dirty="0"/>
                  <a:t> Mean-Variance </a:t>
                </a:r>
                <a:r>
                  <a:rPr lang="en-US" sz="1200" dirty="0" err="1"/>
                  <a:t>untuk</a:t>
                </a:r>
                <a:r>
                  <a:rPr lang="en-US" sz="1200" dirty="0"/>
                  <a:t> </a:t>
                </a:r>
                <a:r>
                  <a:rPr lang="en-US" sz="1200" dirty="0" err="1"/>
                  <a:t>menentukan</a:t>
                </a:r>
                <a:r>
                  <a:rPr lang="en-US" sz="1200" dirty="0"/>
                  <a:t> </a:t>
                </a:r>
                <a:r>
                  <a:rPr lang="en-US" sz="1200" dirty="0" err="1"/>
                  <a:t>proporsi</a:t>
                </a:r>
                <a:r>
                  <a:rPr lang="en-US" sz="1200" dirty="0"/>
                  <a:t> optimum,</a:t>
                </a:r>
                <a:r>
                  <a:rPr lang="id-ID" sz="1200" dirty="0"/>
                  <a:t> </a:t>
                </a:r>
                <a:endParaRPr lang="en-US" sz="1200" dirty="0"/>
              </a:p>
              <a:p>
                <a:endParaRPr lang="en-ID"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t>
                </a:r>
                <a:r>
                  <a:rPr lang="id-ID" sz="1200" dirty="0"/>
                  <a:t>elanjutnya vektor bobot </a:t>
                </a:r>
                <a:r>
                  <a:rPr lang="id-ID" sz="1200" b="1" i="0">
                    <a:latin typeface="Cambria Math" panose="02040503050406030204" pitchFamily="18" charset="0"/>
                  </a:rPr>
                  <a:t>𝒙</a:t>
                </a:r>
                <a:r>
                  <a:rPr lang="id-ID" sz="1200" dirty="0"/>
                  <a:t> dihitung</a:t>
                </a:r>
                <a:r>
                  <a:rPr lang="en-US" sz="1200" dirty="0"/>
                  <a:t> </a:t>
                </a:r>
                <a:r>
                  <a:rPr lang="en-US" sz="1200" dirty="0" err="1"/>
                  <a:t>dengan</a:t>
                </a:r>
                <a:r>
                  <a:rPr lang="en-US" sz="1200" dirty="0"/>
                  <a:t> </a:t>
                </a:r>
                <a:r>
                  <a:rPr lang="en-US" sz="1200" dirty="0" err="1"/>
                  <a:t>memanfaatkan</a:t>
                </a:r>
                <a:r>
                  <a:rPr lang="en-US" sz="1200" dirty="0"/>
                  <a:t> function </a:t>
                </a:r>
                <a:r>
                  <a:rPr lang="en-US" sz="1200" i="1" dirty="0" err="1"/>
                  <a:t>portopt</a:t>
                </a:r>
                <a:r>
                  <a:rPr lang="en-US" sz="1200" dirty="0"/>
                  <a:t> </a:t>
                </a:r>
                <a:r>
                  <a:rPr lang="id-ID" sz="1200" dirty="0"/>
                  <a:t>menggunakan sof</a:t>
                </a:r>
                <a:r>
                  <a:rPr lang="en-US" sz="1200" dirty="0"/>
                  <a:t>t</a:t>
                </a:r>
                <a:r>
                  <a:rPr lang="id-ID" sz="1200" dirty="0"/>
                  <a:t>ware</a:t>
                </a:r>
                <a:r>
                  <a:rPr lang="en-US" sz="1200" dirty="0"/>
                  <a:t> </a:t>
                </a:r>
                <a:r>
                  <a:rPr lang="en-US" sz="1200" dirty="0" err="1"/>
                  <a:t>Matlab</a:t>
                </a:r>
                <a:r>
                  <a:rPr lang="id-ID" sz="1200" dirty="0"/>
                  <a:t>. </a:t>
                </a:r>
                <a:r>
                  <a:rPr lang="en-US" sz="1200" dirty="0" err="1"/>
                  <a:t>Setelah</a:t>
                </a:r>
                <a:r>
                  <a:rPr lang="en-US" sz="1200" dirty="0"/>
                  <a:t> </a:t>
                </a:r>
                <a:r>
                  <a:rPr lang="en-US" sz="1200" dirty="0" err="1"/>
                  <a:t>didapatkan</a:t>
                </a:r>
                <a:r>
                  <a:rPr lang="en-US" sz="1200" dirty="0"/>
                  <a:t> mean </a:t>
                </a:r>
                <a:r>
                  <a:rPr lang="en-US" sz="1200" dirty="0" err="1"/>
                  <a:t>dan</a:t>
                </a:r>
                <a:r>
                  <a:rPr lang="en-US" sz="1200" dirty="0"/>
                  <a:t> </a:t>
                </a:r>
                <a:r>
                  <a:rPr lang="en-US" sz="1200" dirty="0" err="1"/>
                  <a:t>variansi</a:t>
                </a:r>
                <a:r>
                  <a:rPr lang="en-US" sz="1200" dirty="0"/>
                  <a:t> </a:t>
                </a:r>
                <a:r>
                  <a:rPr lang="en-US" sz="1200" dirty="0" err="1"/>
                  <a:t>dari</a:t>
                </a:r>
                <a:r>
                  <a:rPr lang="en-US" sz="1200" dirty="0"/>
                  <a:t> </a:t>
                </a:r>
                <a:r>
                  <a:rPr lang="en-US" sz="1200" dirty="0" err="1"/>
                  <a:t>setiap</a:t>
                </a:r>
                <a:r>
                  <a:rPr lang="en-US" sz="1200" dirty="0"/>
                  <a:t> </a:t>
                </a:r>
                <a:r>
                  <a:rPr lang="en-US" sz="1200" dirty="0" err="1"/>
                  <a:t>portofolio</a:t>
                </a:r>
                <a:r>
                  <a:rPr lang="en-US" sz="1200" dirty="0"/>
                  <a:t> </a:t>
                </a:r>
                <a:r>
                  <a:rPr lang="en-US" sz="1200" dirty="0" err="1"/>
                  <a:t>kemudian</a:t>
                </a:r>
                <a:r>
                  <a:rPr lang="en-US" sz="1200" dirty="0"/>
                  <a:t> </a:t>
                </a:r>
                <a:r>
                  <a:rPr lang="en-US" sz="1200" dirty="0" err="1"/>
                  <a:t>dihitung</a:t>
                </a:r>
                <a:r>
                  <a:rPr lang="en-US" sz="1200" dirty="0"/>
                  <a:t> </a:t>
                </a:r>
                <a:r>
                  <a:rPr lang="en-US" sz="1200" dirty="0" err="1"/>
                  <a:t>rasio</a:t>
                </a:r>
                <a:r>
                  <a:rPr lang="en-US" sz="1200" dirty="0"/>
                  <a:t> Mean-Variance </a:t>
                </a:r>
                <a:r>
                  <a:rPr lang="en-US" sz="1200" dirty="0" err="1"/>
                  <a:t>untuk</a:t>
                </a:r>
                <a:r>
                  <a:rPr lang="en-US" sz="1200" dirty="0"/>
                  <a:t> </a:t>
                </a:r>
                <a:r>
                  <a:rPr lang="en-US" sz="1200" dirty="0" err="1"/>
                  <a:t>menentukan</a:t>
                </a:r>
                <a:r>
                  <a:rPr lang="en-US" sz="1200" dirty="0"/>
                  <a:t> </a:t>
                </a:r>
                <a:r>
                  <a:rPr lang="en-US" sz="1200" dirty="0" err="1"/>
                  <a:t>proporsi</a:t>
                </a:r>
                <a:r>
                  <a:rPr lang="en-US" sz="1200" dirty="0"/>
                  <a:t> optimum,</a:t>
                </a:r>
                <a:r>
                  <a:rPr lang="id-ID" sz="1200" dirty="0"/>
                  <a:t> </a:t>
                </a:r>
                <a:endParaRPr lang="en-US" sz="1200" dirty="0"/>
              </a:p>
              <a:p>
                <a:endParaRPr lang="en-ID" dirty="0"/>
              </a:p>
            </p:txBody>
          </p:sp>
        </mc:Fallback>
      </mc:AlternateContent>
      <p:sp>
        <p:nvSpPr>
          <p:cNvPr id="4" name="Slide Number Placeholder 3"/>
          <p:cNvSpPr>
            <a:spLocks noGrp="1"/>
          </p:cNvSpPr>
          <p:nvPr>
            <p:ph type="sldNum" sz="quarter" idx="5"/>
          </p:nvPr>
        </p:nvSpPr>
        <p:spPr/>
        <p:txBody>
          <a:bodyPr/>
          <a:lstStyle/>
          <a:p>
            <a:fld id="{68602BA6-02F0-48E8-A9F0-3F1B6ADDE787}" type="slidenum">
              <a:rPr lang="id-ID" smtClean="0"/>
              <a:t>25</a:t>
            </a:fld>
            <a:endParaRPr lang="id-ID"/>
          </a:p>
        </p:txBody>
      </p:sp>
    </p:spTree>
    <p:extLst>
      <p:ext uri="{BB962C8B-B14F-4D97-AF65-F5344CB8AC3E}">
        <p14:creationId xmlns:p14="http://schemas.microsoft.com/office/powerpoint/2010/main" val="1756341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200" dirty="0"/>
              <a:t>Serangkaian portofolio efisien berada pada permukaan efisien (efficient frontier).Efficient frontier adalah permukaan efisien di mana terletak portofolio-portofolio yang return-nya sepadan dengan risikonya. Menggunakan bantuan software </a:t>
            </a:r>
            <a:r>
              <a:rPr lang="en-US" sz="1200" dirty="0"/>
              <a:t>Microsoft Excel</a:t>
            </a:r>
            <a:r>
              <a:rPr lang="id-ID" sz="1200" dirty="0"/>
              <a:t>, kurva Efficient frontier dan rasio antara return rata-rata terhadap variansi portofolio tampak seperti pada Gambar 1</a:t>
            </a:r>
            <a:r>
              <a:rPr lang="en-US" sz="1200" dirty="0"/>
              <a:t> </a:t>
            </a:r>
            <a:r>
              <a:rPr lang="en-US" sz="1200" dirty="0" err="1"/>
              <a:t>dan</a:t>
            </a:r>
            <a:r>
              <a:rPr lang="en-US" sz="1200" dirty="0"/>
              <a:t> </a:t>
            </a:r>
            <a:r>
              <a:rPr lang="en-US" sz="1200" dirty="0" err="1"/>
              <a:t>Gambar</a:t>
            </a:r>
            <a:r>
              <a:rPr lang="en-US" sz="1200" dirty="0"/>
              <a:t> 2</a:t>
            </a:r>
            <a:r>
              <a:rPr lang="id-ID" sz="1200" dirty="0"/>
              <a:t>.</a:t>
            </a:r>
            <a:endParaRPr lang="en-US" sz="1200" dirty="0"/>
          </a:p>
          <a:p>
            <a:endParaRPr lang="en-US" dirty="0"/>
          </a:p>
        </p:txBody>
      </p:sp>
      <p:sp>
        <p:nvSpPr>
          <p:cNvPr id="4" name="Slide Number Placeholder 3"/>
          <p:cNvSpPr>
            <a:spLocks noGrp="1"/>
          </p:cNvSpPr>
          <p:nvPr>
            <p:ph type="sldNum" sz="quarter" idx="10"/>
          </p:nvPr>
        </p:nvSpPr>
        <p:spPr/>
        <p:txBody>
          <a:bodyPr/>
          <a:lstStyle/>
          <a:p>
            <a:fld id="{68602BA6-02F0-48E8-A9F0-3F1B6ADDE787}" type="slidenum">
              <a:rPr lang="id-ID" smtClean="0"/>
              <a:t>26</a:t>
            </a:fld>
            <a:endParaRPr lang="id-ID"/>
          </a:p>
        </p:txBody>
      </p:sp>
    </p:spTree>
    <p:extLst>
      <p:ext uri="{BB962C8B-B14F-4D97-AF65-F5344CB8AC3E}">
        <p14:creationId xmlns:p14="http://schemas.microsoft.com/office/powerpoint/2010/main" val="2774012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fontAlgn="base" latinLnBrk="0"/>
                <a:r>
                  <a:rPr lang="id-ID" sz="1200" dirty="0"/>
                  <a:t>Misalkan investor mengalokasikan</a:t>
                </a:r>
                <a:r>
                  <a:rPr lang="en-US" sz="1200" baseline="0" dirty="0"/>
                  <a:t> </a:t>
                </a:r>
                <a:r>
                  <a:rPr lang="id-ID" sz="1200" dirty="0"/>
                  <a:t>investasi pada asset bebas risiko, yang memberikan return rataan sebesar </a:t>
                </a:r>
                <a14:m>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r>
                      <a:rPr lang="id-ID" sz="1200" i="1">
                        <a:latin typeface="Cambria Math" panose="02040503050406030204" pitchFamily="18" charset="0"/>
                      </a:rPr>
                      <m:t> </m:t>
                    </m:r>
                  </m:oMath>
                </a14:m>
                <a:r>
                  <a:rPr lang="id-ID" sz="1200" dirty="0"/>
                  <a:t>per tahun atau setara dengan </a:t>
                </a:r>
                <a14:m>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r>
                      <a:rPr lang="id-ID" sz="1200" i="1">
                        <a:latin typeface="Cambria Math" panose="02040503050406030204" pitchFamily="18" charset="0"/>
                      </a:rPr>
                      <m:t>/365</m:t>
                    </m:r>
                  </m:oMath>
                </a14:m>
                <a:r>
                  <a:rPr lang="id-ID" sz="1200" dirty="0"/>
                  <a:t> per hari. </a:t>
                </a:r>
                <a:endParaRPr lang="en-US" sz="1200" dirty="0"/>
              </a:p>
              <a:p>
                <a:pPr latinLnBrk="0"/>
                <a:r>
                  <a:rPr lang="id-ID" sz="1200" dirty="0"/>
                  <a:t>Untuk sumber data dari pengembalian </a:t>
                </a:r>
                <a:r>
                  <a:rPr lang="en-US" sz="1200" dirty="0" err="1"/>
                  <a:t>nilai</a:t>
                </a:r>
                <a:r>
                  <a:rPr lang="en-US" sz="1200" dirty="0"/>
                  <a:t> </a:t>
                </a:r>
                <a:r>
                  <a:rPr lang="en-US" sz="1200" i="1" dirty="0"/>
                  <a:t>risk free</a:t>
                </a:r>
                <a:r>
                  <a:rPr lang="en-US" sz="1200" dirty="0"/>
                  <a:t> </a:t>
                </a:r>
                <a:r>
                  <a:rPr lang="id-ID" sz="1200" dirty="0"/>
                  <a:t>bersumber dari tingkat suku bunga Bank Indonesia.</a:t>
                </a:r>
                <a:endParaRPr lang="en-ID" dirty="0"/>
              </a:p>
            </p:txBody>
          </p:sp>
        </mc:Choice>
        <mc:Fallback xmlns="">
          <p:sp>
            <p:nvSpPr>
              <p:cNvPr id="3" name="Notes Placeholder 2"/>
              <p:cNvSpPr>
                <a:spLocks noGrp="1"/>
              </p:cNvSpPr>
              <p:nvPr>
                <p:ph type="body" idx="1"/>
              </p:nvPr>
            </p:nvSpPr>
            <p:spPr/>
            <p:txBody>
              <a:bodyPr/>
              <a:lstStyle/>
              <a:p>
                <a:pPr fontAlgn="base" latinLnBrk="0"/>
                <a:r>
                  <a:rPr lang="id-ID" sz="1200" dirty="0"/>
                  <a:t>Misalkan investor mengalokasikan</a:t>
                </a:r>
                <a:r>
                  <a:rPr lang="en-US" sz="1200" baseline="0" dirty="0"/>
                  <a:t> </a:t>
                </a:r>
                <a:r>
                  <a:rPr lang="id-ID" sz="1200" dirty="0"/>
                  <a:t>investasi pada asset bebas risiko, yang memberikan return rataan sebesar </a:t>
                </a:r>
                <a:r>
                  <a:rPr lang="id-ID" sz="1200" i="0">
                    <a:latin typeface="Cambria Math" panose="02040503050406030204" pitchFamily="18" charset="0"/>
                  </a:rPr>
                  <a:t>𝑟</a:t>
                </a:r>
                <a:r>
                  <a:rPr lang="en-US" sz="1200" i="0">
                    <a:latin typeface="Cambria Math" panose="02040503050406030204" pitchFamily="18" charset="0"/>
                  </a:rPr>
                  <a:t>_</a:t>
                </a:r>
                <a:r>
                  <a:rPr lang="id-ID" sz="1200" i="0">
                    <a:latin typeface="Cambria Math" panose="02040503050406030204" pitchFamily="18" charset="0"/>
                  </a:rPr>
                  <a:t>𝑓  </a:t>
                </a:r>
                <a:r>
                  <a:rPr lang="id-ID" sz="1200" dirty="0"/>
                  <a:t>per tahun atau setara dengan </a:t>
                </a:r>
                <a:r>
                  <a:rPr lang="id-ID" sz="1200" i="0">
                    <a:latin typeface="Cambria Math" panose="02040503050406030204" pitchFamily="18" charset="0"/>
                  </a:rPr>
                  <a:t>𝑟</a:t>
                </a:r>
                <a:r>
                  <a:rPr lang="en-US" sz="1200" i="0">
                    <a:latin typeface="Cambria Math" panose="02040503050406030204" pitchFamily="18" charset="0"/>
                  </a:rPr>
                  <a:t>_</a:t>
                </a:r>
                <a:r>
                  <a:rPr lang="id-ID" sz="1200" i="0">
                    <a:latin typeface="Cambria Math" panose="02040503050406030204" pitchFamily="18" charset="0"/>
                  </a:rPr>
                  <a:t>𝑓/365</a:t>
                </a:r>
                <a:r>
                  <a:rPr lang="id-ID" sz="1200" dirty="0"/>
                  <a:t> per hari. </a:t>
                </a:r>
                <a:endParaRPr lang="en-US" sz="1200" dirty="0"/>
              </a:p>
              <a:p>
                <a:pPr latinLnBrk="0"/>
                <a:r>
                  <a:rPr lang="id-ID" sz="1200" dirty="0"/>
                  <a:t>Untuk sumber data dari pengembalian </a:t>
                </a:r>
                <a:r>
                  <a:rPr lang="en-US" sz="1200" dirty="0" err="1"/>
                  <a:t>nilai</a:t>
                </a:r>
                <a:r>
                  <a:rPr lang="en-US" sz="1200" dirty="0"/>
                  <a:t> </a:t>
                </a:r>
                <a:r>
                  <a:rPr lang="en-US" sz="1200" i="1" dirty="0"/>
                  <a:t>risk free</a:t>
                </a:r>
                <a:r>
                  <a:rPr lang="en-US" sz="1200" dirty="0"/>
                  <a:t> </a:t>
                </a:r>
                <a:r>
                  <a:rPr lang="id-ID" sz="1200" dirty="0"/>
                  <a:t>bersumber dari tingkat suku bunga Bank Indonesia.</a:t>
                </a:r>
                <a:endParaRPr lang="en-ID" dirty="0"/>
              </a:p>
            </p:txBody>
          </p:sp>
        </mc:Fallback>
      </mc:AlternateContent>
      <p:sp>
        <p:nvSpPr>
          <p:cNvPr id="4" name="Slide Number Placeholder 3"/>
          <p:cNvSpPr>
            <a:spLocks noGrp="1"/>
          </p:cNvSpPr>
          <p:nvPr>
            <p:ph type="sldNum" sz="quarter" idx="5"/>
          </p:nvPr>
        </p:nvSpPr>
        <p:spPr/>
        <p:txBody>
          <a:bodyPr/>
          <a:lstStyle/>
          <a:p>
            <a:fld id="{68602BA6-02F0-48E8-A9F0-3F1B6ADDE787}" type="slidenum">
              <a:rPr lang="id-ID" smtClean="0"/>
              <a:t>27</a:t>
            </a:fld>
            <a:endParaRPr lang="id-ID"/>
          </a:p>
        </p:txBody>
      </p:sp>
    </p:spTree>
    <p:extLst>
      <p:ext uri="{BB962C8B-B14F-4D97-AF65-F5344CB8AC3E}">
        <p14:creationId xmlns:p14="http://schemas.microsoft.com/office/powerpoint/2010/main" val="3165274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68602BA6-02F0-48E8-A9F0-3F1B6ADDE787}" type="slidenum">
              <a:rPr lang="id-ID" smtClean="0"/>
              <a:t>28</a:t>
            </a:fld>
            <a:endParaRPr lang="id-ID"/>
          </a:p>
        </p:txBody>
      </p:sp>
    </p:spTree>
    <p:extLst>
      <p:ext uri="{BB962C8B-B14F-4D97-AF65-F5344CB8AC3E}">
        <p14:creationId xmlns:p14="http://schemas.microsoft.com/office/powerpoint/2010/main" val="1367634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602BA6-02F0-48E8-A9F0-3F1B6ADDE787}" type="slidenum">
              <a:rPr lang="id-ID" smtClean="0"/>
              <a:t>29</a:t>
            </a:fld>
            <a:endParaRPr lang="id-ID"/>
          </a:p>
        </p:txBody>
      </p:sp>
    </p:spTree>
    <p:extLst>
      <p:ext uri="{BB962C8B-B14F-4D97-AF65-F5344CB8AC3E}">
        <p14:creationId xmlns:p14="http://schemas.microsoft.com/office/powerpoint/2010/main" val="2071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dirty="0" err="1"/>
              <a:t>Berdasarkan</a:t>
            </a:r>
            <a:r>
              <a:rPr lang="en-US" sz="1200" dirty="0"/>
              <a:t> </a:t>
            </a:r>
            <a:r>
              <a:rPr lang="en-US" sz="1200" dirty="0" err="1"/>
              <a:t>Tabel</a:t>
            </a:r>
            <a:r>
              <a:rPr lang="en-US" sz="1200" dirty="0"/>
              <a:t> 3 dan </a:t>
            </a:r>
            <a:r>
              <a:rPr lang="en-US" sz="1200" dirty="0" err="1"/>
              <a:t>Tabel</a:t>
            </a:r>
            <a:r>
              <a:rPr lang="en-US" sz="1200" dirty="0"/>
              <a:t> 5, </a:t>
            </a:r>
            <a:r>
              <a:rPr lang="en-US" sz="1200" dirty="0" err="1"/>
              <a:t>didapatkan</a:t>
            </a:r>
            <a:r>
              <a:rPr lang="en-US" sz="1200" dirty="0"/>
              <a:t> </a:t>
            </a:r>
            <a:r>
              <a:rPr lang="en-US" sz="1200" dirty="0" err="1"/>
              <a:t>tiga</a:t>
            </a:r>
            <a:r>
              <a:rPr lang="en-US" sz="1200" dirty="0"/>
              <a:t> </a:t>
            </a:r>
            <a:r>
              <a:rPr lang="en-US" sz="1200" dirty="0" err="1"/>
              <a:t>portofolio</a:t>
            </a:r>
            <a:r>
              <a:rPr lang="en-US" sz="1200" dirty="0"/>
              <a:t> yang </a:t>
            </a:r>
            <a:r>
              <a:rPr lang="en-US" sz="1200" dirty="0" err="1"/>
              <a:t>memenuhi</a:t>
            </a:r>
            <a:r>
              <a:rPr lang="en-US" sz="1200" dirty="0"/>
              <a:t> </a:t>
            </a:r>
            <a:r>
              <a:rPr lang="en-US" sz="1200" dirty="0" err="1"/>
              <a:t>ketiga</a:t>
            </a:r>
            <a:r>
              <a:rPr lang="en-US" sz="1200" dirty="0"/>
              <a:t> </a:t>
            </a:r>
            <a:r>
              <a:rPr lang="en-US" sz="1200" dirty="0" err="1"/>
              <a:t>masalah</a:t>
            </a:r>
            <a:r>
              <a:rPr lang="en-US" sz="1200" dirty="0"/>
              <a:t> </a:t>
            </a:r>
            <a:r>
              <a:rPr lang="en-US" sz="1200" dirty="0" err="1"/>
              <a:t>optimisasi</a:t>
            </a:r>
            <a:r>
              <a:rPr lang="en-US" sz="1200" dirty="0"/>
              <a:t> </a:t>
            </a:r>
            <a:r>
              <a:rPr lang="en-US" sz="1200" dirty="0" err="1"/>
              <a:t>yaitu</a:t>
            </a:r>
            <a:r>
              <a:rPr lang="en-US" sz="1200" dirty="0"/>
              <a:t>, </a:t>
            </a:r>
            <a:r>
              <a:rPr lang="en-US" sz="1200" dirty="0" err="1"/>
              <a:t>portofolio</a:t>
            </a:r>
            <a:r>
              <a:rPr lang="en-US" sz="1200" dirty="0"/>
              <a:t> minimum variance, </a:t>
            </a:r>
            <a:r>
              <a:rPr lang="en-US" sz="1200" dirty="0" err="1"/>
              <a:t>portofolio</a:t>
            </a:r>
            <a:r>
              <a:rPr lang="en-US" sz="1200" dirty="0"/>
              <a:t> </a:t>
            </a:r>
            <a:r>
              <a:rPr lang="en-US" sz="1200" dirty="0" err="1"/>
              <a:t>maksimum</a:t>
            </a:r>
            <a:r>
              <a:rPr lang="en-US" sz="1200" dirty="0"/>
              <a:t> return dan </a:t>
            </a:r>
            <a:r>
              <a:rPr lang="en-US" sz="1200" dirty="0" err="1"/>
              <a:t>portofolio</a:t>
            </a:r>
            <a:r>
              <a:rPr lang="en-US" sz="1200" dirty="0"/>
              <a:t> optimum </a:t>
            </a:r>
            <a:r>
              <a:rPr lang="en-US" sz="1200" dirty="0" err="1"/>
              <a:t>saham</a:t>
            </a:r>
            <a:r>
              <a:rPr lang="en-US" sz="1200" dirty="0"/>
              <a:t> </a:t>
            </a:r>
            <a:r>
              <a:rPr lang="en-US" sz="1200" dirty="0" err="1"/>
              <a:t>sebelum</a:t>
            </a:r>
            <a:r>
              <a:rPr lang="en-US" sz="1200" dirty="0"/>
              <a:t> </a:t>
            </a:r>
            <a:r>
              <a:rPr lang="en-US" sz="1200" dirty="0" err="1"/>
              <a:t>pandemi</a:t>
            </a:r>
            <a:r>
              <a:rPr lang="en-US" sz="1200" dirty="0"/>
              <a:t> covid-19.</a:t>
            </a:r>
          </a:p>
          <a:p>
            <a:pPr marL="285750" lvl="0" indent="-285750" fontAlgn="base">
              <a:buFont typeface="Arial" panose="020B0604020202020204" pitchFamily="34" charset="0"/>
              <a:buChar char="•"/>
            </a:pPr>
            <a:r>
              <a:rPr lang="en-US" sz="1200" dirty="0" err="1"/>
              <a:t>Portofolio</a:t>
            </a:r>
            <a:r>
              <a:rPr lang="en-US" sz="1200" dirty="0"/>
              <a:t> minimum variance </a:t>
            </a:r>
            <a:r>
              <a:rPr lang="en-US" sz="1200" dirty="0" err="1"/>
              <a:t>untuk</a:t>
            </a:r>
            <a:r>
              <a:rPr lang="en-US" sz="1200" dirty="0"/>
              <a:t> model mean-variance </a:t>
            </a:r>
            <a:r>
              <a:rPr lang="en-US" sz="1200" dirty="0" err="1"/>
              <a:t>tanpa</a:t>
            </a:r>
            <a:r>
              <a:rPr lang="en-US" sz="1200" dirty="0"/>
              <a:t> </a:t>
            </a:r>
            <a:r>
              <a:rPr lang="en-US" sz="1200" dirty="0" err="1"/>
              <a:t>aset</a:t>
            </a:r>
            <a:r>
              <a:rPr lang="en-US" sz="1200" dirty="0"/>
              <a:t> </a:t>
            </a:r>
            <a:r>
              <a:rPr lang="en-US" sz="1200" dirty="0" err="1"/>
              <a:t>berisiko</a:t>
            </a:r>
            <a:r>
              <a:rPr lang="en-US" sz="1200" dirty="0"/>
              <a:t> pada </a:t>
            </a:r>
            <a:r>
              <a:rPr lang="en-US" sz="1200" dirty="0" err="1"/>
              <a:t>saham</a:t>
            </a:r>
            <a:r>
              <a:rPr lang="en-US" sz="1200" dirty="0"/>
              <a:t> </a:t>
            </a:r>
            <a:r>
              <a:rPr lang="en-US" sz="1200" dirty="0" err="1"/>
              <a:t>sebelum</a:t>
            </a:r>
            <a:r>
              <a:rPr lang="en-US" sz="1200" dirty="0"/>
              <a:t> </a:t>
            </a:r>
            <a:r>
              <a:rPr lang="en-US" sz="1200" dirty="0" err="1"/>
              <a:t>pandemi</a:t>
            </a:r>
            <a:r>
              <a:rPr lang="en-US" sz="1200" dirty="0"/>
              <a:t> covid-19  </a:t>
            </a:r>
            <a:r>
              <a:rPr lang="en-US" sz="1200" dirty="0" err="1"/>
              <a:t>diperoleh</a:t>
            </a:r>
            <a:r>
              <a:rPr lang="en-US" sz="1200" dirty="0"/>
              <a:t> </a:t>
            </a:r>
            <a:r>
              <a:rPr lang="id-ID" sz="1200" dirty="0"/>
              <a:t>rataan return sebesar 0.00081282 dengan variansi sebesar 0.00007158</a:t>
            </a:r>
            <a:r>
              <a:rPr lang="en-US" sz="1200" dirty="0"/>
              <a:t>. </a:t>
            </a:r>
            <a:r>
              <a:rPr lang="en-US" sz="1200" dirty="0" err="1"/>
              <a:t>sedangkan</a:t>
            </a:r>
            <a:r>
              <a:rPr lang="en-US" sz="1200" dirty="0"/>
              <a:t> </a:t>
            </a:r>
            <a:r>
              <a:rPr lang="en-US" sz="1200" dirty="0" err="1"/>
              <a:t>untuk</a:t>
            </a:r>
            <a:r>
              <a:rPr lang="en-US" sz="1200" dirty="0"/>
              <a:t> model mean-variance </a:t>
            </a:r>
            <a:r>
              <a:rPr lang="en-US" sz="1200" dirty="0" err="1"/>
              <a:t>dengan</a:t>
            </a:r>
            <a:r>
              <a:rPr lang="en-US" sz="1200" dirty="0"/>
              <a:t> </a:t>
            </a:r>
            <a:r>
              <a:rPr lang="en-US" sz="1200" dirty="0" err="1"/>
              <a:t>aset</a:t>
            </a:r>
            <a:r>
              <a:rPr lang="en-US" sz="1200" dirty="0"/>
              <a:t> </a:t>
            </a:r>
            <a:r>
              <a:rPr lang="en-US" sz="1200" dirty="0" err="1"/>
              <a:t>berisiko</a:t>
            </a:r>
            <a:r>
              <a:rPr lang="en-US" sz="1200" dirty="0"/>
              <a:t> </a:t>
            </a:r>
            <a:r>
              <a:rPr lang="en-US" sz="1200" dirty="0" err="1"/>
              <a:t>diperoleh</a:t>
            </a:r>
            <a:r>
              <a:rPr lang="en-US" sz="1200" dirty="0"/>
              <a:t> </a:t>
            </a:r>
            <a:r>
              <a:rPr lang="id-ID" sz="1200" dirty="0"/>
              <a:t>rataan return sebesar 0.00074696 dengan variansi sebesar 0.00005798</a:t>
            </a:r>
            <a:r>
              <a:rPr lang="en-US" sz="1200" dirty="0"/>
              <a:t>.</a:t>
            </a:r>
          </a:p>
          <a:p>
            <a:pPr marL="285750" lvl="0" indent="-285750" fontAlgn="base">
              <a:buFont typeface="Arial" panose="020B0604020202020204" pitchFamily="34" charset="0"/>
              <a:buChar char="•"/>
            </a:pPr>
            <a:r>
              <a:rPr lang="en-US" sz="1200" dirty="0" err="1"/>
              <a:t>Portofolio</a:t>
            </a:r>
            <a:r>
              <a:rPr lang="en-US" sz="1200" dirty="0"/>
              <a:t> </a:t>
            </a:r>
            <a:r>
              <a:rPr lang="en-US" sz="1200" dirty="0" err="1"/>
              <a:t>maksimum</a:t>
            </a:r>
            <a:r>
              <a:rPr lang="en-US" sz="1200" dirty="0"/>
              <a:t> return </a:t>
            </a:r>
            <a:r>
              <a:rPr lang="en-US" sz="1200" dirty="0" err="1"/>
              <a:t>untuk</a:t>
            </a:r>
            <a:r>
              <a:rPr lang="en-US" sz="1200" dirty="0"/>
              <a:t> model mean-variance </a:t>
            </a:r>
            <a:r>
              <a:rPr lang="en-US" sz="1200" dirty="0" err="1"/>
              <a:t>tanpa</a:t>
            </a:r>
            <a:r>
              <a:rPr lang="en-US" sz="1200" dirty="0"/>
              <a:t> </a:t>
            </a:r>
            <a:r>
              <a:rPr lang="en-US" sz="1200" dirty="0" err="1"/>
              <a:t>aset</a:t>
            </a:r>
            <a:r>
              <a:rPr lang="en-US" sz="1200" dirty="0"/>
              <a:t> </a:t>
            </a:r>
            <a:r>
              <a:rPr lang="en-US" sz="1200" dirty="0" err="1"/>
              <a:t>berisiko</a:t>
            </a:r>
            <a:r>
              <a:rPr lang="en-US" sz="1200" dirty="0"/>
              <a:t> pada </a:t>
            </a:r>
            <a:r>
              <a:rPr lang="en-US" sz="1200" dirty="0" err="1"/>
              <a:t>saham</a:t>
            </a:r>
            <a:r>
              <a:rPr lang="en-US" sz="1200" dirty="0"/>
              <a:t> </a:t>
            </a:r>
            <a:r>
              <a:rPr lang="en-US" sz="1200" dirty="0" err="1"/>
              <a:t>sebelum</a:t>
            </a:r>
            <a:r>
              <a:rPr lang="en-US" sz="1200" dirty="0"/>
              <a:t> </a:t>
            </a:r>
            <a:r>
              <a:rPr lang="en-US" sz="1200" dirty="0" err="1"/>
              <a:t>pandemi</a:t>
            </a:r>
            <a:r>
              <a:rPr lang="en-US" sz="1200" dirty="0"/>
              <a:t> covid-19  </a:t>
            </a:r>
            <a:r>
              <a:rPr lang="en-US" sz="1200" dirty="0" err="1"/>
              <a:t>diperoleh</a:t>
            </a:r>
            <a:r>
              <a:rPr lang="en-US" sz="1200" dirty="0"/>
              <a:t> </a:t>
            </a:r>
            <a:r>
              <a:rPr lang="id-ID" sz="1200" dirty="0"/>
              <a:t>rataan return sebesar 0.00199808 dengan variansi sebesar 0.00152507</a:t>
            </a:r>
            <a:r>
              <a:rPr lang="en-US" sz="1200" dirty="0"/>
              <a:t>. </a:t>
            </a:r>
            <a:r>
              <a:rPr lang="en-US" sz="1200" dirty="0" err="1"/>
              <a:t>sedangkan</a:t>
            </a:r>
            <a:r>
              <a:rPr lang="en-US" sz="1200" dirty="0"/>
              <a:t> </a:t>
            </a:r>
            <a:r>
              <a:rPr lang="en-US" sz="1200" dirty="0" err="1"/>
              <a:t>untuk</a:t>
            </a:r>
            <a:r>
              <a:rPr lang="en-US" sz="1200" dirty="0"/>
              <a:t> model mean-variance </a:t>
            </a:r>
            <a:r>
              <a:rPr lang="en-US" sz="1200" dirty="0" err="1"/>
              <a:t>dengan</a:t>
            </a:r>
            <a:r>
              <a:rPr lang="en-US" sz="1200" dirty="0"/>
              <a:t> </a:t>
            </a:r>
            <a:r>
              <a:rPr lang="en-US" sz="1200" dirty="0" err="1"/>
              <a:t>aset</a:t>
            </a:r>
            <a:r>
              <a:rPr lang="en-US" sz="1200" dirty="0"/>
              <a:t> </a:t>
            </a:r>
            <a:r>
              <a:rPr lang="en-US" sz="1200" dirty="0" err="1"/>
              <a:t>berisiko</a:t>
            </a:r>
            <a:r>
              <a:rPr lang="en-US" sz="1200" dirty="0"/>
              <a:t> </a:t>
            </a:r>
            <a:r>
              <a:rPr lang="en-US" sz="1200" dirty="0" err="1"/>
              <a:t>diperoleh</a:t>
            </a:r>
            <a:r>
              <a:rPr lang="en-US" sz="1200" dirty="0"/>
              <a:t> </a:t>
            </a:r>
            <a:r>
              <a:rPr lang="id-ID" sz="1200" dirty="0"/>
              <a:t>rataan return sebesar 0.00181370 dengan variansi sebesar 0.00123531</a:t>
            </a:r>
            <a:r>
              <a:rPr lang="en-US" sz="1200" dirty="0"/>
              <a:t>.</a:t>
            </a:r>
          </a:p>
          <a:p>
            <a:pPr marL="285750" lvl="0" indent="-285750" fontAlgn="base">
              <a:buFont typeface="Arial" panose="020B0604020202020204" pitchFamily="34" charset="0"/>
              <a:buChar char="•"/>
            </a:pPr>
            <a:r>
              <a:rPr lang="id-ID" sz="1200" dirty="0"/>
              <a:t>Portofolio optimum untuk model mean-variance tanpa aset bebas risiko</a:t>
            </a:r>
            <a:r>
              <a:rPr lang="en-US" sz="1200" dirty="0"/>
              <a:t> </a:t>
            </a:r>
            <a:r>
              <a:rPr lang="en-US" sz="1200" dirty="0" err="1"/>
              <a:t>pada</a:t>
            </a:r>
            <a:r>
              <a:rPr lang="en-US" sz="1200" dirty="0"/>
              <a:t> </a:t>
            </a:r>
            <a:r>
              <a:rPr lang="en-US" sz="1200" dirty="0" err="1"/>
              <a:t>saham</a:t>
            </a:r>
            <a:r>
              <a:rPr lang="en-US" sz="1200" dirty="0"/>
              <a:t> </a:t>
            </a:r>
            <a:r>
              <a:rPr lang="en-US" sz="1200" dirty="0" err="1"/>
              <a:t>sebelum</a:t>
            </a:r>
            <a:r>
              <a:rPr lang="en-US" sz="1200" dirty="0"/>
              <a:t> pandemic covid-19</a:t>
            </a:r>
            <a:r>
              <a:rPr lang="id-ID" sz="1200" dirty="0"/>
              <a:t> didapat rataan return sebesar 0.00097631 dengan variansi sebesar 0.00007730; </a:t>
            </a:r>
            <a:r>
              <a:rPr lang="en-US" sz="1200" dirty="0" err="1"/>
              <a:t>sedangkan</a:t>
            </a:r>
            <a:r>
              <a:rPr lang="en-US" sz="1200" dirty="0"/>
              <a:t> </a:t>
            </a:r>
            <a:r>
              <a:rPr lang="en-US" sz="1200" dirty="0" err="1"/>
              <a:t>untuk</a:t>
            </a:r>
            <a:r>
              <a:rPr lang="en-US" sz="1200" dirty="0"/>
              <a:t> model mean-variance </a:t>
            </a:r>
            <a:r>
              <a:rPr lang="en-US" sz="1200" dirty="0" err="1"/>
              <a:t>dengan</a:t>
            </a:r>
            <a:r>
              <a:rPr lang="en-US" sz="1200" dirty="0"/>
              <a:t> </a:t>
            </a:r>
            <a:r>
              <a:rPr lang="en-US" sz="1200" dirty="0" err="1"/>
              <a:t>aset</a:t>
            </a:r>
            <a:r>
              <a:rPr lang="en-US" sz="1200" dirty="0"/>
              <a:t> </a:t>
            </a:r>
            <a:r>
              <a:rPr lang="en-US" sz="1200" dirty="0" err="1"/>
              <a:t>berisiko</a:t>
            </a:r>
            <a:r>
              <a:rPr lang="en-US" sz="1200" dirty="0"/>
              <a:t> </a:t>
            </a:r>
            <a:r>
              <a:rPr lang="en-US" sz="1200" dirty="0" err="1"/>
              <a:t>diperoleh</a:t>
            </a:r>
            <a:r>
              <a:rPr lang="en-US" sz="1200" dirty="0"/>
              <a:t> </a:t>
            </a:r>
            <a:r>
              <a:rPr lang="id-ID" sz="1200" dirty="0"/>
              <a:t>rataan return sebesar 0.00089410 dengan variansi sebesar 0.00006261</a:t>
            </a:r>
            <a:r>
              <a:rPr lang="en-US" sz="1200" dirty="0"/>
              <a:t>.</a:t>
            </a:r>
          </a:p>
        </p:txBody>
      </p:sp>
      <p:sp>
        <p:nvSpPr>
          <p:cNvPr id="4" name="Slide Number Placeholder 3"/>
          <p:cNvSpPr>
            <a:spLocks noGrp="1"/>
          </p:cNvSpPr>
          <p:nvPr>
            <p:ph type="sldNum" sz="quarter" idx="10"/>
          </p:nvPr>
        </p:nvSpPr>
        <p:spPr/>
        <p:txBody>
          <a:bodyPr/>
          <a:lstStyle/>
          <a:p>
            <a:fld id="{68602BA6-02F0-48E8-A9F0-3F1B6ADDE787}" type="slidenum">
              <a:rPr lang="id-ID" smtClean="0"/>
              <a:t>30</a:t>
            </a:fld>
            <a:endParaRPr lang="id-ID"/>
          </a:p>
        </p:txBody>
      </p:sp>
    </p:spTree>
    <p:extLst>
      <p:ext uri="{BB962C8B-B14F-4D97-AF65-F5344CB8AC3E}">
        <p14:creationId xmlns:p14="http://schemas.microsoft.com/office/powerpoint/2010/main" val="4142807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68602BA6-02F0-48E8-A9F0-3F1B6ADDE787}" type="slidenum">
              <a:rPr lang="id-ID" smtClean="0"/>
              <a:t>3</a:t>
            </a:fld>
            <a:endParaRPr lang="id-ID"/>
          </a:p>
        </p:txBody>
      </p:sp>
    </p:spTree>
    <p:extLst>
      <p:ext uri="{BB962C8B-B14F-4D97-AF65-F5344CB8AC3E}">
        <p14:creationId xmlns:p14="http://schemas.microsoft.com/office/powerpoint/2010/main" val="791836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602BA6-02F0-48E8-A9F0-3F1B6ADDE787}" type="slidenum">
              <a:rPr lang="id-ID" smtClean="0"/>
              <a:t>31</a:t>
            </a:fld>
            <a:endParaRPr lang="id-ID"/>
          </a:p>
        </p:txBody>
      </p:sp>
    </p:spTree>
    <p:extLst>
      <p:ext uri="{BB962C8B-B14F-4D97-AF65-F5344CB8AC3E}">
        <p14:creationId xmlns:p14="http://schemas.microsoft.com/office/powerpoint/2010/main" val="4025327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dirty="0"/>
              <a:t>Jika memperhatikan grafik pada Gambar </a:t>
            </a:r>
            <a:r>
              <a:rPr lang="en-US" sz="1200" dirty="0"/>
              <a:t>5</a:t>
            </a:r>
            <a:r>
              <a:rPr lang="id-ID" sz="1200" dirty="0"/>
              <a:t>, maka tampak bahwa kurva</a:t>
            </a:r>
            <a:r>
              <a:rPr lang="en-US" sz="1200" dirty="0"/>
              <a:t> efficient frontier </a:t>
            </a:r>
            <a:r>
              <a:rPr lang="id-ID" sz="1200" dirty="0"/>
              <a:t>untuk portofolio model Mean-Variance dengan aset bebas risiko, </a:t>
            </a:r>
            <a:r>
              <a:rPr lang="en-US" sz="1200" dirty="0" err="1"/>
              <a:t>lebih</a:t>
            </a:r>
            <a:r>
              <a:rPr lang="en-US" sz="1200" dirty="0"/>
              <a:t> </a:t>
            </a:r>
            <a:r>
              <a:rPr lang="en-US" sz="1200" dirty="0" err="1"/>
              <a:t>rendah</a:t>
            </a:r>
            <a:r>
              <a:rPr lang="en-US" sz="1200" dirty="0"/>
              <a:t> </a:t>
            </a:r>
            <a:r>
              <a:rPr lang="id-ID" sz="1200" dirty="0"/>
              <a:t>dibandingkan portofolio model Mean-Variance tanpa aset bebas risiko. Dalam hal ini menggambarkan bahwa return investasi yang menggabungkan tanpa dan dengan aset bebas risiko, </a:t>
            </a:r>
            <a:r>
              <a:rPr lang="en-US" sz="1200" dirty="0" err="1"/>
              <a:t>kurang</a:t>
            </a:r>
            <a:r>
              <a:rPr lang="id-ID" sz="1200" dirty="0"/>
              <a:t> menguntungkan dibandingkan return investasi hanya pada aset tanpa bebas risiko .</a:t>
            </a:r>
            <a:endParaRPr lang="en-US" sz="1200" dirty="0"/>
          </a:p>
          <a:p>
            <a:endParaRPr lang="en-ID" dirty="0"/>
          </a:p>
        </p:txBody>
      </p:sp>
      <p:sp>
        <p:nvSpPr>
          <p:cNvPr id="4" name="Slide Number Placeholder 3"/>
          <p:cNvSpPr>
            <a:spLocks noGrp="1"/>
          </p:cNvSpPr>
          <p:nvPr>
            <p:ph type="sldNum" sz="quarter" idx="5"/>
          </p:nvPr>
        </p:nvSpPr>
        <p:spPr/>
        <p:txBody>
          <a:bodyPr/>
          <a:lstStyle/>
          <a:p>
            <a:fld id="{68602BA6-02F0-48E8-A9F0-3F1B6ADDE787}" type="slidenum">
              <a:rPr lang="id-ID" smtClean="0"/>
              <a:t>32</a:t>
            </a:fld>
            <a:endParaRPr lang="id-ID"/>
          </a:p>
        </p:txBody>
      </p:sp>
    </p:spTree>
    <p:extLst>
      <p:ext uri="{BB962C8B-B14F-4D97-AF65-F5344CB8AC3E}">
        <p14:creationId xmlns:p14="http://schemas.microsoft.com/office/powerpoint/2010/main" val="2607653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68602BA6-02F0-48E8-A9F0-3F1B6ADDE787}" type="slidenum">
              <a:rPr lang="id-ID" smtClean="0"/>
              <a:t>34</a:t>
            </a:fld>
            <a:endParaRPr lang="id-ID"/>
          </a:p>
        </p:txBody>
      </p:sp>
    </p:spTree>
    <p:extLst>
      <p:ext uri="{BB962C8B-B14F-4D97-AF65-F5344CB8AC3E}">
        <p14:creationId xmlns:p14="http://schemas.microsoft.com/office/powerpoint/2010/main" val="3014158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t>
                </a:r>
                <a:r>
                  <a:rPr lang="id-ID" sz="1200" dirty="0"/>
                  <a:t>elanjutnya vektor bobot </a:t>
                </a:r>
                <a14:m>
                  <m:oMath xmlns:m="http://schemas.openxmlformats.org/officeDocument/2006/math">
                    <m:r>
                      <a:rPr lang="id-ID" sz="1200" b="1" i="1">
                        <a:latin typeface="Cambria Math" panose="02040503050406030204" pitchFamily="18" charset="0"/>
                      </a:rPr>
                      <m:t>𝒙</m:t>
                    </m:r>
                  </m:oMath>
                </a14:m>
                <a:r>
                  <a:rPr lang="id-ID" sz="1200" dirty="0"/>
                  <a:t> dihitung</a:t>
                </a:r>
                <a:r>
                  <a:rPr lang="en-US" sz="1200" dirty="0"/>
                  <a:t> </a:t>
                </a:r>
                <a:r>
                  <a:rPr lang="en-US" sz="1200" dirty="0" err="1"/>
                  <a:t>dengan</a:t>
                </a:r>
                <a:r>
                  <a:rPr lang="en-US" sz="1200" dirty="0"/>
                  <a:t> </a:t>
                </a:r>
                <a:r>
                  <a:rPr lang="en-US" sz="1200" dirty="0" err="1"/>
                  <a:t>memanfaatkan</a:t>
                </a:r>
                <a:r>
                  <a:rPr lang="en-US" sz="1200" dirty="0"/>
                  <a:t> function </a:t>
                </a:r>
                <a:r>
                  <a:rPr lang="en-US" sz="1200" i="1" dirty="0" err="1"/>
                  <a:t>portopt</a:t>
                </a:r>
                <a:r>
                  <a:rPr lang="en-US" sz="1200" dirty="0"/>
                  <a:t> </a:t>
                </a:r>
                <a:r>
                  <a:rPr lang="id-ID" sz="1200" dirty="0"/>
                  <a:t>menggunakan sof</a:t>
                </a:r>
                <a:r>
                  <a:rPr lang="en-US" sz="1200" dirty="0"/>
                  <a:t>t</a:t>
                </a:r>
                <a:r>
                  <a:rPr lang="id-ID" sz="1200" dirty="0"/>
                  <a:t>ware</a:t>
                </a:r>
                <a:r>
                  <a:rPr lang="en-US" sz="1200" dirty="0"/>
                  <a:t> </a:t>
                </a:r>
                <a:r>
                  <a:rPr lang="en-US" sz="1200" dirty="0" err="1"/>
                  <a:t>Matlab</a:t>
                </a:r>
                <a:r>
                  <a:rPr lang="id-ID" sz="1200" dirty="0"/>
                  <a:t>. </a:t>
                </a:r>
                <a:r>
                  <a:rPr lang="en-US" sz="1200" dirty="0" err="1"/>
                  <a:t>Setelah</a:t>
                </a:r>
                <a:r>
                  <a:rPr lang="en-US" sz="1200" dirty="0"/>
                  <a:t> </a:t>
                </a:r>
                <a:r>
                  <a:rPr lang="en-US" sz="1200" dirty="0" err="1"/>
                  <a:t>didapatkan</a:t>
                </a:r>
                <a:r>
                  <a:rPr lang="en-US" sz="1200" dirty="0"/>
                  <a:t> mean </a:t>
                </a:r>
                <a:r>
                  <a:rPr lang="en-US" sz="1200" dirty="0" err="1"/>
                  <a:t>dan</a:t>
                </a:r>
                <a:r>
                  <a:rPr lang="en-US" sz="1200" dirty="0"/>
                  <a:t> </a:t>
                </a:r>
                <a:r>
                  <a:rPr lang="en-US" sz="1200" dirty="0" err="1"/>
                  <a:t>variansi</a:t>
                </a:r>
                <a:r>
                  <a:rPr lang="en-US" sz="1200" dirty="0"/>
                  <a:t> </a:t>
                </a:r>
                <a:r>
                  <a:rPr lang="en-US" sz="1200" dirty="0" err="1"/>
                  <a:t>dari</a:t>
                </a:r>
                <a:r>
                  <a:rPr lang="en-US" sz="1200" dirty="0"/>
                  <a:t> </a:t>
                </a:r>
                <a:r>
                  <a:rPr lang="en-US" sz="1200" dirty="0" err="1"/>
                  <a:t>setiap</a:t>
                </a:r>
                <a:r>
                  <a:rPr lang="en-US" sz="1200" dirty="0"/>
                  <a:t> </a:t>
                </a:r>
                <a:r>
                  <a:rPr lang="en-US" sz="1200" dirty="0" err="1"/>
                  <a:t>portofolio</a:t>
                </a:r>
                <a:r>
                  <a:rPr lang="en-US" sz="1200" dirty="0"/>
                  <a:t> </a:t>
                </a:r>
                <a:r>
                  <a:rPr lang="en-US" sz="1200" dirty="0" err="1"/>
                  <a:t>kemudian</a:t>
                </a:r>
                <a:r>
                  <a:rPr lang="en-US" sz="1200" dirty="0"/>
                  <a:t> </a:t>
                </a:r>
                <a:r>
                  <a:rPr lang="en-US" sz="1200" dirty="0" err="1"/>
                  <a:t>dihitung</a:t>
                </a:r>
                <a:r>
                  <a:rPr lang="en-US" sz="1200" dirty="0"/>
                  <a:t> </a:t>
                </a:r>
                <a:r>
                  <a:rPr lang="en-US" sz="1200" dirty="0" err="1"/>
                  <a:t>rasio</a:t>
                </a:r>
                <a:r>
                  <a:rPr lang="en-US" sz="1200" dirty="0"/>
                  <a:t> Mean-Variance </a:t>
                </a:r>
                <a:r>
                  <a:rPr lang="en-US" sz="1200" dirty="0" err="1"/>
                  <a:t>untuk</a:t>
                </a:r>
                <a:r>
                  <a:rPr lang="en-US" sz="1200" dirty="0"/>
                  <a:t> </a:t>
                </a:r>
                <a:r>
                  <a:rPr lang="en-US" sz="1200" dirty="0" err="1"/>
                  <a:t>menentukan</a:t>
                </a:r>
                <a:r>
                  <a:rPr lang="en-US" sz="1200" dirty="0"/>
                  <a:t> </a:t>
                </a:r>
                <a:r>
                  <a:rPr lang="en-US" sz="1200" dirty="0" err="1"/>
                  <a:t>proporsi</a:t>
                </a:r>
                <a:r>
                  <a:rPr lang="en-US" sz="1200" dirty="0"/>
                  <a:t> optimum,</a:t>
                </a:r>
                <a:r>
                  <a:rPr lang="id-ID" sz="1200" dirty="0"/>
                  <a:t> </a:t>
                </a:r>
                <a:endParaRPr lang="en-US" sz="1200" dirty="0"/>
              </a:p>
              <a:p>
                <a:endParaRPr lang="en-ID"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t>
                </a:r>
                <a:r>
                  <a:rPr lang="id-ID" sz="1200" dirty="0"/>
                  <a:t>elanjutnya vektor bobot </a:t>
                </a:r>
                <a:r>
                  <a:rPr lang="id-ID" sz="1200" b="1" i="0">
                    <a:latin typeface="Cambria Math" panose="02040503050406030204" pitchFamily="18" charset="0"/>
                  </a:rPr>
                  <a:t>𝒙</a:t>
                </a:r>
                <a:r>
                  <a:rPr lang="id-ID" sz="1200" dirty="0"/>
                  <a:t> dihitung</a:t>
                </a:r>
                <a:r>
                  <a:rPr lang="en-US" sz="1200" dirty="0"/>
                  <a:t> </a:t>
                </a:r>
                <a:r>
                  <a:rPr lang="en-US" sz="1200" dirty="0" err="1"/>
                  <a:t>dengan</a:t>
                </a:r>
                <a:r>
                  <a:rPr lang="en-US" sz="1200" dirty="0"/>
                  <a:t> </a:t>
                </a:r>
                <a:r>
                  <a:rPr lang="en-US" sz="1200" dirty="0" err="1"/>
                  <a:t>memanfaatkan</a:t>
                </a:r>
                <a:r>
                  <a:rPr lang="en-US" sz="1200" dirty="0"/>
                  <a:t> function </a:t>
                </a:r>
                <a:r>
                  <a:rPr lang="en-US" sz="1200" i="1" dirty="0" err="1"/>
                  <a:t>portopt</a:t>
                </a:r>
                <a:r>
                  <a:rPr lang="en-US" sz="1200" dirty="0"/>
                  <a:t> </a:t>
                </a:r>
                <a:r>
                  <a:rPr lang="id-ID" sz="1200" dirty="0"/>
                  <a:t>menggunakan sof</a:t>
                </a:r>
                <a:r>
                  <a:rPr lang="en-US" sz="1200" dirty="0"/>
                  <a:t>t</a:t>
                </a:r>
                <a:r>
                  <a:rPr lang="id-ID" sz="1200" dirty="0"/>
                  <a:t>ware</a:t>
                </a:r>
                <a:r>
                  <a:rPr lang="en-US" sz="1200" dirty="0"/>
                  <a:t> </a:t>
                </a:r>
                <a:r>
                  <a:rPr lang="en-US" sz="1200" dirty="0" err="1"/>
                  <a:t>Matlab</a:t>
                </a:r>
                <a:r>
                  <a:rPr lang="id-ID" sz="1200" dirty="0"/>
                  <a:t>. </a:t>
                </a:r>
                <a:r>
                  <a:rPr lang="en-US" sz="1200" dirty="0" err="1"/>
                  <a:t>Setelah</a:t>
                </a:r>
                <a:r>
                  <a:rPr lang="en-US" sz="1200" dirty="0"/>
                  <a:t> </a:t>
                </a:r>
                <a:r>
                  <a:rPr lang="en-US" sz="1200" dirty="0" err="1"/>
                  <a:t>didapatkan</a:t>
                </a:r>
                <a:r>
                  <a:rPr lang="en-US" sz="1200" dirty="0"/>
                  <a:t> mean </a:t>
                </a:r>
                <a:r>
                  <a:rPr lang="en-US" sz="1200" dirty="0" err="1"/>
                  <a:t>dan</a:t>
                </a:r>
                <a:r>
                  <a:rPr lang="en-US" sz="1200" dirty="0"/>
                  <a:t> </a:t>
                </a:r>
                <a:r>
                  <a:rPr lang="en-US" sz="1200" dirty="0" err="1"/>
                  <a:t>variansi</a:t>
                </a:r>
                <a:r>
                  <a:rPr lang="en-US" sz="1200" dirty="0"/>
                  <a:t> </a:t>
                </a:r>
                <a:r>
                  <a:rPr lang="en-US" sz="1200" dirty="0" err="1"/>
                  <a:t>dari</a:t>
                </a:r>
                <a:r>
                  <a:rPr lang="en-US" sz="1200" dirty="0"/>
                  <a:t> </a:t>
                </a:r>
                <a:r>
                  <a:rPr lang="en-US" sz="1200" dirty="0" err="1"/>
                  <a:t>setiap</a:t>
                </a:r>
                <a:r>
                  <a:rPr lang="en-US" sz="1200" dirty="0"/>
                  <a:t> </a:t>
                </a:r>
                <a:r>
                  <a:rPr lang="en-US" sz="1200" dirty="0" err="1"/>
                  <a:t>portofolio</a:t>
                </a:r>
                <a:r>
                  <a:rPr lang="en-US" sz="1200" dirty="0"/>
                  <a:t> </a:t>
                </a:r>
                <a:r>
                  <a:rPr lang="en-US" sz="1200" dirty="0" err="1"/>
                  <a:t>kemudian</a:t>
                </a:r>
                <a:r>
                  <a:rPr lang="en-US" sz="1200" dirty="0"/>
                  <a:t> </a:t>
                </a:r>
                <a:r>
                  <a:rPr lang="en-US" sz="1200" dirty="0" err="1"/>
                  <a:t>dihitung</a:t>
                </a:r>
                <a:r>
                  <a:rPr lang="en-US" sz="1200" dirty="0"/>
                  <a:t> </a:t>
                </a:r>
                <a:r>
                  <a:rPr lang="en-US" sz="1200" dirty="0" err="1"/>
                  <a:t>rasio</a:t>
                </a:r>
                <a:r>
                  <a:rPr lang="en-US" sz="1200" dirty="0"/>
                  <a:t> Mean-Variance </a:t>
                </a:r>
                <a:r>
                  <a:rPr lang="en-US" sz="1200" dirty="0" err="1"/>
                  <a:t>untuk</a:t>
                </a:r>
                <a:r>
                  <a:rPr lang="en-US" sz="1200" dirty="0"/>
                  <a:t> </a:t>
                </a:r>
                <a:r>
                  <a:rPr lang="en-US" sz="1200" dirty="0" err="1"/>
                  <a:t>menentukan</a:t>
                </a:r>
                <a:r>
                  <a:rPr lang="en-US" sz="1200" dirty="0"/>
                  <a:t> </a:t>
                </a:r>
                <a:r>
                  <a:rPr lang="en-US" sz="1200" dirty="0" err="1"/>
                  <a:t>proporsi</a:t>
                </a:r>
                <a:r>
                  <a:rPr lang="en-US" sz="1200" dirty="0"/>
                  <a:t> optimum,</a:t>
                </a:r>
                <a:r>
                  <a:rPr lang="id-ID" sz="1200" dirty="0"/>
                  <a:t> </a:t>
                </a:r>
                <a:endParaRPr lang="en-US" sz="1200" dirty="0"/>
              </a:p>
              <a:p>
                <a:endParaRPr lang="en-ID" dirty="0"/>
              </a:p>
            </p:txBody>
          </p:sp>
        </mc:Fallback>
      </mc:AlternateContent>
      <p:sp>
        <p:nvSpPr>
          <p:cNvPr id="4" name="Slide Number Placeholder 3"/>
          <p:cNvSpPr>
            <a:spLocks noGrp="1"/>
          </p:cNvSpPr>
          <p:nvPr>
            <p:ph type="sldNum" sz="quarter" idx="5"/>
          </p:nvPr>
        </p:nvSpPr>
        <p:spPr/>
        <p:txBody>
          <a:bodyPr/>
          <a:lstStyle/>
          <a:p>
            <a:fld id="{68602BA6-02F0-48E8-A9F0-3F1B6ADDE787}" type="slidenum">
              <a:rPr lang="id-ID" smtClean="0"/>
              <a:t>35</a:t>
            </a:fld>
            <a:endParaRPr lang="id-ID"/>
          </a:p>
        </p:txBody>
      </p:sp>
    </p:spTree>
    <p:extLst>
      <p:ext uri="{BB962C8B-B14F-4D97-AF65-F5344CB8AC3E}">
        <p14:creationId xmlns:p14="http://schemas.microsoft.com/office/powerpoint/2010/main" val="945060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200" dirty="0"/>
              <a:t>Serangkaian portofolio efisien berada pada permukaan efisien (efficient frontier).Efficient frontier adalah permukaan efisien di mana terletak portofolio-portofolio yang return-nya sepadan dengan risikonya. Menggunakan bantuan software </a:t>
            </a:r>
            <a:r>
              <a:rPr lang="en-US" sz="1200" dirty="0"/>
              <a:t>Microsoft Excel</a:t>
            </a:r>
            <a:r>
              <a:rPr lang="id-ID" sz="1200" dirty="0"/>
              <a:t>, kurva Efficient frontier dan rasio antara return rata-rata terhadap variansi portofolio tampak seperti pada Gambar 1</a:t>
            </a:r>
            <a:r>
              <a:rPr lang="en-US" sz="1200" dirty="0"/>
              <a:t> </a:t>
            </a:r>
            <a:r>
              <a:rPr lang="en-US" sz="1200" dirty="0" err="1"/>
              <a:t>dan</a:t>
            </a:r>
            <a:r>
              <a:rPr lang="en-US" sz="1200" dirty="0"/>
              <a:t> </a:t>
            </a:r>
            <a:r>
              <a:rPr lang="en-US" sz="1200" dirty="0" err="1"/>
              <a:t>Gambar</a:t>
            </a:r>
            <a:r>
              <a:rPr lang="en-US" sz="1200" dirty="0"/>
              <a:t> 2</a:t>
            </a:r>
            <a:r>
              <a:rPr lang="id-ID" sz="1200" dirty="0"/>
              <a:t>.</a:t>
            </a:r>
            <a:endParaRPr lang="en-US" sz="1200" dirty="0"/>
          </a:p>
          <a:p>
            <a:endParaRPr lang="en-US" dirty="0"/>
          </a:p>
        </p:txBody>
      </p:sp>
      <p:sp>
        <p:nvSpPr>
          <p:cNvPr id="4" name="Slide Number Placeholder 3"/>
          <p:cNvSpPr>
            <a:spLocks noGrp="1"/>
          </p:cNvSpPr>
          <p:nvPr>
            <p:ph type="sldNum" sz="quarter" idx="10"/>
          </p:nvPr>
        </p:nvSpPr>
        <p:spPr/>
        <p:txBody>
          <a:bodyPr/>
          <a:lstStyle/>
          <a:p>
            <a:fld id="{68602BA6-02F0-48E8-A9F0-3F1B6ADDE787}" type="slidenum">
              <a:rPr lang="id-ID" smtClean="0"/>
              <a:t>36</a:t>
            </a:fld>
            <a:endParaRPr lang="id-ID"/>
          </a:p>
        </p:txBody>
      </p:sp>
    </p:spTree>
    <p:extLst>
      <p:ext uri="{BB962C8B-B14F-4D97-AF65-F5344CB8AC3E}">
        <p14:creationId xmlns:p14="http://schemas.microsoft.com/office/powerpoint/2010/main" val="1190048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fontAlgn="base" latinLnBrk="0"/>
                <a:r>
                  <a:rPr lang="id-ID" sz="1200" dirty="0"/>
                  <a:t>Misalkan investor mengalokasikan</a:t>
                </a:r>
                <a:r>
                  <a:rPr lang="en-US" sz="1200" baseline="0" dirty="0"/>
                  <a:t> </a:t>
                </a:r>
                <a:r>
                  <a:rPr lang="id-ID" sz="1200" dirty="0"/>
                  <a:t>investasi pada asset bebas risiko, yang memberikan return rataan sebesar </a:t>
                </a:r>
                <a14:m>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r>
                      <a:rPr lang="id-ID" sz="1200" i="1">
                        <a:latin typeface="Cambria Math" panose="02040503050406030204" pitchFamily="18" charset="0"/>
                      </a:rPr>
                      <m:t> </m:t>
                    </m:r>
                  </m:oMath>
                </a14:m>
                <a:r>
                  <a:rPr lang="id-ID" sz="1200" dirty="0"/>
                  <a:t>per tahun atau setara dengan </a:t>
                </a:r>
                <a14:m>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r>
                      <a:rPr lang="id-ID" sz="1200" i="1">
                        <a:latin typeface="Cambria Math" panose="02040503050406030204" pitchFamily="18" charset="0"/>
                      </a:rPr>
                      <m:t>/365</m:t>
                    </m:r>
                  </m:oMath>
                </a14:m>
                <a:r>
                  <a:rPr lang="id-ID" sz="1200" dirty="0"/>
                  <a:t> per hari. </a:t>
                </a:r>
                <a:endParaRPr lang="en-US" sz="1200" dirty="0"/>
              </a:p>
              <a:p>
                <a:pPr latinLnBrk="0"/>
                <a:r>
                  <a:rPr lang="id-ID" sz="1200" dirty="0"/>
                  <a:t>Untuk sumber data dari pengembalian </a:t>
                </a:r>
                <a:r>
                  <a:rPr lang="en-US" sz="1200" dirty="0" err="1"/>
                  <a:t>nilai</a:t>
                </a:r>
                <a:r>
                  <a:rPr lang="en-US" sz="1200" dirty="0"/>
                  <a:t> </a:t>
                </a:r>
                <a:r>
                  <a:rPr lang="en-US" sz="1200" i="1" dirty="0"/>
                  <a:t>risk free</a:t>
                </a:r>
                <a:r>
                  <a:rPr lang="en-US" sz="1200" dirty="0"/>
                  <a:t> </a:t>
                </a:r>
                <a:r>
                  <a:rPr lang="id-ID" sz="1200" dirty="0"/>
                  <a:t>bersumber dari tingkat suku bunga Bank Indonesia.</a:t>
                </a:r>
                <a:endParaRPr lang="en-ID" dirty="0"/>
              </a:p>
            </p:txBody>
          </p:sp>
        </mc:Choice>
        <mc:Fallback xmlns="">
          <p:sp>
            <p:nvSpPr>
              <p:cNvPr id="3" name="Notes Placeholder 2"/>
              <p:cNvSpPr>
                <a:spLocks noGrp="1"/>
              </p:cNvSpPr>
              <p:nvPr>
                <p:ph type="body" idx="1"/>
              </p:nvPr>
            </p:nvSpPr>
            <p:spPr/>
            <p:txBody>
              <a:bodyPr/>
              <a:lstStyle/>
              <a:p>
                <a:pPr fontAlgn="base" latinLnBrk="0"/>
                <a:r>
                  <a:rPr lang="id-ID" sz="1200" dirty="0"/>
                  <a:t>Misalkan investor mengalokasikan</a:t>
                </a:r>
                <a:r>
                  <a:rPr lang="en-US" sz="1200" baseline="0" dirty="0"/>
                  <a:t> </a:t>
                </a:r>
                <a:r>
                  <a:rPr lang="id-ID" sz="1200" dirty="0"/>
                  <a:t>investasi pada asset bebas risiko, yang memberikan return rataan sebesar </a:t>
                </a:r>
                <a:r>
                  <a:rPr lang="id-ID" sz="1200" i="0">
                    <a:latin typeface="Cambria Math" panose="02040503050406030204" pitchFamily="18" charset="0"/>
                  </a:rPr>
                  <a:t>𝑟</a:t>
                </a:r>
                <a:r>
                  <a:rPr lang="en-US" sz="1200" i="0">
                    <a:latin typeface="Cambria Math" panose="02040503050406030204" pitchFamily="18" charset="0"/>
                  </a:rPr>
                  <a:t>_</a:t>
                </a:r>
                <a:r>
                  <a:rPr lang="id-ID" sz="1200" i="0">
                    <a:latin typeface="Cambria Math" panose="02040503050406030204" pitchFamily="18" charset="0"/>
                  </a:rPr>
                  <a:t>𝑓  </a:t>
                </a:r>
                <a:r>
                  <a:rPr lang="id-ID" sz="1200" dirty="0"/>
                  <a:t>per tahun atau setara dengan </a:t>
                </a:r>
                <a:r>
                  <a:rPr lang="id-ID" sz="1200" i="0">
                    <a:latin typeface="Cambria Math" panose="02040503050406030204" pitchFamily="18" charset="0"/>
                  </a:rPr>
                  <a:t>𝑟</a:t>
                </a:r>
                <a:r>
                  <a:rPr lang="en-US" sz="1200" i="0">
                    <a:latin typeface="Cambria Math" panose="02040503050406030204" pitchFamily="18" charset="0"/>
                  </a:rPr>
                  <a:t>_</a:t>
                </a:r>
                <a:r>
                  <a:rPr lang="id-ID" sz="1200" i="0">
                    <a:latin typeface="Cambria Math" panose="02040503050406030204" pitchFamily="18" charset="0"/>
                  </a:rPr>
                  <a:t>𝑓/365</a:t>
                </a:r>
                <a:r>
                  <a:rPr lang="id-ID" sz="1200" dirty="0"/>
                  <a:t> per hari. </a:t>
                </a:r>
                <a:endParaRPr lang="en-US" sz="1200" dirty="0"/>
              </a:p>
              <a:p>
                <a:pPr latinLnBrk="0"/>
                <a:r>
                  <a:rPr lang="id-ID" sz="1200" dirty="0"/>
                  <a:t>Untuk sumber data dari pengembalian </a:t>
                </a:r>
                <a:r>
                  <a:rPr lang="en-US" sz="1200" dirty="0" err="1"/>
                  <a:t>nilai</a:t>
                </a:r>
                <a:r>
                  <a:rPr lang="en-US" sz="1200" dirty="0"/>
                  <a:t> </a:t>
                </a:r>
                <a:r>
                  <a:rPr lang="en-US" sz="1200" i="1" dirty="0"/>
                  <a:t>risk free</a:t>
                </a:r>
                <a:r>
                  <a:rPr lang="en-US" sz="1200" dirty="0"/>
                  <a:t> </a:t>
                </a:r>
                <a:r>
                  <a:rPr lang="id-ID" sz="1200" dirty="0"/>
                  <a:t>bersumber dari tingkat suku bunga Bank Indonesia.</a:t>
                </a:r>
                <a:endParaRPr lang="en-ID" dirty="0"/>
              </a:p>
            </p:txBody>
          </p:sp>
        </mc:Fallback>
      </mc:AlternateContent>
      <p:sp>
        <p:nvSpPr>
          <p:cNvPr id="4" name="Slide Number Placeholder 3"/>
          <p:cNvSpPr>
            <a:spLocks noGrp="1"/>
          </p:cNvSpPr>
          <p:nvPr>
            <p:ph type="sldNum" sz="quarter" idx="5"/>
          </p:nvPr>
        </p:nvSpPr>
        <p:spPr/>
        <p:txBody>
          <a:bodyPr/>
          <a:lstStyle/>
          <a:p>
            <a:fld id="{68602BA6-02F0-48E8-A9F0-3F1B6ADDE787}" type="slidenum">
              <a:rPr lang="id-ID" smtClean="0"/>
              <a:t>37</a:t>
            </a:fld>
            <a:endParaRPr lang="id-ID"/>
          </a:p>
        </p:txBody>
      </p:sp>
    </p:spTree>
    <p:extLst>
      <p:ext uri="{BB962C8B-B14F-4D97-AF65-F5344CB8AC3E}">
        <p14:creationId xmlns:p14="http://schemas.microsoft.com/office/powerpoint/2010/main" val="2958373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602BA6-02F0-48E8-A9F0-3F1B6ADDE787}" type="slidenum">
              <a:rPr lang="id-ID" smtClean="0"/>
              <a:t>39</a:t>
            </a:fld>
            <a:endParaRPr lang="id-ID"/>
          </a:p>
        </p:txBody>
      </p:sp>
    </p:spTree>
    <p:extLst>
      <p:ext uri="{BB962C8B-B14F-4D97-AF65-F5344CB8AC3E}">
        <p14:creationId xmlns:p14="http://schemas.microsoft.com/office/powerpoint/2010/main" val="3136585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68602BA6-02F0-48E8-A9F0-3F1B6ADDE787}" type="slidenum">
              <a:rPr lang="id-ID" smtClean="0"/>
              <a:t>40</a:t>
            </a:fld>
            <a:endParaRPr lang="id-ID"/>
          </a:p>
        </p:txBody>
      </p:sp>
    </p:spTree>
    <p:extLst>
      <p:ext uri="{BB962C8B-B14F-4D97-AF65-F5344CB8AC3E}">
        <p14:creationId xmlns:p14="http://schemas.microsoft.com/office/powerpoint/2010/main" val="13036377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dirty="0" err="1"/>
              <a:t>Berdasarkan</a:t>
            </a:r>
            <a:r>
              <a:rPr lang="en-US" sz="1200" dirty="0"/>
              <a:t> </a:t>
            </a:r>
            <a:r>
              <a:rPr lang="en-US" sz="1200" dirty="0" err="1"/>
              <a:t>Tabel</a:t>
            </a:r>
            <a:r>
              <a:rPr lang="en-US" sz="1200" dirty="0"/>
              <a:t> 8 dan </a:t>
            </a:r>
            <a:r>
              <a:rPr lang="en-US" sz="1200" dirty="0" err="1"/>
              <a:t>Tabel</a:t>
            </a:r>
            <a:r>
              <a:rPr lang="en-US" sz="1200" dirty="0"/>
              <a:t> 10, </a:t>
            </a:r>
            <a:r>
              <a:rPr lang="en-US" sz="1200" dirty="0" err="1"/>
              <a:t>didapatkan</a:t>
            </a:r>
            <a:r>
              <a:rPr lang="en-US" sz="1200" dirty="0"/>
              <a:t> </a:t>
            </a:r>
            <a:r>
              <a:rPr lang="en-US" sz="1200" dirty="0" err="1"/>
              <a:t>tiga</a:t>
            </a:r>
            <a:r>
              <a:rPr lang="en-US" sz="1200" dirty="0"/>
              <a:t> </a:t>
            </a:r>
            <a:r>
              <a:rPr lang="en-US" sz="1200" dirty="0" err="1"/>
              <a:t>portofolio</a:t>
            </a:r>
            <a:r>
              <a:rPr lang="en-US" sz="1200" dirty="0"/>
              <a:t> yang </a:t>
            </a:r>
            <a:r>
              <a:rPr lang="en-US" sz="1200" dirty="0" err="1"/>
              <a:t>memenuhi</a:t>
            </a:r>
            <a:r>
              <a:rPr lang="en-US" sz="1200" dirty="0"/>
              <a:t> </a:t>
            </a:r>
            <a:r>
              <a:rPr lang="en-US" sz="1200" dirty="0" err="1"/>
              <a:t>ketiga</a:t>
            </a:r>
            <a:r>
              <a:rPr lang="en-US" sz="1200" dirty="0"/>
              <a:t> </a:t>
            </a:r>
            <a:r>
              <a:rPr lang="en-US" sz="1200" dirty="0" err="1"/>
              <a:t>masalah</a:t>
            </a:r>
            <a:r>
              <a:rPr lang="en-US" sz="1200" dirty="0"/>
              <a:t> </a:t>
            </a:r>
            <a:r>
              <a:rPr lang="en-US" sz="1200" dirty="0" err="1"/>
              <a:t>optimisasi</a:t>
            </a:r>
            <a:r>
              <a:rPr lang="en-US" sz="1200" dirty="0"/>
              <a:t> </a:t>
            </a:r>
            <a:r>
              <a:rPr lang="en-US" sz="1200" dirty="0" err="1"/>
              <a:t>yaitu</a:t>
            </a:r>
            <a:r>
              <a:rPr lang="en-US" sz="1200" dirty="0"/>
              <a:t>, </a:t>
            </a:r>
            <a:r>
              <a:rPr lang="en-US" sz="1200" dirty="0" err="1"/>
              <a:t>portofolio</a:t>
            </a:r>
            <a:r>
              <a:rPr lang="en-US" sz="1200" dirty="0"/>
              <a:t> minimum variance, </a:t>
            </a:r>
            <a:r>
              <a:rPr lang="en-US" sz="1200" dirty="0" err="1"/>
              <a:t>portofolio</a:t>
            </a:r>
            <a:r>
              <a:rPr lang="en-US" sz="1200" dirty="0"/>
              <a:t> </a:t>
            </a:r>
            <a:r>
              <a:rPr lang="en-US" sz="1200" dirty="0" err="1"/>
              <a:t>maksimum</a:t>
            </a:r>
            <a:r>
              <a:rPr lang="en-US" sz="1200" dirty="0"/>
              <a:t> return dan </a:t>
            </a:r>
            <a:r>
              <a:rPr lang="en-US" sz="1200" dirty="0" err="1"/>
              <a:t>portofolio</a:t>
            </a:r>
            <a:r>
              <a:rPr lang="en-US" sz="1200" dirty="0"/>
              <a:t> optimum </a:t>
            </a:r>
            <a:r>
              <a:rPr lang="en-US" sz="1200" dirty="0" err="1"/>
              <a:t>saham</a:t>
            </a:r>
            <a:r>
              <a:rPr lang="en-US" sz="1200" dirty="0"/>
              <a:t> </a:t>
            </a:r>
            <a:r>
              <a:rPr lang="en-US" sz="1200" dirty="0" err="1"/>
              <a:t>sebelum</a:t>
            </a:r>
            <a:r>
              <a:rPr lang="en-US" sz="1200" dirty="0"/>
              <a:t> </a:t>
            </a:r>
            <a:r>
              <a:rPr lang="en-US" sz="1200" dirty="0" err="1"/>
              <a:t>pandemi</a:t>
            </a:r>
            <a:r>
              <a:rPr lang="en-US" sz="1200" dirty="0"/>
              <a:t> covid-19.</a:t>
            </a:r>
          </a:p>
          <a:p>
            <a:pPr marL="342900" lvl="0" indent="-342900" rtl="0" fontAlgn="base">
              <a:lnSpc>
                <a:spcPct val="150000"/>
              </a:lnSpc>
              <a:buFont typeface="+mj-lt"/>
              <a:buAutoNum type="alphaLcPeriod"/>
            </a:pP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Portofolio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minimum variance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untuk</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model mean-variance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tanpa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aset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beRisiko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pada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saham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selama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pandemi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covid-19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diperoleh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rataan return sebesar -0.00017290 dengan variansi sebesar 0.00033127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Sedangkan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untuk</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model mean-variance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dengan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aset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beRisiko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diperoleh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rataan return sebesar -0.00014483 dengan variansi sebesar 0.00026833</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D" sz="1800" dirty="0">
              <a:effectLst/>
              <a:latin typeface="Times New Roman" panose="02020603050405020304" pitchFamily="18" charset="0"/>
              <a:ea typeface="Times New Roman" panose="02020603050405020304" pitchFamily="18" charset="0"/>
            </a:endParaRPr>
          </a:p>
          <a:p>
            <a:pPr marL="342900" lvl="0" indent="-342900" fontAlgn="base">
              <a:lnSpc>
                <a:spcPct val="150000"/>
              </a:lnSpc>
              <a:buFont typeface="+mj-lt"/>
              <a:buAutoNum type="alphaLcPeriod"/>
            </a:pP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Portofolio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maksimum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return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untuk</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model mean-variance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tanpa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aset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beRisiko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pada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saham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selama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pandemi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covid-19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diperoleh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rataan return sebesar 0.00483604 dengan variansi sebesar 0.00198140</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Sedangkan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untuk</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model mean-variance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dengan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aset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beRisiko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diperoleh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rataan return sebesar 0.00436321 dengan variansi sebesar 0.00175313</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D" sz="1800" dirty="0">
              <a:effectLst/>
              <a:latin typeface="Times New Roman" panose="02020603050405020304" pitchFamily="18" charset="0"/>
              <a:ea typeface="Times New Roman" panose="02020603050405020304" pitchFamily="18" charset="0"/>
            </a:endParaRPr>
          </a:p>
          <a:p>
            <a:pPr marL="342900" lvl="0" indent="-342900" fontAlgn="base">
              <a:lnSpc>
                <a:spcPct val="150000"/>
              </a:lnSpc>
              <a:buFont typeface="+mj-lt"/>
              <a:buAutoNum type="alphaLcPeriod"/>
            </a:pPr>
            <a:r>
              <a:rPr lang="id-ID"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Portofolio optimum untuk model mean-variance tanpa aset bebas risiko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pada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saham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selama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pandemic covid-19</a:t>
            </a:r>
            <a:r>
              <a:rPr lang="id-ID"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didapat rataan return sebesar 0.00224521 dengan variansi sebesar 0.00071573;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Sedangkan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untuk</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model mean-variance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dengan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aset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beRisiko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diperoleh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rataan return sebesar 0.00203147 dengan variansi sebesar 0.00057974</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D"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8602BA6-02F0-48E8-A9F0-3F1B6ADDE787}" type="slidenum">
              <a:rPr lang="id-ID" smtClean="0"/>
              <a:t>41</a:t>
            </a:fld>
            <a:endParaRPr lang="id-ID"/>
          </a:p>
        </p:txBody>
      </p:sp>
    </p:spTree>
    <p:extLst>
      <p:ext uri="{BB962C8B-B14F-4D97-AF65-F5344CB8AC3E}">
        <p14:creationId xmlns:p14="http://schemas.microsoft.com/office/powerpoint/2010/main" val="14787122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602BA6-02F0-48E8-A9F0-3F1B6ADDE787}" type="slidenum">
              <a:rPr lang="id-ID" smtClean="0"/>
              <a:t>42</a:t>
            </a:fld>
            <a:endParaRPr lang="id-ID"/>
          </a:p>
        </p:txBody>
      </p:sp>
    </p:spTree>
    <p:extLst>
      <p:ext uri="{BB962C8B-B14F-4D97-AF65-F5344CB8AC3E}">
        <p14:creationId xmlns:p14="http://schemas.microsoft.com/office/powerpoint/2010/main" val="2202414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68602BA6-02F0-48E8-A9F0-3F1B6ADDE787}" type="slidenum">
              <a:rPr lang="id-ID" smtClean="0"/>
              <a:t>4</a:t>
            </a:fld>
            <a:endParaRPr lang="id-ID"/>
          </a:p>
        </p:txBody>
      </p:sp>
    </p:spTree>
    <p:extLst>
      <p:ext uri="{BB962C8B-B14F-4D97-AF65-F5344CB8AC3E}">
        <p14:creationId xmlns:p14="http://schemas.microsoft.com/office/powerpoint/2010/main" val="3679694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dirty="0"/>
              <a:t>Jika memperhatikan grafik pada Gambar </a:t>
            </a:r>
            <a:r>
              <a:rPr lang="en-US" sz="1200" dirty="0"/>
              <a:t>5</a:t>
            </a:r>
            <a:r>
              <a:rPr lang="id-ID" sz="1200" dirty="0"/>
              <a:t>, maka tampak bahwa kurva</a:t>
            </a:r>
            <a:r>
              <a:rPr lang="en-US" sz="1200" dirty="0"/>
              <a:t> efficient frontier </a:t>
            </a:r>
            <a:r>
              <a:rPr lang="id-ID" sz="1200" dirty="0"/>
              <a:t>untuk portofolio model Mean-Variance dengan aset bebas risiko, </a:t>
            </a:r>
            <a:r>
              <a:rPr lang="en-US" sz="1200" dirty="0" err="1"/>
              <a:t>lebih</a:t>
            </a:r>
            <a:r>
              <a:rPr lang="en-US" sz="1200" dirty="0"/>
              <a:t> </a:t>
            </a:r>
            <a:r>
              <a:rPr lang="en-US" sz="1200" dirty="0" err="1"/>
              <a:t>rendah</a:t>
            </a:r>
            <a:r>
              <a:rPr lang="en-US" sz="1200" dirty="0"/>
              <a:t> </a:t>
            </a:r>
            <a:r>
              <a:rPr lang="id-ID" sz="1200" dirty="0"/>
              <a:t>dibandingkan portofolio model Mean-Variance tanpa aset bebas risiko. Dalam hal ini menggambarkan bahwa return investasi yang menggabungkan tanpa dan dengan aset bebas risiko, </a:t>
            </a:r>
            <a:r>
              <a:rPr lang="en-US" sz="1200" dirty="0" err="1"/>
              <a:t>kurang</a:t>
            </a:r>
            <a:r>
              <a:rPr lang="id-ID" sz="1200" dirty="0"/>
              <a:t> menguntungkan dibandingkan return investasi hanya pada aset tanpa bebas risiko .</a:t>
            </a:r>
            <a:endParaRPr lang="en-US" sz="1200" dirty="0"/>
          </a:p>
          <a:p>
            <a:endParaRPr lang="en-ID" dirty="0"/>
          </a:p>
        </p:txBody>
      </p:sp>
      <p:sp>
        <p:nvSpPr>
          <p:cNvPr id="4" name="Slide Number Placeholder 3"/>
          <p:cNvSpPr>
            <a:spLocks noGrp="1"/>
          </p:cNvSpPr>
          <p:nvPr>
            <p:ph type="sldNum" sz="quarter" idx="5"/>
          </p:nvPr>
        </p:nvSpPr>
        <p:spPr/>
        <p:txBody>
          <a:bodyPr/>
          <a:lstStyle/>
          <a:p>
            <a:fld id="{68602BA6-02F0-48E8-A9F0-3F1B6ADDE787}" type="slidenum">
              <a:rPr lang="id-ID" smtClean="0"/>
              <a:t>43</a:t>
            </a:fld>
            <a:endParaRPr lang="id-ID"/>
          </a:p>
        </p:txBody>
      </p:sp>
    </p:spTree>
    <p:extLst>
      <p:ext uri="{BB962C8B-B14F-4D97-AF65-F5344CB8AC3E}">
        <p14:creationId xmlns:p14="http://schemas.microsoft.com/office/powerpoint/2010/main" val="4093518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602BA6-02F0-48E8-A9F0-3F1B6ADDE787}" type="slidenum">
              <a:rPr lang="id-ID" smtClean="0"/>
              <a:t>44</a:t>
            </a:fld>
            <a:endParaRPr lang="id-ID"/>
          </a:p>
        </p:txBody>
      </p:sp>
    </p:spTree>
    <p:extLst>
      <p:ext uri="{BB962C8B-B14F-4D97-AF65-F5344CB8AC3E}">
        <p14:creationId xmlns:p14="http://schemas.microsoft.com/office/powerpoint/2010/main" val="15845008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dirty="0"/>
              <a:t>Jika memperhatikan grafik pada Gambar </a:t>
            </a:r>
            <a:r>
              <a:rPr lang="en-US" sz="1200" dirty="0"/>
              <a:t>5</a:t>
            </a:r>
            <a:r>
              <a:rPr lang="id-ID" sz="1200" dirty="0"/>
              <a:t>, maka tampak bahwa kurva</a:t>
            </a:r>
            <a:r>
              <a:rPr lang="en-US" sz="1200" dirty="0"/>
              <a:t> efficient frontier </a:t>
            </a:r>
            <a:r>
              <a:rPr lang="id-ID" sz="1200" dirty="0"/>
              <a:t>untuk portofolio model Mean-Variance dengan aset bebas risiko, </a:t>
            </a:r>
            <a:r>
              <a:rPr lang="en-US" sz="1200" dirty="0" err="1"/>
              <a:t>lebih</a:t>
            </a:r>
            <a:r>
              <a:rPr lang="en-US" sz="1200" dirty="0"/>
              <a:t> </a:t>
            </a:r>
            <a:r>
              <a:rPr lang="en-US" sz="1200" dirty="0" err="1"/>
              <a:t>rendah</a:t>
            </a:r>
            <a:r>
              <a:rPr lang="en-US" sz="1200" dirty="0"/>
              <a:t> </a:t>
            </a:r>
            <a:r>
              <a:rPr lang="id-ID" sz="1200" dirty="0"/>
              <a:t>dibandingkan portofolio model Mean-Variance tanpa aset bebas risiko. Dalam hal ini menggambarkan bahwa return investasi yang menggabungkan tanpa dan dengan aset bebas risiko, </a:t>
            </a:r>
            <a:r>
              <a:rPr lang="en-US" sz="1200" dirty="0" err="1"/>
              <a:t>kurang</a:t>
            </a:r>
            <a:r>
              <a:rPr lang="id-ID" sz="1200" dirty="0"/>
              <a:t> menguntungkan dibandingkan return investasi hanya pada aset tanpa bebas risiko .</a:t>
            </a:r>
            <a:endParaRPr lang="en-US" sz="1200" dirty="0"/>
          </a:p>
          <a:p>
            <a:endParaRPr lang="en-ID" dirty="0"/>
          </a:p>
        </p:txBody>
      </p:sp>
      <p:sp>
        <p:nvSpPr>
          <p:cNvPr id="4" name="Slide Number Placeholder 3"/>
          <p:cNvSpPr>
            <a:spLocks noGrp="1"/>
          </p:cNvSpPr>
          <p:nvPr>
            <p:ph type="sldNum" sz="quarter" idx="5"/>
          </p:nvPr>
        </p:nvSpPr>
        <p:spPr/>
        <p:txBody>
          <a:bodyPr/>
          <a:lstStyle/>
          <a:p>
            <a:fld id="{68602BA6-02F0-48E8-A9F0-3F1B6ADDE787}" type="slidenum">
              <a:rPr lang="id-ID" smtClean="0"/>
              <a:t>45</a:t>
            </a:fld>
            <a:endParaRPr lang="id-ID"/>
          </a:p>
        </p:txBody>
      </p:sp>
    </p:spTree>
    <p:extLst>
      <p:ext uri="{BB962C8B-B14F-4D97-AF65-F5344CB8AC3E}">
        <p14:creationId xmlns:p14="http://schemas.microsoft.com/office/powerpoint/2010/main" val="30463786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68602BA6-02F0-48E8-A9F0-3F1B6ADDE787}" type="slidenum">
              <a:rPr lang="id-ID" smtClean="0"/>
              <a:t>46</a:t>
            </a:fld>
            <a:endParaRPr lang="id-ID"/>
          </a:p>
        </p:txBody>
      </p:sp>
    </p:spTree>
    <p:extLst>
      <p:ext uri="{BB962C8B-B14F-4D97-AF65-F5344CB8AC3E}">
        <p14:creationId xmlns:p14="http://schemas.microsoft.com/office/powerpoint/2010/main" val="37940055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ea typeface="+mn-ea"/>
                <a:cs typeface="+mn-cs"/>
              </a:rPr>
              <a:t>Jika diasumsikan investor menyisihkan sebesar 10% dananya untuk diinvestasikan pada aset bebas risiko (deposito), kemudian selebihnya sebesar 90% dananya diinvestasikan pada aset tanpa bebas risiko yaitu pada 5 (lima) saham perusahaan dari berbagai sektor. Ternyata grafik ef</a:t>
            </a:r>
            <a:r>
              <a:rPr lang="en-US" sz="1200" kern="1200" dirty="0" err="1">
                <a:solidFill>
                  <a:schemeClr val="tx1"/>
                </a:solidFill>
                <a:effectLst/>
                <a:latin typeface="+mn-lt"/>
                <a:ea typeface="+mn-ea"/>
                <a:cs typeface="+mn-cs"/>
              </a:rPr>
              <a:t>ficient</a:t>
            </a:r>
            <a:r>
              <a:rPr lang="en-US" sz="1200" kern="1200" dirty="0">
                <a:solidFill>
                  <a:schemeClr val="tx1"/>
                </a:solidFill>
                <a:effectLst/>
                <a:latin typeface="+mn-lt"/>
                <a:ea typeface="+mn-ea"/>
                <a:cs typeface="+mn-cs"/>
              </a:rPr>
              <a:t> frontier </a:t>
            </a:r>
            <a:r>
              <a:rPr lang="id-ID" sz="1200" kern="1200" dirty="0">
                <a:solidFill>
                  <a:schemeClr val="tx1"/>
                </a:solidFill>
                <a:effectLst/>
                <a:latin typeface="+mn-lt"/>
                <a:ea typeface="+mn-ea"/>
                <a:cs typeface="+mn-cs"/>
              </a:rPr>
              <a:t>portofolio hasil kombinasi tanpa dan dengan aset bebas risiko</a:t>
            </a:r>
            <a:r>
              <a:rPr lang="en-US" sz="1200" kern="1200" dirty="0">
                <a:solidFill>
                  <a:schemeClr val="tx1"/>
                </a:solidFill>
                <a:effectLst/>
                <a:latin typeface="+mn-lt"/>
                <a:ea typeface="+mn-ea"/>
                <a:cs typeface="+mn-cs"/>
              </a:rPr>
              <a:t> pada </a:t>
            </a:r>
            <a:r>
              <a:rPr lang="en-US" sz="1200" kern="1200" dirty="0" err="1">
                <a:solidFill>
                  <a:schemeClr val="tx1"/>
                </a:solidFill>
                <a:effectLst/>
                <a:latin typeface="+mn-lt"/>
                <a:ea typeface="+mn-ea"/>
                <a:cs typeface="+mn-cs"/>
              </a:rPr>
              <a:t>saham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selama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pandemi</a:t>
            </a:r>
            <a:r>
              <a:rPr lang="en-US" sz="1200" kern="1200" dirty="0">
                <a:solidFill>
                  <a:schemeClr val="tx1"/>
                </a:solidFill>
                <a:effectLst/>
                <a:latin typeface="+mn-lt"/>
                <a:ea typeface="+mn-ea"/>
                <a:cs typeface="+mn-cs"/>
              </a:rPr>
              <a:t> covid-19</a:t>
            </a:r>
            <a:r>
              <a:rPr lang="id-ID" sz="1200" kern="1200" dirty="0">
                <a:solidFill>
                  <a:schemeClr val="tx1"/>
                </a:solidFill>
                <a:effectLst/>
                <a:latin typeface="+mn-lt"/>
                <a:ea typeface="+mn-ea"/>
                <a:cs typeface="+mn-cs"/>
              </a:rPr>
              <a:t>, berada di atas grafik rasio efisien dari portofolio yang hanya diinvestasikan pada 5 (lima) saham (aset) tanpa bebas risiko. Hal ini menunjukkan bahwa portofolio investasi yang mengkombinasikan tanpa dan dengan aset bebas risiko, lebih menguntungkan dibandingkan dengan portofolio investasi tanpa bebas risiko yang seluruhnya terdiri dari 5 (lima) saham.</a:t>
            </a:r>
            <a:endParaRPr lang="en-US" sz="1200" kern="1200" dirty="0">
              <a:solidFill>
                <a:schemeClr val="tx1"/>
              </a:solidFill>
              <a:effectLst/>
              <a:latin typeface="+mn-lt"/>
              <a:ea typeface="+mn-ea"/>
              <a:cs typeface="+mn-cs"/>
            </a:endParaRPr>
          </a:p>
          <a:p>
            <a:endParaRPr lang="id-ID" dirty="0"/>
          </a:p>
        </p:txBody>
      </p:sp>
      <p:sp>
        <p:nvSpPr>
          <p:cNvPr id="4" name="Slide Number Placeholder 3"/>
          <p:cNvSpPr>
            <a:spLocks noGrp="1"/>
          </p:cNvSpPr>
          <p:nvPr>
            <p:ph type="sldNum" sz="quarter" idx="10"/>
          </p:nvPr>
        </p:nvSpPr>
        <p:spPr/>
        <p:txBody>
          <a:bodyPr/>
          <a:lstStyle/>
          <a:p>
            <a:fld id="{68602BA6-02F0-48E8-A9F0-3F1B6ADDE787}" type="slidenum">
              <a:rPr lang="id-ID" smtClean="0"/>
              <a:t>47</a:t>
            </a:fld>
            <a:endParaRPr lang="id-ID"/>
          </a:p>
        </p:txBody>
      </p:sp>
    </p:spTree>
    <p:extLst>
      <p:ext uri="{BB962C8B-B14F-4D97-AF65-F5344CB8AC3E}">
        <p14:creationId xmlns:p14="http://schemas.microsoft.com/office/powerpoint/2010/main" val="12639101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ea typeface="+mn-ea"/>
                <a:cs typeface="+mn-cs"/>
              </a:rPr>
              <a:t>Jika diasumsikan investor menyisihkan sebesar 10% dananya untuk diinvestasikan pada aset bebas risiko (deposito), kemudian selebihnya sebesar 90% dananya diinvestasikan pada aset tanpa bebas risiko yaitu pada 5 (lima) saham perusahaan dari berbagai sektor. Ternyata grafik ef</a:t>
            </a:r>
            <a:r>
              <a:rPr lang="en-US" sz="1200" kern="1200" dirty="0" err="1">
                <a:solidFill>
                  <a:schemeClr val="tx1"/>
                </a:solidFill>
                <a:effectLst/>
                <a:latin typeface="+mn-lt"/>
                <a:ea typeface="+mn-ea"/>
                <a:cs typeface="+mn-cs"/>
              </a:rPr>
              <a:t>ficient</a:t>
            </a:r>
            <a:r>
              <a:rPr lang="en-US" sz="1200" kern="1200" dirty="0">
                <a:solidFill>
                  <a:schemeClr val="tx1"/>
                </a:solidFill>
                <a:effectLst/>
                <a:latin typeface="+mn-lt"/>
                <a:ea typeface="+mn-ea"/>
                <a:cs typeface="+mn-cs"/>
              </a:rPr>
              <a:t> frontier </a:t>
            </a:r>
            <a:r>
              <a:rPr lang="id-ID" sz="1200" kern="1200" dirty="0">
                <a:solidFill>
                  <a:schemeClr val="tx1"/>
                </a:solidFill>
                <a:effectLst/>
                <a:latin typeface="+mn-lt"/>
                <a:ea typeface="+mn-ea"/>
                <a:cs typeface="+mn-cs"/>
              </a:rPr>
              <a:t>portofolio hasil kombinasi tanpa dan dengan aset bebas risiko</a:t>
            </a:r>
            <a:r>
              <a:rPr lang="en-US" sz="1200" kern="1200" dirty="0">
                <a:solidFill>
                  <a:schemeClr val="tx1"/>
                </a:solidFill>
                <a:effectLst/>
                <a:latin typeface="+mn-lt"/>
                <a:ea typeface="+mn-ea"/>
                <a:cs typeface="+mn-cs"/>
              </a:rPr>
              <a:t> pada </a:t>
            </a:r>
            <a:r>
              <a:rPr lang="en-US" sz="1200" kern="1200" dirty="0" err="1">
                <a:solidFill>
                  <a:schemeClr val="tx1"/>
                </a:solidFill>
                <a:effectLst/>
                <a:latin typeface="+mn-lt"/>
                <a:ea typeface="+mn-ea"/>
                <a:cs typeface="+mn-cs"/>
              </a:rPr>
              <a:t>saham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selama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pandemi</a:t>
            </a:r>
            <a:r>
              <a:rPr lang="en-US" sz="1200" kern="1200" dirty="0">
                <a:solidFill>
                  <a:schemeClr val="tx1"/>
                </a:solidFill>
                <a:effectLst/>
                <a:latin typeface="+mn-lt"/>
                <a:ea typeface="+mn-ea"/>
                <a:cs typeface="+mn-cs"/>
              </a:rPr>
              <a:t> covid-19</a:t>
            </a:r>
            <a:r>
              <a:rPr lang="id-ID" sz="1200" kern="1200" dirty="0">
                <a:solidFill>
                  <a:schemeClr val="tx1"/>
                </a:solidFill>
                <a:effectLst/>
                <a:latin typeface="+mn-lt"/>
                <a:ea typeface="+mn-ea"/>
                <a:cs typeface="+mn-cs"/>
              </a:rPr>
              <a:t>, berada di atas grafik rasio efisien dari portofolio yang hanya diinvestasikan pada 5 (lima) saham (aset) tanpa bebas risiko. Hal ini menunjukkan bahwa portofolio investasi yang mengkombinasikan tanpa dan dengan aset bebas risiko, lebih menguntungkan dibandingkan dengan portofolio investasi tanpa bebas risiko yang seluruhnya terdiri dari 5 (lima) saham.</a:t>
            </a:r>
            <a:endParaRPr lang="en-US" sz="1200" kern="1200" dirty="0">
              <a:solidFill>
                <a:schemeClr val="tx1"/>
              </a:solidFill>
              <a:effectLst/>
              <a:latin typeface="+mn-lt"/>
              <a:ea typeface="+mn-ea"/>
              <a:cs typeface="+mn-cs"/>
            </a:endParaRPr>
          </a:p>
          <a:p>
            <a:endParaRPr lang="id-ID" dirty="0"/>
          </a:p>
        </p:txBody>
      </p:sp>
      <p:sp>
        <p:nvSpPr>
          <p:cNvPr id="4" name="Slide Number Placeholder 3"/>
          <p:cNvSpPr>
            <a:spLocks noGrp="1"/>
          </p:cNvSpPr>
          <p:nvPr>
            <p:ph type="sldNum" sz="quarter" idx="10"/>
          </p:nvPr>
        </p:nvSpPr>
        <p:spPr/>
        <p:txBody>
          <a:bodyPr/>
          <a:lstStyle/>
          <a:p>
            <a:fld id="{68602BA6-02F0-48E8-A9F0-3F1B6ADDE787}" type="slidenum">
              <a:rPr lang="id-ID" smtClean="0"/>
              <a:t>48</a:t>
            </a:fld>
            <a:endParaRPr lang="id-ID"/>
          </a:p>
        </p:txBody>
      </p:sp>
    </p:spTree>
    <p:extLst>
      <p:ext uri="{BB962C8B-B14F-4D97-AF65-F5344CB8AC3E}">
        <p14:creationId xmlns:p14="http://schemas.microsoft.com/office/powerpoint/2010/main" val="35593743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ea typeface="+mn-ea"/>
                <a:cs typeface="+mn-cs"/>
              </a:rPr>
              <a:t>Jika diasumsikan investor menyisihkan sebesar 10% dananya untuk diinvestasikan pada aset bebas risiko (deposito), kemudian selebihnya sebesar 90% dananya diinvestasikan pada aset tanpa bebas risiko yaitu pada 5 (lima) saham perusahaan dari berbagai sektor. Ternyata grafik ef</a:t>
            </a:r>
            <a:r>
              <a:rPr lang="en-US" sz="1200" kern="1200" dirty="0" err="1">
                <a:solidFill>
                  <a:schemeClr val="tx1"/>
                </a:solidFill>
                <a:effectLst/>
                <a:latin typeface="+mn-lt"/>
                <a:ea typeface="+mn-ea"/>
                <a:cs typeface="+mn-cs"/>
              </a:rPr>
              <a:t>ficient</a:t>
            </a:r>
            <a:r>
              <a:rPr lang="en-US" sz="1200" kern="1200" dirty="0">
                <a:solidFill>
                  <a:schemeClr val="tx1"/>
                </a:solidFill>
                <a:effectLst/>
                <a:latin typeface="+mn-lt"/>
                <a:ea typeface="+mn-ea"/>
                <a:cs typeface="+mn-cs"/>
              </a:rPr>
              <a:t> frontier </a:t>
            </a:r>
            <a:r>
              <a:rPr lang="id-ID" sz="1200" kern="1200" dirty="0">
                <a:solidFill>
                  <a:schemeClr val="tx1"/>
                </a:solidFill>
                <a:effectLst/>
                <a:latin typeface="+mn-lt"/>
                <a:ea typeface="+mn-ea"/>
                <a:cs typeface="+mn-cs"/>
              </a:rPr>
              <a:t>portofolio hasil kombinasi tanpa dan dengan aset bebas risiko</a:t>
            </a:r>
            <a:r>
              <a:rPr lang="en-US" sz="1200" kern="1200" dirty="0">
                <a:solidFill>
                  <a:schemeClr val="tx1"/>
                </a:solidFill>
                <a:effectLst/>
                <a:latin typeface="+mn-lt"/>
                <a:ea typeface="+mn-ea"/>
                <a:cs typeface="+mn-cs"/>
              </a:rPr>
              <a:t> pada </a:t>
            </a:r>
            <a:r>
              <a:rPr lang="en-US" sz="1200" kern="1200" dirty="0" err="1">
                <a:solidFill>
                  <a:schemeClr val="tx1"/>
                </a:solidFill>
                <a:effectLst/>
                <a:latin typeface="+mn-lt"/>
                <a:ea typeface="+mn-ea"/>
                <a:cs typeface="+mn-cs"/>
              </a:rPr>
              <a:t>saham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selama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pandemi</a:t>
            </a:r>
            <a:r>
              <a:rPr lang="en-US" sz="1200" kern="1200" dirty="0">
                <a:solidFill>
                  <a:schemeClr val="tx1"/>
                </a:solidFill>
                <a:effectLst/>
                <a:latin typeface="+mn-lt"/>
                <a:ea typeface="+mn-ea"/>
                <a:cs typeface="+mn-cs"/>
              </a:rPr>
              <a:t> covid-19</a:t>
            </a:r>
            <a:r>
              <a:rPr lang="id-ID" sz="1200" kern="1200" dirty="0">
                <a:solidFill>
                  <a:schemeClr val="tx1"/>
                </a:solidFill>
                <a:effectLst/>
                <a:latin typeface="+mn-lt"/>
                <a:ea typeface="+mn-ea"/>
                <a:cs typeface="+mn-cs"/>
              </a:rPr>
              <a:t>, berada di atas grafik rasio efisien dari portofolio yang hanya diinvestasikan pada 5 (lima) saham (aset) tanpa bebas risiko. Hal ini menunjukkan bahwa portofolio investasi yang mengkombinasikan tanpa dan dengan aset bebas risiko, lebih menguntungkan dibandingkan dengan portofolio investasi tanpa bebas risiko yang seluruhnya terdiri dari 5 (lima) saham.</a:t>
            </a:r>
            <a:endParaRPr lang="en-US" sz="1200" kern="1200" dirty="0">
              <a:solidFill>
                <a:schemeClr val="tx1"/>
              </a:solidFill>
              <a:effectLst/>
              <a:latin typeface="+mn-lt"/>
              <a:ea typeface="+mn-ea"/>
              <a:cs typeface="+mn-cs"/>
            </a:endParaRPr>
          </a:p>
          <a:p>
            <a:endParaRPr lang="id-ID" dirty="0"/>
          </a:p>
        </p:txBody>
      </p:sp>
      <p:sp>
        <p:nvSpPr>
          <p:cNvPr id="4" name="Slide Number Placeholder 3"/>
          <p:cNvSpPr>
            <a:spLocks noGrp="1"/>
          </p:cNvSpPr>
          <p:nvPr>
            <p:ph type="sldNum" sz="quarter" idx="10"/>
          </p:nvPr>
        </p:nvSpPr>
        <p:spPr/>
        <p:txBody>
          <a:bodyPr/>
          <a:lstStyle/>
          <a:p>
            <a:fld id="{68602BA6-02F0-48E8-A9F0-3F1B6ADDE787}" type="slidenum">
              <a:rPr lang="id-ID" smtClean="0"/>
              <a:t>49</a:t>
            </a:fld>
            <a:endParaRPr lang="id-ID"/>
          </a:p>
        </p:txBody>
      </p:sp>
    </p:spTree>
    <p:extLst>
      <p:ext uri="{BB962C8B-B14F-4D97-AF65-F5344CB8AC3E}">
        <p14:creationId xmlns:p14="http://schemas.microsoft.com/office/powerpoint/2010/main" val="20118707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68602BA6-02F0-48E8-A9F0-3F1B6ADDE787}" type="slidenum">
              <a:rPr lang="id-ID" smtClean="0"/>
              <a:t>50</a:t>
            </a:fld>
            <a:endParaRPr lang="id-ID"/>
          </a:p>
        </p:txBody>
      </p:sp>
    </p:spTree>
    <p:extLst>
      <p:ext uri="{BB962C8B-B14F-4D97-AF65-F5344CB8AC3E}">
        <p14:creationId xmlns:p14="http://schemas.microsoft.com/office/powerpoint/2010/main" val="11809949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602BA6-02F0-48E8-A9F0-3F1B6ADDE787}" type="slidenum">
              <a:rPr lang="id-ID" smtClean="0"/>
              <a:t>51</a:t>
            </a:fld>
            <a:endParaRPr lang="id-ID"/>
          </a:p>
        </p:txBody>
      </p:sp>
    </p:spTree>
    <p:extLst>
      <p:ext uri="{BB962C8B-B14F-4D97-AF65-F5344CB8AC3E}">
        <p14:creationId xmlns:p14="http://schemas.microsoft.com/office/powerpoint/2010/main" val="17515344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id-ID" sz="1200" b="1" kern="1200" dirty="0">
                    <a:solidFill>
                      <a:schemeClr val="tx1"/>
                    </a:solidFill>
                    <a:effectLst/>
                    <a:latin typeface="+mn-lt"/>
                    <a:ea typeface="+mn-ea"/>
                    <a:cs typeface="+mn-cs"/>
                  </a:rPr>
                  <a:t>The Efficient Frontier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Efficient frontier adalah grafik yang menggambarkan sekumpulan portofolio yang memaksimalkan expected return pada setiap level dari setiap level risiko portofolio.</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Perhatikan portofolio yang terdiri atas </a:t>
                </a:r>
                <a:r>
                  <a:rPr lang="id-ID" sz="1200" i="1" kern="1200" dirty="0">
                    <a:solidFill>
                      <a:schemeClr val="tx1"/>
                    </a:solidFill>
                    <a:effectLst/>
                    <a:latin typeface="+mn-lt"/>
                    <a:ea typeface="+mn-ea"/>
                    <a:cs typeface="+mn-cs"/>
                  </a:rPr>
                  <a:t>n </a:t>
                </a:r>
                <a:r>
                  <a:rPr lang="id-ID" sz="1200" kern="1200" dirty="0">
                    <a:solidFill>
                      <a:schemeClr val="tx1"/>
                    </a:solidFill>
                    <a:effectLst/>
                    <a:latin typeface="+mn-lt"/>
                    <a:ea typeface="+mn-ea"/>
                    <a:cs typeface="+mn-cs"/>
                  </a:rPr>
                  <a:t>saham.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Selanjutnya terdapat masalah penentuan optimisasi portofolio yang juga menghasilkan portofolio yang efisien, yang dirumuskan sebagai berikut. Misalkan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suatu parameter dan perhatikan masalah </a:t>
                </a:r>
                <a:endParaRPr lang="en-US" sz="120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id-ID" sz="1200" i="1" kern="1200">
                          <a:solidFill>
                            <a:schemeClr val="tx1"/>
                          </a:solidFill>
                          <a:effectLst/>
                          <a:latin typeface="Cambria Math" panose="02040503050406030204" pitchFamily="18" charset="0"/>
                          <a:ea typeface="+mn-ea"/>
                          <a:cs typeface="+mn-cs"/>
                        </a:rPr>
                        <m:t>𝑀𝑖𝑛</m:t>
                      </m:r>
                      <m:r>
                        <a:rPr lang="id-ID" sz="1200" i="1" kern="1200">
                          <a:solidFill>
                            <a:schemeClr val="tx1"/>
                          </a:solidFill>
                          <a:effectLst/>
                          <a:latin typeface="Cambria Math" panose="02040503050406030204" pitchFamily="18" charset="0"/>
                          <a:ea typeface="+mn-ea"/>
                          <a:cs typeface="+mn-cs"/>
                        </a:rPr>
                        <m:t> {− </m:t>
                      </m:r>
                      <m:r>
                        <a:rPr lang="id-ID" sz="1200" i="1" kern="1200">
                          <a:solidFill>
                            <a:schemeClr val="tx1"/>
                          </a:solidFill>
                          <a:effectLst/>
                          <a:latin typeface="Cambria Math" panose="02040503050406030204" pitchFamily="18" charset="0"/>
                          <a:ea typeface="+mn-ea"/>
                          <a:cs typeface="+mn-cs"/>
                        </a:rPr>
                        <m:t>𝑡</m:t>
                      </m:r>
                      <m:r>
                        <a:rPr lang="id-ID" sz="1200" i="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𝝁</m:t>
                          </m:r>
                        </m:e>
                        <m:sup>
                          <m:r>
                            <a:rPr lang="id-ID" sz="1200" i="1" kern="1200">
                              <a:solidFill>
                                <a:schemeClr val="tx1"/>
                              </a:solidFill>
                              <a:effectLst/>
                              <a:latin typeface="Cambria Math" panose="02040503050406030204" pitchFamily="18" charset="0"/>
                              <a:ea typeface="+mn-ea"/>
                              <a:cs typeface="+mn-cs"/>
                            </a:rPr>
                            <m:t>𝑇</m:t>
                          </m:r>
                        </m:sup>
                      </m:sSup>
                      <m:r>
                        <a:rPr lang="id-ID" sz="1200" b="1" i="1" kern="1200">
                          <a:solidFill>
                            <a:schemeClr val="tx1"/>
                          </a:solidFill>
                          <a:effectLst/>
                          <a:latin typeface="Cambria Math" panose="02040503050406030204" pitchFamily="18" charset="0"/>
                          <a:ea typeface="+mn-ea"/>
                          <a:cs typeface="+mn-cs"/>
                        </a:rPr>
                        <m:t>𝒙</m:t>
                      </m:r>
                      <m:r>
                        <a:rPr lang="id-ID" sz="1200" i="1" kern="1200">
                          <a:solidFill>
                            <a:schemeClr val="tx1"/>
                          </a:solidFill>
                          <a:effectLst/>
                          <a:latin typeface="Cambria Math" panose="02040503050406030204" pitchFamily="18" charset="0"/>
                          <a:ea typeface="+mn-ea"/>
                          <a:cs typeface="+mn-cs"/>
                        </a:rPr>
                        <m:t> + </m:t>
                      </m:r>
                      <m:f>
                        <m:fPr>
                          <m:ctrlPr>
                            <a:rPr lang="en-US" sz="1200" i="1" kern="1200">
                              <a:solidFill>
                                <a:schemeClr val="tx1"/>
                              </a:solidFill>
                              <a:effectLst/>
                              <a:latin typeface="Cambria Math" panose="02040503050406030204" pitchFamily="18" charset="0"/>
                              <a:ea typeface="+mn-ea"/>
                              <a:cs typeface="+mn-cs"/>
                            </a:rPr>
                          </m:ctrlPr>
                        </m:fPr>
                        <m:num>
                          <m:r>
                            <a:rPr lang="id-ID" sz="1200" i="1" kern="1200">
                              <a:solidFill>
                                <a:schemeClr val="tx1"/>
                              </a:solidFill>
                              <a:effectLst/>
                              <a:latin typeface="Cambria Math" panose="02040503050406030204" pitchFamily="18" charset="0"/>
                              <a:ea typeface="+mn-ea"/>
                              <a:cs typeface="+mn-cs"/>
                            </a:rPr>
                            <m:t>1</m:t>
                          </m:r>
                        </m:num>
                        <m:den>
                          <m:r>
                            <a:rPr lang="id-ID" sz="1200" i="1" kern="1200">
                              <a:solidFill>
                                <a:schemeClr val="tx1"/>
                              </a:solidFill>
                              <a:effectLst/>
                              <a:latin typeface="Cambria Math" panose="02040503050406030204" pitchFamily="18" charset="0"/>
                              <a:ea typeface="+mn-ea"/>
                              <a:cs typeface="+mn-cs"/>
                            </a:rPr>
                            <m:t>2</m:t>
                          </m:r>
                        </m:den>
                      </m:f>
                      <m:r>
                        <a:rPr lang="id-ID" sz="1200" i="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𝒙</m:t>
                          </m:r>
                        </m:e>
                        <m:sup>
                          <m:r>
                            <a:rPr lang="id-ID" sz="1200" i="1" kern="1200">
                              <a:solidFill>
                                <a:schemeClr val="tx1"/>
                              </a:solidFill>
                              <a:effectLst/>
                              <a:latin typeface="Cambria Math" panose="02040503050406030204" pitchFamily="18" charset="0"/>
                              <a:ea typeface="+mn-ea"/>
                              <a:cs typeface="+mn-cs"/>
                            </a:rPr>
                            <m:t>𝑇</m:t>
                          </m:r>
                        </m:sup>
                      </m:sSup>
                      <m:r>
                        <a:rPr lang="id-ID" sz="1200" b="1" i="1" kern="1200">
                          <a:solidFill>
                            <a:schemeClr val="tx1"/>
                          </a:solidFill>
                          <a:effectLst/>
                          <a:latin typeface="Cambria Math" panose="02040503050406030204" pitchFamily="18" charset="0"/>
                          <a:ea typeface="+mn-ea"/>
                          <a:cs typeface="+mn-cs"/>
                        </a:rPr>
                        <m:t>𝑪</m:t>
                      </m:r>
                      <m:r>
                        <a:rPr lang="id-ID" sz="1200" b="1" i="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𝒙</m:t>
                      </m:r>
                      <m:r>
                        <a:rPr lang="id-ID" sz="1200" i="1" kern="1200">
                          <a:solidFill>
                            <a:schemeClr val="tx1"/>
                          </a:solidFill>
                          <a:effectLst/>
                          <a:latin typeface="Cambria Math" panose="02040503050406030204" pitchFamily="18" charset="0"/>
                          <a:ea typeface="+mn-ea"/>
                          <a:cs typeface="+mn-cs"/>
                        </a:rPr>
                        <m:t> |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𝒆</m:t>
                          </m:r>
                        </m:e>
                        <m:sup>
                          <m:r>
                            <a:rPr lang="id-ID" sz="1200" i="1" kern="1200">
                              <a:solidFill>
                                <a:schemeClr val="tx1"/>
                              </a:solidFill>
                              <a:effectLst/>
                              <a:latin typeface="Cambria Math" panose="02040503050406030204" pitchFamily="18" charset="0"/>
                              <a:ea typeface="+mn-ea"/>
                              <a:cs typeface="+mn-cs"/>
                            </a:rPr>
                            <m:t>𝑇</m:t>
                          </m:r>
                        </m:sup>
                      </m:sSup>
                      <m:r>
                        <a:rPr lang="id-ID" sz="1200" b="1" i="1" kern="1200">
                          <a:solidFill>
                            <a:schemeClr val="tx1"/>
                          </a:solidFill>
                          <a:effectLst/>
                          <a:latin typeface="Cambria Math" panose="02040503050406030204" pitchFamily="18" charset="0"/>
                          <a:ea typeface="+mn-ea"/>
                          <a:cs typeface="+mn-cs"/>
                        </a:rPr>
                        <m:t>𝒙</m:t>
                      </m:r>
                      <m:r>
                        <a:rPr lang="id-ID" sz="1200" i="1" kern="1200">
                          <a:solidFill>
                            <a:schemeClr val="tx1"/>
                          </a:solidFill>
                          <a:effectLst/>
                          <a:latin typeface="Cambria Math" panose="02040503050406030204" pitchFamily="18" charset="0"/>
                          <a:ea typeface="+mn-ea"/>
                          <a:cs typeface="+mn-cs"/>
                        </a:rPr>
                        <m:t>=1}</m:t>
                      </m:r>
                    </m:oMath>
                  </m:oMathPara>
                </a14:m>
                <a:endParaRPr lang="en-US" sz="1200" kern="1200" dirty="0">
                  <a:solidFill>
                    <a:schemeClr val="tx1"/>
                  </a:solidFill>
                  <a:effectLst/>
                  <a:latin typeface="+mn-lt"/>
                  <a:ea typeface="+mn-ea"/>
                  <a:cs typeface="+mn-cs"/>
                </a:endParaRPr>
              </a:p>
              <a:p>
                <a:r>
                  <a:rPr lang="id-ID" sz="1200" b="1" kern="1200" dirty="0">
                    <a:solidFill>
                      <a:schemeClr val="tx1"/>
                    </a:solidFill>
                    <a:effectLst/>
                    <a:latin typeface="+mn-lt"/>
                    <a:ea typeface="+mn-ea"/>
                    <a:cs typeface="+mn-cs"/>
                  </a:rPr>
                  <a:t>Definisi. </a:t>
                </a:r>
                <a:r>
                  <a:rPr lang="id-ID" sz="1200" kern="1200" dirty="0">
                    <a:solidFill>
                      <a:schemeClr val="tx1"/>
                    </a:solidFill>
                    <a:effectLst/>
                    <a:latin typeface="+mn-lt"/>
                    <a:ea typeface="+mn-ea"/>
                    <a:cs typeface="+mn-cs"/>
                  </a:rPr>
                  <a:t>Suatu portofolio disebut </a:t>
                </a:r>
                <a:r>
                  <a:rPr lang="id-ID" sz="1200" b="1" kern="1200" dirty="0">
                    <a:solidFill>
                      <a:schemeClr val="tx1"/>
                    </a:solidFill>
                    <a:effectLst/>
                    <a:latin typeface="+mn-lt"/>
                    <a:ea typeface="+mn-ea"/>
                    <a:cs typeface="+mn-cs"/>
                  </a:rPr>
                  <a:t>parametric-efficient </a:t>
                </a:r>
                <a:r>
                  <a:rPr lang="id-ID" sz="1200" kern="1200" dirty="0">
                    <a:solidFill>
                      <a:schemeClr val="tx1"/>
                    </a:solidFill>
                    <a:effectLst/>
                    <a:latin typeface="+mn-lt"/>
                    <a:ea typeface="+mn-ea"/>
                    <a:cs typeface="+mn-cs"/>
                  </a:rPr>
                  <a:t>jika portofolio tsb. merupakan solusi dari masalah (3) untuk suatu nilai parameter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yang tak negatif.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Selanjutnya dapat diperlihatkan bahwa keluarga solusi optimal dari portofolio yang efisien untuk masing-masing masalah tsb. adalah identik, asalkan 𝛍 bukan kelipatan dari 𝐞. Untuk pembahasan selanjutnya dipilih masalah (3) untuk dieksplorasi lebih jauh. Pendekatan yang dilakukan adalah menentukan solusi optimal masalah (3) sebagai fungsi eksplisit dalam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 dan menyatakan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id-ID" sz="1200" i="1" kern="1200">
                            <a:solidFill>
                              <a:schemeClr val="tx1"/>
                            </a:solidFill>
                            <a:effectLst/>
                            <a:latin typeface="Cambria Math" panose="02040503050406030204" pitchFamily="18" charset="0"/>
                            <a:ea typeface="+mn-ea"/>
                            <a:cs typeface="+mn-cs"/>
                          </a:rPr>
                          <m:t>𝜇</m:t>
                        </m:r>
                      </m:e>
                      <m:sub>
                        <m:r>
                          <a:rPr lang="id-ID" sz="1200" i="1" kern="1200">
                            <a:solidFill>
                              <a:schemeClr val="tx1"/>
                            </a:solidFill>
                            <a:effectLst/>
                            <a:latin typeface="Cambria Math" panose="02040503050406030204" pitchFamily="18" charset="0"/>
                            <a:ea typeface="+mn-ea"/>
                            <a:cs typeface="+mn-cs"/>
                          </a:rPr>
                          <m:t>𝑃</m:t>
                        </m:r>
                      </m:sub>
                    </m:sSub>
                  </m:oMath>
                </a14:m>
                <a:r>
                  <a:rPr lang="id-ID" sz="1200" kern="1200" dirty="0">
                    <a:solidFill>
                      <a:schemeClr val="tx1"/>
                    </a:solidFill>
                    <a:effectLst/>
                    <a:latin typeface="+mn-lt"/>
                    <a:ea typeface="+mn-ea"/>
                    <a:cs typeface="+mn-cs"/>
                  </a:rPr>
                  <a:t> serta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id-ID" sz="1200" i="1" kern="1200">
                            <a:solidFill>
                              <a:schemeClr val="tx1"/>
                            </a:solidFill>
                            <a:effectLst/>
                            <a:latin typeface="Cambria Math" panose="02040503050406030204" pitchFamily="18" charset="0"/>
                            <a:ea typeface="+mn-ea"/>
                            <a:cs typeface="+mn-cs"/>
                          </a:rPr>
                          <m:t>𝜎</m:t>
                        </m:r>
                      </m:e>
                      <m:sub>
                        <m:r>
                          <a:rPr lang="id-ID" sz="1200" i="1" kern="1200">
                            <a:solidFill>
                              <a:schemeClr val="tx1"/>
                            </a:solidFill>
                            <a:effectLst/>
                            <a:latin typeface="Cambria Math" panose="02040503050406030204" pitchFamily="18" charset="0"/>
                            <a:ea typeface="+mn-ea"/>
                            <a:cs typeface="+mn-cs"/>
                          </a:rPr>
                          <m:t>𝑃</m:t>
                        </m:r>
                      </m:sub>
                      <m:sup>
                        <m:r>
                          <a:rPr lang="id-ID" sz="1200" i="1" kern="1200">
                            <a:solidFill>
                              <a:schemeClr val="tx1"/>
                            </a:solidFill>
                            <a:effectLst/>
                            <a:latin typeface="Cambria Math" panose="02040503050406030204" pitchFamily="18" charset="0"/>
                            <a:ea typeface="+mn-ea"/>
                            <a:cs typeface="+mn-cs"/>
                          </a:rPr>
                          <m:t>2</m:t>
                        </m:r>
                      </m:sup>
                    </m:sSubSup>
                  </m:oMath>
                </a14:m>
                <a:r>
                  <a:rPr lang="id-ID" sz="1200" kern="1200" dirty="0">
                    <a:solidFill>
                      <a:schemeClr val="tx1"/>
                    </a:solidFill>
                    <a:effectLst/>
                    <a:latin typeface="+mn-lt"/>
                    <a:ea typeface="+mn-ea"/>
                    <a:cs typeface="+mn-cs"/>
                  </a:rPr>
                  <a:t> sebagai fungsi dalam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dan kemudian mengeliminir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untuk mendapatkan hubungan eksplisit antara return dan variansi portofolio.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Perhatikan bahwa kondisi keoptimalan masalah (3) diberikan oleh (lihat bahasan tentang Minimisasi fungsi kuadrat) </a:t>
                </a:r>
                <a:endParaRPr lang="en-US" sz="120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id-ID" sz="1200" i="1" kern="1200">
                          <a:solidFill>
                            <a:schemeClr val="tx1"/>
                          </a:solidFill>
                          <a:effectLst/>
                          <a:latin typeface="Cambria Math" panose="02040503050406030204" pitchFamily="18" charset="0"/>
                          <a:ea typeface="+mn-ea"/>
                          <a:cs typeface="+mn-cs"/>
                        </a:rPr>
                        <m:t>𝑡</m:t>
                      </m:r>
                      <m:r>
                        <a:rPr lang="id-ID" sz="1200" i="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𝝁</m:t>
                      </m:r>
                      <m:r>
                        <a:rPr lang="id-ID" sz="1200" i="1" kern="1200">
                          <a:solidFill>
                            <a:schemeClr val="tx1"/>
                          </a:solidFill>
                          <a:effectLst/>
                          <a:latin typeface="Cambria Math" panose="02040503050406030204" pitchFamily="18" charset="0"/>
                          <a:ea typeface="+mn-ea"/>
                          <a:cs typeface="+mn-cs"/>
                        </a:rPr>
                        <m:t>−</m:t>
                      </m:r>
                      <m:r>
                        <a:rPr lang="id-ID" sz="1200" b="1" i="1" kern="1200">
                          <a:solidFill>
                            <a:schemeClr val="tx1"/>
                          </a:solidFill>
                          <a:effectLst/>
                          <a:latin typeface="Cambria Math" panose="02040503050406030204" pitchFamily="18" charset="0"/>
                          <a:ea typeface="+mn-ea"/>
                          <a:cs typeface="+mn-cs"/>
                        </a:rPr>
                        <m:t>𝑪</m:t>
                      </m:r>
                      <m:r>
                        <a:rPr lang="id-ID" sz="1200" b="1" i="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𝒙</m:t>
                      </m:r>
                      <m:r>
                        <a:rPr lang="id-ID" sz="1200" i="1" kern="1200">
                          <a:solidFill>
                            <a:schemeClr val="tx1"/>
                          </a:solidFill>
                          <a:effectLst/>
                          <a:latin typeface="Cambria Math" panose="02040503050406030204" pitchFamily="18" charset="0"/>
                          <a:ea typeface="+mn-ea"/>
                          <a:cs typeface="+mn-cs"/>
                        </a:rPr>
                        <m:t>=</m:t>
                      </m:r>
                      <m:r>
                        <a:rPr lang="id-ID" sz="1200" i="1" kern="1200">
                          <a:solidFill>
                            <a:schemeClr val="tx1"/>
                          </a:solidFill>
                          <a:effectLst/>
                          <a:latin typeface="Cambria Math" panose="02040503050406030204" pitchFamily="18" charset="0"/>
                          <a:ea typeface="+mn-ea"/>
                          <a:cs typeface="+mn-cs"/>
                        </a:rPr>
                        <m:t>𝑢</m:t>
                      </m:r>
                      <m:r>
                        <a:rPr lang="id-ID" sz="1200" i="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𝒆</m:t>
                      </m:r>
                      <m:r>
                        <a:rPr lang="id-ID" sz="1200" i="1" kern="1200">
                          <a:solidFill>
                            <a:schemeClr val="tx1"/>
                          </a:solidFill>
                          <a:effectLst/>
                          <a:latin typeface="Cambria Math" panose="02040503050406030204" pitchFamily="18" charset="0"/>
                          <a:ea typeface="+mn-ea"/>
                          <a:cs typeface="+mn-cs"/>
                        </a:rPr>
                        <m:t> </m:t>
                      </m:r>
                      <m:r>
                        <a:rPr lang="id-ID" sz="1200" i="1" kern="1200">
                          <a:solidFill>
                            <a:schemeClr val="tx1"/>
                          </a:solidFill>
                          <a:effectLst/>
                          <a:latin typeface="Cambria Math" panose="02040503050406030204" pitchFamily="18" charset="0"/>
                          <a:ea typeface="+mn-ea"/>
                          <a:cs typeface="+mn-cs"/>
                        </a:rPr>
                        <m:t>𝑑𝑎𝑛</m:t>
                      </m:r>
                      <m:r>
                        <a:rPr lang="id-ID" sz="1200" i="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𝒆</m:t>
                          </m:r>
                        </m:e>
                        <m:sup>
                          <m:r>
                            <a:rPr lang="id-ID" sz="1200" i="1" kern="1200">
                              <a:solidFill>
                                <a:schemeClr val="tx1"/>
                              </a:solidFill>
                              <a:effectLst/>
                              <a:latin typeface="Cambria Math" panose="02040503050406030204" pitchFamily="18" charset="0"/>
                              <a:ea typeface="+mn-ea"/>
                              <a:cs typeface="+mn-cs"/>
                            </a:rPr>
                            <m:t>𝑇</m:t>
                          </m:r>
                        </m:sup>
                      </m:sSup>
                      <m:r>
                        <a:rPr lang="id-ID" sz="1200" b="1" i="1" kern="1200">
                          <a:solidFill>
                            <a:schemeClr val="tx1"/>
                          </a:solidFill>
                          <a:effectLst/>
                          <a:latin typeface="Cambria Math" panose="02040503050406030204" pitchFamily="18" charset="0"/>
                          <a:ea typeface="+mn-ea"/>
                          <a:cs typeface="+mn-cs"/>
                        </a:rPr>
                        <m:t>𝒙</m:t>
                      </m:r>
                      <m:r>
                        <a:rPr lang="id-ID" sz="1200" i="1" kern="1200">
                          <a:solidFill>
                            <a:schemeClr val="tx1"/>
                          </a:solidFill>
                          <a:effectLst/>
                          <a:latin typeface="Cambria Math" panose="02040503050406030204" pitchFamily="18" charset="0"/>
                          <a:ea typeface="+mn-ea"/>
                          <a:cs typeface="+mn-cs"/>
                        </a:rPr>
                        <m:t>=1</m:t>
                      </m:r>
                    </m:oMath>
                  </m:oMathPara>
                </a14:m>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yang merupakan syarat perlu dan cukup nya (dgn </a:t>
                </a:r>
                <a:r>
                  <a:rPr lang="id-ID" sz="1200" i="1" kern="1200" dirty="0">
                    <a:solidFill>
                      <a:schemeClr val="tx1"/>
                    </a:solidFill>
                    <a:effectLst/>
                    <a:latin typeface="+mn-lt"/>
                    <a:ea typeface="+mn-ea"/>
                    <a:cs typeface="+mn-cs"/>
                  </a:rPr>
                  <a:t>u </a:t>
                </a:r>
                <a:r>
                  <a:rPr lang="id-ID" sz="1200" kern="1200" dirty="0">
                    <a:solidFill>
                      <a:schemeClr val="tx1"/>
                    </a:solidFill>
                    <a:effectLst/>
                    <a:latin typeface="+mn-lt"/>
                    <a:ea typeface="+mn-ea"/>
                    <a:cs typeface="+mn-cs"/>
                  </a:rPr>
                  <a:t>merupakan pengali Lagrange).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Diperoleh solusi, dari persamaan pertama </a:t>
                </a:r>
                <a:endParaRPr lang="en-US" sz="120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id-ID" sz="1200" b="1" i="1" kern="1200">
                          <a:solidFill>
                            <a:schemeClr val="tx1"/>
                          </a:solidFill>
                          <a:effectLst/>
                          <a:latin typeface="Cambria Math" panose="02040503050406030204" pitchFamily="18" charset="0"/>
                          <a:ea typeface="+mn-ea"/>
                          <a:cs typeface="+mn-cs"/>
                        </a:rPr>
                        <m:t>𝒙</m:t>
                      </m:r>
                      <m:r>
                        <a:rPr lang="id-ID" sz="1200" i="1" kern="1200">
                          <a:solidFill>
                            <a:schemeClr val="tx1"/>
                          </a:solidFill>
                          <a:effectLst/>
                          <a:latin typeface="Cambria Math" panose="02040503050406030204" pitchFamily="18" charset="0"/>
                          <a:ea typeface="+mn-ea"/>
                          <a:cs typeface="+mn-cs"/>
                        </a:rPr>
                        <m:t>=− </m:t>
                      </m:r>
                      <m:r>
                        <a:rPr lang="id-ID" sz="1200" i="1" kern="1200">
                          <a:solidFill>
                            <a:schemeClr val="tx1"/>
                          </a:solidFill>
                          <a:effectLst/>
                          <a:latin typeface="Cambria Math" panose="02040503050406030204" pitchFamily="18" charset="0"/>
                          <a:ea typeface="+mn-ea"/>
                          <a:cs typeface="+mn-cs"/>
                        </a:rPr>
                        <m:t>𝑢</m:t>
                      </m:r>
                      <m:r>
                        <a:rPr lang="id-ID" sz="1200" i="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𝐞</m:t>
                      </m:r>
                      <m:r>
                        <a:rPr lang="id-ID" sz="1200" i="1" kern="1200">
                          <a:solidFill>
                            <a:schemeClr val="tx1"/>
                          </a:solidFill>
                          <a:effectLst/>
                          <a:latin typeface="Cambria Math" panose="02040503050406030204" pitchFamily="18" charset="0"/>
                          <a:ea typeface="+mn-ea"/>
                          <a:cs typeface="+mn-cs"/>
                        </a:rPr>
                        <m:t>+</m:t>
                      </m:r>
                      <m:r>
                        <a:rPr lang="id-ID" sz="1200" i="1" kern="1200">
                          <a:solidFill>
                            <a:schemeClr val="tx1"/>
                          </a:solidFill>
                          <a:effectLst/>
                          <a:latin typeface="Cambria Math" panose="02040503050406030204" pitchFamily="18" charset="0"/>
                          <a:ea typeface="+mn-ea"/>
                          <a:cs typeface="+mn-cs"/>
                        </a:rPr>
                        <m:t>𝑡</m:t>
                      </m:r>
                      <m:r>
                        <a:rPr lang="id-ID" sz="1200" i="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𝛍</m:t>
                      </m:r>
                    </m:oMath>
                  </m:oMathPara>
                </a14:m>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Selanjutnya dengan menggunakan kendala </a:t>
                </a:r>
                <a:r>
                  <a:rPr lang="id-ID" sz="1200" i="1" kern="1200" dirty="0">
                    <a:solidFill>
                      <a:schemeClr val="tx1"/>
                    </a:solidFill>
                    <a:effectLst/>
                    <a:latin typeface="+mn-lt"/>
                    <a:ea typeface="+mn-ea"/>
                    <a:cs typeface="+mn-cs"/>
                  </a:rPr>
                  <a:t>budget </a:t>
                </a:r>
                <a:r>
                  <a:rPr lang="id-ID" sz="1200" kern="1200" dirty="0">
                    <a:solidFill>
                      <a:schemeClr val="tx1"/>
                    </a:solidFill>
                    <a:effectLst/>
                    <a:latin typeface="+mn-lt"/>
                    <a:ea typeface="+mn-ea"/>
                    <a:cs typeface="+mn-cs"/>
                  </a:rPr>
                  <a:t>(persamaan kedua) didapat</a:t>
                </a:r>
                <a:endParaRPr lang="en-US" sz="120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𝒆</m:t>
                          </m:r>
                        </m:e>
                        <m:sup>
                          <m:r>
                            <a:rPr lang="id-ID" sz="1200" i="1" kern="1200">
                              <a:solidFill>
                                <a:schemeClr val="tx1"/>
                              </a:solidFill>
                              <a:effectLst/>
                              <a:latin typeface="Cambria Math" panose="02040503050406030204" pitchFamily="18" charset="0"/>
                              <a:ea typeface="+mn-ea"/>
                              <a:cs typeface="+mn-cs"/>
                            </a:rPr>
                            <m:t>𝑇</m:t>
                          </m:r>
                        </m:sup>
                      </m:sSup>
                      <m:r>
                        <a:rPr lang="id-ID" sz="1200" b="1" i="1" kern="1200">
                          <a:solidFill>
                            <a:schemeClr val="tx1"/>
                          </a:solidFill>
                          <a:effectLst/>
                          <a:latin typeface="Cambria Math" panose="02040503050406030204" pitchFamily="18" charset="0"/>
                          <a:ea typeface="+mn-ea"/>
                          <a:cs typeface="+mn-cs"/>
                        </a:rPr>
                        <m:t>𝒙</m:t>
                      </m:r>
                      <m:r>
                        <a:rPr lang="id-ID" sz="1200" i="1" kern="1200">
                          <a:solidFill>
                            <a:schemeClr val="tx1"/>
                          </a:solidFill>
                          <a:effectLst/>
                          <a:latin typeface="Cambria Math" panose="02040503050406030204" pitchFamily="18" charset="0"/>
                          <a:ea typeface="+mn-ea"/>
                          <a:cs typeface="+mn-cs"/>
                        </a:rPr>
                        <m:t>=1=−</m:t>
                      </m:r>
                      <m:r>
                        <a:rPr lang="id-ID" sz="1200" i="1" kern="1200">
                          <a:solidFill>
                            <a:schemeClr val="tx1"/>
                          </a:solidFill>
                          <a:effectLst/>
                          <a:latin typeface="Cambria Math" panose="02040503050406030204" pitchFamily="18" charset="0"/>
                          <a:ea typeface="+mn-ea"/>
                          <a:cs typeface="+mn-cs"/>
                        </a:rPr>
                        <m:t>𝑢</m:t>
                      </m:r>
                      <m:r>
                        <a:rPr lang="id-ID" sz="1200" i="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𝐞</m:t>
                          </m:r>
                        </m:e>
                        <m:sup>
                          <m:r>
                            <m:rPr>
                              <m:sty m:val="p"/>
                            </m:rPr>
                            <a:rPr lang="id-ID" sz="1200" kern="1200">
                              <a:solidFill>
                                <a:schemeClr val="tx1"/>
                              </a:solidFill>
                              <a:effectLst/>
                              <a:latin typeface="Cambria Math" panose="02040503050406030204" pitchFamily="18" charset="0"/>
                              <a:ea typeface="+mn-ea"/>
                              <a:cs typeface="+mn-cs"/>
                            </a:rPr>
                            <m:t>T</m:t>
                          </m:r>
                        </m:sup>
                      </m:sSup>
                      <m:r>
                        <a:rPr lang="id-ID" sz="1200" b="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𝐞</m:t>
                      </m:r>
                      <m:r>
                        <a:rPr lang="id-ID" sz="1200" i="1" kern="1200">
                          <a:solidFill>
                            <a:schemeClr val="tx1"/>
                          </a:solidFill>
                          <a:effectLst/>
                          <a:latin typeface="Cambria Math" panose="02040503050406030204" pitchFamily="18" charset="0"/>
                          <a:ea typeface="+mn-ea"/>
                          <a:cs typeface="+mn-cs"/>
                        </a:rPr>
                        <m:t>+</m:t>
                      </m:r>
                      <m:r>
                        <a:rPr lang="id-ID" sz="1200" i="1" kern="1200">
                          <a:solidFill>
                            <a:schemeClr val="tx1"/>
                          </a:solidFill>
                          <a:effectLst/>
                          <a:latin typeface="Cambria Math" panose="02040503050406030204" pitchFamily="18" charset="0"/>
                          <a:ea typeface="+mn-ea"/>
                          <a:cs typeface="+mn-cs"/>
                        </a:rPr>
                        <m:t>𝑡</m:t>
                      </m:r>
                      <m:r>
                        <a:rPr lang="id-ID" sz="1200" i="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𝐞</m:t>
                          </m:r>
                        </m:e>
                        <m:sup>
                          <m:r>
                            <m:rPr>
                              <m:sty m:val="p"/>
                            </m:rPr>
                            <a:rPr lang="id-ID" sz="1200" kern="1200">
                              <a:solidFill>
                                <a:schemeClr val="tx1"/>
                              </a:solidFill>
                              <a:effectLst/>
                              <a:latin typeface="Cambria Math" panose="02040503050406030204" pitchFamily="18" charset="0"/>
                              <a:ea typeface="+mn-ea"/>
                              <a:cs typeface="+mn-cs"/>
                            </a:rPr>
                            <m:t>T</m:t>
                          </m:r>
                        </m:sup>
                      </m:sSup>
                      <m:r>
                        <a:rPr lang="id-ID" sz="1200" b="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𝛍</m:t>
                      </m:r>
                    </m:oMath>
                  </m:oMathPara>
                </a14:m>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yang memberikan solusi untuk pengali Lagrange </a:t>
                </a:r>
                <a:r>
                  <a:rPr lang="id-ID" sz="1200" i="1" kern="1200" dirty="0">
                    <a:solidFill>
                      <a:schemeClr val="tx1"/>
                    </a:solidFill>
                    <a:effectLst/>
                    <a:latin typeface="+mn-lt"/>
                    <a:ea typeface="+mn-ea"/>
                    <a:cs typeface="+mn-cs"/>
                  </a:rPr>
                  <a:t>u </a:t>
                </a:r>
                <a:endParaRPr lang="en-US" sz="120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id-ID" sz="1200" i="1" kern="1200">
                          <a:solidFill>
                            <a:schemeClr val="tx1"/>
                          </a:solidFill>
                          <a:effectLst/>
                          <a:latin typeface="Cambria Math" panose="02040503050406030204" pitchFamily="18" charset="0"/>
                          <a:ea typeface="+mn-ea"/>
                          <a:cs typeface="+mn-cs"/>
                        </a:rPr>
                        <m:t>𝑢</m:t>
                      </m:r>
                      <m:r>
                        <a:rPr lang="id-ID" sz="1200" i="1" kern="1200">
                          <a:solidFill>
                            <a:schemeClr val="tx1"/>
                          </a:solidFill>
                          <a:effectLst/>
                          <a:latin typeface="Cambria Math" panose="02040503050406030204" pitchFamily="18" charset="0"/>
                          <a:ea typeface="+mn-ea"/>
                          <a:cs typeface="+mn-cs"/>
                        </a:rPr>
                        <m:t>=</m:t>
                      </m:r>
                      <m:f>
                        <m:fPr>
                          <m:ctrlPr>
                            <a:rPr lang="en-US" sz="1200" b="1" i="1" kern="1200">
                              <a:solidFill>
                                <a:schemeClr val="tx1"/>
                              </a:solidFill>
                              <a:effectLst/>
                              <a:latin typeface="Cambria Math" panose="02040503050406030204" pitchFamily="18" charset="0"/>
                              <a:ea typeface="+mn-ea"/>
                              <a:cs typeface="+mn-cs"/>
                            </a:rPr>
                          </m:ctrlPr>
                        </m:fPr>
                        <m:num>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num>
                        <m:den>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𝐞</m:t>
                              </m:r>
                            </m:e>
                            <m:sup>
                              <m:r>
                                <m:rPr>
                                  <m:sty m:val="p"/>
                                </m:rPr>
                                <a:rPr lang="id-ID" sz="1200" kern="1200">
                                  <a:solidFill>
                                    <a:schemeClr val="tx1"/>
                                  </a:solidFill>
                                  <a:effectLst/>
                                  <a:latin typeface="Cambria Math" panose="02040503050406030204" pitchFamily="18" charset="0"/>
                                  <a:ea typeface="+mn-ea"/>
                                  <a:cs typeface="+mn-cs"/>
                                </a:rPr>
                                <m:t>T</m:t>
                              </m:r>
                            </m:sup>
                          </m:sSup>
                          <m:r>
                            <a:rPr lang="id-ID" sz="1200" b="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𝐞</m:t>
                          </m:r>
                        </m:den>
                      </m:f>
                      <m:r>
                        <a:rPr lang="id-ID" sz="1200" i="1" kern="1200">
                          <a:solidFill>
                            <a:schemeClr val="tx1"/>
                          </a:solidFill>
                          <a:effectLst/>
                          <a:latin typeface="Cambria Math" panose="02040503050406030204" pitchFamily="18" charset="0"/>
                          <a:ea typeface="+mn-ea"/>
                          <a:cs typeface="+mn-cs"/>
                        </a:rPr>
                        <m:t>+</m:t>
                      </m:r>
                      <m:r>
                        <a:rPr lang="id-ID" sz="1200" i="1" kern="1200">
                          <a:solidFill>
                            <a:schemeClr val="tx1"/>
                          </a:solidFill>
                          <a:effectLst/>
                          <a:latin typeface="Cambria Math" panose="02040503050406030204" pitchFamily="18" charset="0"/>
                          <a:ea typeface="+mn-ea"/>
                          <a:cs typeface="+mn-cs"/>
                        </a:rPr>
                        <m:t>𝑡</m:t>
                      </m:r>
                      <m:r>
                        <a:rPr lang="id-ID" sz="1200" i="1" kern="1200">
                          <a:solidFill>
                            <a:schemeClr val="tx1"/>
                          </a:solidFill>
                          <a:effectLst/>
                          <a:latin typeface="Cambria Math" panose="02040503050406030204" pitchFamily="18" charset="0"/>
                          <a:ea typeface="+mn-ea"/>
                          <a:cs typeface="+mn-cs"/>
                        </a:rPr>
                        <m:t> </m:t>
                      </m:r>
                      <m:f>
                        <m:fPr>
                          <m:ctrlPr>
                            <a:rPr lang="en-US" sz="1200" b="1" i="1" kern="1200">
                              <a:solidFill>
                                <a:schemeClr val="tx1"/>
                              </a:solidFill>
                              <a:effectLst/>
                              <a:latin typeface="Cambria Math" panose="02040503050406030204" pitchFamily="18" charset="0"/>
                              <a:ea typeface="+mn-ea"/>
                              <a:cs typeface="+mn-cs"/>
                            </a:rPr>
                          </m:ctrlPr>
                        </m:fPr>
                        <m:num>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𝐞</m:t>
                              </m:r>
                            </m:e>
                            <m:sup>
                              <m:r>
                                <m:rPr>
                                  <m:sty m:val="p"/>
                                </m:rPr>
                                <a:rPr lang="id-ID" sz="1200" kern="1200">
                                  <a:solidFill>
                                    <a:schemeClr val="tx1"/>
                                  </a:solidFill>
                                  <a:effectLst/>
                                  <a:latin typeface="Cambria Math" panose="02040503050406030204" pitchFamily="18" charset="0"/>
                                  <a:ea typeface="+mn-ea"/>
                                  <a:cs typeface="+mn-cs"/>
                                </a:rPr>
                                <m:t>T</m:t>
                              </m:r>
                            </m:sup>
                          </m:sSup>
                          <m:r>
                            <a:rPr lang="id-ID" sz="1200" b="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𝛍</m:t>
                          </m:r>
                        </m:num>
                        <m:den>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𝐞</m:t>
                              </m:r>
                            </m:e>
                            <m:sup>
                              <m:r>
                                <m:rPr>
                                  <m:sty m:val="p"/>
                                </m:rPr>
                                <a:rPr lang="id-ID" sz="1200" kern="1200">
                                  <a:solidFill>
                                    <a:schemeClr val="tx1"/>
                                  </a:solidFill>
                                  <a:effectLst/>
                                  <a:latin typeface="Cambria Math" panose="02040503050406030204" pitchFamily="18" charset="0"/>
                                  <a:ea typeface="+mn-ea"/>
                                  <a:cs typeface="+mn-cs"/>
                                </a:rPr>
                                <m:t>T</m:t>
                              </m:r>
                            </m:sup>
                          </m:sSup>
                          <m:r>
                            <a:rPr lang="id-ID" sz="1200" b="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𝐞</m:t>
                          </m:r>
                        </m:den>
                      </m:f>
                    </m:oMath>
                  </m:oMathPara>
                </a14:m>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Substitusikan hasil </a:t>
                </a:r>
                <a:r>
                  <a:rPr lang="id-ID" sz="1200" i="1" kern="1200" dirty="0">
                    <a:solidFill>
                      <a:schemeClr val="tx1"/>
                    </a:solidFill>
                    <a:effectLst/>
                    <a:latin typeface="+mn-lt"/>
                    <a:ea typeface="+mn-ea"/>
                    <a:cs typeface="+mn-cs"/>
                  </a:rPr>
                  <a:t>u </a:t>
                </a:r>
                <a:r>
                  <a:rPr lang="id-ID" sz="1200" kern="1200" dirty="0">
                    <a:solidFill>
                      <a:schemeClr val="tx1"/>
                    </a:solidFill>
                    <a:effectLst/>
                    <a:latin typeface="+mn-lt"/>
                    <a:ea typeface="+mn-ea"/>
                    <a:cs typeface="+mn-cs"/>
                  </a:rPr>
                  <a:t>tsb ke vektor </a:t>
                </a:r>
                <a:r>
                  <a:rPr lang="id-ID" sz="1200" b="1" kern="1200" dirty="0">
                    <a:solidFill>
                      <a:schemeClr val="tx1"/>
                    </a:solidFill>
                    <a:effectLst/>
                    <a:latin typeface="+mn-lt"/>
                    <a:ea typeface="+mn-ea"/>
                    <a:cs typeface="+mn-cs"/>
                  </a:rPr>
                  <a:t>x </a:t>
                </a:r>
                <a:r>
                  <a:rPr lang="id-ID" sz="1200" kern="1200" dirty="0">
                    <a:solidFill>
                      <a:schemeClr val="tx1"/>
                    </a:solidFill>
                    <a:effectLst/>
                    <a:latin typeface="+mn-lt"/>
                    <a:ea typeface="+mn-ea"/>
                    <a:cs typeface="+mn-cs"/>
                  </a:rPr>
                  <a:t>diperoleh portofolio yang efisien sebagai fungsi linear dari parameter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id-ID" sz="1200" i="1" kern="1200">
                          <a:solidFill>
                            <a:schemeClr val="tx1"/>
                          </a:solidFill>
                          <a:effectLst/>
                          <a:latin typeface="Cambria Math" panose="02040503050406030204" pitchFamily="18" charset="0"/>
                          <a:ea typeface="+mn-ea"/>
                          <a:cs typeface="+mn-cs"/>
                        </a:rPr>
                        <m:t>𝑥</m:t>
                      </m:r>
                      <m:r>
                        <a:rPr lang="id-ID" sz="1200" i="1" kern="1200">
                          <a:solidFill>
                            <a:schemeClr val="tx1"/>
                          </a:solidFill>
                          <a:effectLst/>
                          <a:latin typeface="Cambria Math" panose="02040503050406030204" pitchFamily="18" charset="0"/>
                          <a:ea typeface="+mn-ea"/>
                          <a:cs typeface="+mn-cs"/>
                        </a:rPr>
                        <m:t>≡</m:t>
                      </m:r>
                      <m:r>
                        <a:rPr lang="id-ID" sz="1200" i="1" kern="1200">
                          <a:solidFill>
                            <a:schemeClr val="tx1"/>
                          </a:solidFill>
                          <a:effectLst/>
                          <a:latin typeface="Cambria Math" panose="02040503050406030204" pitchFamily="18" charset="0"/>
                          <a:ea typeface="+mn-ea"/>
                          <a:cs typeface="+mn-cs"/>
                        </a:rPr>
                        <m:t>𝑥</m:t>
                      </m:r>
                      <m:r>
                        <a:rPr lang="id-ID" sz="1200" i="1" kern="1200">
                          <a:solidFill>
                            <a:schemeClr val="tx1"/>
                          </a:solidFill>
                          <a:effectLst/>
                          <a:latin typeface="Cambria Math" panose="02040503050406030204" pitchFamily="18" charset="0"/>
                          <a:ea typeface="+mn-ea"/>
                          <a:cs typeface="+mn-cs"/>
                        </a:rPr>
                        <m:t>(</m:t>
                      </m:r>
                      <m:r>
                        <a:rPr lang="id-ID" sz="1200" i="1" kern="1200">
                          <a:solidFill>
                            <a:schemeClr val="tx1"/>
                          </a:solidFill>
                          <a:effectLst/>
                          <a:latin typeface="Cambria Math" panose="02040503050406030204" pitchFamily="18" charset="0"/>
                          <a:ea typeface="+mn-ea"/>
                          <a:cs typeface="+mn-cs"/>
                        </a:rPr>
                        <m:t>𝑡</m:t>
                      </m:r>
                      <m:r>
                        <a:rPr lang="id-ID" sz="1200" i="1" kern="1200">
                          <a:solidFill>
                            <a:schemeClr val="tx1"/>
                          </a:solidFill>
                          <a:effectLst/>
                          <a:latin typeface="Cambria Math" panose="02040503050406030204" pitchFamily="18" charset="0"/>
                          <a:ea typeface="+mn-ea"/>
                          <a:cs typeface="+mn-cs"/>
                        </a:rPr>
                        <m:t>)=</m:t>
                      </m:r>
                      <m:f>
                        <m:fPr>
                          <m:ctrlPr>
                            <a:rPr lang="en-US" sz="1200" b="1" i="1" kern="1200">
                              <a:solidFill>
                                <a:schemeClr val="tx1"/>
                              </a:solidFill>
                              <a:effectLst/>
                              <a:latin typeface="Cambria Math" panose="02040503050406030204" pitchFamily="18" charset="0"/>
                              <a:ea typeface="+mn-ea"/>
                              <a:cs typeface="+mn-cs"/>
                            </a:rPr>
                          </m:ctrlPr>
                        </m:fPr>
                        <m:num>
                          <m:r>
                            <a:rPr lang="id-ID" sz="1200" b="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𝐞</m:t>
                          </m:r>
                        </m:num>
                        <m:den>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𝐞</m:t>
                              </m:r>
                            </m:e>
                            <m:sup>
                              <m:r>
                                <m:rPr>
                                  <m:sty m:val="p"/>
                                </m:rPr>
                                <a:rPr lang="id-ID" sz="1200" kern="1200">
                                  <a:solidFill>
                                    <a:schemeClr val="tx1"/>
                                  </a:solidFill>
                                  <a:effectLst/>
                                  <a:latin typeface="Cambria Math" panose="02040503050406030204" pitchFamily="18" charset="0"/>
                                  <a:ea typeface="+mn-ea"/>
                                  <a:cs typeface="+mn-cs"/>
                                </a:rPr>
                                <m:t>T</m:t>
                              </m:r>
                            </m:sup>
                          </m:sSup>
                          <m:r>
                            <a:rPr lang="id-ID" sz="1200" b="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𝐞</m:t>
                          </m:r>
                        </m:den>
                      </m:f>
                      <m:r>
                        <a:rPr lang="id-ID" sz="1200" i="1" kern="1200">
                          <a:solidFill>
                            <a:schemeClr val="tx1"/>
                          </a:solidFill>
                          <a:effectLst/>
                          <a:latin typeface="Cambria Math" panose="02040503050406030204" pitchFamily="18" charset="0"/>
                          <a:ea typeface="+mn-ea"/>
                          <a:cs typeface="+mn-cs"/>
                        </a:rPr>
                        <m:t> +</m:t>
                      </m:r>
                      <m:r>
                        <a:rPr lang="id-ID" sz="1200" i="1" kern="1200">
                          <a:solidFill>
                            <a:schemeClr val="tx1"/>
                          </a:solidFill>
                          <a:effectLst/>
                          <a:latin typeface="Cambria Math" panose="02040503050406030204" pitchFamily="18" charset="0"/>
                          <a:ea typeface="+mn-ea"/>
                          <a:cs typeface="+mn-cs"/>
                        </a:rPr>
                        <m:t>𝑡</m:t>
                      </m:r>
                      <m:r>
                        <a:rPr lang="id-ID" sz="1200" i="1" kern="1200">
                          <a:solidFill>
                            <a:schemeClr val="tx1"/>
                          </a:solidFill>
                          <a:effectLst/>
                          <a:latin typeface="Cambria Math" panose="02040503050406030204" pitchFamily="18" charset="0"/>
                          <a:ea typeface="+mn-ea"/>
                          <a:cs typeface="+mn-cs"/>
                        </a:rPr>
                        <m:t> </m:t>
                      </m:r>
                      <m:d>
                        <m:dPr>
                          <m:ctrlPr>
                            <a:rPr lang="en-US" sz="1200" b="1" i="1" kern="1200">
                              <a:solidFill>
                                <a:schemeClr val="tx1"/>
                              </a:solidFill>
                              <a:effectLst/>
                              <a:latin typeface="Cambria Math" panose="02040503050406030204" pitchFamily="18" charset="0"/>
                              <a:ea typeface="+mn-ea"/>
                              <a:cs typeface="+mn-cs"/>
                            </a:rPr>
                          </m:ctrlPr>
                        </m:dPr>
                        <m:e>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𝛍</m:t>
                          </m:r>
                          <m:r>
                            <a:rPr lang="id-ID" sz="1200" b="1" i="1" kern="1200">
                              <a:solidFill>
                                <a:schemeClr val="tx1"/>
                              </a:solidFill>
                              <a:effectLst/>
                              <a:latin typeface="Cambria Math" panose="02040503050406030204" pitchFamily="18" charset="0"/>
                              <a:ea typeface="+mn-ea"/>
                              <a:cs typeface="+mn-cs"/>
                            </a:rPr>
                            <m:t>−</m:t>
                          </m:r>
                          <m:f>
                            <m:fPr>
                              <m:ctrlPr>
                                <a:rPr lang="en-US" sz="1200" b="1" i="1" kern="1200">
                                  <a:solidFill>
                                    <a:schemeClr val="tx1"/>
                                  </a:solidFill>
                                  <a:effectLst/>
                                  <a:latin typeface="Cambria Math" panose="02040503050406030204" pitchFamily="18" charset="0"/>
                                  <a:ea typeface="+mn-ea"/>
                                  <a:cs typeface="+mn-cs"/>
                                </a:rPr>
                              </m:ctrlPr>
                            </m:fPr>
                            <m:num>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𝐞</m:t>
                                  </m:r>
                                </m:e>
                                <m:sup>
                                  <m:r>
                                    <m:rPr>
                                      <m:sty m:val="p"/>
                                    </m:rPr>
                                    <a:rPr lang="id-ID" sz="1200" kern="1200">
                                      <a:solidFill>
                                        <a:schemeClr val="tx1"/>
                                      </a:solidFill>
                                      <a:effectLst/>
                                      <a:latin typeface="Cambria Math" panose="02040503050406030204" pitchFamily="18" charset="0"/>
                                      <a:ea typeface="+mn-ea"/>
                                      <a:cs typeface="+mn-cs"/>
                                    </a:rPr>
                                    <m:t>T</m:t>
                                  </m:r>
                                </m:sup>
                              </m:sSup>
                              <m:r>
                                <a:rPr lang="id-ID" sz="1200" b="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𝛍</m:t>
                              </m:r>
                            </m:num>
                            <m:den>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𝐞</m:t>
                                  </m:r>
                                </m:e>
                                <m:sup>
                                  <m:r>
                                    <m:rPr>
                                      <m:sty m:val="p"/>
                                    </m:rPr>
                                    <a:rPr lang="id-ID" sz="1200" kern="1200">
                                      <a:solidFill>
                                        <a:schemeClr val="tx1"/>
                                      </a:solidFill>
                                      <a:effectLst/>
                                      <a:latin typeface="Cambria Math" panose="02040503050406030204" pitchFamily="18" charset="0"/>
                                      <a:ea typeface="+mn-ea"/>
                                      <a:cs typeface="+mn-cs"/>
                                    </a:rPr>
                                    <m:t>T</m:t>
                                  </m:r>
                                </m:sup>
                              </m:sSup>
                              <m:r>
                                <a:rPr lang="id-ID" sz="1200" b="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𝐞</m:t>
                              </m:r>
                            </m:den>
                          </m:f>
                          <m:sSup>
                            <m:sSupPr>
                              <m:ctrlPr>
                                <a:rPr lang="en-US" sz="1200" b="1" i="1" kern="1200">
                                  <a:solidFill>
                                    <a:schemeClr val="tx1"/>
                                  </a:solidFill>
                                  <a:effectLst/>
                                  <a:latin typeface="Cambria Math" panose="02040503050406030204" pitchFamily="18" charset="0"/>
                                  <a:ea typeface="+mn-ea"/>
                                  <a:cs typeface="+mn-cs"/>
                                </a:rPr>
                              </m:ctrlPr>
                            </m:sSupPr>
                            <m:e>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𝐞</m:t>
                          </m:r>
                        </m:e>
                      </m:d>
                    </m:oMath>
                  </m:oMathPara>
                </a14:m>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Perhatikan </a:t>
                </a:r>
                <a14:m>
                  <m:oMath xmlns:m="http://schemas.openxmlformats.org/officeDocument/2006/math">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𝐞</m:t>
                        </m:r>
                      </m:e>
                      <m:sup>
                        <m:r>
                          <m:rPr>
                            <m:sty m:val="p"/>
                          </m:rPr>
                          <a:rPr lang="id-ID" sz="1200" kern="1200">
                            <a:solidFill>
                              <a:schemeClr val="tx1"/>
                            </a:solidFill>
                            <a:effectLst/>
                            <a:latin typeface="Cambria Math" panose="02040503050406030204" pitchFamily="18" charset="0"/>
                            <a:ea typeface="+mn-ea"/>
                            <a:cs typeface="+mn-cs"/>
                          </a:rPr>
                          <m:t>T</m:t>
                        </m:r>
                      </m:sup>
                    </m:sSup>
                    <m:r>
                      <a:rPr lang="id-ID" sz="1200" b="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𝐞</m:t>
                    </m:r>
                  </m:oMath>
                </a14:m>
                <a:r>
                  <a:rPr lang="id-ID" sz="1200" kern="1200" dirty="0">
                    <a:solidFill>
                      <a:schemeClr val="tx1"/>
                    </a:solidFill>
                    <a:effectLst/>
                    <a:latin typeface="+mn-lt"/>
                    <a:ea typeface="+mn-ea"/>
                    <a:cs typeface="+mn-cs"/>
                  </a:rPr>
                  <a:t> dan </a:t>
                </a:r>
                <a14:m>
                  <m:oMath xmlns:m="http://schemas.openxmlformats.org/officeDocument/2006/math">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𝐞</m:t>
                        </m:r>
                      </m:e>
                      <m:sup>
                        <m:r>
                          <m:rPr>
                            <m:sty m:val="p"/>
                          </m:rPr>
                          <a:rPr lang="id-ID" sz="1200" kern="1200">
                            <a:solidFill>
                              <a:schemeClr val="tx1"/>
                            </a:solidFill>
                            <a:effectLst/>
                            <a:latin typeface="Cambria Math" panose="02040503050406030204" pitchFamily="18" charset="0"/>
                            <a:ea typeface="+mn-ea"/>
                            <a:cs typeface="+mn-cs"/>
                          </a:rPr>
                          <m:t>T</m:t>
                        </m:r>
                      </m:sup>
                    </m:sSup>
                    <m:r>
                      <a:rPr lang="id-ID" sz="1200" b="1" kern="1200">
                        <a:solidFill>
                          <a:schemeClr val="tx1"/>
                        </a:solidFill>
                        <a:effectLst/>
                        <a:latin typeface="Cambria Math" panose="02040503050406030204" pitchFamily="18" charset="0"/>
                        <a:ea typeface="+mn-ea"/>
                        <a:cs typeface="+mn-cs"/>
                      </a:rPr>
                      <m:t> </m:t>
                    </m:r>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𝛍</m:t>
                    </m:r>
                  </m:oMath>
                </a14:m>
                <a:r>
                  <a:rPr lang="id-ID" sz="1200" kern="1200" dirty="0">
                    <a:solidFill>
                      <a:schemeClr val="tx1"/>
                    </a:solidFill>
                    <a:effectLst/>
                    <a:latin typeface="+mn-lt"/>
                    <a:ea typeface="+mn-ea"/>
                    <a:cs typeface="+mn-cs"/>
                  </a:rPr>
                  <a:t> adalah skalar−skalar,sedangkan </a:t>
                </a:r>
                <a14:m>
                  <m:oMath xmlns:m="http://schemas.openxmlformats.org/officeDocument/2006/math">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𝐞</m:t>
                    </m:r>
                  </m:oMath>
                </a14:m>
                <a:r>
                  <a:rPr lang="id-ID" sz="1200" kern="1200" dirty="0">
                    <a:solidFill>
                      <a:schemeClr val="tx1"/>
                    </a:solidFill>
                    <a:effectLst/>
                    <a:latin typeface="+mn-lt"/>
                    <a:ea typeface="+mn-ea"/>
                    <a:cs typeface="+mn-cs"/>
                  </a:rPr>
                  <a:t> dan </a:t>
                </a:r>
                <a14:m>
                  <m:oMath xmlns:m="http://schemas.openxmlformats.org/officeDocument/2006/math">
                    <m:sSup>
                      <m:sSupPr>
                        <m:ctrlPr>
                          <a:rPr lang="en-US" sz="1200" b="1" i="1" kern="1200">
                            <a:solidFill>
                              <a:schemeClr val="tx1"/>
                            </a:solidFill>
                            <a:effectLst/>
                            <a:latin typeface="Cambria Math" panose="02040503050406030204" pitchFamily="18" charset="0"/>
                            <a:ea typeface="+mn-ea"/>
                            <a:cs typeface="+mn-cs"/>
                          </a:rPr>
                        </m:ctrlPr>
                      </m:sSupPr>
                      <m:e>
                        <m:r>
                          <a:rPr lang="id-ID" sz="1200" b="1" i="1" kern="1200">
                            <a:solidFill>
                              <a:schemeClr val="tx1"/>
                            </a:solidFill>
                            <a:effectLst/>
                            <a:latin typeface="Cambria Math" panose="02040503050406030204" pitchFamily="18" charset="0"/>
                            <a:ea typeface="+mn-ea"/>
                            <a:cs typeface="+mn-cs"/>
                          </a:rPr>
                          <m:t>𝐂</m:t>
                        </m:r>
                      </m:e>
                      <m:sup>
                        <m:r>
                          <a:rPr lang="id-ID" sz="1200" i="1" kern="1200">
                            <a:solidFill>
                              <a:schemeClr val="tx1"/>
                            </a:solidFill>
                            <a:effectLst/>
                            <a:latin typeface="Cambria Math" panose="02040503050406030204" pitchFamily="18" charset="0"/>
                            <a:ea typeface="+mn-ea"/>
                            <a:cs typeface="+mn-cs"/>
                          </a:rPr>
                          <m:t>−</m:t>
                        </m:r>
                        <m:r>
                          <a:rPr lang="id-ID" sz="1200" kern="1200">
                            <a:solidFill>
                              <a:schemeClr val="tx1"/>
                            </a:solidFill>
                            <a:effectLst/>
                            <a:latin typeface="Cambria Math" panose="02040503050406030204" pitchFamily="18" charset="0"/>
                            <a:ea typeface="+mn-ea"/>
                            <a:cs typeface="+mn-cs"/>
                          </a:rPr>
                          <m:t>1</m:t>
                        </m:r>
                      </m:sup>
                    </m:sSup>
                    <m:r>
                      <a:rPr lang="id-ID" sz="1200" b="1" kern="1200">
                        <a:solidFill>
                          <a:schemeClr val="tx1"/>
                        </a:solidFill>
                        <a:effectLst/>
                        <a:latin typeface="Cambria Math" panose="02040503050406030204" pitchFamily="18" charset="0"/>
                        <a:ea typeface="+mn-ea"/>
                        <a:cs typeface="+mn-cs"/>
                      </a:rPr>
                      <m:t> </m:t>
                    </m:r>
                    <m:r>
                      <a:rPr lang="id-ID" sz="1200" b="1" i="1" kern="1200">
                        <a:solidFill>
                          <a:schemeClr val="tx1"/>
                        </a:solidFill>
                        <a:effectLst/>
                        <a:latin typeface="Cambria Math" panose="02040503050406030204" pitchFamily="18" charset="0"/>
                        <a:ea typeface="+mn-ea"/>
                        <a:cs typeface="+mn-cs"/>
                      </a:rPr>
                      <m:t>𝛍</m:t>
                    </m:r>
                  </m:oMath>
                </a14:m>
                <a:r>
                  <a:rPr lang="id-ID" sz="1200" kern="1200" dirty="0">
                    <a:solidFill>
                      <a:schemeClr val="tx1"/>
                    </a:solidFill>
                    <a:effectLst/>
                    <a:latin typeface="+mn-lt"/>
                    <a:ea typeface="+mn-ea"/>
                    <a:cs typeface="+mn-cs"/>
                  </a:rPr>
                  <a:t> adalah vektor-vektor</a:t>
                </a:r>
                <a:endParaRPr lang="en-US" dirty="0"/>
              </a:p>
            </p:txBody>
          </p:sp>
        </mc:Choice>
        <mc:Fallback xmlns="">
          <p:sp>
            <p:nvSpPr>
              <p:cNvPr id="3" name="Notes Placeholder 2"/>
              <p:cNvSpPr>
                <a:spLocks noGrp="1"/>
              </p:cNvSpPr>
              <p:nvPr>
                <p:ph type="body" idx="1"/>
              </p:nvPr>
            </p:nvSpPr>
            <p:spPr/>
            <p:txBody>
              <a:bodyPr/>
              <a:lstStyle/>
              <a:p>
                <a:r>
                  <a:rPr lang="id-ID" sz="1200" b="1" kern="1200" dirty="0" smtClean="0">
                    <a:solidFill>
                      <a:schemeClr val="tx1"/>
                    </a:solidFill>
                    <a:effectLst/>
                    <a:latin typeface="+mn-lt"/>
                    <a:ea typeface="+mn-ea"/>
                    <a:cs typeface="+mn-cs"/>
                  </a:rPr>
                  <a:t>The Efficient Frontier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Efficient frontier adalah grafik yang menggambarkan sekumpulan portofolio yang memaksimalkan expected return pada setiap level dari setiap level risiko portofolio.</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Perhatikan portofolio yang terdiri atas </a:t>
                </a:r>
                <a:r>
                  <a:rPr lang="id-ID" sz="1200" i="1" kern="1200" dirty="0">
                    <a:solidFill>
                      <a:schemeClr val="tx1"/>
                    </a:solidFill>
                    <a:effectLst/>
                    <a:latin typeface="+mn-lt"/>
                    <a:ea typeface="+mn-ea"/>
                    <a:cs typeface="+mn-cs"/>
                  </a:rPr>
                  <a:t>n </a:t>
                </a:r>
                <a:r>
                  <a:rPr lang="id-ID" sz="1200" kern="1200" dirty="0">
                    <a:solidFill>
                      <a:schemeClr val="tx1"/>
                    </a:solidFill>
                    <a:effectLst/>
                    <a:latin typeface="+mn-lt"/>
                    <a:ea typeface="+mn-ea"/>
                    <a:cs typeface="+mn-cs"/>
                  </a:rPr>
                  <a:t>saham. Misalkan : </a:t>
                </a:r>
                <a:endParaRPr lang="en-US" sz="1200" kern="1200" dirty="0">
                  <a:solidFill>
                    <a:schemeClr val="tx1"/>
                  </a:solidFill>
                  <a:effectLst/>
                  <a:latin typeface="+mn-lt"/>
                  <a:ea typeface="+mn-ea"/>
                  <a:cs typeface="+mn-cs"/>
                </a:endParaRPr>
              </a:p>
              <a:p>
                <a:r>
                  <a:rPr lang="id-ID" sz="1200" i="0" kern="1200">
                    <a:solidFill>
                      <a:schemeClr val="tx1"/>
                    </a:solidFill>
                    <a:effectLst/>
                    <a:latin typeface="+mn-lt"/>
                    <a:ea typeface="+mn-ea"/>
                    <a:cs typeface="+mn-cs"/>
                  </a:rPr>
                  <a:t>𝜇</a:t>
                </a:r>
                <a:r>
                  <a:rPr lang="en-US" sz="1200" i="0" kern="1200">
                    <a:solidFill>
                      <a:schemeClr val="tx1"/>
                    </a:solidFill>
                    <a:effectLst/>
                    <a:latin typeface="+mn-lt"/>
                    <a:ea typeface="+mn-ea"/>
                    <a:cs typeface="+mn-cs"/>
                  </a:rPr>
                  <a:t>_</a:t>
                </a:r>
                <a:r>
                  <a:rPr lang="id-ID" sz="1200" i="0" kern="1200">
                    <a:solidFill>
                      <a:schemeClr val="tx1"/>
                    </a:solidFill>
                    <a:effectLst/>
                    <a:latin typeface="+mn-lt"/>
                    <a:ea typeface="+mn-ea"/>
                    <a:cs typeface="+mn-cs"/>
                  </a:rPr>
                  <a:t>𝑖</a:t>
                </a:r>
                <a:r>
                  <a:rPr lang="id-ID" sz="1200" kern="1200" dirty="0">
                    <a:solidFill>
                      <a:schemeClr val="tx1"/>
                    </a:solidFill>
                    <a:effectLst/>
                    <a:latin typeface="+mn-lt"/>
                    <a:ea typeface="+mn-ea"/>
                    <a:cs typeface="+mn-cs"/>
                  </a:rPr>
                  <a:t> dengan </a:t>
                </a:r>
                <a:r>
                  <a:rPr lang="id-ID" sz="1200" i="0" kern="1200">
                    <a:solidFill>
                      <a:schemeClr val="tx1"/>
                    </a:solidFill>
                    <a:effectLst/>
                    <a:latin typeface="+mn-lt"/>
                    <a:ea typeface="+mn-ea"/>
                    <a:cs typeface="+mn-cs"/>
                  </a:rPr>
                  <a:t>𝑖=1,2,⋯,𝑛</a:t>
                </a:r>
                <a:r>
                  <a:rPr lang="id-ID" sz="1200" kern="1200" dirty="0">
                    <a:solidFill>
                      <a:schemeClr val="tx1"/>
                    </a:solidFill>
                    <a:effectLst/>
                    <a:latin typeface="+mn-lt"/>
                    <a:ea typeface="+mn-ea"/>
                    <a:cs typeface="+mn-cs"/>
                  </a:rPr>
                  <a:t> menyatakan menyatakan ekspektasi return saham </a:t>
                </a:r>
                <a:r>
                  <a:rPr lang="id-ID" sz="1200" i="1" kern="1200" dirty="0">
                    <a:solidFill>
                      <a:schemeClr val="tx1"/>
                    </a:solidFill>
                    <a:effectLst/>
                    <a:latin typeface="+mn-lt"/>
                    <a:ea typeface="+mn-ea"/>
                    <a:cs typeface="+mn-cs"/>
                  </a:rPr>
                  <a:t>i </a:t>
                </a:r>
                <a:r>
                  <a:rPr lang="id-ID"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id-ID" sz="1200" i="0" kern="1200">
                    <a:solidFill>
                      <a:schemeClr val="tx1"/>
                    </a:solidFill>
                    <a:effectLst/>
                    <a:latin typeface="+mn-lt"/>
                    <a:ea typeface="+mn-ea"/>
                    <a:cs typeface="+mn-cs"/>
                  </a:rPr>
                  <a:t>𝜎</a:t>
                </a:r>
                <a:r>
                  <a:rPr lang="en-US" sz="1200" i="0" kern="1200">
                    <a:solidFill>
                      <a:schemeClr val="tx1"/>
                    </a:solidFill>
                    <a:effectLst/>
                    <a:latin typeface="+mn-lt"/>
                    <a:ea typeface="+mn-ea"/>
                    <a:cs typeface="+mn-cs"/>
                  </a:rPr>
                  <a:t>_</a:t>
                </a:r>
                <a:r>
                  <a:rPr lang="id-ID" sz="1200" i="0" kern="1200">
                    <a:solidFill>
                      <a:schemeClr val="tx1"/>
                    </a:solidFill>
                    <a:effectLst/>
                    <a:latin typeface="+mn-lt"/>
                    <a:ea typeface="+mn-ea"/>
                    <a:cs typeface="+mn-cs"/>
                  </a:rPr>
                  <a:t>𝑖𝑗</a:t>
                </a:r>
                <a:r>
                  <a:rPr lang="id-ID" sz="1200" kern="1200" dirty="0">
                    <a:solidFill>
                      <a:schemeClr val="tx1"/>
                    </a:solidFill>
                    <a:effectLst/>
                    <a:latin typeface="+mn-lt"/>
                    <a:ea typeface="+mn-ea"/>
                    <a:cs typeface="+mn-cs"/>
                  </a:rPr>
                  <a:t> dengan </a:t>
                </a:r>
                <a:r>
                  <a:rPr lang="id-ID" sz="1200" i="0" kern="1200">
                    <a:solidFill>
                      <a:schemeClr val="tx1"/>
                    </a:solidFill>
                    <a:effectLst/>
                    <a:latin typeface="+mn-lt"/>
                    <a:ea typeface="+mn-ea"/>
                    <a:cs typeface="+mn-cs"/>
                  </a:rPr>
                  <a:t>1≤𝑖,𝑗≤𝑛</a:t>
                </a:r>
                <a:r>
                  <a:rPr lang="id-ID" sz="1200" kern="1200" dirty="0">
                    <a:solidFill>
                      <a:schemeClr val="tx1"/>
                    </a:solidFill>
                    <a:effectLst/>
                    <a:latin typeface="+mn-lt"/>
                    <a:ea typeface="+mn-ea"/>
                    <a:cs typeface="+mn-cs"/>
                  </a:rPr>
                  <a:t> menyatakan kovariansi antar return saham </a:t>
                </a:r>
                <a:r>
                  <a:rPr lang="id-ID" sz="1200" i="1" kern="1200" dirty="0">
                    <a:solidFill>
                      <a:schemeClr val="tx1"/>
                    </a:solidFill>
                    <a:effectLst/>
                    <a:latin typeface="+mn-lt"/>
                    <a:ea typeface="+mn-ea"/>
                    <a:cs typeface="+mn-cs"/>
                  </a:rPr>
                  <a:t>i </a:t>
                </a:r>
                <a:r>
                  <a:rPr lang="id-ID" sz="1200" kern="1200" dirty="0">
                    <a:solidFill>
                      <a:schemeClr val="tx1"/>
                    </a:solidFill>
                    <a:effectLst/>
                    <a:latin typeface="+mn-lt"/>
                    <a:ea typeface="+mn-ea"/>
                    <a:cs typeface="+mn-cs"/>
                  </a:rPr>
                  <a:t>dengan return saham </a:t>
                </a:r>
                <a:r>
                  <a:rPr lang="id-ID" sz="1200" i="1" kern="1200" dirty="0">
                    <a:solidFill>
                      <a:schemeClr val="tx1"/>
                    </a:solidFill>
                    <a:effectLst/>
                    <a:latin typeface="+mn-lt"/>
                    <a:ea typeface="+mn-ea"/>
                    <a:cs typeface="+mn-cs"/>
                  </a:rPr>
                  <a:t>j</a:t>
                </a:r>
                <a:r>
                  <a:rPr lang="id-ID"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id-ID" sz="1200" b="1" i="0" kern="1200">
                    <a:solidFill>
                      <a:schemeClr val="tx1"/>
                    </a:solidFill>
                    <a:effectLst/>
                    <a:latin typeface="+mn-lt"/>
                    <a:ea typeface="+mn-ea"/>
                    <a:cs typeface="+mn-cs"/>
                  </a:rPr>
                  <a:t>𝝁</a:t>
                </a:r>
                <a:r>
                  <a:rPr lang="id-ID" sz="1200" i="0" kern="1200">
                    <a:solidFill>
                      <a:schemeClr val="tx1"/>
                    </a:solidFill>
                    <a:effectLst/>
                    <a:latin typeface="+mn-lt"/>
                    <a:ea typeface="+mn-ea"/>
                    <a:cs typeface="+mn-cs"/>
                  </a:rPr>
                  <a:t>= </a:t>
                </a:r>
                <a:r>
                  <a:rPr lang="en-US" sz="1200" i="0" kern="1200">
                    <a:solidFill>
                      <a:schemeClr val="tx1"/>
                    </a:solidFill>
                    <a:effectLst/>
                    <a:latin typeface="+mn-lt"/>
                    <a:ea typeface="+mn-ea"/>
                    <a:cs typeface="+mn-cs"/>
                  </a:rPr>
                  <a:t>〖</a:t>
                </a:r>
                <a:r>
                  <a:rPr lang="id-ID" sz="1200" i="0" kern="1200">
                    <a:solidFill>
                      <a:schemeClr val="tx1"/>
                    </a:solidFill>
                    <a:effectLst/>
                    <a:latin typeface="+mn-lt"/>
                    <a:ea typeface="+mn-ea"/>
                    <a:cs typeface="+mn-cs"/>
                  </a:rPr>
                  <a:t>(𝜇</a:t>
                </a:r>
                <a:r>
                  <a:rPr lang="en-US" sz="1200" i="0" kern="1200">
                    <a:solidFill>
                      <a:schemeClr val="tx1"/>
                    </a:solidFill>
                    <a:effectLst/>
                    <a:latin typeface="+mn-lt"/>
                    <a:ea typeface="+mn-ea"/>
                    <a:cs typeface="+mn-cs"/>
                  </a:rPr>
                  <a:t>_</a:t>
                </a:r>
                <a:r>
                  <a:rPr lang="id-ID" sz="1200" i="0" kern="1200">
                    <a:solidFill>
                      <a:schemeClr val="tx1"/>
                    </a:solidFill>
                    <a:effectLst/>
                    <a:latin typeface="+mn-lt"/>
                    <a:ea typeface="+mn-ea"/>
                    <a:cs typeface="+mn-cs"/>
                  </a:rPr>
                  <a:t>1,𝜇</a:t>
                </a:r>
                <a:r>
                  <a:rPr lang="en-US" sz="1200" i="0" kern="1200">
                    <a:solidFill>
                      <a:schemeClr val="tx1"/>
                    </a:solidFill>
                    <a:effectLst/>
                    <a:latin typeface="+mn-lt"/>
                    <a:ea typeface="+mn-ea"/>
                    <a:cs typeface="+mn-cs"/>
                  </a:rPr>
                  <a:t>_</a:t>
                </a:r>
                <a:r>
                  <a:rPr lang="id-ID" sz="1200" i="0" kern="1200">
                    <a:solidFill>
                      <a:schemeClr val="tx1"/>
                    </a:solidFill>
                    <a:effectLst/>
                    <a:latin typeface="+mn-lt"/>
                    <a:ea typeface="+mn-ea"/>
                    <a:cs typeface="+mn-cs"/>
                  </a:rPr>
                  <a:t>2,⋯,𝜇</a:t>
                </a:r>
                <a:r>
                  <a:rPr lang="en-US" sz="1200" i="0" kern="1200">
                    <a:solidFill>
                      <a:schemeClr val="tx1"/>
                    </a:solidFill>
                    <a:effectLst/>
                    <a:latin typeface="+mn-lt"/>
                    <a:ea typeface="+mn-ea"/>
                    <a:cs typeface="+mn-cs"/>
                  </a:rPr>
                  <a:t>_</a:t>
                </a:r>
                <a:r>
                  <a:rPr lang="id-ID" sz="1200" i="0" kern="1200">
                    <a:solidFill>
                      <a:schemeClr val="tx1"/>
                    </a:solidFill>
                    <a:effectLst/>
                    <a:latin typeface="+mn-lt"/>
                    <a:ea typeface="+mn-ea"/>
                    <a:cs typeface="+mn-cs"/>
                  </a:rPr>
                  <a:t>𝑛)</a:t>
                </a:r>
                <a:r>
                  <a:rPr lang="en-US" sz="1200" i="0" kern="1200">
                    <a:solidFill>
                      <a:schemeClr val="tx1"/>
                    </a:solidFill>
                    <a:effectLst/>
                    <a:latin typeface="+mn-lt"/>
                    <a:ea typeface="+mn-ea"/>
                    <a:cs typeface="+mn-cs"/>
                  </a:rPr>
                  <a:t>〗^</a:t>
                </a:r>
                <a:r>
                  <a:rPr lang="id-ID" sz="1200" i="0" kern="1200">
                    <a:solidFill>
                      <a:schemeClr val="tx1"/>
                    </a:solidFill>
                    <a:effectLst/>
                    <a:latin typeface="+mn-lt"/>
                    <a:ea typeface="+mn-ea"/>
                    <a:cs typeface="+mn-cs"/>
                  </a:rPr>
                  <a:t>𝑇</a:t>
                </a:r>
                <a:r>
                  <a:rPr lang="id-ID" sz="1200" kern="1200" dirty="0">
                    <a:solidFill>
                      <a:schemeClr val="tx1"/>
                    </a:solidFill>
                    <a:effectLst/>
                    <a:latin typeface="+mn-lt"/>
                    <a:ea typeface="+mn-ea"/>
                    <a:cs typeface="+mn-cs"/>
                  </a:rPr>
                  <a:t> dan </a:t>
                </a:r>
                <a:r>
                  <a:rPr lang="id-ID" sz="1200" i="0" kern="1200">
                    <a:solidFill>
                      <a:schemeClr val="tx1"/>
                    </a:solidFill>
                    <a:effectLst/>
                    <a:latin typeface="+mn-lt"/>
                    <a:ea typeface="+mn-ea"/>
                    <a:cs typeface="+mn-cs"/>
                  </a:rPr>
                  <a:t>𝐶=[𝜎</a:t>
                </a:r>
                <a:r>
                  <a:rPr lang="en-US" sz="1200" i="0" kern="1200">
                    <a:solidFill>
                      <a:schemeClr val="tx1"/>
                    </a:solidFill>
                    <a:effectLst/>
                    <a:latin typeface="+mn-lt"/>
                    <a:ea typeface="+mn-ea"/>
                    <a:cs typeface="+mn-cs"/>
                  </a:rPr>
                  <a:t>_</a:t>
                </a:r>
                <a:r>
                  <a:rPr lang="id-ID" sz="1200" i="0" kern="1200">
                    <a:solidFill>
                      <a:schemeClr val="tx1"/>
                    </a:solidFill>
                    <a:effectLst/>
                    <a:latin typeface="+mn-lt"/>
                    <a:ea typeface="+mn-ea"/>
                    <a:cs typeface="+mn-cs"/>
                  </a:rPr>
                  <a:t>𝑖𝑗]</a:t>
                </a:r>
                <a:r>
                  <a:rPr lang="id-ID" sz="1200" kern="1200" dirty="0">
                    <a:solidFill>
                      <a:schemeClr val="tx1"/>
                    </a:solidFill>
                    <a:effectLst/>
                    <a:latin typeface="+mn-lt"/>
                    <a:ea typeface="+mn-ea"/>
                    <a:cs typeface="+mn-cs"/>
                  </a:rPr>
                  <a:t> matriks kovariansi yang simetri dan semidefinit positif. (Pada bagian topik bahasan ini, </a:t>
                </a:r>
                <a:r>
                  <a:rPr lang="id-ID" sz="1200" b="1" kern="1200" dirty="0">
                    <a:solidFill>
                      <a:schemeClr val="tx1"/>
                    </a:solidFill>
                    <a:effectLst/>
                    <a:latin typeface="+mn-lt"/>
                    <a:ea typeface="+mn-ea"/>
                    <a:cs typeface="+mn-cs"/>
                  </a:rPr>
                  <a:t>C </a:t>
                </a:r>
                <a:r>
                  <a:rPr lang="id-ID" sz="1200" kern="1200" dirty="0">
                    <a:solidFill>
                      <a:schemeClr val="tx1"/>
                    </a:solidFill>
                    <a:effectLst/>
                    <a:latin typeface="+mn-lt"/>
                    <a:ea typeface="+mn-ea"/>
                    <a:cs typeface="+mn-cs"/>
                  </a:rPr>
                  <a:t>diasumsikan matriks yang simetri dan definit positif.) </a:t>
                </a:r>
                <a:endParaRPr lang="en-US" sz="1200" kern="1200" dirty="0">
                  <a:solidFill>
                    <a:schemeClr val="tx1"/>
                  </a:solidFill>
                  <a:effectLst/>
                  <a:latin typeface="+mn-lt"/>
                  <a:ea typeface="+mn-ea"/>
                  <a:cs typeface="+mn-cs"/>
                </a:endParaRPr>
              </a:p>
              <a:p>
                <a:r>
                  <a:rPr lang="id-ID" sz="1200" i="0" kern="1200">
                    <a:solidFill>
                      <a:schemeClr val="tx1"/>
                    </a:solidFill>
                    <a:effectLst/>
                    <a:latin typeface="+mn-lt"/>
                    <a:ea typeface="+mn-ea"/>
                    <a:cs typeface="+mn-cs"/>
                  </a:rPr>
                  <a:t>𝑥</a:t>
                </a:r>
                <a:r>
                  <a:rPr lang="en-US" sz="1200" i="0" kern="1200">
                    <a:solidFill>
                      <a:schemeClr val="tx1"/>
                    </a:solidFill>
                    <a:effectLst/>
                    <a:latin typeface="+mn-lt"/>
                    <a:ea typeface="+mn-ea"/>
                    <a:cs typeface="+mn-cs"/>
                  </a:rPr>
                  <a:t>_</a:t>
                </a:r>
                <a:r>
                  <a:rPr lang="id-ID" sz="1200" i="0" kern="1200">
                    <a:solidFill>
                      <a:schemeClr val="tx1"/>
                    </a:solidFill>
                    <a:effectLst/>
                    <a:latin typeface="+mn-lt"/>
                    <a:ea typeface="+mn-ea"/>
                    <a:cs typeface="+mn-cs"/>
                  </a:rPr>
                  <a:t>𝑖  :𝑝𝑟𝑜𝑝𝑜𝑟𝑠𝑖 𝑖𝑛𝑣𝑒𝑠𝑡𝑎𝑠𝑖 𝑝𝑎𝑑𝑎 𝑠𝑎ℎ𝑎𝑚 𝑖 ; </a:t>
                </a:r>
                <a:r>
                  <a:rPr lang="id-ID" sz="1200" b="1" i="0" kern="1200">
                    <a:solidFill>
                      <a:schemeClr val="tx1"/>
                    </a:solidFill>
                    <a:effectLst/>
                    <a:latin typeface="+mn-lt"/>
                    <a:ea typeface="+mn-ea"/>
                    <a:cs typeface="+mn-cs"/>
                  </a:rPr>
                  <a:t>𝒙</a:t>
                </a:r>
                <a:r>
                  <a:rPr lang="id-ID"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a:t>
                </a:r>
                <a:r>
                  <a:rPr lang="id-ID" sz="1200" i="0" kern="1200">
                    <a:solidFill>
                      <a:schemeClr val="tx1"/>
                    </a:solidFill>
                    <a:effectLst/>
                    <a:latin typeface="+mn-lt"/>
                    <a:ea typeface="+mn-ea"/>
                    <a:cs typeface="+mn-cs"/>
                  </a:rPr>
                  <a:t>(𝑥</a:t>
                </a:r>
                <a:r>
                  <a:rPr lang="en-US" sz="1200" i="0" kern="1200">
                    <a:solidFill>
                      <a:schemeClr val="tx1"/>
                    </a:solidFill>
                    <a:effectLst/>
                    <a:latin typeface="+mn-lt"/>
                    <a:ea typeface="+mn-ea"/>
                    <a:cs typeface="+mn-cs"/>
                  </a:rPr>
                  <a:t>_</a:t>
                </a:r>
                <a:r>
                  <a:rPr lang="id-ID" sz="1200" i="0" kern="1200">
                    <a:solidFill>
                      <a:schemeClr val="tx1"/>
                    </a:solidFill>
                    <a:effectLst/>
                    <a:latin typeface="+mn-lt"/>
                    <a:ea typeface="+mn-ea"/>
                    <a:cs typeface="+mn-cs"/>
                  </a:rPr>
                  <a:t>1,𝑥</a:t>
                </a:r>
                <a:r>
                  <a:rPr lang="en-US" sz="1200" i="0" kern="1200">
                    <a:solidFill>
                      <a:schemeClr val="tx1"/>
                    </a:solidFill>
                    <a:effectLst/>
                    <a:latin typeface="+mn-lt"/>
                    <a:ea typeface="+mn-ea"/>
                    <a:cs typeface="+mn-cs"/>
                  </a:rPr>
                  <a:t>_</a:t>
                </a:r>
                <a:r>
                  <a:rPr lang="id-ID" sz="1200" i="0" kern="1200">
                    <a:solidFill>
                      <a:schemeClr val="tx1"/>
                    </a:solidFill>
                    <a:effectLst/>
                    <a:latin typeface="+mn-lt"/>
                    <a:ea typeface="+mn-ea"/>
                    <a:cs typeface="+mn-cs"/>
                  </a:rPr>
                  <a:t>2,⋯,𝑥</a:t>
                </a:r>
                <a:r>
                  <a:rPr lang="en-US" sz="1200" i="0" kern="1200">
                    <a:solidFill>
                      <a:schemeClr val="tx1"/>
                    </a:solidFill>
                    <a:effectLst/>
                    <a:latin typeface="+mn-lt"/>
                    <a:ea typeface="+mn-ea"/>
                    <a:cs typeface="+mn-cs"/>
                  </a:rPr>
                  <a:t>_</a:t>
                </a:r>
                <a:r>
                  <a:rPr lang="id-ID" sz="1200" i="0" kern="1200">
                    <a:solidFill>
                      <a:schemeClr val="tx1"/>
                    </a:solidFill>
                    <a:effectLst/>
                    <a:latin typeface="+mn-lt"/>
                    <a:ea typeface="+mn-ea"/>
                    <a:cs typeface="+mn-cs"/>
                  </a:rPr>
                  <a:t>𝑛)</a:t>
                </a:r>
                <a:r>
                  <a:rPr lang="en-US" sz="1200" i="0" kern="1200">
                    <a:solidFill>
                      <a:schemeClr val="tx1"/>
                    </a:solidFill>
                    <a:effectLst/>
                    <a:latin typeface="+mn-lt"/>
                    <a:ea typeface="+mn-ea"/>
                    <a:cs typeface="+mn-cs"/>
                  </a:rPr>
                  <a:t>〗^</a:t>
                </a:r>
                <a:r>
                  <a:rPr lang="id-ID" sz="1200" i="0" kern="1200">
                    <a:solidFill>
                      <a:schemeClr val="tx1"/>
                    </a:solidFill>
                    <a:effectLst/>
                    <a:latin typeface="+mn-lt"/>
                    <a:ea typeface="+mn-ea"/>
                    <a:cs typeface="+mn-cs"/>
                  </a:rPr>
                  <a:t>𝑇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Return dan variansi dari portofolio diberikan oleh </a:t>
                </a:r>
                <a:endParaRPr lang="en-US" sz="1200" kern="1200" dirty="0">
                  <a:solidFill>
                    <a:schemeClr val="tx1"/>
                  </a:solidFill>
                  <a:effectLst/>
                  <a:latin typeface="+mn-lt"/>
                  <a:ea typeface="+mn-ea"/>
                  <a:cs typeface="+mn-cs"/>
                </a:endParaRPr>
              </a:p>
              <a:p>
                <a:r>
                  <a:rPr lang="id-ID" sz="1200" i="0" kern="1200">
                    <a:solidFill>
                      <a:schemeClr val="tx1"/>
                    </a:solidFill>
                    <a:effectLst/>
                    <a:latin typeface="+mn-lt"/>
                    <a:ea typeface="+mn-ea"/>
                    <a:cs typeface="+mn-cs"/>
                  </a:rPr>
                  <a:t>𝜇</a:t>
                </a:r>
                <a:r>
                  <a:rPr lang="en-US" sz="1200" i="0" kern="1200">
                    <a:solidFill>
                      <a:schemeClr val="tx1"/>
                    </a:solidFill>
                    <a:effectLst/>
                    <a:latin typeface="+mn-lt"/>
                    <a:ea typeface="+mn-ea"/>
                    <a:cs typeface="+mn-cs"/>
                  </a:rPr>
                  <a:t>_</a:t>
                </a:r>
                <a:r>
                  <a:rPr lang="id-ID" sz="1200" i="0" kern="1200">
                    <a:solidFill>
                      <a:schemeClr val="tx1"/>
                    </a:solidFill>
                    <a:effectLst/>
                    <a:latin typeface="+mn-lt"/>
                    <a:ea typeface="+mn-ea"/>
                    <a:cs typeface="+mn-cs"/>
                  </a:rPr>
                  <a:t>𝑃=</a:t>
                </a:r>
                <a:r>
                  <a:rPr lang="id-ID" sz="1200" b="1" i="0" kern="1200">
                    <a:solidFill>
                      <a:schemeClr val="tx1"/>
                    </a:solidFill>
                    <a:effectLst/>
                    <a:latin typeface="+mn-lt"/>
                    <a:ea typeface="+mn-ea"/>
                    <a:cs typeface="+mn-cs"/>
                  </a:rPr>
                  <a:t>𝝁</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𝑇</a:t>
                </a:r>
                <a:r>
                  <a:rPr lang="id-ID" sz="1200" b="1" i="0" kern="1200">
                    <a:solidFill>
                      <a:schemeClr val="tx1"/>
                    </a:solidFill>
                    <a:effectLst/>
                    <a:latin typeface="+mn-lt"/>
                    <a:ea typeface="+mn-ea"/>
                    <a:cs typeface="+mn-cs"/>
                  </a:rPr>
                  <a:t> 𝒙</a:t>
                </a:r>
                <a:r>
                  <a:rPr lang="en-US" sz="1200" i="0" kern="1200">
                    <a:solidFill>
                      <a:schemeClr val="tx1"/>
                    </a:solidFill>
                    <a:effectLst/>
                    <a:latin typeface="+mn-lt"/>
                    <a:ea typeface="+mn-ea"/>
                    <a:cs typeface="+mn-cs"/>
                  </a:rPr>
                  <a:t>(</a:t>
                </a:r>
                <a:r>
                  <a:rPr lang="id-ID" sz="1200" i="0" kern="1200">
                    <a:solidFill>
                      <a:schemeClr val="tx1"/>
                    </a:solidFill>
                    <a:effectLst/>
                    <a:latin typeface="+mn-lt"/>
                    <a:ea typeface="+mn-ea"/>
                    <a:cs typeface="+mn-cs"/>
                  </a:rPr>
                  <a:t>𝑡)</a:t>
                </a:r>
                <a:r>
                  <a:rPr lang="id-ID" sz="1200" kern="1200" dirty="0">
                    <a:solidFill>
                      <a:schemeClr val="tx1"/>
                    </a:solidFill>
                    <a:effectLst/>
                    <a:latin typeface="+mn-lt"/>
                    <a:ea typeface="+mn-ea"/>
                    <a:cs typeface="+mn-cs"/>
                  </a:rPr>
                  <a:t> dan </a:t>
                </a:r>
                <a:r>
                  <a:rPr lang="id-ID" sz="1200" i="0" kern="1200">
                    <a:solidFill>
                      <a:schemeClr val="tx1"/>
                    </a:solidFill>
                    <a:effectLst/>
                    <a:latin typeface="+mn-lt"/>
                    <a:ea typeface="+mn-ea"/>
                    <a:cs typeface="+mn-cs"/>
                  </a:rPr>
                  <a:t>𝜎</a:t>
                </a:r>
                <a:r>
                  <a:rPr lang="en-US" sz="1200" i="0" kern="1200">
                    <a:solidFill>
                      <a:schemeClr val="tx1"/>
                    </a:solidFill>
                    <a:effectLst/>
                    <a:latin typeface="+mn-lt"/>
                    <a:ea typeface="+mn-ea"/>
                    <a:cs typeface="+mn-cs"/>
                  </a:rPr>
                  <a:t>_</a:t>
                </a:r>
                <a:r>
                  <a:rPr lang="id-ID" sz="1200" i="0" kern="1200">
                    <a:solidFill>
                      <a:schemeClr val="tx1"/>
                    </a:solidFill>
                    <a:effectLst/>
                    <a:latin typeface="+mn-lt"/>
                    <a:ea typeface="+mn-ea"/>
                    <a:cs typeface="+mn-cs"/>
                  </a:rPr>
                  <a:t>𝑃^2=</a:t>
                </a:r>
                <a:r>
                  <a:rPr lang="id-ID" sz="1200" b="1" i="0" kern="1200">
                    <a:solidFill>
                      <a:schemeClr val="tx1"/>
                    </a:solidFill>
                    <a:effectLst/>
                    <a:latin typeface="+mn-lt"/>
                    <a:ea typeface="+mn-ea"/>
                    <a:cs typeface="+mn-cs"/>
                  </a:rPr>
                  <a:t>𝒙</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𝑇</a:t>
                </a:r>
                <a:r>
                  <a:rPr lang="id-ID" sz="1200" b="1" i="0" kern="1200">
                    <a:solidFill>
                      <a:schemeClr val="tx1"/>
                    </a:solidFill>
                    <a:effectLst/>
                    <a:latin typeface="+mn-lt"/>
                    <a:ea typeface="+mn-ea"/>
                    <a:cs typeface="+mn-cs"/>
                  </a:rPr>
                  <a:t> 𝑪 𝒙</a:t>
                </a:r>
                <a:r>
                  <a:rPr lang="id-ID"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Kendala </a:t>
                </a:r>
                <a:r>
                  <a:rPr lang="id-ID" sz="1200" i="1" kern="1200" dirty="0">
                    <a:solidFill>
                      <a:schemeClr val="tx1"/>
                    </a:solidFill>
                    <a:effectLst/>
                    <a:latin typeface="+mn-lt"/>
                    <a:ea typeface="+mn-ea"/>
                    <a:cs typeface="+mn-cs"/>
                  </a:rPr>
                  <a:t>budget </a:t>
                </a:r>
                <a:r>
                  <a:rPr lang="id-ID" sz="1200" kern="1200" dirty="0">
                    <a:solidFill>
                      <a:schemeClr val="tx1"/>
                    </a:solidFill>
                    <a:effectLst/>
                    <a:latin typeface="+mn-lt"/>
                    <a:ea typeface="+mn-ea"/>
                    <a:cs typeface="+mn-cs"/>
                  </a:rPr>
                  <a:t>diberikan oleh : </a:t>
                </a:r>
                <a:r>
                  <a:rPr lang="id-ID" sz="1200" b="1" i="0" kern="1200">
                    <a:solidFill>
                      <a:schemeClr val="tx1"/>
                    </a:solidFill>
                    <a:effectLst/>
                    <a:latin typeface="+mn-lt"/>
                    <a:ea typeface="+mn-ea"/>
                    <a:cs typeface="+mn-cs"/>
                  </a:rPr>
                  <a:t>𝒆</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𝑇</a:t>
                </a:r>
                <a:r>
                  <a:rPr lang="id-ID" sz="1200" b="1" i="0" kern="1200">
                    <a:solidFill>
                      <a:schemeClr val="tx1"/>
                    </a:solidFill>
                    <a:effectLst/>
                    <a:latin typeface="+mn-lt"/>
                    <a:ea typeface="+mn-ea"/>
                    <a:cs typeface="+mn-cs"/>
                  </a:rPr>
                  <a:t> 𝒙</a:t>
                </a:r>
                <a:r>
                  <a:rPr lang="id-ID" sz="1200" i="0" kern="1200">
                    <a:solidFill>
                      <a:schemeClr val="tx1"/>
                    </a:solidFill>
                    <a:effectLst/>
                    <a:latin typeface="+mn-lt"/>
                    <a:ea typeface="+mn-ea"/>
                    <a:cs typeface="+mn-cs"/>
                  </a:rPr>
                  <a:t>=1</a:t>
                </a:r>
                <a:r>
                  <a:rPr lang="id-ID" sz="1200" kern="1200" dirty="0">
                    <a:solidFill>
                      <a:schemeClr val="tx1"/>
                    </a:solidFill>
                    <a:effectLst/>
                    <a:latin typeface="+mn-lt"/>
                    <a:ea typeface="+mn-ea"/>
                    <a:cs typeface="+mn-cs"/>
                  </a:rPr>
                  <a:t> dengan </a:t>
                </a:r>
                <a:r>
                  <a:rPr lang="id-ID" sz="1200" b="1" i="0" kern="1200">
                    <a:solidFill>
                      <a:schemeClr val="tx1"/>
                    </a:solidFill>
                    <a:effectLst/>
                    <a:latin typeface="+mn-lt"/>
                    <a:ea typeface="+mn-ea"/>
                    <a:cs typeface="+mn-cs"/>
                  </a:rPr>
                  <a:t>𝒆</a:t>
                </a:r>
                <a:r>
                  <a:rPr lang="id-ID"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a:t>
                </a:r>
                <a:r>
                  <a:rPr lang="id-ID" sz="1200" i="0" kern="1200">
                    <a:solidFill>
                      <a:schemeClr val="tx1"/>
                    </a:solidFill>
                    <a:effectLst/>
                    <a:latin typeface="+mn-lt"/>
                    <a:ea typeface="+mn-ea"/>
                    <a:cs typeface="+mn-cs"/>
                  </a:rPr>
                  <a:t>(1,1,⋯,1)</a:t>
                </a:r>
                <a:r>
                  <a:rPr lang="en-US" sz="1200" i="0" kern="1200">
                    <a:solidFill>
                      <a:schemeClr val="tx1"/>
                    </a:solidFill>
                    <a:effectLst/>
                    <a:latin typeface="+mn-lt"/>
                    <a:ea typeface="+mn-ea"/>
                    <a:cs typeface="+mn-cs"/>
                  </a:rPr>
                  <a:t>〗^</a:t>
                </a:r>
                <a:r>
                  <a:rPr lang="id-ID" sz="1200" i="0" kern="1200">
                    <a:solidFill>
                      <a:schemeClr val="tx1"/>
                    </a:solidFill>
                    <a:effectLst/>
                    <a:latin typeface="+mn-lt"/>
                    <a:ea typeface="+mn-ea"/>
                    <a:cs typeface="+mn-cs"/>
                  </a:rPr>
                  <a:t>𝑇</a:t>
                </a:r>
                <a:r>
                  <a:rPr lang="id-ID"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Tujuan : menentukan vektor </a:t>
                </a:r>
                <a:r>
                  <a:rPr lang="id-ID" sz="1200" b="1" kern="1200" dirty="0">
                    <a:solidFill>
                      <a:schemeClr val="tx1"/>
                    </a:solidFill>
                    <a:effectLst/>
                    <a:latin typeface="+mn-lt"/>
                    <a:ea typeface="+mn-ea"/>
                    <a:cs typeface="+mn-cs"/>
                  </a:rPr>
                  <a:t>x </a:t>
                </a:r>
                <a:r>
                  <a:rPr lang="id-ID" sz="1200" kern="1200" dirty="0">
                    <a:solidFill>
                      <a:schemeClr val="tx1"/>
                    </a:solidFill>
                    <a:effectLst/>
                    <a:latin typeface="+mn-lt"/>
                    <a:ea typeface="+mn-ea"/>
                    <a:cs typeface="+mn-cs"/>
                  </a:rPr>
                  <a:t>yang menghasilkan nilai </a:t>
                </a:r>
                <a:r>
                  <a:rPr lang="id-ID" sz="1200" i="0" kern="1200">
                    <a:solidFill>
                      <a:schemeClr val="tx1"/>
                    </a:solidFill>
                    <a:effectLst/>
                    <a:latin typeface="+mn-lt"/>
                    <a:ea typeface="+mn-ea"/>
                    <a:cs typeface="+mn-cs"/>
                  </a:rPr>
                  <a:t>𝜇</a:t>
                </a:r>
                <a:r>
                  <a:rPr lang="en-US" sz="1200" i="0" kern="1200">
                    <a:solidFill>
                      <a:schemeClr val="tx1"/>
                    </a:solidFill>
                    <a:effectLst/>
                    <a:latin typeface="+mn-lt"/>
                    <a:ea typeface="+mn-ea"/>
                    <a:cs typeface="+mn-cs"/>
                  </a:rPr>
                  <a:t>_</a:t>
                </a:r>
                <a:r>
                  <a:rPr lang="id-ID" sz="1200" i="0" kern="1200">
                    <a:solidFill>
                      <a:schemeClr val="tx1"/>
                    </a:solidFill>
                    <a:effectLst/>
                    <a:latin typeface="+mn-lt"/>
                    <a:ea typeface="+mn-ea"/>
                    <a:cs typeface="+mn-cs"/>
                  </a:rPr>
                  <a:t>𝑃</a:t>
                </a:r>
                <a:r>
                  <a:rPr lang="id-ID" sz="1200" kern="1200" dirty="0">
                    <a:solidFill>
                      <a:schemeClr val="tx1"/>
                    </a:solidFill>
                    <a:effectLst/>
                    <a:latin typeface="+mn-lt"/>
                    <a:ea typeface="+mn-ea"/>
                    <a:cs typeface="+mn-cs"/>
                  </a:rPr>
                  <a:t> yang besar dan nilai </a:t>
                </a:r>
                <a:r>
                  <a:rPr lang="id-ID" sz="1200" i="0" kern="1200">
                    <a:solidFill>
                      <a:schemeClr val="tx1"/>
                    </a:solidFill>
                    <a:effectLst/>
                    <a:latin typeface="+mn-lt"/>
                    <a:ea typeface="+mn-ea"/>
                    <a:cs typeface="+mn-cs"/>
                  </a:rPr>
                  <a:t>𝜎</a:t>
                </a:r>
                <a:r>
                  <a:rPr lang="en-US" sz="1200" i="0" kern="1200">
                    <a:solidFill>
                      <a:schemeClr val="tx1"/>
                    </a:solidFill>
                    <a:effectLst/>
                    <a:latin typeface="+mn-lt"/>
                    <a:ea typeface="+mn-ea"/>
                    <a:cs typeface="+mn-cs"/>
                  </a:rPr>
                  <a:t>_</a:t>
                </a:r>
                <a:r>
                  <a:rPr lang="id-ID" sz="1200" i="0" kern="1200">
                    <a:solidFill>
                      <a:schemeClr val="tx1"/>
                    </a:solidFill>
                    <a:effectLst/>
                    <a:latin typeface="+mn-lt"/>
                    <a:ea typeface="+mn-ea"/>
                    <a:cs typeface="+mn-cs"/>
                  </a:rPr>
                  <a:t>𝑃^2</a:t>
                </a:r>
                <a:r>
                  <a:rPr lang="id-ID" sz="1200" kern="1200" dirty="0">
                    <a:solidFill>
                      <a:schemeClr val="tx1"/>
                    </a:solidFill>
                    <a:effectLst/>
                    <a:latin typeface="+mn-lt"/>
                    <a:ea typeface="+mn-ea"/>
                    <a:cs typeface="+mn-cs"/>
                  </a:rPr>
                  <a:t> yang kecil.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Misalkan terdapat dua portofolio A dan B dengan </a:t>
                </a:r>
                <a:r>
                  <a:rPr lang="id-ID" sz="1200" i="0" kern="1200">
                    <a:solidFill>
                      <a:schemeClr val="tx1"/>
                    </a:solidFill>
                    <a:effectLst/>
                    <a:latin typeface="+mn-lt"/>
                    <a:ea typeface="+mn-ea"/>
                    <a:cs typeface="+mn-cs"/>
                  </a:rPr>
                  <a:t>𝜇</a:t>
                </a:r>
                <a:r>
                  <a:rPr lang="en-US" sz="1200" i="0" kern="1200">
                    <a:solidFill>
                      <a:schemeClr val="tx1"/>
                    </a:solidFill>
                    <a:effectLst/>
                    <a:latin typeface="+mn-lt"/>
                    <a:ea typeface="+mn-ea"/>
                    <a:cs typeface="+mn-cs"/>
                  </a:rPr>
                  <a:t>_</a:t>
                </a:r>
                <a:r>
                  <a:rPr lang="id-ID" sz="1200" i="0" kern="1200">
                    <a:solidFill>
                      <a:schemeClr val="tx1"/>
                    </a:solidFill>
                    <a:effectLst/>
                    <a:latin typeface="+mn-lt"/>
                    <a:ea typeface="+mn-ea"/>
                    <a:cs typeface="+mn-cs"/>
                  </a:rPr>
                  <a:t>𝑃𝐴=𝜇</a:t>
                </a:r>
                <a:r>
                  <a:rPr lang="en-US" sz="1200" i="0" kern="1200">
                    <a:solidFill>
                      <a:schemeClr val="tx1"/>
                    </a:solidFill>
                    <a:effectLst/>
                    <a:latin typeface="+mn-lt"/>
                    <a:ea typeface="+mn-ea"/>
                    <a:cs typeface="+mn-cs"/>
                  </a:rPr>
                  <a:t>_</a:t>
                </a:r>
                <a:r>
                  <a:rPr lang="id-ID" sz="1200" i="0" kern="1200">
                    <a:solidFill>
                      <a:schemeClr val="tx1"/>
                    </a:solidFill>
                    <a:effectLst/>
                    <a:latin typeface="+mn-lt"/>
                    <a:ea typeface="+mn-ea"/>
                    <a:cs typeface="+mn-cs"/>
                  </a:rPr>
                  <a:t>𝑃𝐵</a:t>
                </a:r>
                <a:r>
                  <a:rPr lang="id-ID" sz="1200" kern="1200" dirty="0">
                    <a:solidFill>
                      <a:schemeClr val="tx1"/>
                    </a:solidFill>
                    <a:effectLst/>
                    <a:latin typeface="+mn-lt"/>
                    <a:ea typeface="+mn-ea"/>
                    <a:cs typeface="+mn-cs"/>
                  </a:rPr>
                  <a:t> tetapi </a:t>
                </a:r>
                <a:r>
                  <a:rPr lang="id-ID" sz="1200" i="0" kern="1200">
                    <a:solidFill>
                      <a:schemeClr val="tx1"/>
                    </a:solidFill>
                    <a:effectLst/>
                    <a:latin typeface="+mn-lt"/>
                    <a:ea typeface="+mn-ea"/>
                    <a:cs typeface="+mn-cs"/>
                  </a:rPr>
                  <a:t>𝜎</a:t>
                </a:r>
                <a:r>
                  <a:rPr lang="en-US" sz="1200" i="0" kern="1200">
                    <a:solidFill>
                      <a:schemeClr val="tx1"/>
                    </a:solidFill>
                    <a:effectLst/>
                    <a:latin typeface="+mn-lt"/>
                    <a:ea typeface="+mn-ea"/>
                    <a:cs typeface="+mn-cs"/>
                  </a:rPr>
                  <a:t>_</a:t>
                </a:r>
                <a:r>
                  <a:rPr lang="id-ID" sz="1200" i="0" kern="1200">
                    <a:solidFill>
                      <a:schemeClr val="tx1"/>
                    </a:solidFill>
                    <a:effectLst/>
                    <a:latin typeface="+mn-lt"/>
                    <a:ea typeface="+mn-ea"/>
                    <a:cs typeface="+mn-cs"/>
                  </a:rPr>
                  <a:t>𝑃𝐴^2&lt;𝜎</a:t>
                </a:r>
                <a:r>
                  <a:rPr lang="en-US" sz="1200" i="0" kern="1200">
                    <a:solidFill>
                      <a:schemeClr val="tx1"/>
                    </a:solidFill>
                    <a:effectLst/>
                    <a:latin typeface="+mn-lt"/>
                    <a:ea typeface="+mn-ea"/>
                    <a:cs typeface="+mn-cs"/>
                  </a:rPr>
                  <a:t>_</a:t>
                </a:r>
                <a:r>
                  <a:rPr lang="id-ID" sz="1200" i="0" kern="1200">
                    <a:solidFill>
                      <a:schemeClr val="tx1"/>
                    </a:solidFill>
                    <a:effectLst/>
                    <a:latin typeface="+mn-lt"/>
                    <a:ea typeface="+mn-ea"/>
                    <a:cs typeface="+mn-cs"/>
                  </a:rPr>
                  <a:t>𝑃𝐵^2</a:t>
                </a:r>
                <a:r>
                  <a:rPr lang="id-ID" sz="1200" kern="1200" dirty="0">
                    <a:solidFill>
                      <a:schemeClr val="tx1"/>
                    </a:solidFill>
                    <a:effectLst/>
                    <a:latin typeface="+mn-lt"/>
                    <a:ea typeface="+mn-ea"/>
                    <a:cs typeface="+mn-cs"/>
                  </a:rPr>
                  <a:t> . Maka portofolio A lebih disukai d/p portofolio B karena mempunyai resiko yang lebih kecil untuk nilai return yang sama. Ini merupakan ide pokok dari definisi portofolio yang efisien dari Markowitz. </a:t>
                </a:r>
                <a:endParaRPr lang="en-US" sz="1200" kern="1200" dirty="0">
                  <a:solidFill>
                    <a:schemeClr val="tx1"/>
                  </a:solidFill>
                  <a:effectLst/>
                  <a:latin typeface="+mn-lt"/>
                  <a:ea typeface="+mn-ea"/>
                  <a:cs typeface="+mn-cs"/>
                </a:endParaRPr>
              </a:p>
              <a:p>
                <a:r>
                  <a:rPr lang="id-ID"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Selanjutnya terdapat masalah penentuan optimisasi portofolio yang juga menghasilkan portofolio yang efisien, yang dirumuskan sebagai berikut. Misalkan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suatu parameter dan perhatikan masalah </a:t>
                </a:r>
                <a:endParaRPr lang="en-US" sz="1200" kern="1200" dirty="0">
                  <a:solidFill>
                    <a:schemeClr val="tx1"/>
                  </a:solidFill>
                  <a:effectLst/>
                  <a:latin typeface="+mn-lt"/>
                  <a:ea typeface="+mn-ea"/>
                  <a:cs typeface="+mn-cs"/>
                </a:endParaRPr>
              </a:p>
              <a:p>
                <a:r>
                  <a:rPr lang="id-ID" sz="1200" i="0" kern="1200">
                    <a:solidFill>
                      <a:schemeClr val="tx1"/>
                    </a:solidFill>
                    <a:effectLst/>
                    <a:latin typeface="+mn-lt"/>
                    <a:ea typeface="+mn-ea"/>
                    <a:cs typeface="+mn-cs"/>
                  </a:rPr>
                  <a:t>𝑀𝑖𝑛 {− 𝑡 </a:t>
                </a:r>
                <a:r>
                  <a:rPr lang="id-ID" sz="1200" b="1" i="0" kern="1200">
                    <a:solidFill>
                      <a:schemeClr val="tx1"/>
                    </a:solidFill>
                    <a:effectLst/>
                    <a:latin typeface="+mn-lt"/>
                    <a:ea typeface="+mn-ea"/>
                    <a:cs typeface="+mn-cs"/>
                  </a:rPr>
                  <a:t>𝝁</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𝑇</a:t>
                </a:r>
                <a:r>
                  <a:rPr lang="id-ID" sz="1200" b="1" i="0" kern="1200">
                    <a:solidFill>
                      <a:schemeClr val="tx1"/>
                    </a:solidFill>
                    <a:effectLst/>
                    <a:latin typeface="+mn-lt"/>
                    <a:ea typeface="+mn-ea"/>
                    <a:cs typeface="+mn-cs"/>
                  </a:rPr>
                  <a:t> 𝒙</a:t>
                </a:r>
                <a:r>
                  <a:rPr lang="id-ID" sz="1200" i="0" kern="1200">
                    <a:solidFill>
                      <a:schemeClr val="tx1"/>
                    </a:solidFill>
                    <a:effectLst/>
                    <a:latin typeface="+mn-lt"/>
                    <a:ea typeface="+mn-ea"/>
                    <a:cs typeface="+mn-cs"/>
                  </a:rPr>
                  <a:t> +  1</a:t>
                </a:r>
                <a:r>
                  <a:rPr lang="en-US" sz="1200" i="0" kern="1200">
                    <a:solidFill>
                      <a:schemeClr val="tx1"/>
                    </a:solidFill>
                    <a:effectLst/>
                    <a:latin typeface="+mn-lt"/>
                    <a:ea typeface="+mn-ea"/>
                    <a:cs typeface="+mn-cs"/>
                  </a:rPr>
                  <a:t>/</a:t>
                </a:r>
                <a:r>
                  <a:rPr lang="id-ID" sz="1200" i="0" kern="1200">
                    <a:solidFill>
                      <a:schemeClr val="tx1"/>
                    </a:solidFill>
                    <a:effectLst/>
                    <a:latin typeface="+mn-lt"/>
                    <a:ea typeface="+mn-ea"/>
                    <a:cs typeface="+mn-cs"/>
                  </a:rPr>
                  <a:t>2  </a:t>
                </a:r>
                <a:r>
                  <a:rPr lang="id-ID" sz="1200" b="1" i="0" kern="1200">
                    <a:solidFill>
                      <a:schemeClr val="tx1"/>
                    </a:solidFill>
                    <a:effectLst/>
                    <a:latin typeface="+mn-lt"/>
                    <a:ea typeface="+mn-ea"/>
                    <a:cs typeface="+mn-cs"/>
                  </a:rPr>
                  <a:t>𝒙</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𝑇</a:t>
                </a:r>
                <a:r>
                  <a:rPr lang="id-ID" sz="1200" b="1" i="0" kern="1200">
                    <a:solidFill>
                      <a:schemeClr val="tx1"/>
                    </a:solidFill>
                    <a:effectLst/>
                    <a:latin typeface="+mn-lt"/>
                    <a:ea typeface="+mn-ea"/>
                    <a:cs typeface="+mn-cs"/>
                  </a:rPr>
                  <a:t> 𝑪 𝒙</a:t>
                </a:r>
                <a:r>
                  <a:rPr lang="id-ID" sz="1200" i="0" kern="1200">
                    <a:solidFill>
                      <a:schemeClr val="tx1"/>
                    </a:solidFill>
                    <a:effectLst/>
                    <a:latin typeface="+mn-lt"/>
                    <a:ea typeface="+mn-ea"/>
                    <a:cs typeface="+mn-cs"/>
                  </a:rPr>
                  <a:t> | </a:t>
                </a:r>
                <a:r>
                  <a:rPr lang="id-ID" sz="1200" b="1" i="0" kern="1200">
                    <a:solidFill>
                      <a:schemeClr val="tx1"/>
                    </a:solidFill>
                    <a:effectLst/>
                    <a:latin typeface="+mn-lt"/>
                    <a:ea typeface="+mn-ea"/>
                    <a:cs typeface="+mn-cs"/>
                  </a:rPr>
                  <a:t>𝒆</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𝑇</a:t>
                </a:r>
                <a:r>
                  <a:rPr lang="id-ID" sz="1200" b="1" i="0" kern="1200">
                    <a:solidFill>
                      <a:schemeClr val="tx1"/>
                    </a:solidFill>
                    <a:effectLst/>
                    <a:latin typeface="+mn-lt"/>
                    <a:ea typeface="+mn-ea"/>
                    <a:cs typeface="+mn-cs"/>
                  </a:rPr>
                  <a:t> 𝒙</a:t>
                </a:r>
                <a:r>
                  <a:rPr lang="id-ID" sz="1200" i="0" kern="1200">
                    <a:solidFill>
                      <a:schemeClr val="tx1"/>
                    </a:solidFill>
                    <a:effectLst/>
                    <a:latin typeface="+mn-lt"/>
                    <a:ea typeface="+mn-ea"/>
                    <a:cs typeface="+mn-cs"/>
                  </a:rPr>
                  <a:t>=1}</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Ide dari masalah tsb adalah : Untuk 𝑡≥0 , besarnya parameter t menyeimbangkan seberapa besar bobot yang diberikan pada masalah memaksimumkan </a:t>
                </a:r>
                <a:r>
                  <a:rPr lang="id-ID" sz="1200" b="1" i="0" kern="1200">
                    <a:solidFill>
                      <a:schemeClr val="tx1"/>
                    </a:solidFill>
                    <a:effectLst/>
                    <a:latin typeface="+mn-lt"/>
                    <a:ea typeface="+mn-ea"/>
                    <a:cs typeface="+mn-cs"/>
                  </a:rPr>
                  <a:t>𝝁</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𝑇</a:t>
                </a:r>
                <a:r>
                  <a:rPr lang="id-ID" sz="1200" b="1" i="0" kern="1200">
                    <a:solidFill>
                      <a:schemeClr val="tx1"/>
                    </a:solidFill>
                    <a:effectLst/>
                    <a:latin typeface="+mn-lt"/>
                    <a:ea typeface="+mn-ea"/>
                    <a:cs typeface="+mn-cs"/>
                  </a:rPr>
                  <a:t> 𝒙</a:t>
                </a:r>
                <a:r>
                  <a:rPr lang="id-ID" sz="1200" kern="1200" dirty="0">
                    <a:solidFill>
                      <a:schemeClr val="tx1"/>
                    </a:solidFill>
                    <a:effectLst/>
                    <a:latin typeface="+mn-lt"/>
                    <a:ea typeface="+mn-ea"/>
                    <a:cs typeface="+mn-cs"/>
                  </a:rPr>
                  <a:t> ( atau meminimumkan− </a:t>
                </a:r>
                <a:r>
                  <a:rPr lang="id-ID" sz="1200" b="1" i="0" kern="1200">
                    <a:solidFill>
                      <a:schemeClr val="tx1"/>
                    </a:solidFill>
                    <a:effectLst/>
                    <a:latin typeface="+mn-lt"/>
                    <a:ea typeface="+mn-ea"/>
                    <a:cs typeface="+mn-cs"/>
                  </a:rPr>
                  <a:t>𝝁</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𝑇</a:t>
                </a:r>
                <a:r>
                  <a:rPr lang="id-ID" sz="1200" b="1" i="0" kern="1200">
                    <a:solidFill>
                      <a:schemeClr val="tx1"/>
                    </a:solidFill>
                    <a:effectLst/>
                    <a:latin typeface="+mn-lt"/>
                    <a:ea typeface="+mn-ea"/>
                    <a:cs typeface="+mn-cs"/>
                  </a:rPr>
                  <a:t> 𝒙</a:t>
                </a:r>
                <a:r>
                  <a:rPr lang="id-ID" sz="1200" kern="1200" dirty="0">
                    <a:solidFill>
                      <a:schemeClr val="tx1"/>
                    </a:solidFill>
                    <a:effectLst/>
                    <a:latin typeface="+mn-lt"/>
                    <a:ea typeface="+mn-ea"/>
                    <a:cs typeface="+mn-cs"/>
                  </a:rPr>
                  <a:t>) dan masalah meminimumkan </a:t>
                </a:r>
                <a:r>
                  <a:rPr lang="id-ID" sz="1200" b="1" i="0" kern="1200">
                    <a:solidFill>
                      <a:schemeClr val="tx1"/>
                    </a:solidFill>
                    <a:effectLst/>
                    <a:latin typeface="+mn-lt"/>
                    <a:ea typeface="+mn-ea"/>
                    <a:cs typeface="+mn-cs"/>
                  </a:rPr>
                  <a:t>𝒙</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𝑇</a:t>
                </a:r>
                <a:r>
                  <a:rPr lang="id-ID" sz="1200" b="1" i="0" kern="1200">
                    <a:solidFill>
                      <a:schemeClr val="tx1"/>
                    </a:solidFill>
                    <a:effectLst/>
                    <a:latin typeface="+mn-lt"/>
                    <a:ea typeface="+mn-ea"/>
                    <a:cs typeface="+mn-cs"/>
                  </a:rPr>
                  <a:t> 𝑪 𝒙</a:t>
                </a:r>
                <a:r>
                  <a:rPr lang="id-ID" sz="1200" kern="1200" dirty="0">
                    <a:solidFill>
                      <a:schemeClr val="tx1"/>
                    </a:solidFill>
                    <a:effectLst/>
                    <a:latin typeface="+mn-lt"/>
                    <a:ea typeface="+mn-ea"/>
                    <a:cs typeface="+mn-cs"/>
                  </a:rPr>
                  <a:t> . Bila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 0, masalah tsb merupakan masalah meminimumkan variansi portofolio. Jika nilai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menjadi sangat besar, maka suku linear pada persamaan (3) akan mendominasi dan diperoleh portofolio dengan nilai return yang semakin besar tetapi dengan ‘mengorbankan’ nilai variansi nya (yang tidak semakin mengecil). </a:t>
                </a:r>
                <a:endParaRPr lang="en-US" sz="1200" kern="1200" dirty="0">
                  <a:solidFill>
                    <a:schemeClr val="tx1"/>
                  </a:solidFill>
                  <a:effectLst/>
                  <a:latin typeface="+mn-lt"/>
                  <a:ea typeface="+mn-ea"/>
                  <a:cs typeface="+mn-cs"/>
                </a:endParaRPr>
              </a:p>
              <a:p>
                <a:r>
                  <a:rPr lang="id-ID"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id-ID" sz="1200" b="1" kern="1200" dirty="0">
                    <a:solidFill>
                      <a:schemeClr val="tx1"/>
                    </a:solidFill>
                    <a:effectLst/>
                    <a:latin typeface="+mn-lt"/>
                    <a:ea typeface="+mn-ea"/>
                    <a:cs typeface="+mn-cs"/>
                  </a:rPr>
                  <a:t>Definisi. </a:t>
                </a:r>
                <a:r>
                  <a:rPr lang="id-ID" sz="1200" kern="1200" dirty="0">
                    <a:solidFill>
                      <a:schemeClr val="tx1"/>
                    </a:solidFill>
                    <a:effectLst/>
                    <a:latin typeface="+mn-lt"/>
                    <a:ea typeface="+mn-ea"/>
                    <a:cs typeface="+mn-cs"/>
                  </a:rPr>
                  <a:t>Suatu portofolio disebut </a:t>
                </a:r>
                <a:r>
                  <a:rPr lang="id-ID" sz="1200" b="1" kern="1200" dirty="0">
                    <a:solidFill>
                      <a:schemeClr val="tx1"/>
                    </a:solidFill>
                    <a:effectLst/>
                    <a:latin typeface="+mn-lt"/>
                    <a:ea typeface="+mn-ea"/>
                    <a:cs typeface="+mn-cs"/>
                  </a:rPr>
                  <a:t>parametric-efficient </a:t>
                </a:r>
                <a:r>
                  <a:rPr lang="id-ID" sz="1200" kern="1200" dirty="0">
                    <a:solidFill>
                      <a:schemeClr val="tx1"/>
                    </a:solidFill>
                    <a:effectLst/>
                    <a:latin typeface="+mn-lt"/>
                    <a:ea typeface="+mn-ea"/>
                    <a:cs typeface="+mn-cs"/>
                  </a:rPr>
                  <a:t>jika portofolio tsb. merupakan solusi dari masalah (3) untuk suatu nilai parameter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yang tak negatif.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Selanjutnya dapat diperlihatkan bahwa keluarga solusi optimal dari portofolio yang efisien untuk masing-masing masalah tsb. adalah identik, asalkan 𝛍 bukan kelipatan dari 𝐞. Untuk pembahasan selanjutnya dipilih masalah (3) untuk dieksplorasi lebih jauh. Pendekatan yang dilakukan adalah menentukan solusi optimal masalah (3) sebagai fungsi eksplisit dalam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 dan menyatakan </a:t>
                </a:r>
                <a:r>
                  <a:rPr lang="id-ID" sz="1200" i="0" kern="1200">
                    <a:solidFill>
                      <a:schemeClr val="tx1"/>
                    </a:solidFill>
                    <a:effectLst/>
                    <a:latin typeface="+mn-lt"/>
                    <a:ea typeface="+mn-ea"/>
                    <a:cs typeface="+mn-cs"/>
                  </a:rPr>
                  <a:t>𝜇</a:t>
                </a:r>
                <a:r>
                  <a:rPr lang="en-US" sz="1200" i="0" kern="1200">
                    <a:solidFill>
                      <a:schemeClr val="tx1"/>
                    </a:solidFill>
                    <a:effectLst/>
                    <a:latin typeface="+mn-lt"/>
                    <a:ea typeface="+mn-ea"/>
                    <a:cs typeface="+mn-cs"/>
                  </a:rPr>
                  <a:t>_</a:t>
                </a:r>
                <a:r>
                  <a:rPr lang="id-ID" sz="1200" i="0" kern="1200">
                    <a:solidFill>
                      <a:schemeClr val="tx1"/>
                    </a:solidFill>
                    <a:effectLst/>
                    <a:latin typeface="+mn-lt"/>
                    <a:ea typeface="+mn-ea"/>
                    <a:cs typeface="+mn-cs"/>
                  </a:rPr>
                  <a:t>𝑃</a:t>
                </a:r>
                <a:r>
                  <a:rPr lang="id-ID" sz="1200" kern="1200" dirty="0">
                    <a:solidFill>
                      <a:schemeClr val="tx1"/>
                    </a:solidFill>
                    <a:effectLst/>
                    <a:latin typeface="+mn-lt"/>
                    <a:ea typeface="+mn-ea"/>
                    <a:cs typeface="+mn-cs"/>
                  </a:rPr>
                  <a:t> serta </a:t>
                </a:r>
                <a:r>
                  <a:rPr lang="id-ID" sz="1200" i="0" kern="1200">
                    <a:solidFill>
                      <a:schemeClr val="tx1"/>
                    </a:solidFill>
                    <a:effectLst/>
                    <a:latin typeface="+mn-lt"/>
                    <a:ea typeface="+mn-ea"/>
                    <a:cs typeface="+mn-cs"/>
                  </a:rPr>
                  <a:t>𝜎</a:t>
                </a:r>
                <a:r>
                  <a:rPr lang="en-US" sz="1200" i="0" kern="1200">
                    <a:solidFill>
                      <a:schemeClr val="tx1"/>
                    </a:solidFill>
                    <a:effectLst/>
                    <a:latin typeface="+mn-lt"/>
                    <a:ea typeface="+mn-ea"/>
                    <a:cs typeface="+mn-cs"/>
                  </a:rPr>
                  <a:t>_</a:t>
                </a:r>
                <a:r>
                  <a:rPr lang="id-ID" sz="1200" i="0" kern="1200">
                    <a:solidFill>
                      <a:schemeClr val="tx1"/>
                    </a:solidFill>
                    <a:effectLst/>
                    <a:latin typeface="+mn-lt"/>
                    <a:ea typeface="+mn-ea"/>
                    <a:cs typeface="+mn-cs"/>
                  </a:rPr>
                  <a:t>𝑃^2</a:t>
                </a:r>
                <a:r>
                  <a:rPr lang="id-ID" sz="1200" kern="1200" dirty="0">
                    <a:solidFill>
                      <a:schemeClr val="tx1"/>
                    </a:solidFill>
                    <a:effectLst/>
                    <a:latin typeface="+mn-lt"/>
                    <a:ea typeface="+mn-ea"/>
                    <a:cs typeface="+mn-cs"/>
                  </a:rPr>
                  <a:t> sebagai fungsi dalam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dan kemudian mengeliminir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untuk mendapatkan hubungan eksplisit antara return dan variansi portofolio.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Perhatikan bahwa kondisi keoptimalan masalah (3) diberikan oleh (lihat bahasan tentang Minimisasi fungsi kuadrat) </a:t>
                </a:r>
                <a:endParaRPr lang="en-US" sz="1200" kern="1200" dirty="0">
                  <a:solidFill>
                    <a:schemeClr val="tx1"/>
                  </a:solidFill>
                  <a:effectLst/>
                  <a:latin typeface="+mn-lt"/>
                  <a:ea typeface="+mn-ea"/>
                  <a:cs typeface="+mn-cs"/>
                </a:endParaRPr>
              </a:p>
              <a:p>
                <a:r>
                  <a:rPr lang="id-ID" sz="1200" i="0" kern="1200">
                    <a:solidFill>
                      <a:schemeClr val="tx1"/>
                    </a:solidFill>
                    <a:effectLst/>
                    <a:latin typeface="+mn-lt"/>
                    <a:ea typeface="+mn-ea"/>
                    <a:cs typeface="+mn-cs"/>
                  </a:rPr>
                  <a:t>𝑡 </a:t>
                </a:r>
                <a:r>
                  <a:rPr lang="id-ID" sz="1200" b="1" i="0" kern="1200">
                    <a:solidFill>
                      <a:schemeClr val="tx1"/>
                    </a:solidFill>
                    <a:effectLst/>
                    <a:latin typeface="+mn-lt"/>
                    <a:ea typeface="+mn-ea"/>
                    <a:cs typeface="+mn-cs"/>
                  </a:rPr>
                  <a:t>𝝁</a:t>
                </a:r>
                <a:r>
                  <a:rPr lang="id-ID" sz="1200"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𝑪 𝒙</a:t>
                </a:r>
                <a:r>
                  <a:rPr lang="id-ID" sz="1200" i="0" kern="1200">
                    <a:solidFill>
                      <a:schemeClr val="tx1"/>
                    </a:solidFill>
                    <a:effectLst/>
                    <a:latin typeface="+mn-lt"/>
                    <a:ea typeface="+mn-ea"/>
                    <a:cs typeface="+mn-cs"/>
                  </a:rPr>
                  <a:t>=𝑢 </a:t>
                </a:r>
                <a:r>
                  <a:rPr lang="id-ID" sz="1200" b="1" i="0" kern="1200">
                    <a:solidFill>
                      <a:schemeClr val="tx1"/>
                    </a:solidFill>
                    <a:effectLst/>
                    <a:latin typeface="+mn-lt"/>
                    <a:ea typeface="+mn-ea"/>
                    <a:cs typeface="+mn-cs"/>
                  </a:rPr>
                  <a:t>𝒆</a:t>
                </a:r>
                <a:r>
                  <a:rPr lang="id-ID" sz="1200" i="0" kern="1200">
                    <a:solidFill>
                      <a:schemeClr val="tx1"/>
                    </a:solidFill>
                    <a:effectLst/>
                    <a:latin typeface="+mn-lt"/>
                    <a:ea typeface="+mn-ea"/>
                    <a:cs typeface="+mn-cs"/>
                  </a:rPr>
                  <a:t> 𝑑𝑎𝑛 </a:t>
                </a:r>
                <a:r>
                  <a:rPr lang="id-ID" sz="1200" b="1" i="0" kern="1200">
                    <a:solidFill>
                      <a:schemeClr val="tx1"/>
                    </a:solidFill>
                    <a:effectLst/>
                    <a:latin typeface="+mn-lt"/>
                    <a:ea typeface="+mn-ea"/>
                    <a:cs typeface="+mn-cs"/>
                  </a:rPr>
                  <a:t>𝒆</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𝑇</a:t>
                </a:r>
                <a:r>
                  <a:rPr lang="id-ID" sz="1200" b="1" i="0" kern="1200">
                    <a:solidFill>
                      <a:schemeClr val="tx1"/>
                    </a:solidFill>
                    <a:effectLst/>
                    <a:latin typeface="+mn-lt"/>
                    <a:ea typeface="+mn-ea"/>
                    <a:cs typeface="+mn-cs"/>
                  </a:rPr>
                  <a:t> 𝒙</a:t>
                </a:r>
                <a:r>
                  <a:rPr lang="id-ID" sz="1200" i="0" kern="1200">
                    <a:solidFill>
                      <a:schemeClr val="tx1"/>
                    </a:solidFill>
                    <a:effectLst/>
                    <a:latin typeface="+mn-lt"/>
                    <a:ea typeface="+mn-ea"/>
                    <a:cs typeface="+mn-cs"/>
                  </a:rPr>
                  <a:t>=1</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yang merupakan syarat perlu dan cukup nya (dgn </a:t>
                </a:r>
                <a:r>
                  <a:rPr lang="id-ID" sz="1200" i="1" kern="1200" dirty="0">
                    <a:solidFill>
                      <a:schemeClr val="tx1"/>
                    </a:solidFill>
                    <a:effectLst/>
                    <a:latin typeface="+mn-lt"/>
                    <a:ea typeface="+mn-ea"/>
                    <a:cs typeface="+mn-cs"/>
                  </a:rPr>
                  <a:t>u </a:t>
                </a:r>
                <a:r>
                  <a:rPr lang="id-ID" sz="1200" kern="1200" dirty="0">
                    <a:solidFill>
                      <a:schemeClr val="tx1"/>
                    </a:solidFill>
                    <a:effectLst/>
                    <a:latin typeface="+mn-lt"/>
                    <a:ea typeface="+mn-ea"/>
                    <a:cs typeface="+mn-cs"/>
                  </a:rPr>
                  <a:t>merupakan pengali Lagrange). </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Diperoleh solusi, dari persamaan pertama </a:t>
                </a:r>
                <a:endParaRPr lang="en-US" sz="1200" kern="1200" dirty="0">
                  <a:solidFill>
                    <a:schemeClr val="tx1"/>
                  </a:solidFill>
                  <a:effectLst/>
                  <a:latin typeface="+mn-lt"/>
                  <a:ea typeface="+mn-ea"/>
                  <a:cs typeface="+mn-cs"/>
                </a:endParaRPr>
              </a:p>
              <a:p>
                <a:r>
                  <a:rPr lang="id-ID" sz="1200" b="1" i="0" kern="1200">
                    <a:solidFill>
                      <a:schemeClr val="tx1"/>
                    </a:solidFill>
                    <a:effectLst/>
                    <a:latin typeface="+mn-lt"/>
                    <a:ea typeface="+mn-ea"/>
                    <a:cs typeface="+mn-cs"/>
                  </a:rPr>
                  <a:t>𝒙</a:t>
                </a:r>
                <a:r>
                  <a:rPr lang="id-ID" sz="1200" i="0" kern="1200">
                    <a:solidFill>
                      <a:schemeClr val="tx1"/>
                    </a:solidFill>
                    <a:effectLst/>
                    <a:latin typeface="+mn-lt"/>
                    <a:ea typeface="+mn-ea"/>
                    <a:cs typeface="+mn-cs"/>
                  </a:rPr>
                  <a:t>=− 𝑢 </a:t>
                </a:r>
                <a:r>
                  <a:rPr lang="id-ID" sz="1200" b="1" i="0" kern="1200">
                    <a:solidFill>
                      <a:schemeClr val="tx1"/>
                    </a:solidFill>
                    <a:effectLst/>
                    <a:latin typeface="+mn-lt"/>
                    <a:ea typeface="+mn-ea"/>
                    <a:cs typeface="+mn-cs"/>
                  </a:rPr>
                  <a:t>𝐂</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−1</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  𝐞</a:t>
                </a:r>
                <a:r>
                  <a:rPr lang="id-ID" sz="1200" i="0" kern="1200">
                    <a:solidFill>
                      <a:schemeClr val="tx1"/>
                    </a:solidFill>
                    <a:effectLst/>
                    <a:latin typeface="+mn-lt"/>
                    <a:ea typeface="+mn-ea"/>
                    <a:cs typeface="+mn-cs"/>
                  </a:rPr>
                  <a:t>+𝑡 </a:t>
                </a:r>
                <a:r>
                  <a:rPr lang="id-ID" sz="1200" b="1" i="0" kern="1200">
                    <a:solidFill>
                      <a:schemeClr val="tx1"/>
                    </a:solidFill>
                    <a:effectLst/>
                    <a:latin typeface="+mn-lt"/>
                    <a:ea typeface="+mn-ea"/>
                    <a:cs typeface="+mn-cs"/>
                  </a:rPr>
                  <a:t>𝐂</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−1</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  𝛍</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Selanjutnya dengan menggunakan kendala </a:t>
                </a:r>
                <a:r>
                  <a:rPr lang="id-ID" sz="1200" i="1" kern="1200" dirty="0">
                    <a:solidFill>
                      <a:schemeClr val="tx1"/>
                    </a:solidFill>
                    <a:effectLst/>
                    <a:latin typeface="+mn-lt"/>
                    <a:ea typeface="+mn-ea"/>
                    <a:cs typeface="+mn-cs"/>
                  </a:rPr>
                  <a:t>budget </a:t>
                </a:r>
                <a:r>
                  <a:rPr lang="id-ID" sz="1200" kern="1200" dirty="0">
                    <a:solidFill>
                      <a:schemeClr val="tx1"/>
                    </a:solidFill>
                    <a:effectLst/>
                    <a:latin typeface="+mn-lt"/>
                    <a:ea typeface="+mn-ea"/>
                    <a:cs typeface="+mn-cs"/>
                  </a:rPr>
                  <a:t>(persamaan kedua) didapat</a:t>
                </a:r>
                <a:endParaRPr lang="en-US" sz="1200" kern="1200" dirty="0">
                  <a:solidFill>
                    <a:schemeClr val="tx1"/>
                  </a:solidFill>
                  <a:effectLst/>
                  <a:latin typeface="+mn-lt"/>
                  <a:ea typeface="+mn-ea"/>
                  <a:cs typeface="+mn-cs"/>
                </a:endParaRPr>
              </a:p>
              <a:p>
                <a:r>
                  <a:rPr lang="id-ID" sz="1200" b="1" i="0" kern="1200">
                    <a:solidFill>
                      <a:schemeClr val="tx1"/>
                    </a:solidFill>
                    <a:effectLst/>
                    <a:latin typeface="+mn-lt"/>
                    <a:ea typeface="+mn-ea"/>
                    <a:cs typeface="+mn-cs"/>
                  </a:rPr>
                  <a:t>𝒆</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𝑇</a:t>
                </a:r>
                <a:r>
                  <a:rPr lang="id-ID" sz="1200" b="1" i="0" kern="1200">
                    <a:solidFill>
                      <a:schemeClr val="tx1"/>
                    </a:solidFill>
                    <a:effectLst/>
                    <a:latin typeface="+mn-lt"/>
                    <a:ea typeface="+mn-ea"/>
                    <a:cs typeface="+mn-cs"/>
                  </a:rPr>
                  <a:t> 𝒙</a:t>
                </a:r>
                <a:r>
                  <a:rPr lang="id-ID" sz="1200" i="0" kern="1200">
                    <a:solidFill>
                      <a:schemeClr val="tx1"/>
                    </a:solidFill>
                    <a:effectLst/>
                    <a:latin typeface="+mn-lt"/>
                    <a:ea typeface="+mn-ea"/>
                    <a:cs typeface="+mn-cs"/>
                  </a:rPr>
                  <a:t>=1=−𝑢 </a:t>
                </a:r>
                <a:r>
                  <a:rPr lang="id-ID" sz="1200" b="1" i="0" kern="1200">
                    <a:solidFill>
                      <a:schemeClr val="tx1"/>
                    </a:solidFill>
                    <a:effectLst/>
                    <a:latin typeface="+mn-lt"/>
                    <a:ea typeface="+mn-ea"/>
                    <a:cs typeface="+mn-cs"/>
                  </a:rPr>
                  <a:t>𝐞</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T</a:t>
                </a:r>
                <a:r>
                  <a:rPr lang="id-ID" sz="1200" b="1" i="0" kern="1200">
                    <a:solidFill>
                      <a:schemeClr val="tx1"/>
                    </a:solidFill>
                    <a:effectLst/>
                    <a:latin typeface="+mn-lt"/>
                    <a:ea typeface="+mn-ea"/>
                    <a:cs typeface="+mn-cs"/>
                  </a:rPr>
                  <a:t>  𝐂</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−1</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  𝐞</a:t>
                </a:r>
                <a:r>
                  <a:rPr lang="id-ID" sz="1200" i="0" kern="1200">
                    <a:solidFill>
                      <a:schemeClr val="tx1"/>
                    </a:solidFill>
                    <a:effectLst/>
                    <a:latin typeface="+mn-lt"/>
                    <a:ea typeface="+mn-ea"/>
                    <a:cs typeface="+mn-cs"/>
                  </a:rPr>
                  <a:t>+𝑡 </a:t>
                </a:r>
                <a:r>
                  <a:rPr lang="id-ID" sz="1200" b="1" i="0" kern="1200">
                    <a:solidFill>
                      <a:schemeClr val="tx1"/>
                    </a:solidFill>
                    <a:effectLst/>
                    <a:latin typeface="+mn-lt"/>
                    <a:ea typeface="+mn-ea"/>
                    <a:cs typeface="+mn-cs"/>
                  </a:rPr>
                  <a:t>𝐞</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T</a:t>
                </a:r>
                <a:r>
                  <a:rPr lang="id-ID" sz="1200" b="1" i="0" kern="1200">
                    <a:solidFill>
                      <a:schemeClr val="tx1"/>
                    </a:solidFill>
                    <a:effectLst/>
                    <a:latin typeface="+mn-lt"/>
                    <a:ea typeface="+mn-ea"/>
                    <a:cs typeface="+mn-cs"/>
                  </a:rPr>
                  <a:t>  𝐂</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−1</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  𝛍</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yang memberikan solusi untuk pengali Lagrange </a:t>
                </a:r>
                <a:r>
                  <a:rPr lang="id-ID" sz="1200" i="1" kern="1200" dirty="0">
                    <a:solidFill>
                      <a:schemeClr val="tx1"/>
                    </a:solidFill>
                    <a:effectLst/>
                    <a:latin typeface="+mn-lt"/>
                    <a:ea typeface="+mn-ea"/>
                    <a:cs typeface="+mn-cs"/>
                  </a:rPr>
                  <a:t>u </a:t>
                </a:r>
                <a:endParaRPr lang="en-US" sz="1200" kern="1200" dirty="0">
                  <a:solidFill>
                    <a:schemeClr val="tx1"/>
                  </a:solidFill>
                  <a:effectLst/>
                  <a:latin typeface="+mn-lt"/>
                  <a:ea typeface="+mn-ea"/>
                  <a:cs typeface="+mn-cs"/>
                </a:endParaRPr>
              </a:p>
              <a:p>
                <a:r>
                  <a:rPr lang="id-ID" sz="1200" i="0" kern="1200">
                    <a:solidFill>
                      <a:schemeClr val="tx1"/>
                    </a:solidFill>
                    <a:effectLst/>
                    <a:latin typeface="+mn-lt"/>
                    <a:ea typeface="+mn-ea"/>
                    <a:cs typeface="+mn-cs"/>
                  </a:rPr>
                  <a:t>𝑢=</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−1</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𝐞</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T</a:t>
                </a:r>
                <a:r>
                  <a:rPr lang="id-ID" sz="1200" b="1" i="0" kern="1200">
                    <a:solidFill>
                      <a:schemeClr val="tx1"/>
                    </a:solidFill>
                    <a:effectLst/>
                    <a:latin typeface="+mn-lt"/>
                    <a:ea typeface="+mn-ea"/>
                    <a:cs typeface="+mn-cs"/>
                  </a:rPr>
                  <a:t>  𝐂</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−1</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  𝐞</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+𝑡 </a:t>
                </a:r>
                <a:r>
                  <a:rPr lang="en-US" sz="1200" b="1" i="0" kern="1200">
                    <a:solidFill>
                      <a:schemeClr val="tx1"/>
                    </a:solidFill>
                    <a:effectLst/>
                    <a:latin typeface="+mn-lt"/>
                    <a:ea typeface="+mn-ea"/>
                    <a:cs typeface="+mn-cs"/>
                  </a:rPr>
                  <a:t> (</a:t>
                </a:r>
                <a:r>
                  <a:rPr lang="id-ID" sz="1200" b="1" i="0" kern="1200">
                    <a:solidFill>
                      <a:schemeClr val="tx1"/>
                    </a:solidFill>
                    <a:effectLst/>
                    <a:latin typeface="+mn-lt"/>
                    <a:ea typeface="+mn-ea"/>
                    <a:cs typeface="+mn-cs"/>
                  </a:rPr>
                  <a:t>𝐞</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T</a:t>
                </a:r>
                <a:r>
                  <a:rPr lang="id-ID" sz="1200" b="1" i="0" kern="1200">
                    <a:solidFill>
                      <a:schemeClr val="tx1"/>
                    </a:solidFill>
                    <a:effectLst/>
                    <a:latin typeface="+mn-lt"/>
                    <a:ea typeface="+mn-ea"/>
                    <a:cs typeface="+mn-cs"/>
                  </a:rPr>
                  <a:t>  𝐂</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−1</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  𝛍</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𝐞</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T</a:t>
                </a:r>
                <a:r>
                  <a:rPr lang="id-ID" sz="1200" b="1" i="0" kern="1200">
                    <a:solidFill>
                      <a:schemeClr val="tx1"/>
                    </a:solidFill>
                    <a:effectLst/>
                    <a:latin typeface="+mn-lt"/>
                    <a:ea typeface="+mn-ea"/>
                    <a:cs typeface="+mn-cs"/>
                  </a:rPr>
                  <a:t>  𝐂</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−1</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  𝐞</a:t>
                </a:r>
                <a:r>
                  <a:rPr lang="en-US" sz="1200" b="1" i="0" kern="120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Substitusikan hasil </a:t>
                </a:r>
                <a:r>
                  <a:rPr lang="id-ID" sz="1200" i="1" kern="1200" dirty="0">
                    <a:solidFill>
                      <a:schemeClr val="tx1"/>
                    </a:solidFill>
                    <a:effectLst/>
                    <a:latin typeface="+mn-lt"/>
                    <a:ea typeface="+mn-ea"/>
                    <a:cs typeface="+mn-cs"/>
                  </a:rPr>
                  <a:t>u </a:t>
                </a:r>
                <a:r>
                  <a:rPr lang="id-ID" sz="1200" kern="1200" dirty="0">
                    <a:solidFill>
                      <a:schemeClr val="tx1"/>
                    </a:solidFill>
                    <a:effectLst/>
                    <a:latin typeface="+mn-lt"/>
                    <a:ea typeface="+mn-ea"/>
                    <a:cs typeface="+mn-cs"/>
                  </a:rPr>
                  <a:t>tsb ke vektor </a:t>
                </a:r>
                <a:r>
                  <a:rPr lang="id-ID" sz="1200" b="1" kern="1200" dirty="0">
                    <a:solidFill>
                      <a:schemeClr val="tx1"/>
                    </a:solidFill>
                    <a:effectLst/>
                    <a:latin typeface="+mn-lt"/>
                    <a:ea typeface="+mn-ea"/>
                    <a:cs typeface="+mn-cs"/>
                  </a:rPr>
                  <a:t>x </a:t>
                </a:r>
                <a:r>
                  <a:rPr lang="id-ID" sz="1200" kern="1200" dirty="0">
                    <a:solidFill>
                      <a:schemeClr val="tx1"/>
                    </a:solidFill>
                    <a:effectLst/>
                    <a:latin typeface="+mn-lt"/>
                    <a:ea typeface="+mn-ea"/>
                    <a:cs typeface="+mn-cs"/>
                  </a:rPr>
                  <a:t>diperoleh portofolio yang efisien sebagai fungsi linear dari parameter </a:t>
                </a:r>
                <a:r>
                  <a:rPr lang="id-ID" sz="1200" i="1" kern="1200" dirty="0">
                    <a:solidFill>
                      <a:schemeClr val="tx1"/>
                    </a:solidFill>
                    <a:effectLst/>
                    <a:latin typeface="+mn-lt"/>
                    <a:ea typeface="+mn-ea"/>
                    <a:cs typeface="+mn-cs"/>
                  </a:rPr>
                  <a:t>t </a:t>
                </a:r>
                <a:r>
                  <a:rPr lang="id-ID"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id-ID" sz="1200" i="0" kern="1200">
                    <a:solidFill>
                      <a:schemeClr val="tx1"/>
                    </a:solidFill>
                    <a:effectLst/>
                    <a:latin typeface="+mn-lt"/>
                    <a:ea typeface="+mn-ea"/>
                    <a:cs typeface="+mn-cs"/>
                  </a:rPr>
                  <a:t>𝑥≡𝑥(𝑡)=</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 𝐂</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−1</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  𝐞</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𝐞</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T</a:t>
                </a:r>
                <a:r>
                  <a:rPr lang="id-ID" sz="1200" b="1" i="0" kern="1200">
                    <a:solidFill>
                      <a:schemeClr val="tx1"/>
                    </a:solidFill>
                    <a:effectLst/>
                    <a:latin typeface="+mn-lt"/>
                    <a:ea typeface="+mn-ea"/>
                    <a:cs typeface="+mn-cs"/>
                  </a:rPr>
                  <a:t>  𝐂</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−1</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  𝐞</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 </a:t>
                </a:r>
                <a:r>
                  <a:rPr lang="id-ID" sz="1200" i="0" kern="1200">
                    <a:solidFill>
                      <a:schemeClr val="tx1"/>
                    </a:solidFill>
                    <a:effectLst/>
                    <a:latin typeface="+mn-lt"/>
                    <a:ea typeface="+mn-ea"/>
                    <a:cs typeface="+mn-cs"/>
                  </a:rPr>
                  <a:t> +𝑡 </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𝐂</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−1</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  𝛍−</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𝐞</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T</a:t>
                </a:r>
                <a:r>
                  <a:rPr lang="id-ID" sz="1200" b="1" i="0" kern="1200">
                    <a:solidFill>
                      <a:schemeClr val="tx1"/>
                    </a:solidFill>
                    <a:effectLst/>
                    <a:latin typeface="+mn-lt"/>
                    <a:ea typeface="+mn-ea"/>
                    <a:cs typeface="+mn-cs"/>
                  </a:rPr>
                  <a:t>  𝐂</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−1</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  𝛍</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𝐞</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T</a:t>
                </a:r>
                <a:r>
                  <a:rPr lang="id-ID" sz="1200" b="1" i="0" kern="1200">
                    <a:solidFill>
                      <a:schemeClr val="tx1"/>
                    </a:solidFill>
                    <a:effectLst/>
                    <a:latin typeface="+mn-lt"/>
                    <a:ea typeface="+mn-ea"/>
                    <a:cs typeface="+mn-cs"/>
                  </a:rPr>
                  <a:t>  𝐂</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−1</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  𝐞</a:t>
                </a:r>
                <a:r>
                  <a:rPr lang="en-US" sz="1200" b="1" i="0" kern="1200">
                    <a:solidFill>
                      <a:schemeClr val="tx1"/>
                    </a:solidFill>
                    <a:effectLst/>
                    <a:latin typeface="+mn-lt"/>
                    <a:ea typeface="+mn-ea"/>
                    <a:cs typeface="+mn-cs"/>
                  </a:rPr>
                  <a:t>) 〖</a:t>
                </a:r>
                <a:r>
                  <a:rPr lang="id-ID" sz="1200" b="1" i="0" kern="1200">
                    <a:solidFill>
                      <a:schemeClr val="tx1"/>
                    </a:solidFill>
                    <a:effectLst/>
                    <a:latin typeface="+mn-lt"/>
                    <a:ea typeface="+mn-ea"/>
                    <a:cs typeface="+mn-cs"/>
                  </a:rPr>
                  <a:t> 𝐂</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−1</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  𝐞)</a:t>
                </a:r>
                <a:endParaRPr lang="en-US"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Perhatikan </a:t>
                </a:r>
                <a:r>
                  <a:rPr lang="id-ID" sz="1200" b="1" i="0" kern="1200">
                    <a:solidFill>
                      <a:schemeClr val="tx1"/>
                    </a:solidFill>
                    <a:effectLst/>
                    <a:latin typeface="+mn-lt"/>
                    <a:ea typeface="+mn-ea"/>
                    <a:cs typeface="+mn-cs"/>
                  </a:rPr>
                  <a:t>𝐞</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T</a:t>
                </a:r>
                <a:r>
                  <a:rPr lang="id-ID" sz="1200" b="1" i="0" kern="1200">
                    <a:solidFill>
                      <a:schemeClr val="tx1"/>
                    </a:solidFill>
                    <a:effectLst/>
                    <a:latin typeface="+mn-lt"/>
                    <a:ea typeface="+mn-ea"/>
                    <a:cs typeface="+mn-cs"/>
                  </a:rPr>
                  <a:t>  𝐂</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−1</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  𝐞</a:t>
                </a:r>
                <a:r>
                  <a:rPr lang="id-ID" sz="1200" kern="1200" dirty="0">
                    <a:solidFill>
                      <a:schemeClr val="tx1"/>
                    </a:solidFill>
                    <a:effectLst/>
                    <a:latin typeface="+mn-lt"/>
                    <a:ea typeface="+mn-ea"/>
                    <a:cs typeface="+mn-cs"/>
                  </a:rPr>
                  <a:t> dan </a:t>
                </a:r>
                <a:r>
                  <a:rPr lang="id-ID" sz="1200" b="1" i="0" kern="1200">
                    <a:solidFill>
                      <a:schemeClr val="tx1"/>
                    </a:solidFill>
                    <a:effectLst/>
                    <a:latin typeface="+mn-lt"/>
                    <a:ea typeface="+mn-ea"/>
                    <a:cs typeface="+mn-cs"/>
                  </a:rPr>
                  <a:t>𝐞</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T</a:t>
                </a:r>
                <a:r>
                  <a:rPr lang="id-ID" sz="1200" b="1" i="0" kern="1200">
                    <a:solidFill>
                      <a:schemeClr val="tx1"/>
                    </a:solidFill>
                    <a:effectLst/>
                    <a:latin typeface="+mn-lt"/>
                    <a:ea typeface="+mn-ea"/>
                    <a:cs typeface="+mn-cs"/>
                  </a:rPr>
                  <a:t>  𝐂</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−1</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  𝛍</a:t>
                </a:r>
                <a:r>
                  <a:rPr lang="id-ID" sz="1200" kern="1200" dirty="0">
                    <a:solidFill>
                      <a:schemeClr val="tx1"/>
                    </a:solidFill>
                    <a:effectLst/>
                    <a:latin typeface="+mn-lt"/>
                    <a:ea typeface="+mn-ea"/>
                    <a:cs typeface="+mn-cs"/>
                  </a:rPr>
                  <a:t> adalah skalar−skalar,sedangkan </a:t>
                </a:r>
                <a:r>
                  <a:rPr lang="id-ID" sz="1200" b="1" i="0" kern="1200">
                    <a:solidFill>
                      <a:schemeClr val="tx1"/>
                    </a:solidFill>
                    <a:effectLst/>
                    <a:latin typeface="+mn-lt"/>
                    <a:ea typeface="+mn-ea"/>
                    <a:cs typeface="+mn-cs"/>
                  </a:rPr>
                  <a:t>𝐂</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−1</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  𝐞</a:t>
                </a:r>
                <a:r>
                  <a:rPr lang="id-ID" sz="1200" kern="1200" dirty="0">
                    <a:solidFill>
                      <a:schemeClr val="tx1"/>
                    </a:solidFill>
                    <a:effectLst/>
                    <a:latin typeface="+mn-lt"/>
                    <a:ea typeface="+mn-ea"/>
                    <a:cs typeface="+mn-cs"/>
                  </a:rPr>
                  <a:t> dan </a:t>
                </a:r>
                <a:r>
                  <a:rPr lang="id-ID" sz="1200" b="1" i="0" kern="1200">
                    <a:solidFill>
                      <a:schemeClr val="tx1"/>
                    </a:solidFill>
                    <a:effectLst/>
                    <a:latin typeface="+mn-lt"/>
                    <a:ea typeface="+mn-ea"/>
                    <a:cs typeface="+mn-cs"/>
                  </a:rPr>
                  <a:t>𝐂</a:t>
                </a:r>
                <a:r>
                  <a:rPr lang="en-US" sz="1200" b="1" i="0" kern="1200">
                    <a:solidFill>
                      <a:schemeClr val="tx1"/>
                    </a:solidFill>
                    <a:effectLst/>
                    <a:latin typeface="+mn-lt"/>
                    <a:ea typeface="+mn-ea"/>
                    <a:cs typeface="+mn-cs"/>
                  </a:rPr>
                  <a:t>^(</a:t>
                </a:r>
                <a:r>
                  <a:rPr lang="id-ID" sz="1200" i="0" kern="1200">
                    <a:solidFill>
                      <a:schemeClr val="tx1"/>
                    </a:solidFill>
                    <a:effectLst/>
                    <a:latin typeface="+mn-lt"/>
                    <a:ea typeface="+mn-ea"/>
                    <a:cs typeface="+mn-cs"/>
                  </a:rPr>
                  <a:t>−1</a:t>
                </a:r>
                <a:r>
                  <a:rPr lang="en-US" sz="1200" b="1" i="0" kern="1200">
                    <a:solidFill>
                      <a:schemeClr val="tx1"/>
                    </a:solidFill>
                    <a:effectLst/>
                    <a:latin typeface="+mn-lt"/>
                    <a:ea typeface="+mn-ea"/>
                    <a:cs typeface="+mn-cs"/>
                  </a:rPr>
                  <a:t>)</a:t>
                </a:r>
                <a:r>
                  <a:rPr lang="id-ID" sz="1200" b="1" i="0" kern="1200">
                    <a:solidFill>
                      <a:schemeClr val="tx1"/>
                    </a:solidFill>
                    <a:effectLst/>
                    <a:latin typeface="+mn-lt"/>
                    <a:ea typeface="+mn-ea"/>
                    <a:cs typeface="+mn-cs"/>
                  </a:rPr>
                  <a:t>  𝛍</a:t>
                </a:r>
                <a:r>
                  <a:rPr lang="id-ID" sz="1200" kern="1200" dirty="0">
                    <a:solidFill>
                      <a:schemeClr val="tx1"/>
                    </a:solidFill>
                    <a:effectLst/>
                    <a:latin typeface="+mn-lt"/>
                    <a:ea typeface="+mn-ea"/>
                    <a:cs typeface="+mn-cs"/>
                  </a:rPr>
                  <a:t> adalah vektor-vektor</a:t>
                </a:r>
                <a:endParaRPr lang="en-US" dirty="0"/>
              </a:p>
            </p:txBody>
          </p:sp>
        </mc:Fallback>
      </mc:AlternateContent>
      <p:sp>
        <p:nvSpPr>
          <p:cNvPr id="4" name="Slide Number Placeholder 3"/>
          <p:cNvSpPr>
            <a:spLocks noGrp="1"/>
          </p:cNvSpPr>
          <p:nvPr>
            <p:ph type="sldNum" sz="quarter" idx="10"/>
          </p:nvPr>
        </p:nvSpPr>
        <p:spPr/>
        <p:txBody>
          <a:bodyPr/>
          <a:lstStyle/>
          <a:p>
            <a:fld id="{68602BA6-02F0-48E8-A9F0-3F1B6ADDE787}" type="slidenum">
              <a:rPr lang="id-ID" smtClean="0"/>
              <a:t>52</a:t>
            </a:fld>
            <a:endParaRPr lang="id-ID"/>
          </a:p>
        </p:txBody>
      </p:sp>
    </p:spTree>
    <p:extLst>
      <p:ext uri="{BB962C8B-B14F-4D97-AF65-F5344CB8AC3E}">
        <p14:creationId xmlns:p14="http://schemas.microsoft.com/office/powerpoint/2010/main" val="1138824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Dunia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id-ID" sz="1200" dirty="0">
                <a:effectLst/>
                <a:latin typeface="Times New Roman" panose="02020603050405020304" pitchFamily="18" charset="0"/>
                <a:ea typeface="Times New Roman" panose="02020603050405020304" pitchFamily="18" charset="0"/>
                <a:cs typeface="Times New Roman" panose="02020603050405020304" pitchFamily="18" charset="0"/>
              </a:rPr>
              <a:t>nvestasi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akhir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akhir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ini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menjadi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hal</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yang popular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semenjak</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adanya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Pandemic Covid-19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karena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harga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saham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mengalami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perubahan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yang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sangat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tentative. Banyak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perusahaan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perusahaan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yang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mengalami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kerugian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sehingga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mengakibatkan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harga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saham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turun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drastis</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selama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pandemi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muncul</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Hal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ini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dikarenakan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roda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perputaran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ekomoni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terhenti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akibat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pembatasan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aktivitas</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masyarakat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selama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PSBB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berlaku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Kemudian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saat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kondisi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mulai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kembali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seperti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semula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sehingga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perusahaan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bisa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kembali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berjalan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lancar</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yang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mengakibatkan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harga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saham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mengalami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kenaikan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Bahkan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terdapat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perusahaan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mengalami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kenaikan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return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drastis</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dalam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kurun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waktu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beberapa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bulan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Hal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ini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lah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yang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mengakibatkan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investasi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menjadi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hal</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menarik</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karena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dapat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menghasilkan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return yang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melimpah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jika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dilakukan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dengan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perhitungan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dan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waktu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yang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tepat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D" sz="1200" dirty="0">
              <a:effectLst/>
              <a:latin typeface="Times New Roman" panose="02020603050405020304" pitchFamily="18" charset="0"/>
              <a:ea typeface="Times New Roman" panose="02020603050405020304" pitchFamily="18" charset="0"/>
            </a:endParaRPr>
          </a:p>
          <a:p>
            <a:endParaRPr lang="en-ID" dirty="0"/>
          </a:p>
          <a:p>
            <a:endParaRPr lang="en-ID" dirty="0"/>
          </a:p>
        </p:txBody>
      </p:sp>
      <p:sp>
        <p:nvSpPr>
          <p:cNvPr id="4" name="Slide Number Placeholder 3"/>
          <p:cNvSpPr>
            <a:spLocks noGrp="1"/>
          </p:cNvSpPr>
          <p:nvPr>
            <p:ph type="sldNum" sz="quarter" idx="5"/>
          </p:nvPr>
        </p:nvSpPr>
        <p:spPr/>
        <p:txBody>
          <a:bodyPr/>
          <a:lstStyle/>
          <a:p>
            <a:fld id="{68602BA6-02F0-48E8-A9F0-3F1B6ADDE787}" type="slidenum">
              <a:rPr lang="id-ID" smtClean="0"/>
              <a:t>5</a:t>
            </a:fld>
            <a:endParaRPr lang="id-ID"/>
          </a:p>
        </p:txBody>
      </p:sp>
    </p:spTree>
    <p:extLst>
      <p:ext uri="{BB962C8B-B14F-4D97-AF65-F5344CB8AC3E}">
        <p14:creationId xmlns:p14="http://schemas.microsoft.com/office/powerpoint/2010/main" val="949318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Capital Market Line (CML) </a:t>
                </a:r>
                <a:r>
                  <a:rPr lang="en-US" sz="1200" kern="1200" dirty="0" err="1">
                    <a:solidFill>
                      <a:schemeClr val="tx1"/>
                    </a:solidFill>
                    <a:effectLst/>
                    <a:latin typeface="+mn-lt"/>
                    <a:ea typeface="+mn-ea"/>
                    <a:cs typeface="+mn-cs"/>
                  </a:rPr>
                  <a:t>adalah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sebuah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garis</a:t>
                </a:r>
                <a:r>
                  <a:rPr lang="en-US" sz="1200" kern="1200" dirty="0">
                    <a:solidFill>
                      <a:schemeClr val="tx1"/>
                    </a:solidFill>
                    <a:effectLst/>
                    <a:latin typeface="+mn-lt"/>
                    <a:ea typeface="+mn-ea"/>
                    <a:cs typeface="+mn-cs"/>
                  </a:rPr>
                  <a:t> yang </a:t>
                </a:r>
                <a:r>
                  <a:rPr lang="en-US" sz="1200" kern="1200" dirty="0" err="1">
                    <a:solidFill>
                      <a:schemeClr val="tx1"/>
                    </a:solidFill>
                    <a:effectLst/>
                    <a:latin typeface="+mn-lt"/>
                    <a:ea typeface="+mn-ea"/>
                    <a:cs typeface="+mn-cs"/>
                  </a:rPr>
                  <a:t>digunakan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dalam</a:t>
                </a:r>
                <a:r>
                  <a:rPr lang="en-US" sz="1200" kern="1200" dirty="0">
                    <a:solidFill>
                      <a:schemeClr val="tx1"/>
                    </a:solidFill>
                    <a:effectLst/>
                    <a:latin typeface="+mn-lt"/>
                    <a:ea typeface="+mn-ea"/>
                    <a:cs typeface="+mn-cs"/>
                  </a:rPr>
                  <a:t> capital asset pricing </a:t>
                </a:r>
                <a:r>
                  <a:rPr lang="en-US" sz="1200" kern="1200" dirty="0" err="1">
                    <a:solidFill>
                      <a:schemeClr val="tx1"/>
                    </a:solidFill>
                    <a:effectLst/>
                    <a:latin typeface="+mn-lt"/>
                    <a:ea typeface="+mn-ea"/>
                    <a:cs typeface="+mn-cs"/>
                  </a:rPr>
                  <a:t>untuk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menggambarkan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tingkat</a:t>
                </a:r>
                <a:r>
                  <a:rPr lang="en-US" sz="1200" kern="1200" dirty="0">
                    <a:solidFill>
                      <a:schemeClr val="tx1"/>
                    </a:solidFill>
                    <a:effectLst/>
                    <a:latin typeface="+mn-lt"/>
                    <a:ea typeface="+mn-ea"/>
                    <a:cs typeface="+mn-cs"/>
                  </a:rPr>
                  <a:t> rates of return </a:t>
                </a:r>
                <a:r>
                  <a:rPr lang="en-US" sz="1200" kern="1200" dirty="0" err="1">
                    <a:solidFill>
                      <a:schemeClr val="tx1"/>
                    </a:solidFill>
                    <a:effectLst/>
                    <a:latin typeface="+mn-lt"/>
                    <a:ea typeface="+mn-ea"/>
                    <a:cs typeface="+mn-cs"/>
                  </a:rPr>
                  <a:t>untuk</a:t>
                </a:r>
                <a:r>
                  <a:rPr lang="en-US" sz="1200" kern="1200" dirty="0">
                    <a:solidFill>
                      <a:schemeClr val="tx1"/>
                    </a:solidFill>
                    <a:effectLst/>
                    <a:latin typeface="+mn-lt"/>
                    <a:ea typeface="+mn-ea"/>
                    <a:cs typeface="+mn-cs"/>
                  </a:rPr>
                  <a:t> efficient portfolio yang </a:t>
                </a:r>
                <a:r>
                  <a:rPr lang="en-US" sz="1200" kern="1200" dirty="0" err="1">
                    <a:solidFill>
                      <a:schemeClr val="tx1"/>
                    </a:solidFill>
                    <a:effectLst/>
                    <a:latin typeface="+mn-lt"/>
                    <a:ea typeface="+mn-ea"/>
                    <a:cs typeface="+mn-cs"/>
                  </a:rPr>
                  <a:t>tergantung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tingkat</a:t>
                </a:r>
                <a:r>
                  <a:rPr lang="en-US" sz="1200" kern="1200" dirty="0">
                    <a:solidFill>
                      <a:schemeClr val="tx1"/>
                    </a:solidFill>
                    <a:effectLst/>
                    <a:latin typeface="+mn-lt"/>
                    <a:ea typeface="+mn-ea"/>
                    <a:cs typeface="+mn-cs"/>
                  </a:rPr>
                  <a:t> risk-free rate of return </a:t>
                </a:r>
                <a:r>
                  <a:rPr lang="en-US" sz="1200" kern="1200" dirty="0" err="1">
                    <a:solidFill>
                      <a:schemeClr val="tx1"/>
                    </a:solidFill>
                    <a:effectLst/>
                    <a:latin typeface="+mn-lt"/>
                    <a:ea typeface="+mn-ea"/>
                    <a:cs typeface="+mn-cs"/>
                  </a:rPr>
                  <a:t>dan</a:t>
                </a:r>
                <a:r>
                  <a:rPr lang="en-US" sz="1200" kern="1200" dirty="0">
                    <a:solidFill>
                      <a:schemeClr val="tx1"/>
                    </a:solidFill>
                    <a:effectLst/>
                    <a:latin typeface="+mn-lt"/>
                    <a:ea typeface="+mn-ea"/>
                    <a:cs typeface="+mn-cs"/>
                  </a:rPr>
                  <a:t> level of risk (standard deviation) </a:t>
                </a:r>
                <a:r>
                  <a:rPr lang="en-US" sz="1200" kern="1200" dirty="0" err="1">
                    <a:solidFill>
                      <a:schemeClr val="tx1"/>
                    </a:solidFill>
                    <a:effectLst/>
                    <a:latin typeface="+mn-lt"/>
                    <a:ea typeface="+mn-ea"/>
                    <a:cs typeface="+mn-cs"/>
                  </a:rPr>
                  <a:t>untuk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porfolio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tertentu</a:t>
                </a:r>
                <a:r>
                  <a:rPr lang="en-US" sz="1200" kern="1200" dirty="0">
                    <a:solidFill>
                      <a:schemeClr val="tx1"/>
                    </a:solidFill>
                    <a:effectLst/>
                    <a:latin typeface="+mn-lt"/>
                    <a:ea typeface="+mn-ea"/>
                    <a:cs typeface="+mn-cs"/>
                  </a:rPr>
                  <a:t>.</a:t>
                </a:r>
              </a:p>
              <a:p>
                <a:pPr fontAlgn="base"/>
                <a:r>
                  <a:rPr lang="id-ID" sz="1200" kern="1200" dirty="0">
                    <a:solidFill>
                      <a:schemeClr val="tx1"/>
                    </a:solidFill>
                    <a:effectLst/>
                    <a:latin typeface="+mn-lt"/>
                    <a:ea typeface="+mn-ea"/>
                    <a:cs typeface="+mn-cs"/>
                  </a:rPr>
                  <a:t>Karena Risk Free Rate dapat diperoleh tanpa risiko, investasi lain yang memiliki risiko harus memiliki tingkat return yang lebih tinggi</a:t>
                </a:r>
                <a:r>
                  <a:rPr lang="en-US" sz="1200" kern="1200" dirty="0">
                    <a:solidFill>
                      <a:schemeClr val="tx1"/>
                    </a:solidFill>
                    <a:effectLst/>
                    <a:latin typeface="+mn-lt"/>
                    <a:ea typeface="+mn-ea"/>
                    <a:cs typeface="+mn-cs"/>
                  </a:rPr>
                  <a:t>.</a:t>
                </a:r>
              </a:p>
              <a:p>
                <a:pPr fontAlgn="base"/>
                <a:endParaRPr lang="en-US" sz="1200" kern="1200" dirty="0">
                  <a:solidFill>
                    <a:schemeClr val="tx1"/>
                  </a:solidFill>
                  <a:effectLst/>
                  <a:latin typeface="+mn-lt"/>
                  <a:ea typeface="+mn-ea"/>
                  <a:cs typeface="+mn-cs"/>
                </a:endParaRPr>
              </a:p>
              <a:p>
                <a:pPr latinLnBrk="0"/>
                <a:r>
                  <a:rPr lang="en-US" sz="1200" dirty="0"/>
                  <a:t>Perhatikan </a:t>
                </a:r>
                <a:r>
                  <a:rPr lang="en-US" sz="1200" dirty="0" err="1"/>
                  <a:t>portofolio</a:t>
                </a:r>
                <a:r>
                  <a:rPr lang="en-US" sz="1200" dirty="0"/>
                  <a:t> yang </a:t>
                </a:r>
                <a:r>
                  <a:rPr lang="en-US" sz="1200" dirty="0" err="1"/>
                  <a:t>terdiri</a:t>
                </a:r>
                <a:r>
                  <a:rPr lang="en-US" sz="1200" dirty="0"/>
                  <a:t> </a:t>
                </a:r>
                <a:r>
                  <a:rPr lang="en-US" sz="1200" dirty="0" err="1"/>
                  <a:t>atas</a:t>
                </a:r>
                <a:r>
                  <a:rPr lang="en-US" sz="1200" dirty="0"/>
                  <a:t> </a:t>
                </a:r>
                <a:r>
                  <a:rPr lang="en-US" sz="1200" i="1" dirty="0"/>
                  <a:t>n </a:t>
                </a:r>
                <a:r>
                  <a:rPr lang="en-US" sz="1200" dirty="0" err="1"/>
                  <a:t>saham</a:t>
                </a:r>
                <a:r>
                  <a:rPr lang="en-US" sz="1200" dirty="0"/>
                  <a:t> dan 1 </a:t>
                </a:r>
                <a:r>
                  <a:rPr lang="en-US" sz="1200" dirty="0" err="1"/>
                  <a:t>aset</a:t>
                </a:r>
                <a:r>
                  <a:rPr lang="en-US" sz="1200" dirty="0"/>
                  <a:t> </a:t>
                </a:r>
                <a:r>
                  <a:rPr lang="en-US" sz="1200" dirty="0" err="1"/>
                  <a:t>tak</a:t>
                </a:r>
                <a:r>
                  <a:rPr lang="en-US" sz="1200" dirty="0"/>
                  <a:t> </a:t>
                </a:r>
                <a:r>
                  <a:rPr lang="en-US" sz="1200" dirty="0" err="1"/>
                  <a:t>berisiko</a:t>
                </a:r>
                <a:r>
                  <a:rPr lang="en-US" sz="1200" dirty="0"/>
                  <a:t> yang </a:t>
                </a:r>
                <a:r>
                  <a:rPr lang="en-US" sz="1200" dirty="0" err="1"/>
                  <a:t>memiliki</a:t>
                </a:r>
                <a:r>
                  <a:rPr lang="en-US" sz="1200" dirty="0"/>
                  <a:t> </a:t>
                </a:r>
                <a:r>
                  <a:rPr lang="en-US" sz="1200" dirty="0" err="1"/>
                  <a:t>variansi</a:t>
                </a:r>
                <a:r>
                  <a:rPr lang="en-US" sz="1200" dirty="0"/>
                  <a:t> </a:t>
                </a:r>
                <a:r>
                  <a:rPr lang="en-US" sz="1200" dirty="0" err="1"/>
                  <a:t>nol</a:t>
                </a:r>
                <a:r>
                  <a:rPr lang="en-US" sz="1200" dirty="0"/>
                  <a:t> dan </a:t>
                </a:r>
                <a:r>
                  <a:rPr lang="en-US" sz="1200" dirty="0" err="1"/>
                  <a:t>kovariansi</a:t>
                </a:r>
                <a:r>
                  <a:rPr lang="en-US" sz="1200" dirty="0"/>
                  <a:t> </a:t>
                </a:r>
                <a:r>
                  <a:rPr lang="en-US" sz="1200" dirty="0" err="1"/>
                  <a:t>nol</a:t>
                </a:r>
                <a:r>
                  <a:rPr lang="en-US" sz="1200" dirty="0"/>
                  <a:t> </a:t>
                </a:r>
                <a:r>
                  <a:rPr lang="en-US" sz="1200" dirty="0" err="1"/>
                  <a:t>terhadap</a:t>
                </a:r>
                <a:r>
                  <a:rPr lang="en-US" sz="1200" dirty="0"/>
                  <a:t> masing-masing </a:t>
                </a:r>
                <a:r>
                  <a:rPr lang="en-US" sz="1200" dirty="0" err="1"/>
                  <a:t>dari</a:t>
                </a:r>
                <a:r>
                  <a:rPr lang="en-US" sz="1200" dirty="0"/>
                  <a:t> </a:t>
                </a:r>
                <a:r>
                  <a:rPr lang="en-US" sz="1200" i="1" dirty="0"/>
                  <a:t>n </a:t>
                </a:r>
                <a:r>
                  <a:rPr lang="en-US" sz="1200" dirty="0" err="1"/>
                  <a:t>saham</a:t>
                </a:r>
                <a:r>
                  <a:rPr lang="en-US" sz="1200" dirty="0"/>
                  <a:t> </a:t>
                </a:r>
                <a:r>
                  <a:rPr lang="en-US" sz="1200" dirty="0" err="1"/>
                  <a:t>tsb</a:t>
                </a:r>
                <a:r>
                  <a:rPr lang="en-US" sz="1200" dirty="0"/>
                  <a:t>. </a:t>
                </a:r>
                <a:r>
                  <a:rPr lang="en-US" sz="1200" dirty="0" err="1"/>
                  <a:t>Sebagai</a:t>
                </a:r>
                <a:r>
                  <a:rPr lang="en-US" sz="1200" dirty="0"/>
                  <a:t> </a:t>
                </a:r>
                <a:r>
                  <a:rPr lang="en-US" sz="1200" dirty="0" err="1"/>
                  <a:t>contoh</a:t>
                </a:r>
                <a:r>
                  <a:rPr lang="en-US" sz="1200" dirty="0"/>
                  <a:t> </a:t>
                </a:r>
                <a:r>
                  <a:rPr lang="en-US" sz="1200" dirty="0" err="1"/>
                  <a:t>aset</a:t>
                </a:r>
                <a:r>
                  <a:rPr lang="en-US" sz="1200" dirty="0"/>
                  <a:t> </a:t>
                </a:r>
                <a:r>
                  <a:rPr lang="en-US" sz="1200" dirty="0" err="1"/>
                  <a:t>tak</a:t>
                </a:r>
                <a:r>
                  <a:rPr lang="en-US" sz="1200" dirty="0"/>
                  <a:t> </a:t>
                </a:r>
                <a:r>
                  <a:rPr lang="en-US" sz="1200" dirty="0" err="1"/>
                  <a:t>berisiko</a:t>
                </a:r>
                <a:r>
                  <a:rPr lang="en-US" sz="1200" dirty="0"/>
                  <a:t> </a:t>
                </a:r>
                <a:r>
                  <a:rPr lang="en-US" sz="1200" dirty="0" err="1"/>
                  <a:t>adalah</a:t>
                </a:r>
                <a:r>
                  <a:rPr lang="en-US" sz="1200" dirty="0"/>
                  <a:t> </a:t>
                </a:r>
                <a:r>
                  <a:rPr lang="en-US" sz="1200" dirty="0" err="1"/>
                  <a:t>deposito</a:t>
                </a:r>
                <a:r>
                  <a:rPr lang="en-US" sz="1200" dirty="0"/>
                  <a:t>. </a:t>
                </a:r>
                <a:r>
                  <a:rPr lang="en-US" sz="1200" dirty="0" err="1"/>
                  <a:t>Misalkan</a:t>
                </a:r>
                <a:r>
                  <a:rPr lang="en-US" sz="1200" dirty="0"/>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oMath>
                </a14:m>
                <a:r>
                  <a:rPr lang="en-US" sz="1200" dirty="0"/>
                  <a:t> : </a:t>
                </a:r>
                <a:r>
                  <a:rPr lang="en-US" sz="1200" dirty="0" err="1"/>
                  <a:t>proporsi</a:t>
                </a:r>
                <a:r>
                  <a:rPr lang="en-US" sz="1200" dirty="0"/>
                  <a:t> </a:t>
                </a:r>
                <a:r>
                  <a:rPr lang="en-US" sz="1200" dirty="0" err="1"/>
                  <a:t>dana</a:t>
                </a:r>
                <a:r>
                  <a:rPr lang="en-US" sz="1200" dirty="0"/>
                  <a:t> yang </a:t>
                </a:r>
                <a:r>
                  <a:rPr lang="en-US" sz="1200" dirty="0" err="1"/>
                  <a:t>diinvestasikan</a:t>
                </a:r>
                <a:r>
                  <a:rPr lang="en-US" sz="1200" dirty="0"/>
                  <a:t> </a:t>
                </a:r>
                <a:r>
                  <a:rPr lang="en-US" sz="1200" dirty="0" err="1"/>
                  <a:t>pada</a:t>
                </a:r>
                <a:r>
                  <a:rPr lang="en-US" sz="1200" dirty="0"/>
                  <a:t> </a:t>
                </a:r>
                <a:r>
                  <a:rPr lang="en-US" sz="1200" dirty="0" err="1"/>
                  <a:t>aset</a:t>
                </a:r>
                <a:r>
                  <a:rPr lang="en-US" sz="1200" dirty="0"/>
                  <a:t> </a:t>
                </a:r>
                <a:r>
                  <a:rPr lang="en-US" sz="1200" dirty="0" err="1"/>
                  <a:t>tak</a:t>
                </a:r>
                <a:r>
                  <a:rPr lang="en-US" sz="1200" dirty="0"/>
                  <a:t> </a:t>
                </a:r>
                <a:r>
                  <a:rPr lang="en-US" sz="1200" dirty="0" err="1"/>
                  <a:t>berisiko</a:t>
                </a:r>
                <a:r>
                  <a:rPr lang="en-US" sz="1200" dirty="0"/>
                  <a:t> </a:t>
                </a:r>
                <a:r>
                  <a:rPr lang="en-US" sz="1200" dirty="0" err="1"/>
                  <a:t>dan</a:t>
                </a:r>
                <a:r>
                  <a:rPr lang="en-US" sz="1200" dirty="0"/>
                  <a:t> </a:t>
                </a:r>
                <a14:m>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oMath>
                </a14:m>
                <a:r>
                  <a:rPr lang="en-US" sz="1200" i="1" dirty="0"/>
                  <a:t> </a:t>
                </a:r>
                <a:r>
                  <a:rPr lang="en-US" sz="1200" dirty="0"/>
                  <a:t>: return </a:t>
                </a:r>
                <a:r>
                  <a:rPr lang="en-US" sz="1200" dirty="0" err="1"/>
                  <a:t>dari</a:t>
                </a:r>
                <a:r>
                  <a:rPr lang="en-US" sz="1200" dirty="0"/>
                  <a:t> </a:t>
                </a:r>
                <a:r>
                  <a:rPr lang="en-US" sz="1200" dirty="0" err="1"/>
                  <a:t>aset</a:t>
                </a:r>
                <a:r>
                  <a:rPr lang="en-US" sz="1200" dirty="0"/>
                  <a:t> </a:t>
                </a:r>
                <a:r>
                  <a:rPr lang="en-US" sz="1200" dirty="0" err="1"/>
                  <a:t>tsb</a:t>
                </a:r>
                <a:r>
                  <a:rPr lang="en-US" sz="1200" dirty="0"/>
                  <a:t>. </a:t>
                </a:r>
              </a:p>
              <a:p>
                <a:pPr latinLnBrk="0"/>
                <a:r>
                  <a:rPr lang="en-US" sz="1200" dirty="0"/>
                  <a:t> </a:t>
                </a:r>
              </a:p>
              <a:p>
                <a:pPr latinLnBrk="0"/>
                <a:r>
                  <a:rPr lang="en-US" sz="1200" dirty="0" err="1"/>
                  <a:t>Portofolio</a:t>
                </a:r>
                <a:r>
                  <a:rPr lang="en-US" sz="1200" dirty="0"/>
                  <a:t> yang </a:t>
                </a:r>
                <a:r>
                  <a:rPr lang="en-US" sz="1200" dirty="0" err="1"/>
                  <a:t>efisien</a:t>
                </a:r>
                <a:r>
                  <a:rPr lang="en-US" sz="1200" dirty="0"/>
                  <a:t> yang </a:t>
                </a:r>
                <a:r>
                  <a:rPr lang="en-US" sz="1200" dirty="0" err="1"/>
                  <a:t>dicari</a:t>
                </a:r>
                <a:r>
                  <a:rPr lang="en-US" sz="1200" dirty="0"/>
                  <a:t>, </a:t>
                </a:r>
                <a:r>
                  <a:rPr lang="en-US" sz="1200" dirty="0" err="1"/>
                  <a:t>merupakan</a:t>
                </a:r>
                <a:r>
                  <a:rPr lang="en-US" sz="1200" dirty="0"/>
                  <a:t> </a:t>
                </a:r>
                <a:r>
                  <a:rPr lang="en-US" sz="1200" dirty="0" err="1"/>
                  <a:t>solusi</a:t>
                </a:r>
                <a:r>
                  <a:rPr lang="en-US" sz="1200" dirty="0"/>
                  <a:t> </a:t>
                </a:r>
                <a:r>
                  <a:rPr lang="en-US" sz="1200" dirty="0" err="1"/>
                  <a:t>dari</a:t>
                </a:r>
                <a:r>
                  <a:rPr lang="en-US" sz="1200" dirty="0"/>
                  <a:t> </a:t>
                </a:r>
                <a:r>
                  <a:rPr lang="en-US" sz="1200" dirty="0" err="1"/>
                  <a:t>masalah</a:t>
                </a:r>
                <a:r>
                  <a:rPr lang="en-US" sz="1200" dirty="0"/>
                  <a:t> : </a:t>
                </a:r>
              </a:p>
              <a:p>
                <a:pPr latinLnBrk="0"/>
                <a14:m>
                  <m:oMath xmlns:m="http://schemas.openxmlformats.org/officeDocument/2006/math">
                    <m:r>
                      <a:rPr lang="en-US" sz="1200" i="1" smtClean="0">
                        <a:latin typeface="Cambria Math" panose="02040503050406030204" pitchFamily="18" charset="0"/>
                      </a:rPr>
                      <m:t>𝑚𝑖𝑛𝑖𝑚𝑢𝑚𝑘𝑎𝑛</m:t>
                    </m:r>
                    <m:r>
                      <a:rPr lang="en-US" sz="1200" i="1" smtClean="0">
                        <a:latin typeface="Cambria Math" panose="02040503050406030204" pitchFamily="18" charset="0"/>
                      </a:rPr>
                      <m:t> ∶ − </m:t>
                    </m:r>
                    <m:r>
                      <a:rPr lang="en-US" sz="1200" i="1" smtClean="0">
                        <a:latin typeface="Cambria Math" panose="02040503050406030204" pitchFamily="18" charset="0"/>
                      </a:rPr>
                      <m:t>𝑡</m:t>
                    </m:r>
                    <m:r>
                      <a:rPr lang="en-US" sz="1200" i="1" smtClean="0">
                        <a:latin typeface="Cambria Math" panose="02040503050406030204" pitchFamily="18" charset="0"/>
                      </a:rPr>
                      <m:t> </m:t>
                    </m:r>
                    <m:d>
                      <m:dPr>
                        <m:ctrlPr>
                          <a:rPr lang="en-US" sz="1200" i="1">
                            <a:latin typeface="Cambria Math" panose="02040503050406030204" pitchFamily="18" charset="0"/>
                          </a:rPr>
                        </m:ctrlPr>
                      </m:dPr>
                      <m:e>
                        <m:r>
                          <a:rPr lang="en-US" sz="1200" i="1">
                            <a:latin typeface="Cambria Math" panose="02040503050406030204" pitchFamily="18" charset="0"/>
                          </a:rPr>
                          <m:t> </m:t>
                        </m:r>
                        <m:m>
                          <m:mPr>
                            <m:mcs>
                              <m:mc>
                                <m:mcPr>
                                  <m:count m:val="2"/>
                                  <m:mcJc m:val="center"/>
                                </m:mcPr>
                              </m:mc>
                            </m:mcs>
                            <m:ctrlPr>
                              <a:rPr lang="en-US" sz="1200" i="1">
                                <a:latin typeface="Cambria Math" panose="02040503050406030204" pitchFamily="18" charset="0"/>
                              </a:rPr>
                            </m:ctrlPr>
                          </m:mPr>
                          <m:mr>
                            <m:e>
                              <m:sSup>
                                <m:sSupPr>
                                  <m:ctrlPr>
                                    <a:rPr lang="en-US" sz="1200" i="1">
                                      <a:latin typeface="Cambria Math" panose="02040503050406030204" pitchFamily="18" charset="0"/>
                                    </a:rPr>
                                  </m:ctrlPr>
                                </m:sSupPr>
                                <m:e>
                                  <m:r>
                                    <a:rPr lang="en-US" sz="1200" b="1" i="1">
                                      <a:latin typeface="Cambria Math" panose="02040503050406030204" pitchFamily="18" charset="0"/>
                                    </a:rPr>
                                    <m:t>𝝁</m:t>
                                  </m:r>
                                </m:e>
                                <m:sup>
                                  <m:r>
                                    <a:rPr lang="en-US" sz="1200" i="1">
                                      <a:latin typeface="Cambria Math" panose="02040503050406030204" pitchFamily="18" charset="0"/>
                                    </a:rPr>
                                    <m:t>𝑇</m:t>
                                  </m:r>
                                </m:sup>
                              </m:sSup>
                            </m:e>
                            <m:e>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e>
                          </m:mr>
                        </m:m>
                        <m:r>
                          <a:rPr lang="en-US" sz="1200" i="1">
                            <a:latin typeface="Cambria Math" panose="02040503050406030204" pitchFamily="18" charset="0"/>
                          </a:rPr>
                          <m:t> </m:t>
                        </m:r>
                      </m:e>
                    </m:d>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𝒙</m:t>
                              </m:r>
                            </m:e>
                          </m:mr>
                          <m:m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e>
                          </m:mr>
                        </m:m>
                      </m:e>
                    </m:d>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2</m:t>
                        </m:r>
                      </m:den>
                    </m:f>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𝒙</m:t>
                                  </m:r>
                                </m:e>
                              </m:mr>
                              <m:m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e>
                              </m:mr>
                            </m:m>
                          </m:e>
                        </m:d>
                      </m:e>
                      <m:sup>
                        <m:r>
                          <a:rPr lang="en-US" sz="1200" i="1">
                            <a:latin typeface="Cambria Math" panose="02040503050406030204" pitchFamily="18" charset="0"/>
                          </a:rPr>
                          <m:t>𝑇</m:t>
                        </m:r>
                      </m:sup>
                    </m:sSup>
                    <m:d>
                      <m:dPr>
                        <m:begChr m:val="["/>
                        <m:endChr m:val="]"/>
                        <m:ctrlPr>
                          <a:rPr lang="en-US" sz="1200" i="1">
                            <a:latin typeface="Cambria Math" panose="02040503050406030204" pitchFamily="18" charset="0"/>
                          </a:rPr>
                        </m:ctrlPr>
                      </m:dPr>
                      <m:e>
                        <m:m>
                          <m:mPr>
                            <m:mcs>
                              <m:mc>
                                <m:mcPr>
                                  <m:count m:val="2"/>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𝑪</m:t>
                              </m:r>
                            </m:e>
                            <m:e>
                              <m:r>
                                <a:rPr lang="en-US" sz="1200" b="1" i="1">
                                  <a:latin typeface="Cambria Math" panose="02040503050406030204" pitchFamily="18" charset="0"/>
                                </a:rPr>
                                <m:t>𝟎</m:t>
                              </m:r>
                            </m:e>
                          </m:mr>
                          <m:mr>
                            <m:e>
                              <m:sSup>
                                <m:sSupPr>
                                  <m:ctrlPr>
                                    <a:rPr lang="en-US" sz="1200" b="1" i="1">
                                      <a:latin typeface="Cambria Math" panose="02040503050406030204" pitchFamily="18" charset="0"/>
                                    </a:rPr>
                                  </m:ctrlPr>
                                </m:sSupPr>
                                <m:e>
                                  <m:r>
                                    <a:rPr lang="en-US" sz="1200" b="1" i="1">
                                      <a:latin typeface="Cambria Math" panose="02040503050406030204" pitchFamily="18" charset="0"/>
                                    </a:rPr>
                                    <m:t>𝟎</m:t>
                                  </m:r>
                                </m:e>
                                <m:sup>
                                  <m:r>
                                    <a:rPr lang="en-US" sz="1200" i="1">
                                      <a:latin typeface="Cambria Math" panose="02040503050406030204" pitchFamily="18" charset="0"/>
                                    </a:rPr>
                                    <m:t>𝑇</m:t>
                                  </m:r>
                                </m:sup>
                              </m:sSup>
                            </m:e>
                            <m:e>
                              <m:r>
                                <a:rPr lang="en-US" sz="1200" i="1">
                                  <a:latin typeface="Cambria Math" panose="02040503050406030204" pitchFamily="18" charset="0"/>
                                </a:rPr>
                                <m:t>0</m:t>
                              </m:r>
                            </m:e>
                          </m:mr>
                        </m:m>
                      </m:e>
                    </m:d>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𝒙</m:t>
                              </m:r>
                            </m:e>
                          </m:mr>
                          <m:m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e>
                          </m:mr>
                        </m:m>
                      </m:e>
                    </m:d>
                    <m:r>
                      <a:rPr lang="en-US" sz="1200" i="1">
                        <a:latin typeface="Cambria Math" panose="02040503050406030204" pitchFamily="18" charset="0"/>
                      </a:rPr>
                      <m:t>  </m:t>
                    </m:r>
                  </m:oMath>
                </a14:m>
                <a:r>
                  <a:rPr lang="en-US" sz="1200" dirty="0"/>
                  <a:t>		</a:t>
                </a:r>
                <a14:m>
                  <m:oMath xmlns:m="http://schemas.openxmlformats.org/officeDocument/2006/math">
                    <m:d>
                      <m:dPr>
                        <m:ctrlPr>
                          <a:rPr lang="en-US" sz="1200" b="0" i="1">
                            <a:latin typeface="Cambria Math" panose="02040503050406030204" pitchFamily="18" charset="0"/>
                          </a:rPr>
                        </m:ctrlPr>
                      </m:dPr>
                      <m:e>
                        <m:r>
                          <a:rPr lang="en-US" sz="1200" b="0" i="1" smtClean="0">
                            <a:latin typeface="Cambria Math" panose="02040503050406030204" pitchFamily="18" charset="0"/>
                          </a:rPr>
                          <m:t>5</m:t>
                        </m:r>
                      </m:e>
                    </m:d>
                  </m:oMath>
                </a14:m>
                <a:endParaRPr lang="en-US" sz="1200" i="1" dirty="0">
                  <a:latin typeface="Cambria Math" panose="02040503050406030204" pitchFamily="18" charset="0"/>
                </a:endParaRPr>
              </a:p>
              <a:p>
                <a:pPr latinLnBrk="0"/>
                <a14:m>
                  <m:oMathPara xmlns:m="http://schemas.openxmlformats.org/officeDocument/2006/math">
                    <m:oMathParaPr>
                      <m:jc m:val="left"/>
                    </m:oMathParaPr>
                    <m:oMath xmlns:m="http://schemas.openxmlformats.org/officeDocument/2006/math">
                      <m:r>
                        <a:rPr lang="en-US" sz="1200" i="1">
                          <a:latin typeface="Cambria Math" panose="02040503050406030204" pitchFamily="18" charset="0"/>
                        </a:rPr>
                        <m:t>𝑑𝑒𝑛𝑔𝑎𝑛</m:t>
                      </m:r>
                      <m:r>
                        <a:rPr lang="en-US" sz="1200" i="1">
                          <a:latin typeface="Cambria Math" panose="02040503050406030204" pitchFamily="18" charset="0"/>
                        </a:rPr>
                        <m:t> </m:t>
                      </m:r>
                      <m:r>
                        <a:rPr lang="en-US" sz="1200" i="1">
                          <a:latin typeface="Cambria Math" panose="02040503050406030204" pitchFamily="18" charset="0"/>
                        </a:rPr>
                        <m:t>𝑘𝑒𝑛𝑑𝑎𝑙𝑎</m:t>
                      </m:r>
                      <m:r>
                        <a:rPr lang="en-US" sz="1200" i="1">
                          <a:latin typeface="Cambria Math" panose="02040503050406030204" pitchFamily="18" charset="0"/>
                        </a:rPr>
                        <m:t>∶ </m:t>
                      </m:r>
                      <m:sSup>
                        <m:sSupPr>
                          <m:ctrlPr>
                            <a:rPr lang="en-US" sz="1200" b="1" i="1">
                              <a:latin typeface="Cambria Math" panose="02040503050406030204" pitchFamily="18" charset="0"/>
                            </a:rPr>
                          </m:ctrlPr>
                        </m:sSupPr>
                        <m:e>
                          <m:r>
                            <a:rPr lang="en-US" sz="1200" b="1" i="1">
                              <a:latin typeface="Cambria Math" panose="02040503050406030204" pitchFamily="18" charset="0"/>
                            </a:rPr>
                            <m:t>𝒆</m:t>
                          </m:r>
                        </m:e>
                        <m:sup>
                          <m:r>
                            <a:rPr lang="en-US" sz="1200" i="1">
                              <a:latin typeface="Cambria Math" panose="02040503050406030204" pitchFamily="18" charset="0"/>
                            </a:rPr>
                            <m:t>𝑇</m:t>
                          </m:r>
                        </m:sup>
                      </m:sSup>
                      <m:r>
                        <a:rPr lang="en-US" sz="1200" b="1" i="1">
                          <a:latin typeface="Cambria Math" panose="02040503050406030204" pitchFamily="18" charset="0"/>
                        </a:rPr>
                        <m:t>𝒙</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r>
                        <a:rPr lang="en-US" sz="1200" i="1">
                          <a:latin typeface="Cambria Math" panose="02040503050406030204" pitchFamily="18" charset="0"/>
                        </a:rPr>
                        <m:t>=1 </m:t>
                      </m:r>
                    </m:oMath>
                  </m:oMathPara>
                </a14:m>
                <a:endParaRPr lang="en-US" sz="1200" dirty="0"/>
              </a:p>
              <a:p>
                <a:pPr latinLnBrk="0"/>
                <a:r>
                  <a:rPr lang="en-US" sz="1200" dirty="0" err="1"/>
                  <a:t>Kondisi</a:t>
                </a:r>
                <a:r>
                  <a:rPr lang="en-US" sz="1200" dirty="0"/>
                  <a:t> optimal </a:t>
                </a:r>
                <a:r>
                  <a:rPr lang="en-US" sz="1200" dirty="0" err="1"/>
                  <a:t>untuk</a:t>
                </a:r>
                <a:r>
                  <a:rPr lang="en-US" sz="1200" dirty="0"/>
                  <a:t> </a:t>
                </a:r>
                <a:r>
                  <a:rPr lang="en-US" sz="1200" dirty="0" err="1"/>
                  <a:t>masalah</a:t>
                </a:r>
                <a:r>
                  <a:rPr lang="en-US" sz="1200" dirty="0"/>
                  <a:t> </a:t>
                </a:r>
                <a:r>
                  <a:rPr lang="en-US" sz="1200" dirty="0" err="1"/>
                  <a:t>diatas</a:t>
                </a:r>
                <a:r>
                  <a:rPr lang="en-US" sz="1200" dirty="0"/>
                  <a:t> </a:t>
                </a:r>
                <a:r>
                  <a:rPr lang="en-US" sz="1200" dirty="0" err="1"/>
                  <a:t>diberikan</a:t>
                </a:r>
                <a:r>
                  <a:rPr lang="en-US" sz="1200" dirty="0"/>
                  <a:t> </a:t>
                </a:r>
                <a:r>
                  <a:rPr lang="en-US" sz="1200" dirty="0" err="1"/>
                  <a:t>oleh</a:t>
                </a:r>
                <a:r>
                  <a:rPr lang="en-US" sz="1200" dirty="0"/>
                  <a:t> </a:t>
                </a:r>
              </a:p>
              <a:p>
                <a:pPr latinLnBrk="0"/>
                <a:r>
                  <a:rPr lang="en-US" sz="1200" dirty="0"/>
                  <a:t>	</a:t>
                </a:r>
                <a14:m>
                  <m:oMath xmlns:m="http://schemas.openxmlformats.org/officeDocument/2006/math">
                    <m:r>
                      <a:rPr lang="en-US" sz="1200" i="1">
                        <a:latin typeface="Cambria Math" panose="02040503050406030204" pitchFamily="18" charset="0"/>
                      </a:rPr>
                      <m:t>𝑡</m:t>
                    </m:r>
                    <m:r>
                      <a:rPr lang="en-US" sz="1200" i="1">
                        <a:latin typeface="Cambria Math" panose="02040503050406030204" pitchFamily="18" charset="0"/>
                      </a:rPr>
                      <m:t> </m:t>
                    </m:r>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𝛍</m:t>
                              </m:r>
                            </m:e>
                          </m:mr>
                          <m:mr>
                            <m:e>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e>
                          </m:mr>
                        </m:m>
                      </m:e>
                    </m:d>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m>
                          <m:mPr>
                            <m:mcs>
                              <m:mc>
                                <m:mcPr>
                                  <m:count m:val="2"/>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𝑪</m:t>
                              </m:r>
                            </m:e>
                            <m:e>
                              <m:r>
                                <a:rPr lang="en-US" sz="1200" b="1" i="1">
                                  <a:latin typeface="Cambria Math" panose="02040503050406030204" pitchFamily="18" charset="0"/>
                                </a:rPr>
                                <m:t>𝟎</m:t>
                              </m:r>
                            </m:e>
                          </m:mr>
                          <m:mr>
                            <m:e>
                              <m:sSup>
                                <m:sSupPr>
                                  <m:ctrlPr>
                                    <a:rPr lang="en-US" sz="1200" b="1" i="1">
                                      <a:latin typeface="Cambria Math" panose="02040503050406030204" pitchFamily="18" charset="0"/>
                                    </a:rPr>
                                  </m:ctrlPr>
                                </m:sSupPr>
                                <m:e>
                                  <m:r>
                                    <a:rPr lang="en-US" sz="1200" b="1" i="1">
                                      <a:latin typeface="Cambria Math" panose="02040503050406030204" pitchFamily="18" charset="0"/>
                                    </a:rPr>
                                    <m:t>𝟎</m:t>
                                  </m:r>
                                </m:e>
                                <m:sup>
                                  <m:r>
                                    <a:rPr lang="en-US" sz="1200" i="1">
                                      <a:latin typeface="Cambria Math" panose="02040503050406030204" pitchFamily="18" charset="0"/>
                                    </a:rPr>
                                    <m:t>𝑇</m:t>
                                  </m:r>
                                </m:sup>
                              </m:sSup>
                            </m:e>
                            <m:e>
                              <m:r>
                                <a:rPr lang="en-US" sz="1200" i="1">
                                  <a:latin typeface="Cambria Math" panose="02040503050406030204" pitchFamily="18" charset="0"/>
                                </a:rPr>
                                <m:t>0</m:t>
                              </m:r>
                            </m:e>
                          </m:mr>
                        </m:m>
                      </m:e>
                    </m:d>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𝒙</m:t>
                              </m:r>
                            </m:e>
                          </m:mr>
                          <m:m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e>
                          </m:mr>
                        </m:m>
                      </m:e>
                    </m:d>
                    <m:r>
                      <a:rPr lang="en-US" sz="1200" i="1">
                        <a:latin typeface="Cambria Math" panose="02040503050406030204" pitchFamily="18" charset="0"/>
                      </a:rPr>
                      <m:t>=</m:t>
                    </m:r>
                    <m:r>
                      <a:rPr lang="en-US" sz="1200" i="1">
                        <a:latin typeface="Cambria Math" panose="02040503050406030204" pitchFamily="18" charset="0"/>
                      </a:rPr>
                      <m:t>𝑢</m:t>
                    </m:r>
                    <m:r>
                      <a:rPr lang="en-US" sz="1200" i="1">
                        <a:latin typeface="Cambria Math" panose="02040503050406030204" pitchFamily="18" charset="0"/>
                      </a:rPr>
                      <m:t> </m:t>
                    </m:r>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𝒆</m:t>
                              </m:r>
                            </m:e>
                          </m:mr>
                          <m:mr>
                            <m:e>
                              <m:r>
                                <a:rPr lang="en-US" sz="1200" i="1">
                                  <a:latin typeface="Cambria Math" panose="02040503050406030204" pitchFamily="18" charset="0"/>
                                </a:rPr>
                                <m:t>1</m:t>
                              </m:r>
                            </m:e>
                          </m:mr>
                        </m:m>
                      </m:e>
                    </m:d>
                  </m:oMath>
                </a14:m>
                <a:r>
                  <a:rPr lang="en-US" sz="1200" dirty="0"/>
                  <a:t>						</a:t>
                </a:r>
              </a:p>
              <a:p>
                <a:pPr latinLnBrk="0"/>
                <a:r>
                  <a:rPr lang="en-US" sz="1200" dirty="0"/>
                  <a:t>	</a:t>
                </a:r>
                <a:r>
                  <a:rPr lang="en-US" sz="1200" dirty="0" err="1"/>
                  <a:t>dan</a:t>
                </a:r>
                <a:r>
                  <a:rPr lang="en-US" sz="1200" dirty="0"/>
                  <a:t> </a:t>
                </a:r>
                <a14:m>
                  <m:oMath xmlns:m="http://schemas.openxmlformats.org/officeDocument/2006/math">
                    <m:sSup>
                      <m:sSupPr>
                        <m:ctrlPr>
                          <a:rPr lang="en-US" sz="1200" b="1" i="1">
                            <a:latin typeface="Cambria Math" panose="02040503050406030204" pitchFamily="18" charset="0"/>
                          </a:rPr>
                        </m:ctrlPr>
                      </m:sSupPr>
                      <m:e>
                        <m:r>
                          <a:rPr lang="en-US" sz="1200" b="1" i="1">
                            <a:latin typeface="Cambria Math" panose="02040503050406030204" pitchFamily="18" charset="0"/>
                          </a:rPr>
                          <m:t>𝒆</m:t>
                        </m:r>
                      </m:e>
                      <m:sup>
                        <m:r>
                          <a:rPr lang="en-US" sz="1200" i="1">
                            <a:latin typeface="Cambria Math" panose="02040503050406030204" pitchFamily="18" charset="0"/>
                          </a:rPr>
                          <m:t>𝑇</m:t>
                        </m:r>
                      </m:sup>
                    </m:sSup>
                    <m:r>
                      <a:rPr lang="en-US" sz="1200" b="1" i="1">
                        <a:latin typeface="Cambria Math" panose="02040503050406030204" pitchFamily="18" charset="0"/>
                      </a:rPr>
                      <m:t>𝒙</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r>
                      <a:rPr lang="en-US" sz="1200" i="1">
                        <a:latin typeface="Cambria Math" panose="02040503050406030204" pitchFamily="18" charset="0"/>
                      </a:rPr>
                      <m:t>=1</m:t>
                    </m:r>
                  </m:oMath>
                </a14:m>
                <a:r>
                  <a:rPr lang="en-US" sz="1200" dirty="0"/>
                  <a:t>							</a:t>
                </a:r>
              </a:p>
              <a:p>
                <a:pPr latinLnBrk="0"/>
                <a:r>
                  <a:rPr lang="en-US" sz="1200" dirty="0"/>
                  <a:t>Dari </a:t>
                </a:r>
                <a:r>
                  <a:rPr lang="en-US" sz="1200" dirty="0" err="1"/>
                  <a:t>persamaan</a:t>
                </a:r>
                <a:r>
                  <a:rPr lang="en-US" sz="1200" dirty="0"/>
                  <a:t> </a:t>
                </a:r>
                <a:r>
                  <a:rPr lang="en-US" sz="1200" dirty="0" err="1"/>
                  <a:t>pertama</a:t>
                </a:r>
                <a:r>
                  <a:rPr lang="en-US" sz="1200" dirty="0"/>
                  <a:t> </a:t>
                </a:r>
                <a:r>
                  <a:rPr lang="en-US" sz="1200" dirty="0" err="1"/>
                  <a:t>diperoleh</a:t>
                </a:r>
                <a:r>
                  <a:rPr lang="en-US" sz="1200" dirty="0"/>
                  <a:t>: </a:t>
                </a:r>
                <a14:m>
                  <m:oMath xmlns:m="http://schemas.openxmlformats.org/officeDocument/2006/math">
                    <m:r>
                      <a:rPr lang="en-US" sz="1200" i="1">
                        <a:latin typeface="Cambria Math" panose="02040503050406030204" pitchFamily="18" charset="0"/>
                      </a:rPr>
                      <m:t> </m:t>
                    </m:r>
                    <m:r>
                      <a:rPr lang="en-US" sz="1200" i="1">
                        <a:latin typeface="Cambria Math" panose="02040503050406030204" pitchFamily="18" charset="0"/>
                      </a:rPr>
                      <m:t>𝑢</m:t>
                    </m:r>
                    <m:r>
                      <a:rPr lang="en-US" sz="1200" i="1">
                        <a:latin typeface="Cambria Math" panose="02040503050406030204" pitchFamily="18" charset="0"/>
                      </a:rPr>
                      <m:t>=</m:t>
                    </m:r>
                    <m:r>
                      <a:rPr lang="en-US" sz="1200" i="1">
                        <a:latin typeface="Cambria Math" panose="02040503050406030204" pitchFamily="18" charset="0"/>
                      </a:rPr>
                      <m:t>𝑡</m:t>
                    </m:r>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r>
                      <m:rPr>
                        <m:sty m:val="p"/>
                      </m:rPr>
                      <a:rPr lang="en-US" sz="1200">
                        <a:latin typeface="Cambria Math" panose="02040503050406030204" pitchFamily="18" charset="0"/>
                      </a:rPr>
                      <m:t>dan</m:t>
                    </m:r>
                    <m:r>
                      <a:rPr lang="en-US" sz="1200" i="1">
                        <a:latin typeface="Cambria Math" panose="02040503050406030204" pitchFamily="18" charset="0"/>
                      </a:rPr>
                      <m:t> </m:t>
                    </m:r>
                    <m:r>
                      <a:rPr lang="en-US" sz="1200" b="1" i="1">
                        <a:latin typeface="Cambria Math" panose="02040503050406030204" pitchFamily="18" charset="0"/>
                      </a:rPr>
                      <m:t>𝑪</m:t>
                    </m:r>
                    <m:r>
                      <a:rPr lang="en-US" sz="1200" b="1" i="1">
                        <a:latin typeface="Cambria Math" panose="02040503050406030204" pitchFamily="18" charset="0"/>
                      </a:rPr>
                      <m:t> </m:t>
                    </m:r>
                    <m:r>
                      <a:rPr lang="en-US" sz="1200" b="1" i="1">
                        <a:latin typeface="Cambria Math" panose="02040503050406030204" pitchFamily="18" charset="0"/>
                      </a:rPr>
                      <m:t>𝒙</m:t>
                    </m:r>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 (</m:t>
                    </m:r>
                    <m:r>
                      <a:rPr lang="en-US" sz="1200" b="1" i="1">
                        <a:latin typeface="Cambria Math" panose="02040503050406030204" pitchFamily="18" charset="0"/>
                      </a:rPr>
                      <m:t>𝝁</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r>
                      <a:rPr lang="en-US" sz="1200" b="1" i="1">
                        <a:latin typeface="Cambria Math" panose="02040503050406030204" pitchFamily="18" charset="0"/>
                      </a:rPr>
                      <m:t>𝒆</m:t>
                    </m:r>
                    <m:r>
                      <a:rPr lang="en-US" sz="1200" i="1">
                        <a:latin typeface="Cambria Math" panose="02040503050406030204" pitchFamily="18" charset="0"/>
                      </a:rPr>
                      <m:t>)</m:t>
                    </m:r>
                  </m:oMath>
                </a14:m>
                <a:r>
                  <a:rPr lang="en-US" sz="1200" dirty="0"/>
                  <a:t>					 </a:t>
                </a:r>
              </a:p>
              <a:p>
                <a:pPr latinLnBrk="0"/>
                <a:r>
                  <a:rPr lang="en-US" sz="1200" dirty="0"/>
                  <a:t>Karena </a:t>
                </a:r>
                <a:r>
                  <a:rPr lang="en-US" sz="1200" b="1" dirty="0"/>
                  <a:t>C </a:t>
                </a:r>
                <a:r>
                  <a:rPr lang="en-US" sz="1200" dirty="0" err="1"/>
                  <a:t>definit</a:t>
                </a:r>
                <a:r>
                  <a:rPr lang="en-US" sz="1200" dirty="0"/>
                  <a:t> </a:t>
                </a:r>
                <a:r>
                  <a:rPr lang="en-US" sz="1200" dirty="0" err="1"/>
                  <a:t>positif</a:t>
                </a:r>
                <a:r>
                  <a:rPr lang="en-US" sz="1200" dirty="0"/>
                  <a:t> </a:t>
                </a:r>
                <a:r>
                  <a:rPr lang="en-US" sz="1200" dirty="0" err="1"/>
                  <a:t>maka</a:t>
                </a:r>
                <a:r>
                  <a:rPr lang="en-US" sz="1200" dirty="0"/>
                  <a:t> </a:t>
                </a:r>
                <a:r>
                  <a:rPr lang="en-US" sz="1200" b="1" dirty="0"/>
                  <a:t>C </a:t>
                </a:r>
                <a:r>
                  <a:rPr lang="en-US" sz="1200" dirty="0"/>
                  <a:t>juga </a:t>
                </a:r>
                <a:r>
                  <a:rPr lang="en-US" sz="1200" dirty="0" err="1"/>
                  <a:t>tak</a:t>
                </a:r>
                <a:r>
                  <a:rPr lang="en-US" sz="1200" dirty="0"/>
                  <a:t> singular, </a:t>
                </a:r>
                <a:r>
                  <a:rPr lang="en-US" sz="1200" dirty="0" err="1"/>
                  <a:t>maka</a:t>
                </a:r>
                <a:r>
                  <a:rPr lang="en-US" sz="1200" dirty="0"/>
                  <a:t> </a:t>
                </a:r>
                <a:r>
                  <a:rPr lang="en-US" sz="1200" dirty="0" err="1"/>
                  <a:t>diperoleh</a:t>
                </a:r>
                <a:r>
                  <a:rPr lang="en-US" sz="1200" dirty="0"/>
                  <a:t> </a:t>
                </a:r>
                <a:r>
                  <a:rPr lang="en-US" sz="1200" dirty="0" err="1"/>
                  <a:t>komposisi</a:t>
                </a:r>
                <a:r>
                  <a:rPr lang="en-US" sz="1200" dirty="0"/>
                  <a:t> yang </a:t>
                </a:r>
                <a:r>
                  <a:rPr lang="en-US" sz="1200" dirty="0" err="1"/>
                  <a:t>efisien</a:t>
                </a:r>
                <a:r>
                  <a:rPr lang="en-US" sz="1200" dirty="0"/>
                  <a:t> </a:t>
                </a:r>
                <a:r>
                  <a:rPr lang="en-US" sz="1200" dirty="0" err="1"/>
                  <a:t>untuk</a:t>
                </a:r>
                <a:r>
                  <a:rPr lang="en-US" sz="1200" dirty="0"/>
                  <a:t> </a:t>
                </a:r>
                <a:r>
                  <a:rPr lang="en-US" sz="1200" dirty="0" err="1"/>
                  <a:t>aset</a:t>
                </a:r>
                <a:r>
                  <a:rPr lang="en-US" sz="1200" dirty="0"/>
                  <a:t> yang </a:t>
                </a:r>
                <a:r>
                  <a:rPr lang="en-US" sz="1200" dirty="0" err="1"/>
                  <a:t>berisiko</a:t>
                </a:r>
                <a:r>
                  <a:rPr lang="en-US" sz="1200" dirty="0"/>
                  <a:t> (</a:t>
                </a:r>
                <a:r>
                  <a:rPr lang="en-US" sz="1200" dirty="0" err="1"/>
                  <a:t>saham</a:t>
                </a:r>
                <a:r>
                  <a:rPr lang="en-US" sz="1200" dirty="0"/>
                  <a:t>) </a:t>
                </a:r>
                <a:r>
                  <a:rPr lang="en-US" sz="1200" dirty="0" err="1"/>
                  <a:t>sebagai</a:t>
                </a:r>
                <a:r>
                  <a:rPr lang="en-US" sz="1200" dirty="0"/>
                  <a:t> </a:t>
                </a:r>
              </a:p>
              <a:p>
                <a:pPr algn="ctr" latinLnBrk="0"/>
                <a:r>
                  <a:rPr lang="en-US" sz="1200" b="1" dirty="0"/>
                  <a:t>			</a:t>
                </a:r>
                <a14:m>
                  <m:oMath xmlns:m="http://schemas.openxmlformats.org/officeDocument/2006/math">
                    <m:r>
                      <a:rPr lang="en-US" sz="1200" b="1" i="1">
                        <a:latin typeface="Cambria Math" panose="02040503050406030204" pitchFamily="18" charset="0"/>
                      </a:rPr>
                      <m:t>𝒙</m:t>
                    </m:r>
                    <m:r>
                      <a:rPr lang="en-US" sz="1200" i="1">
                        <a:latin typeface="Cambria Math" panose="02040503050406030204" pitchFamily="18" charset="0"/>
                      </a:rPr>
                      <m:t>≡</m:t>
                    </m:r>
                    <m:r>
                      <a:rPr lang="en-US" sz="1200" b="1" i="1">
                        <a:latin typeface="Cambria Math" panose="02040503050406030204" pitchFamily="18" charset="0"/>
                      </a:rPr>
                      <m:t>𝒙</m:t>
                    </m:r>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 </m:t>
                    </m:r>
                    <m:sSup>
                      <m:sSupPr>
                        <m:ctrlPr>
                          <a:rPr lang="en-US" sz="1200" b="1" i="1">
                            <a:latin typeface="Cambria Math" panose="02040503050406030204" pitchFamily="18" charset="0"/>
                          </a:rPr>
                        </m:ctrlPr>
                      </m:sSupPr>
                      <m:e>
                        <m:r>
                          <a:rPr lang="en-US" sz="1200" b="1" i="1">
                            <a:latin typeface="Cambria Math" panose="02040503050406030204" pitchFamily="18" charset="0"/>
                          </a:rPr>
                          <m:t>𝑪</m:t>
                        </m:r>
                      </m:e>
                      <m:sup>
                        <m:r>
                          <a:rPr lang="en-US" sz="1200" b="1" i="1">
                            <a:latin typeface="Cambria Math" panose="02040503050406030204" pitchFamily="18" charset="0"/>
                          </a:rPr>
                          <m:t>−</m:t>
                        </m:r>
                        <m:r>
                          <a:rPr lang="en-US" sz="1200" b="1" i="1">
                            <a:latin typeface="Cambria Math" panose="02040503050406030204" pitchFamily="18" charset="0"/>
                          </a:rPr>
                          <m:t>𝟏</m:t>
                        </m:r>
                      </m:sup>
                    </m:sSup>
                    <m:r>
                      <a:rPr lang="en-US" sz="1200" i="1">
                        <a:latin typeface="Cambria Math" panose="02040503050406030204" pitchFamily="18" charset="0"/>
                      </a:rPr>
                      <m:t> (</m:t>
                    </m:r>
                    <m:r>
                      <a:rPr lang="en-US" sz="1200" b="1" i="1">
                        <a:latin typeface="Cambria Math" panose="02040503050406030204" pitchFamily="18" charset="0"/>
                      </a:rPr>
                      <m:t>𝝁</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r>
                      <a:rPr lang="en-US" sz="1200" b="1" i="1">
                        <a:latin typeface="Cambria Math" panose="02040503050406030204" pitchFamily="18" charset="0"/>
                      </a:rPr>
                      <m:t>𝒆</m:t>
                    </m:r>
                    <m:r>
                      <a:rPr lang="en-US" sz="1200" i="1">
                        <a:latin typeface="Cambria Math" panose="02040503050406030204" pitchFamily="18" charset="0"/>
                      </a:rPr>
                      <m:t>)</m:t>
                    </m:r>
                  </m:oMath>
                </a14:m>
                <a:r>
                  <a:rPr lang="en-US" sz="1200" dirty="0"/>
                  <a:t>					(6) </a:t>
                </a:r>
              </a:p>
              <a:p>
                <a:pPr latinLnBrk="0"/>
                <a:r>
                  <a:rPr lang="en-US" sz="1200" dirty="0" err="1"/>
                  <a:t>sementara</a:t>
                </a:r>
                <a:r>
                  <a:rPr lang="en-US" sz="1200" dirty="0"/>
                  <a:t> </a:t>
                </a:r>
                <a:r>
                  <a:rPr lang="en-US" sz="1200" dirty="0" err="1"/>
                  <a:t>proporsi</a:t>
                </a:r>
                <a:r>
                  <a:rPr lang="en-US" sz="1200" dirty="0"/>
                  <a:t> </a:t>
                </a:r>
                <a:r>
                  <a:rPr lang="en-US" sz="1200" dirty="0" err="1"/>
                  <a:t>investasi</a:t>
                </a:r>
                <a:r>
                  <a:rPr lang="en-US" sz="1200" dirty="0"/>
                  <a:t> yang </a:t>
                </a:r>
                <a:r>
                  <a:rPr lang="en-US" sz="1200" dirty="0" err="1"/>
                  <a:t>efisien</a:t>
                </a:r>
                <a:r>
                  <a:rPr lang="en-US" sz="1200" dirty="0"/>
                  <a:t> </a:t>
                </a:r>
                <a:r>
                  <a:rPr lang="en-US" sz="1200" dirty="0" err="1"/>
                  <a:t>untuk</a:t>
                </a:r>
                <a:r>
                  <a:rPr lang="en-US" sz="1200" dirty="0"/>
                  <a:t> </a:t>
                </a:r>
                <a:r>
                  <a:rPr lang="en-US" sz="1200" dirty="0" err="1"/>
                  <a:t>aset</a:t>
                </a:r>
                <a:r>
                  <a:rPr lang="en-US" sz="1200" dirty="0"/>
                  <a:t> </a:t>
                </a:r>
                <a:r>
                  <a:rPr lang="en-US" sz="1200" dirty="0" err="1"/>
                  <a:t>tak</a:t>
                </a:r>
                <a:r>
                  <a:rPr lang="en-US" sz="1200" dirty="0"/>
                  <a:t> </a:t>
                </a:r>
                <a:r>
                  <a:rPr lang="en-US" sz="1200" dirty="0" err="1"/>
                  <a:t>berisiko</a:t>
                </a:r>
                <a:r>
                  <a:rPr lang="en-US" sz="1200" dirty="0"/>
                  <a:t> </a:t>
                </a:r>
                <a:r>
                  <a:rPr lang="en-US" sz="1200" dirty="0" err="1"/>
                  <a:t>diberikan</a:t>
                </a:r>
                <a:r>
                  <a:rPr lang="en-US" sz="1200" dirty="0"/>
                  <a:t> </a:t>
                </a:r>
                <a:r>
                  <a:rPr lang="en-US" sz="1200" dirty="0" err="1"/>
                  <a:t>oleh</a:t>
                </a:r>
                <a:endParaRPr lang="en-US" sz="1200" dirty="0"/>
              </a:p>
              <a:p>
                <a:pPr algn="ctr" latinLnBrk="0"/>
                <a:r>
                  <a:rPr lang="en-US" sz="1200" dirty="0"/>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d>
                      <m:dPr>
                        <m:ctrlPr>
                          <a:rPr lang="en-US" sz="1200" i="1">
                            <a:latin typeface="Cambria Math" panose="02040503050406030204" pitchFamily="18" charset="0"/>
                          </a:rPr>
                        </m:ctrlPr>
                      </m:dPr>
                      <m:e>
                        <m:r>
                          <a:rPr lang="en-US" sz="1200" i="1">
                            <a:latin typeface="Cambria Math" panose="02040503050406030204" pitchFamily="18" charset="0"/>
                          </a:rPr>
                          <m:t>𝑡</m:t>
                        </m:r>
                      </m:e>
                    </m:d>
                    <m:r>
                      <a:rPr lang="en-US" sz="1200" i="1">
                        <a:latin typeface="Cambria Math" panose="02040503050406030204" pitchFamily="18" charset="0"/>
                      </a:rPr>
                      <m:t>=1−</m:t>
                    </m:r>
                    <m:r>
                      <a:rPr lang="en-US" sz="1200" i="1">
                        <a:latin typeface="Cambria Math" panose="02040503050406030204" pitchFamily="18" charset="0"/>
                      </a:rPr>
                      <m:t>𝑡</m:t>
                    </m:r>
                    <m:r>
                      <a:rPr lang="en-US" sz="1200" i="1">
                        <a:latin typeface="Cambria Math" panose="02040503050406030204" pitchFamily="18" charset="0"/>
                      </a:rPr>
                      <m:t> </m:t>
                    </m:r>
                    <m:sSup>
                      <m:sSupPr>
                        <m:ctrlPr>
                          <a:rPr lang="en-US" sz="1200" b="1" i="1">
                            <a:latin typeface="Cambria Math" panose="02040503050406030204" pitchFamily="18" charset="0"/>
                          </a:rPr>
                        </m:ctrlPr>
                      </m:sSupPr>
                      <m:e>
                        <m:r>
                          <a:rPr lang="en-US" sz="1200" b="1" i="1">
                            <a:latin typeface="Cambria Math" panose="02040503050406030204" pitchFamily="18" charset="0"/>
                          </a:rPr>
                          <m:t>𝒆</m:t>
                        </m:r>
                      </m:e>
                      <m:sup>
                        <m:r>
                          <a:rPr lang="en-US" sz="1200" i="1">
                            <a:latin typeface="Cambria Math" panose="02040503050406030204" pitchFamily="18" charset="0"/>
                          </a:rPr>
                          <m:t>𝑇</m:t>
                        </m:r>
                      </m:sup>
                    </m:sSup>
                    <m:r>
                      <a:rPr lang="en-US" sz="1200" i="1">
                        <a:latin typeface="Cambria Math" panose="02040503050406030204" pitchFamily="18" charset="0"/>
                      </a:rPr>
                      <m:t> </m:t>
                    </m:r>
                    <m:sSup>
                      <m:sSupPr>
                        <m:ctrlPr>
                          <a:rPr lang="en-US" sz="1200" b="1" i="1">
                            <a:latin typeface="Cambria Math" panose="02040503050406030204" pitchFamily="18" charset="0"/>
                          </a:rPr>
                        </m:ctrlPr>
                      </m:sSupPr>
                      <m:e>
                        <m:r>
                          <a:rPr lang="en-US" sz="1200" b="1" i="1">
                            <a:latin typeface="Cambria Math" panose="02040503050406030204" pitchFamily="18" charset="0"/>
                          </a:rPr>
                          <m:t>𝑪</m:t>
                        </m:r>
                      </m:e>
                      <m:sup>
                        <m:r>
                          <a:rPr lang="en-US" sz="1200" b="1" i="1">
                            <a:latin typeface="Cambria Math" panose="02040503050406030204" pitchFamily="18" charset="0"/>
                          </a:rPr>
                          <m:t>−</m:t>
                        </m:r>
                        <m:r>
                          <a:rPr lang="en-US" sz="1200" b="1" i="1">
                            <a:latin typeface="Cambria Math" panose="02040503050406030204" pitchFamily="18" charset="0"/>
                          </a:rPr>
                          <m:t>𝟏</m:t>
                        </m:r>
                      </m:sup>
                    </m:sSup>
                    <m:r>
                      <a:rPr lang="en-US" sz="1200" i="1">
                        <a:latin typeface="Cambria Math" panose="02040503050406030204" pitchFamily="18" charset="0"/>
                      </a:rPr>
                      <m:t> (</m:t>
                    </m:r>
                    <m:r>
                      <a:rPr lang="en-US" sz="1200" b="1" i="1">
                        <a:latin typeface="Cambria Math" panose="02040503050406030204" pitchFamily="18" charset="0"/>
                      </a:rPr>
                      <m:t>𝝁</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r>
                      <a:rPr lang="en-US" sz="1200" b="1" i="1">
                        <a:latin typeface="Cambria Math" panose="02040503050406030204" pitchFamily="18" charset="0"/>
                      </a:rPr>
                      <m:t>𝒆</m:t>
                    </m:r>
                    <m:r>
                      <a:rPr lang="en-US" sz="1200" i="1">
                        <a:latin typeface="Cambria Math" panose="02040503050406030204" pitchFamily="18" charset="0"/>
                      </a:rPr>
                      <m:t>)</m:t>
                    </m:r>
                  </m:oMath>
                </a14:m>
                <a:r>
                  <a:rPr lang="en-US" sz="1200" dirty="0"/>
                  <a:t> 	</a:t>
                </a:r>
              </a:p>
              <a:p>
                <a:pPr fontAlgn="base"/>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Capital Market Line (CML) </a:t>
                </a:r>
                <a:r>
                  <a:rPr lang="en-US" sz="1200" kern="1200" dirty="0" err="1">
                    <a:solidFill>
                      <a:schemeClr val="tx1"/>
                    </a:solidFill>
                    <a:effectLst/>
                    <a:latin typeface="+mn-lt"/>
                    <a:ea typeface="+mn-ea"/>
                    <a:cs typeface="+mn-cs"/>
                  </a:rPr>
                  <a:t>adalah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sebuah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garis</a:t>
                </a:r>
                <a:r>
                  <a:rPr lang="en-US" sz="1200" kern="1200" dirty="0">
                    <a:solidFill>
                      <a:schemeClr val="tx1"/>
                    </a:solidFill>
                    <a:effectLst/>
                    <a:latin typeface="+mn-lt"/>
                    <a:ea typeface="+mn-ea"/>
                    <a:cs typeface="+mn-cs"/>
                  </a:rPr>
                  <a:t> yang </a:t>
                </a:r>
                <a:r>
                  <a:rPr lang="en-US" sz="1200" kern="1200" dirty="0" err="1">
                    <a:solidFill>
                      <a:schemeClr val="tx1"/>
                    </a:solidFill>
                    <a:effectLst/>
                    <a:latin typeface="+mn-lt"/>
                    <a:ea typeface="+mn-ea"/>
                    <a:cs typeface="+mn-cs"/>
                  </a:rPr>
                  <a:t>digunakan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dalam</a:t>
                </a:r>
                <a:r>
                  <a:rPr lang="en-US" sz="1200" kern="1200" dirty="0">
                    <a:solidFill>
                      <a:schemeClr val="tx1"/>
                    </a:solidFill>
                    <a:effectLst/>
                    <a:latin typeface="+mn-lt"/>
                    <a:ea typeface="+mn-ea"/>
                    <a:cs typeface="+mn-cs"/>
                  </a:rPr>
                  <a:t> capital asset pricing </a:t>
                </a:r>
                <a:r>
                  <a:rPr lang="en-US" sz="1200" kern="1200" dirty="0" err="1">
                    <a:solidFill>
                      <a:schemeClr val="tx1"/>
                    </a:solidFill>
                    <a:effectLst/>
                    <a:latin typeface="+mn-lt"/>
                    <a:ea typeface="+mn-ea"/>
                    <a:cs typeface="+mn-cs"/>
                  </a:rPr>
                  <a:t>untuk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menggambarkan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tingkat</a:t>
                </a:r>
                <a:r>
                  <a:rPr lang="en-US" sz="1200" kern="1200" dirty="0">
                    <a:solidFill>
                      <a:schemeClr val="tx1"/>
                    </a:solidFill>
                    <a:effectLst/>
                    <a:latin typeface="+mn-lt"/>
                    <a:ea typeface="+mn-ea"/>
                    <a:cs typeface="+mn-cs"/>
                  </a:rPr>
                  <a:t> rates of return </a:t>
                </a:r>
                <a:r>
                  <a:rPr lang="en-US" sz="1200" kern="1200" dirty="0" err="1">
                    <a:solidFill>
                      <a:schemeClr val="tx1"/>
                    </a:solidFill>
                    <a:effectLst/>
                    <a:latin typeface="+mn-lt"/>
                    <a:ea typeface="+mn-ea"/>
                    <a:cs typeface="+mn-cs"/>
                  </a:rPr>
                  <a:t>untuk</a:t>
                </a:r>
                <a:r>
                  <a:rPr lang="en-US" sz="1200" kern="1200" dirty="0">
                    <a:solidFill>
                      <a:schemeClr val="tx1"/>
                    </a:solidFill>
                    <a:effectLst/>
                    <a:latin typeface="+mn-lt"/>
                    <a:ea typeface="+mn-ea"/>
                    <a:cs typeface="+mn-cs"/>
                  </a:rPr>
                  <a:t> efficient portfolio yang </a:t>
                </a:r>
                <a:r>
                  <a:rPr lang="en-US" sz="1200" kern="1200" dirty="0" err="1">
                    <a:solidFill>
                      <a:schemeClr val="tx1"/>
                    </a:solidFill>
                    <a:effectLst/>
                    <a:latin typeface="+mn-lt"/>
                    <a:ea typeface="+mn-ea"/>
                    <a:cs typeface="+mn-cs"/>
                  </a:rPr>
                  <a:t>tergantung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pada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tingkat</a:t>
                </a:r>
                <a:r>
                  <a:rPr lang="en-US" sz="1200" kern="1200" dirty="0">
                    <a:solidFill>
                      <a:schemeClr val="tx1"/>
                    </a:solidFill>
                    <a:effectLst/>
                    <a:latin typeface="+mn-lt"/>
                    <a:ea typeface="+mn-ea"/>
                    <a:cs typeface="+mn-cs"/>
                  </a:rPr>
                  <a:t> risk-free rate of return </a:t>
                </a:r>
                <a:r>
                  <a:rPr lang="en-US" sz="1200" kern="1200" dirty="0" err="1">
                    <a:solidFill>
                      <a:schemeClr val="tx1"/>
                    </a:solidFill>
                    <a:effectLst/>
                    <a:latin typeface="+mn-lt"/>
                    <a:ea typeface="+mn-ea"/>
                    <a:cs typeface="+mn-cs"/>
                  </a:rPr>
                  <a:t>dan</a:t>
                </a:r>
                <a:r>
                  <a:rPr lang="en-US" sz="1200" kern="1200" dirty="0">
                    <a:solidFill>
                      <a:schemeClr val="tx1"/>
                    </a:solidFill>
                    <a:effectLst/>
                    <a:latin typeface="+mn-lt"/>
                    <a:ea typeface="+mn-ea"/>
                    <a:cs typeface="+mn-cs"/>
                  </a:rPr>
                  <a:t> level of risk (standard deviation) </a:t>
                </a:r>
                <a:r>
                  <a:rPr lang="en-US" sz="1200" kern="1200" dirty="0" err="1">
                    <a:solidFill>
                      <a:schemeClr val="tx1"/>
                    </a:solidFill>
                    <a:effectLst/>
                    <a:latin typeface="+mn-lt"/>
                    <a:ea typeface="+mn-ea"/>
                    <a:cs typeface="+mn-cs"/>
                  </a:rPr>
                  <a:t>untuk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porfolio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tertentu</a:t>
                </a:r>
                <a:r>
                  <a:rPr lang="en-US" sz="1200" kern="1200" dirty="0">
                    <a:solidFill>
                      <a:schemeClr val="tx1"/>
                    </a:solidFill>
                    <a:effectLst/>
                    <a:latin typeface="+mn-lt"/>
                    <a:ea typeface="+mn-ea"/>
                    <a:cs typeface="+mn-cs"/>
                  </a:rPr>
                  <a:t>.</a:t>
                </a:r>
              </a:p>
              <a:p>
                <a:pPr fontAlgn="base"/>
                <a:r>
                  <a:rPr lang="id-ID" sz="1200" kern="1200" dirty="0">
                    <a:solidFill>
                      <a:schemeClr val="tx1"/>
                    </a:solidFill>
                    <a:effectLst/>
                    <a:latin typeface="+mn-lt"/>
                    <a:ea typeface="+mn-ea"/>
                    <a:cs typeface="+mn-cs"/>
                  </a:rPr>
                  <a:t>Karena Risk Free Rate dapat diperoleh tanpa risiko, investasi lain yang memiliki risiko harus memiliki tingkat return yang lebih tinggi</a:t>
                </a:r>
                <a:r>
                  <a:rPr lang="en-US" sz="1200" kern="1200" dirty="0">
                    <a:solidFill>
                      <a:schemeClr val="tx1"/>
                    </a:solidFill>
                    <a:effectLst/>
                    <a:latin typeface="+mn-lt"/>
                    <a:ea typeface="+mn-ea"/>
                    <a:cs typeface="+mn-cs"/>
                  </a:rPr>
                  <a:t>.</a:t>
                </a:r>
              </a:p>
              <a:p>
                <a:pPr fontAlgn="base"/>
                <a:endParaRPr lang="en-US" sz="1200" kern="1200" dirty="0">
                  <a:solidFill>
                    <a:schemeClr val="tx1"/>
                  </a:solidFill>
                  <a:effectLst/>
                  <a:latin typeface="+mn-lt"/>
                  <a:ea typeface="+mn-ea"/>
                  <a:cs typeface="+mn-cs"/>
                </a:endParaRPr>
              </a:p>
              <a:p>
                <a:pPr latinLnBrk="0"/>
                <a:r>
                  <a:rPr lang="en-US" sz="1200" dirty="0"/>
                  <a:t>Perhatikan </a:t>
                </a:r>
                <a:r>
                  <a:rPr lang="en-US" sz="1200" dirty="0" err="1"/>
                  <a:t>portofolio</a:t>
                </a:r>
                <a:r>
                  <a:rPr lang="en-US" sz="1200" dirty="0"/>
                  <a:t> yang </a:t>
                </a:r>
                <a:r>
                  <a:rPr lang="en-US" sz="1200" dirty="0" err="1"/>
                  <a:t>terdiri</a:t>
                </a:r>
                <a:r>
                  <a:rPr lang="en-US" sz="1200" dirty="0"/>
                  <a:t> </a:t>
                </a:r>
                <a:r>
                  <a:rPr lang="en-US" sz="1200" dirty="0" err="1"/>
                  <a:t>atas</a:t>
                </a:r>
                <a:r>
                  <a:rPr lang="en-US" sz="1200" dirty="0"/>
                  <a:t> </a:t>
                </a:r>
                <a:r>
                  <a:rPr lang="en-US" sz="1200" i="1" dirty="0"/>
                  <a:t>n </a:t>
                </a:r>
                <a:r>
                  <a:rPr lang="en-US" sz="1200" dirty="0" err="1"/>
                  <a:t>saham</a:t>
                </a:r>
                <a:r>
                  <a:rPr lang="en-US" sz="1200" dirty="0"/>
                  <a:t> dan 1 </a:t>
                </a:r>
                <a:r>
                  <a:rPr lang="en-US" sz="1200" dirty="0" err="1"/>
                  <a:t>aset</a:t>
                </a:r>
                <a:r>
                  <a:rPr lang="en-US" sz="1200" dirty="0"/>
                  <a:t> </a:t>
                </a:r>
                <a:r>
                  <a:rPr lang="en-US" sz="1200" dirty="0" err="1"/>
                  <a:t>tak</a:t>
                </a:r>
                <a:r>
                  <a:rPr lang="en-US" sz="1200" dirty="0"/>
                  <a:t> </a:t>
                </a:r>
                <a:r>
                  <a:rPr lang="en-US" sz="1200" dirty="0" err="1"/>
                  <a:t>berisiko</a:t>
                </a:r>
                <a:r>
                  <a:rPr lang="en-US" sz="1200" dirty="0"/>
                  <a:t> yang </a:t>
                </a:r>
                <a:r>
                  <a:rPr lang="en-US" sz="1200" dirty="0" err="1"/>
                  <a:t>memiliki</a:t>
                </a:r>
                <a:r>
                  <a:rPr lang="en-US" sz="1200" dirty="0"/>
                  <a:t> </a:t>
                </a:r>
                <a:r>
                  <a:rPr lang="en-US" sz="1200" dirty="0" err="1"/>
                  <a:t>variansi</a:t>
                </a:r>
                <a:r>
                  <a:rPr lang="en-US" sz="1200" dirty="0"/>
                  <a:t> </a:t>
                </a:r>
                <a:r>
                  <a:rPr lang="en-US" sz="1200" dirty="0" err="1"/>
                  <a:t>nol</a:t>
                </a:r>
                <a:r>
                  <a:rPr lang="en-US" sz="1200" dirty="0"/>
                  <a:t> dan </a:t>
                </a:r>
                <a:r>
                  <a:rPr lang="en-US" sz="1200" dirty="0" err="1"/>
                  <a:t>kovariansi</a:t>
                </a:r>
                <a:r>
                  <a:rPr lang="en-US" sz="1200" dirty="0"/>
                  <a:t> </a:t>
                </a:r>
                <a:r>
                  <a:rPr lang="en-US" sz="1200" dirty="0" err="1"/>
                  <a:t>nol</a:t>
                </a:r>
                <a:r>
                  <a:rPr lang="en-US" sz="1200" dirty="0"/>
                  <a:t> </a:t>
                </a:r>
                <a:r>
                  <a:rPr lang="en-US" sz="1200" dirty="0" err="1"/>
                  <a:t>terhadap</a:t>
                </a:r>
                <a:r>
                  <a:rPr lang="en-US" sz="1200" dirty="0"/>
                  <a:t> masing-masing </a:t>
                </a:r>
                <a:r>
                  <a:rPr lang="en-US" sz="1200" dirty="0" err="1"/>
                  <a:t>dari</a:t>
                </a:r>
                <a:r>
                  <a:rPr lang="en-US" sz="1200" dirty="0"/>
                  <a:t> </a:t>
                </a:r>
                <a:r>
                  <a:rPr lang="en-US" sz="1200" i="1" dirty="0"/>
                  <a:t>n </a:t>
                </a:r>
                <a:r>
                  <a:rPr lang="en-US" sz="1200" dirty="0" err="1"/>
                  <a:t>saham</a:t>
                </a:r>
                <a:r>
                  <a:rPr lang="en-US" sz="1200" dirty="0"/>
                  <a:t> </a:t>
                </a:r>
                <a:r>
                  <a:rPr lang="en-US" sz="1200" dirty="0" err="1"/>
                  <a:t>tsb</a:t>
                </a:r>
                <a:r>
                  <a:rPr lang="en-US" sz="1200" dirty="0"/>
                  <a:t>. </a:t>
                </a:r>
                <a:r>
                  <a:rPr lang="en-US" sz="1200" dirty="0" err="1"/>
                  <a:t>Sebagai</a:t>
                </a:r>
                <a:r>
                  <a:rPr lang="en-US" sz="1200" dirty="0"/>
                  <a:t> </a:t>
                </a:r>
                <a:r>
                  <a:rPr lang="en-US" sz="1200" dirty="0" err="1"/>
                  <a:t>contoh</a:t>
                </a:r>
                <a:r>
                  <a:rPr lang="en-US" sz="1200" dirty="0"/>
                  <a:t> </a:t>
                </a:r>
                <a:r>
                  <a:rPr lang="en-US" sz="1200" dirty="0" err="1"/>
                  <a:t>aset</a:t>
                </a:r>
                <a:r>
                  <a:rPr lang="en-US" sz="1200" dirty="0"/>
                  <a:t> </a:t>
                </a:r>
                <a:r>
                  <a:rPr lang="en-US" sz="1200" dirty="0" err="1"/>
                  <a:t>tak</a:t>
                </a:r>
                <a:r>
                  <a:rPr lang="en-US" sz="1200" dirty="0"/>
                  <a:t> </a:t>
                </a:r>
                <a:r>
                  <a:rPr lang="en-US" sz="1200" dirty="0" err="1"/>
                  <a:t>berisiko</a:t>
                </a:r>
                <a:r>
                  <a:rPr lang="en-US" sz="1200" dirty="0"/>
                  <a:t> </a:t>
                </a:r>
                <a:r>
                  <a:rPr lang="en-US" sz="1200" dirty="0" err="1"/>
                  <a:t>adalah</a:t>
                </a:r>
                <a:r>
                  <a:rPr lang="en-US" sz="1200" dirty="0"/>
                  <a:t> </a:t>
                </a:r>
                <a:r>
                  <a:rPr lang="en-US" sz="1200" dirty="0" err="1"/>
                  <a:t>deposito</a:t>
                </a:r>
                <a:r>
                  <a:rPr lang="en-US" sz="1200" dirty="0"/>
                  <a:t>. </a:t>
                </a:r>
                <a:r>
                  <a:rPr lang="en-US" sz="1200" dirty="0" err="1"/>
                  <a:t>Misalkan</a:t>
                </a:r>
                <a:r>
                  <a:rPr lang="en-US" sz="1200" dirty="0"/>
                  <a:t>  </a:t>
                </a:r>
                <a:r>
                  <a:rPr lang="en-US" sz="1200" i="0">
                    <a:latin typeface="Cambria Math" panose="02040503050406030204" pitchFamily="18" charset="0"/>
                  </a:rPr>
                  <a:t>𝑥_(𝑛+1)</a:t>
                </a:r>
                <a:r>
                  <a:rPr lang="en-US" sz="1200" dirty="0"/>
                  <a:t> : </a:t>
                </a:r>
                <a:r>
                  <a:rPr lang="en-US" sz="1200" dirty="0" err="1"/>
                  <a:t>proporsi</a:t>
                </a:r>
                <a:r>
                  <a:rPr lang="en-US" sz="1200" dirty="0"/>
                  <a:t> </a:t>
                </a:r>
                <a:r>
                  <a:rPr lang="en-US" sz="1200" dirty="0" err="1"/>
                  <a:t>dana</a:t>
                </a:r>
                <a:r>
                  <a:rPr lang="en-US" sz="1200" dirty="0"/>
                  <a:t> yang </a:t>
                </a:r>
                <a:r>
                  <a:rPr lang="en-US" sz="1200" dirty="0" err="1"/>
                  <a:t>diinvestasikan</a:t>
                </a:r>
                <a:r>
                  <a:rPr lang="en-US" sz="1200" dirty="0"/>
                  <a:t> </a:t>
                </a:r>
                <a:r>
                  <a:rPr lang="en-US" sz="1200" dirty="0" err="1"/>
                  <a:t>pada</a:t>
                </a:r>
                <a:r>
                  <a:rPr lang="en-US" sz="1200" dirty="0"/>
                  <a:t> </a:t>
                </a:r>
                <a:r>
                  <a:rPr lang="en-US" sz="1200" dirty="0" err="1"/>
                  <a:t>aset</a:t>
                </a:r>
                <a:r>
                  <a:rPr lang="en-US" sz="1200" dirty="0"/>
                  <a:t> </a:t>
                </a:r>
                <a:r>
                  <a:rPr lang="en-US" sz="1200" dirty="0" err="1"/>
                  <a:t>tak</a:t>
                </a:r>
                <a:r>
                  <a:rPr lang="en-US" sz="1200" dirty="0"/>
                  <a:t> </a:t>
                </a:r>
                <a:r>
                  <a:rPr lang="en-US" sz="1200" dirty="0" err="1"/>
                  <a:t>berisiko</a:t>
                </a:r>
                <a:r>
                  <a:rPr lang="en-US" sz="1200" dirty="0"/>
                  <a:t> </a:t>
                </a:r>
                <a:r>
                  <a:rPr lang="en-US" sz="1200" dirty="0" err="1"/>
                  <a:t>dan</a:t>
                </a:r>
                <a:r>
                  <a:rPr lang="en-US" sz="1200" dirty="0"/>
                  <a:t> </a:t>
                </a:r>
                <a:r>
                  <a:rPr lang="id-ID" sz="1200" i="0">
                    <a:latin typeface="Cambria Math" panose="02040503050406030204" pitchFamily="18" charset="0"/>
                  </a:rPr>
                  <a:t>𝑟</a:t>
                </a:r>
                <a:r>
                  <a:rPr lang="en-US" sz="1200" i="0">
                    <a:latin typeface="Cambria Math" panose="02040503050406030204" pitchFamily="18" charset="0"/>
                  </a:rPr>
                  <a:t>_</a:t>
                </a:r>
                <a:r>
                  <a:rPr lang="id-ID" sz="1200" i="0">
                    <a:latin typeface="Cambria Math" panose="02040503050406030204" pitchFamily="18" charset="0"/>
                  </a:rPr>
                  <a:t>𝑓</a:t>
                </a:r>
                <a:r>
                  <a:rPr lang="en-US" sz="1200" i="1" dirty="0"/>
                  <a:t> </a:t>
                </a:r>
                <a:r>
                  <a:rPr lang="en-US" sz="1200" dirty="0"/>
                  <a:t>: return </a:t>
                </a:r>
                <a:r>
                  <a:rPr lang="en-US" sz="1200" dirty="0" err="1"/>
                  <a:t>dari</a:t>
                </a:r>
                <a:r>
                  <a:rPr lang="en-US" sz="1200" dirty="0"/>
                  <a:t> </a:t>
                </a:r>
                <a:r>
                  <a:rPr lang="en-US" sz="1200" dirty="0" err="1"/>
                  <a:t>aset</a:t>
                </a:r>
                <a:r>
                  <a:rPr lang="en-US" sz="1200" dirty="0"/>
                  <a:t> </a:t>
                </a:r>
                <a:r>
                  <a:rPr lang="en-US" sz="1200" dirty="0" err="1"/>
                  <a:t>tsb</a:t>
                </a:r>
                <a:r>
                  <a:rPr lang="en-US" sz="1200" dirty="0"/>
                  <a:t>. </a:t>
                </a:r>
              </a:p>
              <a:p>
                <a:pPr latinLnBrk="0"/>
                <a:r>
                  <a:rPr lang="en-US" sz="1200" dirty="0"/>
                  <a:t> </a:t>
                </a:r>
              </a:p>
              <a:p>
                <a:pPr latinLnBrk="0"/>
                <a:r>
                  <a:rPr lang="en-US" sz="1200" dirty="0" err="1"/>
                  <a:t>Portofolio</a:t>
                </a:r>
                <a:r>
                  <a:rPr lang="en-US" sz="1200" dirty="0"/>
                  <a:t> yang </a:t>
                </a:r>
                <a:r>
                  <a:rPr lang="en-US" sz="1200" dirty="0" err="1"/>
                  <a:t>efisien</a:t>
                </a:r>
                <a:r>
                  <a:rPr lang="en-US" sz="1200" dirty="0"/>
                  <a:t> yang </a:t>
                </a:r>
                <a:r>
                  <a:rPr lang="en-US" sz="1200" dirty="0" err="1"/>
                  <a:t>dicari</a:t>
                </a:r>
                <a:r>
                  <a:rPr lang="en-US" sz="1200" dirty="0"/>
                  <a:t>, </a:t>
                </a:r>
                <a:r>
                  <a:rPr lang="en-US" sz="1200" dirty="0" err="1"/>
                  <a:t>merupakan</a:t>
                </a:r>
                <a:r>
                  <a:rPr lang="en-US" sz="1200" dirty="0"/>
                  <a:t> </a:t>
                </a:r>
                <a:r>
                  <a:rPr lang="en-US" sz="1200" dirty="0" err="1"/>
                  <a:t>solusi</a:t>
                </a:r>
                <a:r>
                  <a:rPr lang="en-US" sz="1200" dirty="0"/>
                  <a:t> </a:t>
                </a:r>
                <a:r>
                  <a:rPr lang="en-US" sz="1200" dirty="0" err="1"/>
                  <a:t>dari</a:t>
                </a:r>
                <a:r>
                  <a:rPr lang="en-US" sz="1200" dirty="0"/>
                  <a:t> </a:t>
                </a:r>
                <a:r>
                  <a:rPr lang="en-US" sz="1200" dirty="0" err="1"/>
                  <a:t>masalah</a:t>
                </a:r>
                <a:r>
                  <a:rPr lang="en-US" sz="1200" dirty="0"/>
                  <a:t> : </a:t>
                </a:r>
              </a:p>
              <a:p>
                <a:pPr latinLnBrk="0"/>
                <a:r>
                  <a:rPr lang="en-US" sz="1200" i="0">
                    <a:latin typeface="Cambria Math" panose="02040503050406030204" pitchFamily="18" charset="0"/>
                  </a:rPr>
                  <a:t>𝑚𝑖𝑛𝑖𝑚𝑢𝑚𝑘𝑎𝑛 ∶ − 𝑡 ( ■8(</a:t>
                </a:r>
                <a:r>
                  <a:rPr lang="en-US" sz="1200" b="1" i="0">
                    <a:latin typeface="Cambria Math" panose="02040503050406030204" pitchFamily="18" charset="0"/>
                  </a:rPr>
                  <a:t>𝝁^</a:t>
                </a:r>
                <a:r>
                  <a:rPr lang="en-US" sz="1200" i="0">
                    <a:latin typeface="Cambria Math" panose="02040503050406030204" pitchFamily="18" charset="0"/>
                  </a:rPr>
                  <a:t>𝑇&amp;</a:t>
                </a:r>
                <a:r>
                  <a:rPr lang="id-ID" sz="1200" i="0">
                    <a:latin typeface="Cambria Math" panose="02040503050406030204" pitchFamily="18" charset="0"/>
                  </a:rPr>
                  <a:t>𝑟</a:t>
                </a:r>
                <a:r>
                  <a:rPr lang="en-US" sz="1200" i="0">
                    <a:latin typeface="Cambria Math" panose="02040503050406030204" pitchFamily="18" charset="0"/>
                  </a:rPr>
                  <a:t>_</a:t>
                </a:r>
                <a:r>
                  <a:rPr lang="id-ID" sz="1200" i="0">
                    <a:latin typeface="Cambria Math" panose="02040503050406030204" pitchFamily="18" charset="0"/>
                  </a:rPr>
                  <a:t>𝑓 )</a:t>
                </a:r>
                <a:r>
                  <a:rPr lang="en-US" sz="1200" i="0">
                    <a:latin typeface="Cambria Math" panose="02040503050406030204" pitchFamily="18" charset="0"/>
                  </a:rPr>
                  <a:t> )(■8(</a:t>
                </a:r>
                <a:r>
                  <a:rPr lang="en-US" sz="1200" b="1" i="0">
                    <a:latin typeface="Cambria Math" panose="02040503050406030204" pitchFamily="18" charset="0"/>
                  </a:rPr>
                  <a:t>𝒙@</a:t>
                </a:r>
                <a:r>
                  <a:rPr lang="en-US" sz="1200" i="0">
                    <a:latin typeface="Cambria Math" panose="02040503050406030204" pitchFamily="18" charset="0"/>
                  </a:rPr>
                  <a:t>𝑥_(𝑛+1) ))+1/2 (■8(</a:t>
                </a:r>
                <a:r>
                  <a:rPr lang="en-US" sz="1200" b="1" i="0">
                    <a:latin typeface="Cambria Math" panose="02040503050406030204" pitchFamily="18" charset="0"/>
                  </a:rPr>
                  <a:t>𝒙@</a:t>
                </a:r>
                <a:r>
                  <a:rPr lang="en-US" sz="1200" i="0">
                    <a:latin typeface="Cambria Math" panose="02040503050406030204" pitchFamily="18" charset="0"/>
                  </a:rPr>
                  <a:t>𝑥_(𝑛+1) ))^𝑇 [■8(</a:t>
                </a:r>
                <a:r>
                  <a:rPr lang="en-US" sz="1200" b="1" i="0">
                    <a:latin typeface="Cambria Math" panose="02040503050406030204" pitchFamily="18" charset="0"/>
                  </a:rPr>
                  <a:t>𝑪&amp;𝟎@𝟎^</a:t>
                </a:r>
                <a:r>
                  <a:rPr lang="en-US" sz="1200" i="0">
                    <a:latin typeface="Cambria Math" panose="02040503050406030204" pitchFamily="18" charset="0"/>
                  </a:rPr>
                  <a:t>𝑇</a:t>
                </a:r>
                <a:r>
                  <a:rPr lang="en-US" sz="1200" b="1" i="0">
                    <a:latin typeface="Cambria Math" panose="02040503050406030204" pitchFamily="18" charset="0"/>
                  </a:rPr>
                  <a:t>&amp;</a:t>
                </a:r>
                <a:r>
                  <a:rPr lang="en-US" sz="1200" i="0">
                    <a:latin typeface="Cambria Math" panose="02040503050406030204" pitchFamily="18" charset="0"/>
                  </a:rPr>
                  <a:t>0)](■8(</a:t>
                </a:r>
                <a:r>
                  <a:rPr lang="en-US" sz="1200" b="1" i="0">
                    <a:latin typeface="Cambria Math" panose="02040503050406030204" pitchFamily="18" charset="0"/>
                  </a:rPr>
                  <a:t>𝒙@</a:t>
                </a:r>
                <a:r>
                  <a:rPr lang="en-US" sz="1200" i="0">
                    <a:latin typeface="Cambria Math" panose="02040503050406030204" pitchFamily="18" charset="0"/>
                  </a:rPr>
                  <a:t>𝑥_(𝑛+1) ))   </a:t>
                </a:r>
                <a:r>
                  <a:rPr lang="en-US" sz="1200" dirty="0"/>
                  <a:t>		</a:t>
                </a:r>
                <a:r>
                  <a:rPr lang="en-US" sz="1200" b="0" i="0">
                    <a:latin typeface="Cambria Math" panose="02040503050406030204" pitchFamily="18" charset="0"/>
                  </a:rPr>
                  <a:t>(5)</a:t>
                </a:r>
                <a:endParaRPr lang="en-US" sz="1200" i="1" dirty="0">
                  <a:latin typeface="Cambria Math" panose="02040503050406030204" pitchFamily="18" charset="0"/>
                </a:endParaRPr>
              </a:p>
              <a:p>
                <a:pPr latinLnBrk="0"/>
                <a:r>
                  <a:rPr lang="en-US" sz="1200" i="0">
                    <a:latin typeface="Cambria Math" panose="02040503050406030204" pitchFamily="18" charset="0"/>
                  </a:rPr>
                  <a:t>𝑑𝑒𝑛𝑔𝑎𝑛 𝑘𝑒𝑛𝑑𝑎𝑙𝑎∶ </a:t>
                </a:r>
                <a:r>
                  <a:rPr lang="en-US" sz="1200" b="1" i="0">
                    <a:latin typeface="Cambria Math" panose="02040503050406030204" pitchFamily="18" charset="0"/>
                  </a:rPr>
                  <a:t>𝒆^</a:t>
                </a:r>
                <a:r>
                  <a:rPr lang="en-US" sz="1200" i="0">
                    <a:latin typeface="Cambria Math" panose="02040503050406030204" pitchFamily="18" charset="0"/>
                  </a:rPr>
                  <a:t>𝑇</a:t>
                </a:r>
                <a:r>
                  <a:rPr lang="en-US" sz="1200" b="1" i="0">
                    <a:latin typeface="Cambria Math" panose="02040503050406030204" pitchFamily="18" charset="0"/>
                  </a:rPr>
                  <a:t> 𝒙</a:t>
                </a:r>
                <a:r>
                  <a:rPr lang="en-US" sz="1200" i="0">
                    <a:latin typeface="Cambria Math" panose="02040503050406030204" pitchFamily="18" charset="0"/>
                  </a:rPr>
                  <a:t>+𝑥_(𝑛+1)=1 </a:t>
                </a:r>
                <a:endParaRPr lang="en-US" sz="1200" dirty="0"/>
              </a:p>
              <a:p>
                <a:pPr latinLnBrk="0"/>
                <a:r>
                  <a:rPr lang="en-US" sz="1200" dirty="0" err="1"/>
                  <a:t>Kondisi</a:t>
                </a:r>
                <a:r>
                  <a:rPr lang="en-US" sz="1200" dirty="0"/>
                  <a:t> optimal </a:t>
                </a:r>
                <a:r>
                  <a:rPr lang="en-US" sz="1200" dirty="0" err="1"/>
                  <a:t>untuk</a:t>
                </a:r>
                <a:r>
                  <a:rPr lang="en-US" sz="1200" dirty="0"/>
                  <a:t> </a:t>
                </a:r>
                <a:r>
                  <a:rPr lang="en-US" sz="1200" dirty="0" err="1"/>
                  <a:t>masalah</a:t>
                </a:r>
                <a:r>
                  <a:rPr lang="en-US" sz="1200" dirty="0"/>
                  <a:t> </a:t>
                </a:r>
                <a:r>
                  <a:rPr lang="en-US" sz="1200" dirty="0" err="1"/>
                  <a:t>diatas</a:t>
                </a:r>
                <a:r>
                  <a:rPr lang="en-US" sz="1200" dirty="0"/>
                  <a:t> </a:t>
                </a:r>
                <a:r>
                  <a:rPr lang="en-US" sz="1200" dirty="0" err="1"/>
                  <a:t>diberikan</a:t>
                </a:r>
                <a:r>
                  <a:rPr lang="en-US" sz="1200" dirty="0"/>
                  <a:t> </a:t>
                </a:r>
                <a:r>
                  <a:rPr lang="en-US" sz="1200" dirty="0" err="1"/>
                  <a:t>oleh</a:t>
                </a:r>
                <a:r>
                  <a:rPr lang="en-US" sz="1200" dirty="0"/>
                  <a:t> </a:t>
                </a:r>
              </a:p>
              <a:p>
                <a:pPr latinLnBrk="0"/>
                <a:r>
                  <a:rPr lang="en-US" sz="1200" dirty="0"/>
                  <a:t>	</a:t>
                </a:r>
                <a:r>
                  <a:rPr lang="en-US" sz="1200" i="0">
                    <a:latin typeface="Cambria Math" panose="02040503050406030204" pitchFamily="18" charset="0"/>
                  </a:rPr>
                  <a:t>𝑡 (■8(</a:t>
                </a:r>
                <a:r>
                  <a:rPr lang="en-US" sz="1200" b="1" i="0">
                    <a:latin typeface="Cambria Math" panose="02040503050406030204" pitchFamily="18" charset="0"/>
                  </a:rPr>
                  <a:t>𝛍@</a:t>
                </a:r>
                <a:r>
                  <a:rPr lang="id-ID" sz="1200" i="0">
                    <a:latin typeface="Cambria Math" panose="02040503050406030204" pitchFamily="18" charset="0"/>
                  </a:rPr>
                  <a:t>𝑟</a:t>
                </a:r>
                <a:r>
                  <a:rPr lang="en-US" sz="1200" i="0">
                    <a:latin typeface="Cambria Math" panose="02040503050406030204" pitchFamily="18" charset="0"/>
                  </a:rPr>
                  <a:t>_</a:t>
                </a:r>
                <a:r>
                  <a:rPr lang="id-ID" sz="1200" i="0">
                    <a:latin typeface="Cambria Math" panose="02040503050406030204" pitchFamily="18" charset="0"/>
                  </a:rPr>
                  <a:t>𝑓 ))</a:t>
                </a:r>
                <a:r>
                  <a:rPr lang="en-US" sz="1200" i="0">
                    <a:latin typeface="Cambria Math" panose="02040503050406030204" pitchFamily="18" charset="0"/>
                  </a:rPr>
                  <a:t>−[■8(</a:t>
                </a:r>
                <a:r>
                  <a:rPr lang="en-US" sz="1200" b="1" i="0">
                    <a:latin typeface="Cambria Math" panose="02040503050406030204" pitchFamily="18" charset="0"/>
                  </a:rPr>
                  <a:t>𝑪&amp;𝟎@𝟎^</a:t>
                </a:r>
                <a:r>
                  <a:rPr lang="en-US" sz="1200" i="0">
                    <a:latin typeface="Cambria Math" panose="02040503050406030204" pitchFamily="18" charset="0"/>
                  </a:rPr>
                  <a:t>𝑇</a:t>
                </a:r>
                <a:r>
                  <a:rPr lang="en-US" sz="1200" b="1" i="0">
                    <a:latin typeface="Cambria Math" panose="02040503050406030204" pitchFamily="18" charset="0"/>
                  </a:rPr>
                  <a:t>&amp;</a:t>
                </a:r>
                <a:r>
                  <a:rPr lang="en-US" sz="1200" i="0">
                    <a:latin typeface="Cambria Math" panose="02040503050406030204" pitchFamily="18" charset="0"/>
                  </a:rPr>
                  <a:t>0)](■8(</a:t>
                </a:r>
                <a:r>
                  <a:rPr lang="en-US" sz="1200" b="1" i="0">
                    <a:latin typeface="Cambria Math" panose="02040503050406030204" pitchFamily="18" charset="0"/>
                  </a:rPr>
                  <a:t>𝒙@</a:t>
                </a:r>
                <a:r>
                  <a:rPr lang="en-US" sz="1200" i="0">
                    <a:latin typeface="Cambria Math" panose="02040503050406030204" pitchFamily="18" charset="0"/>
                  </a:rPr>
                  <a:t>𝑥_(𝑛+1) ))=𝑢 (■8(</a:t>
                </a:r>
                <a:r>
                  <a:rPr lang="en-US" sz="1200" b="1" i="0">
                    <a:latin typeface="Cambria Math" panose="02040503050406030204" pitchFamily="18" charset="0"/>
                  </a:rPr>
                  <a:t>𝒆@</a:t>
                </a:r>
                <a:r>
                  <a:rPr lang="en-US" sz="1200" i="0">
                    <a:latin typeface="Cambria Math" panose="02040503050406030204" pitchFamily="18" charset="0"/>
                  </a:rPr>
                  <a:t>1))</a:t>
                </a:r>
                <a:r>
                  <a:rPr lang="en-US" sz="1200" dirty="0"/>
                  <a:t>						</a:t>
                </a:r>
              </a:p>
              <a:p>
                <a:pPr latinLnBrk="0"/>
                <a:r>
                  <a:rPr lang="en-US" sz="1200" dirty="0"/>
                  <a:t>	</a:t>
                </a:r>
                <a:r>
                  <a:rPr lang="en-US" sz="1200" dirty="0" err="1"/>
                  <a:t>dan</a:t>
                </a:r>
                <a:r>
                  <a:rPr lang="en-US" sz="1200" dirty="0"/>
                  <a:t> </a:t>
                </a:r>
                <a:r>
                  <a:rPr lang="en-US" sz="1200" b="1" i="0">
                    <a:latin typeface="Cambria Math" panose="02040503050406030204" pitchFamily="18" charset="0"/>
                  </a:rPr>
                  <a:t>𝒆^</a:t>
                </a:r>
                <a:r>
                  <a:rPr lang="en-US" sz="1200" i="0">
                    <a:latin typeface="Cambria Math" panose="02040503050406030204" pitchFamily="18" charset="0"/>
                  </a:rPr>
                  <a:t>𝑇</a:t>
                </a:r>
                <a:r>
                  <a:rPr lang="en-US" sz="1200" b="1" i="0">
                    <a:latin typeface="Cambria Math" panose="02040503050406030204" pitchFamily="18" charset="0"/>
                  </a:rPr>
                  <a:t> 𝒙</a:t>
                </a:r>
                <a:r>
                  <a:rPr lang="en-US" sz="1200" i="0">
                    <a:latin typeface="Cambria Math" panose="02040503050406030204" pitchFamily="18" charset="0"/>
                  </a:rPr>
                  <a:t>+𝑥_(𝑛+1)=1</a:t>
                </a:r>
                <a:r>
                  <a:rPr lang="en-US" sz="1200" dirty="0"/>
                  <a:t>							</a:t>
                </a:r>
              </a:p>
              <a:p>
                <a:pPr latinLnBrk="0"/>
                <a:r>
                  <a:rPr lang="en-US" sz="1200" dirty="0"/>
                  <a:t>Dari </a:t>
                </a:r>
                <a:r>
                  <a:rPr lang="en-US" sz="1200" dirty="0" err="1"/>
                  <a:t>persamaan</a:t>
                </a:r>
                <a:r>
                  <a:rPr lang="en-US" sz="1200" dirty="0"/>
                  <a:t> </a:t>
                </a:r>
                <a:r>
                  <a:rPr lang="en-US" sz="1200" dirty="0" err="1"/>
                  <a:t>pertama</a:t>
                </a:r>
                <a:r>
                  <a:rPr lang="en-US" sz="1200" dirty="0"/>
                  <a:t> </a:t>
                </a:r>
                <a:r>
                  <a:rPr lang="en-US" sz="1200" dirty="0" err="1"/>
                  <a:t>diperoleh</a:t>
                </a:r>
                <a:r>
                  <a:rPr lang="en-US" sz="1200" dirty="0"/>
                  <a:t>: </a:t>
                </a:r>
                <a:r>
                  <a:rPr lang="en-US" sz="1200" i="0">
                    <a:latin typeface="Cambria Math" panose="02040503050406030204" pitchFamily="18" charset="0"/>
                  </a:rPr>
                  <a:t> 𝑢=𝑡</a:t>
                </a:r>
                <a:r>
                  <a:rPr lang="en-US" sz="1200" b="0" i="0">
                    <a:latin typeface="Cambria Math" panose="02040503050406030204" pitchFamily="18" charset="0"/>
                  </a:rPr>
                  <a:t> </a:t>
                </a:r>
                <a:r>
                  <a:rPr lang="id-ID" sz="1200" i="0">
                    <a:latin typeface="Cambria Math" panose="02040503050406030204" pitchFamily="18" charset="0"/>
                  </a:rPr>
                  <a:t>𝑟</a:t>
                </a:r>
                <a:r>
                  <a:rPr lang="en-US" sz="1200" i="0">
                    <a:latin typeface="Cambria Math" panose="02040503050406030204" pitchFamily="18" charset="0"/>
                  </a:rPr>
                  <a:t>_</a:t>
                </a:r>
                <a:r>
                  <a:rPr lang="id-ID" sz="1200" i="0">
                    <a:latin typeface="Cambria Math" panose="02040503050406030204" pitchFamily="18" charset="0"/>
                  </a:rPr>
                  <a:t>𝑓</a:t>
                </a:r>
                <a:r>
                  <a:rPr lang="en-US" sz="1200" i="0">
                    <a:latin typeface="Cambria Math" panose="02040503050406030204" pitchFamily="18" charset="0"/>
                  </a:rPr>
                  <a:t> dan </a:t>
                </a:r>
                <a:r>
                  <a:rPr lang="en-US" sz="1200" b="1" i="0">
                    <a:latin typeface="Cambria Math" panose="02040503050406030204" pitchFamily="18" charset="0"/>
                  </a:rPr>
                  <a:t>𝑪 𝒙</a:t>
                </a:r>
                <a:r>
                  <a:rPr lang="en-US" sz="1200" i="0">
                    <a:latin typeface="Cambria Math" panose="02040503050406030204" pitchFamily="18" charset="0"/>
                  </a:rPr>
                  <a:t>=𝑡 (</a:t>
                </a:r>
                <a:r>
                  <a:rPr lang="en-US" sz="1200" b="1" i="0">
                    <a:latin typeface="Cambria Math" panose="02040503050406030204" pitchFamily="18" charset="0"/>
                  </a:rPr>
                  <a:t>𝝁</a:t>
                </a:r>
                <a:r>
                  <a:rPr lang="en-US" sz="1200" i="0">
                    <a:latin typeface="Cambria Math" panose="02040503050406030204" pitchFamily="18" charset="0"/>
                  </a:rPr>
                  <a:t>−</a:t>
                </a:r>
                <a:r>
                  <a:rPr lang="id-ID" sz="1200" i="0">
                    <a:latin typeface="Cambria Math" panose="02040503050406030204" pitchFamily="18" charset="0"/>
                  </a:rPr>
                  <a:t>𝑟</a:t>
                </a:r>
                <a:r>
                  <a:rPr lang="en-US" sz="1200" i="0">
                    <a:latin typeface="Cambria Math" panose="02040503050406030204" pitchFamily="18" charset="0"/>
                  </a:rPr>
                  <a:t>_</a:t>
                </a:r>
                <a:r>
                  <a:rPr lang="id-ID" sz="1200" i="0">
                    <a:latin typeface="Cambria Math" panose="02040503050406030204" pitchFamily="18" charset="0"/>
                  </a:rPr>
                  <a:t>𝑓</a:t>
                </a:r>
                <a:r>
                  <a:rPr lang="en-US" sz="1200" b="1" i="0">
                    <a:latin typeface="Cambria Math" panose="02040503050406030204" pitchFamily="18" charset="0"/>
                  </a:rPr>
                  <a:t> 𝒆</a:t>
                </a:r>
                <a:r>
                  <a:rPr lang="en-US" sz="1200" i="0">
                    <a:latin typeface="Cambria Math" panose="02040503050406030204" pitchFamily="18" charset="0"/>
                  </a:rPr>
                  <a:t>)</a:t>
                </a:r>
                <a:r>
                  <a:rPr lang="en-US" sz="1200" dirty="0"/>
                  <a:t>					 </a:t>
                </a:r>
              </a:p>
              <a:p>
                <a:pPr latinLnBrk="0"/>
                <a:r>
                  <a:rPr lang="en-US" sz="1200" dirty="0"/>
                  <a:t>Karena </a:t>
                </a:r>
                <a:r>
                  <a:rPr lang="en-US" sz="1200" b="1" dirty="0"/>
                  <a:t>C </a:t>
                </a:r>
                <a:r>
                  <a:rPr lang="en-US" sz="1200" dirty="0" err="1"/>
                  <a:t>definit</a:t>
                </a:r>
                <a:r>
                  <a:rPr lang="en-US" sz="1200" dirty="0"/>
                  <a:t> </a:t>
                </a:r>
                <a:r>
                  <a:rPr lang="en-US" sz="1200" dirty="0" err="1"/>
                  <a:t>positif</a:t>
                </a:r>
                <a:r>
                  <a:rPr lang="en-US" sz="1200" dirty="0"/>
                  <a:t> </a:t>
                </a:r>
                <a:r>
                  <a:rPr lang="en-US" sz="1200" dirty="0" err="1"/>
                  <a:t>maka</a:t>
                </a:r>
                <a:r>
                  <a:rPr lang="en-US" sz="1200" dirty="0"/>
                  <a:t> </a:t>
                </a:r>
                <a:r>
                  <a:rPr lang="en-US" sz="1200" b="1" dirty="0"/>
                  <a:t>C </a:t>
                </a:r>
                <a:r>
                  <a:rPr lang="en-US" sz="1200" dirty="0"/>
                  <a:t>juga </a:t>
                </a:r>
                <a:r>
                  <a:rPr lang="en-US" sz="1200" dirty="0" err="1"/>
                  <a:t>tak</a:t>
                </a:r>
                <a:r>
                  <a:rPr lang="en-US" sz="1200" dirty="0"/>
                  <a:t> singular, </a:t>
                </a:r>
                <a:r>
                  <a:rPr lang="en-US" sz="1200" dirty="0" err="1"/>
                  <a:t>maka</a:t>
                </a:r>
                <a:r>
                  <a:rPr lang="en-US" sz="1200" dirty="0"/>
                  <a:t> </a:t>
                </a:r>
                <a:r>
                  <a:rPr lang="en-US" sz="1200" dirty="0" err="1"/>
                  <a:t>diperoleh</a:t>
                </a:r>
                <a:r>
                  <a:rPr lang="en-US" sz="1200" dirty="0"/>
                  <a:t> </a:t>
                </a:r>
                <a:r>
                  <a:rPr lang="en-US" sz="1200" dirty="0" err="1"/>
                  <a:t>komposisi</a:t>
                </a:r>
                <a:r>
                  <a:rPr lang="en-US" sz="1200" dirty="0"/>
                  <a:t> yang </a:t>
                </a:r>
                <a:r>
                  <a:rPr lang="en-US" sz="1200" dirty="0" err="1"/>
                  <a:t>efisien</a:t>
                </a:r>
                <a:r>
                  <a:rPr lang="en-US" sz="1200" dirty="0"/>
                  <a:t> </a:t>
                </a:r>
                <a:r>
                  <a:rPr lang="en-US" sz="1200" dirty="0" err="1"/>
                  <a:t>untuk</a:t>
                </a:r>
                <a:r>
                  <a:rPr lang="en-US" sz="1200" dirty="0"/>
                  <a:t> </a:t>
                </a:r>
                <a:r>
                  <a:rPr lang="en-US" sz="1200" dirty="0" err="1"/>
                  <a:t>aset</a:t>
                </a:r>
                <a:r>
                  <a:rPr lang="en-US" sz="1200" dirty="0"/>
                  <a:t> yang </a:t>
                </a:r>
                <a:r>
                  <a:rPr lang="en-US" sz="1200" dirty="0" err="1"/>
                  <a:t>berisiko</a:t>
                </a:r>
                <a:r>
                  <a:rPr lang="en-US" sz="1200" dirty="0"/>
                  <a:t> (</a:t>
                </a:r>
                <a:r>
                  <a:rPr lang="en-US" sz="1200" dirty="0" err="1"/>
                  <a:t>saham</a:t>
                </a:r>
                <a:r>
                  <a:rPr lang="en-US" sz="1200" dirty="0"/>
                  <a:t>) </a:t>
                </a:r>
                <a:r>
                  <a:rPr lang="en-US" sz="1200" dirty="0" err="1"/>
                  <a:t>sebagai</a:t>
                </a:r>
                <a:r>
                  <a:rPr lang="en-US" sz="1200" dirty="0"/>
                  <a:t> </a:t>
                </a:r>
              </a:p>
              <a:p>
                <a:pPr algn="ctr" latinLnBrk="0"/>
                <a:r>
                  <a:rPr lang="en-US" sz="1200" b="1" dirty="0"/>
                  <a:t>			</a:t>
                </a:r>
                <a:r>
                  <a:rPr lang="en-US" sz="1200" b="1" i="0">
                    <a:latin typeface="Cambria Math" panose="02040503050406030204" pitchFamily="18" charset="0"/>
                  </a:rPr>
                  <a:t>𝒙</a:t>
                </a:r>
                <a:r>
                  <a:rPr lang="en-US" sz="1200" i="0">
                    <a:latin typeface="Cambria Math" panose="02040503050406030204" pitchFamily="18" charset="0"/>
                  </a:rPr>
                  <a:t>≡</a:t>
                </a:r>
                <a:r>
                  <a:rPr lang="en-US" sz="1200" b="1" i="0">
                    <a:latin typeface="Cambria Math" panose="02040503050406030204" pitchFamily="18" charset="0"/>
                  </a:rPr>
                  <a:t>𝒙</a:t>
                </a:r>
                <a:r>
                  <a:rPr lang="en-US" sz="1200" i="0">
                    <a:latin typeface="Cambria Math" panose="02040503050406030204" pitchFamily="18" charset="0"/>
                  </a:rPr>
                  <a:t>(𝑡)=𝑡 </a:t>
                </a:r>
                <a:r>
                  <a:rPr lang="en-US" sz="1200" b="1" i="0">
                    <a:latin typeface="Cambria Math" panose="02040503050406030204" pitchFamily="18" charset="0"/>
                  </a:rPr>
                  <a:t>𝑪^(−𝟏) </a:t>
                </a:r>
                <a:r>
                  <a:rPr lang="en-US" sz="1200" i="0">
                    <a:latin typeface="Cambria Math" panose="02040503050406030204" pitchFamily="18" charset="0"/>
                  </a:rPr>
                  <a:t> (</a:t>
                </a:r>
                <a:r>
                  <a:rPr lang="en-US" sz="1200" b="1" i="0">
                    <a:latin typeface="Cambria Math" panose="02040503050406030204" pitchFamily="18" charset="0"/>
                  </a:rPr>
                  <a:t>𝝁</a:t>
                </a:r>
                <a:r>
                  <a:rPr lang="en-US" sz="1200" i="0">
                    <a:latin typeface="Cambria Math" panose="02040503050406030204" pitchFamily="18" charset="0"/>
                  </a:rPr>
                  <a:t>−</a:t>
                </a:r>
                <a:r>
                  <a:rPr lang="id-ID" sz="1200" i="0">
                    <a:latin typeface="Cambria Math" panose="02040503050406030204" pitchFamily="18" charset="0"/>
                  </a:rPr>
                  <a:t>𝑟</a:t>
                </a:r>
                <a:r>
                  <a:rPr lang="en-US" sz="1200" i="0">
                    <a:latin typeface="Cambria Math" panose="02040503050406030204" pitchFamily="18" charset="0"/>
                  </a:rPr>
                  <a:t>_</a:t>
                </a:r>
                <a:r>
                  <a:rPr lang="id-ID" sz="1200" i="0">
                    <a:latin typeface="Cambria Math" panose="02040503050406030204" pitchFamily="18" charset="0"/>
                  </a:rPr>
                  <a:t>𝑓</a:t>
                </a:r>
                <a:r>
                  <a:rPr lang="en-US" sz="1200" b="1" i="0">
                    <a:latin typeface="Cambria Math" panose="02040503050406030204" pitchFamily="18" charset="0"/>
                  </a:rPr>
                  <a:t> 𝒆</a:t>
                </a:r>
                <a:r>
                  <a:rPr lang="en-US" sz="1200" i="0">
                    <a:latin typeface="Cambria Math" panose="02040503050406030204" pitchFamily="18" charset="0"/>
                  </a:rPr>
                  <a:t>)</a:t>
                </a:r>
                <a:r>
                  <a:rPr lang="en-US" sz="1200" dirty="0"/>
                  <a:t>					(6) </a:t>
                </a:r>
              </a:p>
              <a:p>
                <a:pPr latinLnBrk="0"/>
                <a:r>
                  <a:rPr lang="en-US" sz="1200" dirty="0" err="1"/>
                  <a:t>sementara</a:t>
                </a:r>
                <a:r>
                  <a:rPr lang="en-US" sz="1200" dirty="0"/>
                  <a:t> </a:t>
                </a:r>
                <a:r>
                  <a:rPr lang="en-US" sz="1200" dirty="0" err="1"/>
                  <a:t>proporsi</a:t>
                </a:r>
                <a:r>
                  <a:rPr lang="en-US" sz="1200" dirty="0"/>
                  <a:t> </a:t>
                </a:r>
                <a:r>
                  <a:rPr lang="en-US" sz="1200" dirty="0" err="1"/>
                  <a:t>investasi</a:t>
                </a:r>
                <a:r>
                  <a:rPr lang="en-US" sz="1200" dirty="0"/>
                  <a:t> yang </a:t>
                </a:r>
                <a:r>
                  <a:rPr lang="en-US" sz="1200" dirty="0" err="1"/>
                  <a:t>efisien</a:t>
                </a:r>
                <a:r>
                  <a:rPr lang="en-US" sz="1200" dirty="0"/>
                  <a:t> </a:t>
                </a:r>
                <a:r>
                  <a:rPr lang="en-US" sz="1200" dirty="0" err="1"/>
                  <a:t>untuk</a:t>
                </a:r>
                <a:r>
                  <a:rPr lang="en-US" sz="1200" dirty="0"/>
                  <a:t> </a:t>
                </a:r>
                <a:r>
                  <a:rPr lang="en-US" sz="1200" dirty="0" err="1"/>
                  <a:t>aset</a:t>
                </a:r>
                <a:r>
                  <a:rPr lang="en-US" sz="1200" dirty="0"/>
                  <a:t> </a:t>
                </a:r>
                <a:r>
                  <a:rPr lang="en-US" sz="1200" dirty="0" err="1"/>
                  <a:t>tak</a:t>
                </a:r>
                <a:r>
                  <a:rPr lang="en-US" sz="1200" dirty="0"/>
                  <a:t> </a:t>
                </a:r>
                <a:r>
                  <a:rPr lang="en-US" sz="1200" dirty="0" err="1"/>
                  <a:t>berisiko</a:t>
                </a:r>
                <a:r>
                  <a:rPr lang="en-US" sz="1200" dirty="0"/>
                  <a:t> </a:t>
                </a:r>
                <a:r>
                  <a:rPr lang="en-US" sz="1200" dirty="0" err="1"/>
                  <a:t>diberikan</a:t>
                </a:r>
                <a:r>
                  <a:rPr lang="en-US" sz="1200" dirty="0"/>
                  <a:t> </a:t>
                </a:r>
                <a:r>
                  <a:rPr lang="en-US" sz="1200" dirty="0" err="1"/>
                  <a:t>oleh</a:t>
                </a:r>
                <a:endParaRPr lang="en-US" sz="1200" dirty="0"/>
              </a:p>
              <a:p>
                <a:pPr algn="ctr" latinLnBrk="0"/>
                <a:r>
                  <a:rPr lang="en-US" sz="1200" dirty="0"/>
                  <a:t>			</a:t>
                </a:r>
                <a:r>
                  <a:rPr lang="en-US" sz="1200" i="0">
                    <a:latin typeface="Cambria Math" panose="02040503050406030204" pitchFamily="18" charset="0"/>
                  </a:rPr>
                  <a:t>𝑥_(𝑛+1)≡𝑥_(𝑛+1) (𝑡)=1−𝑡 </a:t>
                </a:r>
                <a:r>
                  <a:rPr lang="en-US" sz="1200" b="1" i="0">
                    <a:latin typeface="Cambria Math" panose="02040503050406030204" pitchFamily="18" charset="0"/>
                  </a:rPr>
                  <a:t>𝒆^</a:t>
                </a:r>
                <a:r>
                  <a:rPr lang="en-US" sz="1200" i="0">
                    <a:latin typeface="Cambria Math" panose="02040503050406030204" pitchFamily="18" charset="0"/>
                  </a:rPr>
                  <a:t>𝑇  </a:t>
                </a:r>
                <a:r>
                  <a:rPr lang="en-US" sz="1200" b="1" i="0">
                    <a:latin typeface="Cambria Math" panose="02040503050406030204" pitchFamily="18" charset="0"/>
                  </a:rPr>
                  <a:t>𝑪^(−𝟏) </a:t>
                </a:r>
                <a:r>
                  <a:rPr lang="en-US" sz="1200" i="0">
                    <a:latin typeface="Cambria Math" panose="02040503050406030204" pitchFamily="18" charset="0"/>
                  </a:rPr>
                  <a:t> (</a:t>
                </a:r>
                <a:r>
                  <a:rPr lang="en-US" sz="1200" b="1" i="0">
                    <a:latin typeface="Cambria Math" panose="02040503050406030204" pitchFamily="18" charset="0"/>
                  </a:rPr>
                  <a:t>𝝁</a:t>
                </a:r>
                <a:r>
                  <a:rPr lang="en-US" sz="1200" i="0">
                    <a:latin typeface="Cambria Math" panose="02040503050406030204" pitchFamily="18" charset="0"/>
                  </a:rPr>
                  <a:t>−</a:t>
                </a:r>
                <a:r>
                  <a:rPr lang="id-ID" sz="1200" i="0">
                    <a:latin typeface="Cambria Math" panose="02040503050406030204" pitchFamily="18" charset="0"/>
                  </a:rPr>
                  <a:t>𝑟</a:t>
                </a:r>
                <a:r>
                  <a:rPr lang="en-US" sz="1200" i="0">
                    <a:latin typeface="Cambria Math" panose="02040503050406030204" pitchFamily="18" charset="0"/>
                  </a:rPr>
                  <a:t>_</a:t>
                </a:r>
                <a:r>
                  <a:rPr lang="id-ID" sz="1200" i="0">
                    <a:latin typeface="Cambria Math" panose="02040503050406030204" pitchFamily="18" charset="0"/>
                  </a:rPr>
                  <a:t>𝑓</a:t>
                </a:r>
                <a:r>
                  <a:rPr lang="en-US" sz="1200" b="1" i="0">
                    <a:latin typeface="Cambria Math" panose="02040503050406030204" pitchFamily="18" charset="0"/>
                  </a:rPr>
                  <a:t> 𝒆</a:t>
                </a:r>
                <a:r>
                  <a:rPr lang="en-US" sz="1200" i="0">
                    <a:latin typeface="Cambria Math" panose="02040503050406030204" pitchFamily="18" charset="0"/>
                  </a:rPr>
                  <a:t>)</a:t>
                </a:r>
                <a:r>
                  <a:rPr lang="en-US" sz="1200" dirty="0"/>
                  <a:t> 	</a:t>
                </a:r>
              </a:p>
              <a:p>
                <a:pPr fontAlgn="base"/>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68602BA6-02F0-48E8-A9F0-3F1B6ADDE787}" type="slidenum">
              <a:rPr lang="id-ID" smtClean="0"/>
              <a:t>53</a:t>
            </a:fld>
            <a:endParaRPr lang="id-ID"/>
          </a:p>
        </p:txBody>
      </p:sp>
    </p:spTree>
    <p:extLst>
      <p:ext uri="{BB962C8B-B14F-4D97-AF65-F5344CB8AC3E}">
        <p14:creationId xmlns:p14="http://schemas.microsoft.com/office/powerpoint/2010/main" val="17214599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68602BA6-02F0-48E8-A9F0-3F1B6ADDE787}" type="slidenum">
              <a:rPr lang="id-ID" smtClean="0"/>
              <a:t>55</a:t>
            </a:fld>
            <a:endParaRPr lang="id-ID"/>
          </a:p>
        </p:txBody>
      </p:sp>
    </p:spTree>
    <p:extLst>
      <p:ext uri="{BB962C8B-B14F-4D97-AF65-F5344CB8AC3E}">
        <p14:creationId xmlns:p14="http://schemas.microsoft.com/office/powerpoint/2010/main" val="27898382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68602BA6-02F0-48E8-A9F0-3F1B6ADDE787}" type="slidenum">
              <a:rPr lang="id-ID" smtClean="0"/>
              <a:t>60</a:t>
            </a:fld>
            <a:endParaRPr lang="id-ID"/>
          </a:p>
        </p:txBody>
      </p:sp>
    </p:spTree>
    <p:extLst>
      <p:ext uri="{BB962C8B-B14F-4D97-AF65-F5344CB8AC3E}">
        <p14:creationId xmlns:p14="http://schemas.microsoft.com/office/powerpoint/2010/main" val="38733930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68602BA6-02F0-48E8-A9F0-3F1B6ADDE787}" type="slidenum">
              <a:rPr lang="id-ID" smtClean="0"/>
              <a:t>61</a:t>
            </a:fld>
            <a:endParaRPr lang="id-ID"/>
          </a:p>
        </p:txBody>
      </p:sp>
    </p:spTree>
    <p:extLst>
      <p:ext uri="{BB962C8B-B14F-4D97-AF65-F5344CB8AC3E}">
        <p14:creationId xmlns:p14="http://schemas.microsoft.com/office/powerpoint/2010/main" val="38733930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68602BA6-02F0-48E8-A9F0-3F1B6ADDE787}" type="slidenum">
              <a:rPr lang="id-ID" smtClean="0"/>
              <a:t>62</a:t>
            </a:fld>
            <a:endParaRPr lang="id-ID"/>
          </a:p>
        </p:txBody>
      </p:sp>
    </p:spTree>
    <p:extLst>
      <p:ext uri="{BB962C8B-B14F-4D97-AF65-F5344CB8AC3E}">
        <p14:creationId xmlns:p14="http://schemas.microsoft.com/office/powerpoint/2010/main" val="3873393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68602BA6-02F0-48E8-A9F0-3F1B6ADDE787}" type="slidenum">
              <a:rPr lang="id-ID" smtClean="0"/>
              <a:t>6</a:t>
            </a:fld>
            <a:endParaRPr lang="id-ID"/>
          </a:p>
        </p:txBody>
      </p:sp>
    </p:spTree>
    <p:extLst>
      <p:ext uri="{BB962C8B-B14F-4D97-AF65-F5344CB8AC3E}">
        <p14:creationId xmlns:p14="http://schemas.microsoft.com/office/powerpoint/2010/main" val="2180018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8602BA6-02F0-48E8-A9F0-3F1B6ADDE787}" type="slidenum">
              <a:rPr lang="id-ID" smtClean="0"/>
              <a:t>7</a:t>
            </a:fld>
            <a:endParaRPr lang="id-ID"/>
          </a:p>
        </p:txBody>
      </p:sp>
    </p:spTree>
    <p:extLst>
      <p:ext uri="{BB962C8B-B14F-4D97-AF65-F5344CB8AC3E}">
        <p14:creationId xmlns:p14="http://schemas.microsoft.com/office/powerpoint/2010/main" val="3781344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8602BA6-02F0-48E8-A9F0-3F1B6ADDE787}" type="slidenum">
              <a:rPr lang="id-ID" smtClean="0"/>
              <a:t>8</a:t>
            </a:fld>
            <a:endParaRPr lang="id-ID"/>
          </a:p>
        </p:txBody>
      </p:sp>
    </p:spTree>
    <p:extLst>
      <p:ext uri="{BB962C8B-B14F-4D97-AF65-F5344CB8AC3E}">
        <p14:creationId xmlns:p14="http://schemas.microsoft.com/office/powerpoint/2010/main" val="3580863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ea typeface="+mn-ea"/>
                <a:cs typeface="+mn-cs"/>
              </a:rPr>
              <a:t>Optimisasi portofolio merupakan sebuah proses untuk mencapai atau mendapatkan nilai optimum dari suatu portofolio saham. Optimisasi portofolio dibutuhkan untuk mengetahui saham apa saja yang sebaiknya dibeli dengan tujuan meminimalkan risiko dan memaksimalkan </a:t>
            </a:r>
            <a:r>
              <a:rPr lang="id-ID" sz="1200" i="1" kern="1200" dirty="0">
                <a:solidFill>
                  <a:schemeClr val="tx1"/>
                </a:solidFill>
                <a:effectLst/>
                <a:latin typeface="+mn-lt"/>
                <a:ea typeface="+mn-ea"/>
                <a:cs typeface="+mn-cs"/>
              </a:rPr>
              <a:t>return</a:t>
            </a:r>
            <a:r>
              <a:rPr lang="id-ID" sz="1200" kern="1200" dirty="0">
                <a:solidFill>
                  <a:schemeClr val="tx1"/>
                </a:solidFill>
                <a:effectLst/>
                <a:latin typeface="+mn-lt"/>
                <a:ea typeface="+mn-ea"/>
                <a:cs typeface="+mn-cs"/>
              </a:rPr>
              <a:t> saat berinvestasi. Pada tugas akhir ini, digunakan model portofolio Markowitz atau yang dikenal dengan </a:t>
            </a:r>
            <a:r>
              <a:rPr lang="id-ID" sz="1200" i="1" kern="1200" dirty="0">
                <a:solidFill>
                  <a:schemeClr val="tx1"/>
                </a:solidFill>
                <a:effectLst/>
                <a:latin typeface="+mn-lt"/>
                <a:ea typeface="+mn-ea"/>
                <a:cs typeface="+mn-cs"/>
              </a:rPr>
              <a:t>Modern Portfolio Theory </a:t>
            </a:r>
            <a:r>
              <a:rPr lang="id-ID" sz="1200" kern="1200" dirty="0">
                <a:solidFill>
                  <a:schemeClr val="tx1"/>
                </a:solidFill>
                <a:effectLst/>
                <a:latin typeface="+mn-lt"/>
                <a:ea typeface="+mn-ea"/>
                <a:cs typeface="+mn-cs"/>
              </a:rPr>
              <a:t>(MPT) yang dikembangkan oleh Markowitz (1952).</a:t>
            </a:r>
            <a:endParaRPr lang="en-US" sz="1200" kern="1200" dirty="0">
              <a:solidFill>
                <a:schemeClr val="tx1"/>
              </a:solidFill>
              <a:effectLst/>
              <a:latin typeface="+mn-lt"/>
              <a:ea typeface="+mn-ea"/>
              <a:cs typeface="+mn-cs"/>
            </a:endParaRPr>
          </a:p>
          <a:p>
            <a:endParaRPr lang="id-ID" dirty="0"/>
          </a:p>
        </p:txBody>
      </p:sp>
      <p:sp>
        <p:nvSpPr>
          <p:cNvPr id="4" name="Slide Number Placeholder 3"/>
          <p:cNvSpPr>
            <a:spLocks noGrp="1"/>
          </p:cNvSpPr>
          <p:nvPr>
            <p:ph type="sldNum" sz="quarter" idx="10"/>
          </p:nvPr>
        </p:nvSpPr>
        <p:spPr/>
        <p:txBody>
          <a:bodyPr/>
          <a:lstStyle/>
          <a:p>
            <a:fld id="{68602BA6-02F0-48E8-A9F0-3F1B6ADDE787}" type="slidenum">
              <a:rPr lang="id-ID" smtClean="0"/>
              <a:t>9</a:t>
            </a:fld>
            <a:endParaRPr lang="id-ID"/>
          </a:p>
        </p:txBody>
      </p:sp>
    </p:spTree>
    <p:extLst>
      <p:ext uri="{BB962C8B-B14F-4D97-AF65-F5344CB8AC3E}">
        <p14:creationId xmlns:p14="http://schemas.microsoft.com/office/powerpoint/2010/main" val="13272786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851920" y="1794902"/>
            <a:ext cx="5292080" cy="1080121"/>
          </a:xfrm>
          <a:prstGeom prst="rect">
            <a:avLst/>
          </a:prstGeom>
        </p:spPr>
        <p:txBody>
          <a:bodyPr anchor="ctr"/>
          <a:lstStyle>
            <a:lvl1pPr marL="0" indent="0" algn="l">
              <a:lnSpc>
                <a:spcPct val="100000"/>
              </a:lnSpc>
              <a:buNone/>
              <a:defRPr b="0" baseline="0">
                <a:solidFill>
                  <a:schemeClr val="bg1"/>
                </a:solidFill>
                <a:latin typeface="+mj-lt"/>
                <a:cs typeface="Arial" pitchFamily="34" charset="0"/>
              </a:defRPr>
            </a:lvl1pPr>
          </a:lstStyle>
          <a:p>
            <a:r>
              <a:rPr lang="en-US" altLang="ko-KR" dirty="0">
                <a:ea typeface="맑은 고딕" pitchFamily="50" charset="-127"/>
              </a:rPr>
              <a:t>FREE </a:t>
            </a:r>
          </a:p>
          <a:p>
            <a:r>
              <a:rPr lang="en-US" altLang="ko-KR" dirty="0">
                <a:ea typeface="맑은 고딕" pitchFamily="50" charset="-127"/>
              </a:rPr>
              <a:t>PPT TEMPLATES</a:t>
            </a:r>
            <a:endParaRPr lang="en-US" altLang="ko-KR" dirty="0"/>
          </a:p>
        </p:txBody>
      </p:sp>
      <p:sp>
        <p:nvSpPr>
          <p:cNvPr id="11" name="Text Placeholder 9"/>
          <p:cNvSpPr>
            <a:spLocks noGrp="1"/>
          </p:cNvSpPr>
          <p:nvPr>
            <p:ph type="body" sz="quarter" idx="11" hasCustomPrompt="1"/>
          </p:nvPr>
        </p:nvSpPr>
        <p:spPr>
          <a:xfrm>
            <a:off x="3851772" y="2947030"/>
            <a:ext cx="5292080" cy="488816"/>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a:spcBef>
                <a:spcPts val="0"/>
              </a:spcBef>
              <a:defRPr/>
            </a:pPr>
            <a:r>
              <a:rPr lang="en-US" altLang="ko-KR" b="1" dirty="0"/>
              <a:t>INSERT THE TITLE </a:t>
            </a:r>
          </a:p>
          <a:p>
            <a:pPr>
              <a:spcBef>
                <a:spcPts val="0"/>
              </a:spcBef>
              <a:defRPr/>
            </a:pPr>
            <a:r>
              <a:rPr lang="en-US" altLang="ko-KR" b="1" dirty="0"/>
              <a:t>OF YOUR PRESENTATION HERE</a:t>
            </a:r>
            <a:endParaRPr lang="en-US" altLang="ko-KR" dirty="0"/>
          </a:p>
        </p:txBody>
      </p:sp>
      <p:pic>
        <p:nvPicPr>
          <p:cNvPr id="1026" name="Picture 2" descr="E:\002-KIMS BUSINESS\007-02-Fullslidesppt-Contents\20161228\02-edu\bulb-item.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52640" y="657349"/>
            <a:ext cx="1765300" cy="391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43508" y="92609"/>
            <a:ext cx="8856984" cy="49582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6" name="Picture Placeholder 2"/>
          <p:cNvSpPr>
            <a:spLocks noGrp="1"/>
          </p:cNvSpPr>
          <p:nvPr>
            <p:ph type="pic" idx="12" hasCustomPrompt="1"/>
          </p:nvPr>
        </p:nvSpPr>
        <p:spPr>
          <a:xfrm>
            <a:off x="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232792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465584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5" hasCustomPrompt="1"/>
          </p:nvPr>
        </p:nvSpPr>
        <p:spPr>
          <a:xfrm>
            <a:off x="698376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2"/>
          <p:cNvSpPr/>
          <p:nvPr userDrawn="1"/>
        </p:nvSpPr>
        <p:spPr>
          <a:xfrm>
            <a:off x="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p:cNvSpPr/>
          <p:nvPr userDrawn="1"/>
        </p:nvSpPr>
        <p:spPr>
          <a:xfrm>
            <a:off x="232800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userDrawn="1"/>
        </p:nvSpPr>
        <p:spPr>
          <a:xfrm>
            <a:off x="465600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userDrawn="1"/>
        </p:nvSpPr>
        <p:spPr>
          <a:xfrm>
            <a:off x="698400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1596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2932113"/>
            <a:ext cx="9144000" cy="2211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55776" y="1131590"/>
            <a:ext cx="7230270" cy="3677432"/>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4513480" y="1626257"/>
            <a:ext cx="3465217" cy="256260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2"/>
          <p:cNvSpPr/>
          <p:nvPr userDrawn="1"/>
        </p:nvSpPr>
        <p:spPr>
          <a:xfrm>
            <a:off x="467544" y="3363838"/>
            <a:ext cx="3024336"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26058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759754"/>
            <a:ext cx="9144000" cy="2211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23208" y="1042230"/>
            <a:ext cx="2869272" cy="3474631"/>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7380312" y="1175233"/>
            <a:ext cx="1008112" cy="25561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2" hasCustomPrompt="1"/>
          </p:nvPr>
        </p:nvSpPr>
        <p:spPr>
          <a:xfrm>
            <a:off x="5643269" y="1261134"/>
            <a:ext cx="1654766" cy="25561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00137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3059832"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4860032" y="0"/>
            <a:ext cx="36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2"/>
          <p:cNvSpPr/>
          <p:nvPr userDrawn="1"/>
        </p:nvSpPr>
        <p:spPr>
          <a:xfrm>
            <a:off x="4896032" y="1311750"/>
            <a:ext cx="180000" cy="25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3440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307657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95063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131840" y="181632"/>
            <a:ext cx="6012160"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131840" y="757696"/>
            <a:ext cx="601216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0" y="-1"/>
            <a:ext cx="3059832"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3146470" y="1131590"/>
            <a:ext cx="3059832" cy="401191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88877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5" name="Rectangle 4"/>
          <p:cNvSpPr/>
          <p:nvPr userDrawn="1"/>
        </p:nvSpPr>
        <p:spPr>
          <a:xfrm>
            <a:off x="0" y="411510"/>
            <a:ext cx="6444208" cy="4320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Picture Placeholder 2"/>
          <p:cNvSpPr>
            <a:spLocks noGrp="1"/>
          </p:cNvSpPr>
          <p:nvPr>
            <p:ph type="pic" idx="1" hasCustomPrompt="1"/>
          </p:nvPr>
        </p:nvSpPr>
        <p:spPr>
          <a:xfrm>
            <a:off x="135622" y="195487"/>
            <a:ext cx="1944216" cy="47525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2223854" y="195487"/>
            <a:ext cx="1944216" cy="47525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312086" y="195487"/>
            <a:ext cx="1944216" cy="47525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42137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6444208" y="267494"/>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6444208" y="2715766"/>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3986213" y="267494"/>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3986213" y="2715766"/>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209397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536" y="3291830"/>
            <a:ext cx="8748464"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95536" y="3867894"/>
            <a:ext cx="8748464"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4963500"/>
            <a:ext cx="9144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userDrawn="1"/>
        </p:nvSpPr>
        <p:spPr>
          <a:xfrm>
            <a:off x="0" y="0"/>
            <a:ext cx="914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2" hasCustomPrompt="1"/>
          </p:nvPr>
        </p:nvSpPr>
        <p:spPr>
          <a:xfrm>
            <a:off x="467544" y="339502"/>
            <a:ext cx="3312128" cy="280807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3995936" y="339502"/>
            <a:ext cx="4680520" cy="133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3995936" y="1815574"/>
            <a:ext cx="1440000" cy="133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5616196" y="1815574"/>
            <a:ext cx="1440000" cy="133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7236456" y="1815574"/>
            <a:ext cx="1440000" cy="133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6524261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3106909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572242"/>
            <a:ext cx="9144000" cy="576063"/>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14830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Oval 3"/>
          <p:cNvSpPr/>
          <p:nvPr userDrawn="1"/>
        </p:nvSpPr>
        <p:spPr>
          <a:xfrm>
            <a:off x="3311860" y="737642"/>
            <a:ext cx="2520280" cy="25202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162351" y="1139211"/>
            <a:ext cx="819298" cy="1818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5" name="Rectangle 4"/>
          <p:cNvSpPr/>
          <p:nvPr userDrawn="1"/>
        </p:nvSpPr>
        <p:spPr>
          <a:xfrm>
            <a:off x="8334877" y="191867"/>
            <a:ext cx="809123" cy="635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4" name="Rectangle 3"/>
          <p:cNvSpPr/>
          <p:nvPr userDrawn="1"/>
        </p:nvSpPr>
        <p:spPr>
          <a:xfrm>
            <a:off x="0" y="189498"/>
            <a:ext cx="8334877" cy="6357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 name="Text Placeholder 9"/>
          <p:cNvSpPr>
            <a:spLocks noGrp="1"/>
          </p:cNvSpPr>
          <p:nvPr>
            <p:ph type="body" sz="quarter" idx="10" hasCustomPrompt="1"/>
          </p:nvPr>
        </p:nvSpPr>
        <p:spPr>
          <a:xfrm>
            <a:off x="315828" y="236987"/>
            <a:ext cx="6650456" cy="543185"/>
          </a:xfrm>
          <a:prstGeom prst="rect">
            <a:avLst/>
          </a:prstGeom>
        </p:spPr>
        <p:txBody>
          <a:bodyPr lIns="68580" tIns="34290" rIns="68580" bIns="34290" anchor="ctr"/>
          <a:lstStyle>
            <a:lvl1pPr marL="0" indent="0" algn="l">
              <a:buNone/>
              <a:defRPr sz="4100" b="0" baseline="0">
                <a:solidFill>
                  <a:schemeClr val="bg1"/>
                </a:solidFill>
                <a:latin typeface="+mj-lt"/>
                <a:cs typeface="Arial" pitchFamily="34" charset="0"/>
              </a:defRPr>
            </a:lvl1pPr>
          </a:lstStyle>
          <a:p>
            <a:pPr lvl="0"/>
            <a:r>
              <a:rPr lang="en-US" altLang="ko-KR" dirty="0"/>
              <a:t>BASIC LAYOUT</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53156" y="148101"/>
            <a:ext cx="1088912" cy="862971"/>
          </a:xfrm>
          <a:prstGeom prst="rect">
            <a:avLst/>
          </a:prstGeom>
        </p:spPr>
      </p:pic>
      <p:sp>
        <p:nvSpPr>
          <p:cNvPr id="6" name="Rectangle 5"/>
          <p:cNvSpPr/>
          <p:nvPr userDrawn="1"/>
        </p:nvSpPr>
        <p:spPr>
          <a:xfrm>
            <a:off x="3009" y="189319"/>
            <a:ext cx="159418" cy="635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Tree>
    <p:extLst>
      <p:ext uri="{BB962C8B-B14F-4D97-AF65-F5344CB8AC3E}">
        <p14:creationId xmlns:p14="http://schemas.microsoft.com/office/powerpoint/2010/main" val="10980293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9_Images &amp; Contents Layout">
    <p:spTree>
      <p:nvGrpSpPr>
        <p:cNvPr id="1" name=""/>
        <p:cNvGrpSpPr/>
        <p:nvPr/>
      </p:nvGrpSpPr>
      <p:grpSpPr>
        <a:xfrm>
          <a:off x="0" y="0"/>
          <a:ext cx="0" cy="0"/>
          <a:chOff x="0" y="0"/>
          <a:chExt cx="0" cy="0"/>
        </a:xfrm>
      </p:grpSpPr>
      <p:sp>
        <p:nvSpPr>
          <p:cNvPr id="20" name="Rectangle 19"/>
          <p:cNvSpPr/>
          <p:nvPr userDrawn="1"/>
        </p:nvSpPr>
        <p:spPr>
          <a:xfrm>
            <a:off x="0" y="2953494"/>
            <a:ext cx="9144000" cy="2190006"/>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100" b="1" dirty="0"/>
          </a:p>
        </p:txBody>
      </p:sp>
      <p:pic>
        <p:nvPicPr>
          <p:cNvPr id="13" name="Picture 17" descr="E:\002-KIMS BUSINESS\000-B-KIMS-소스 분류-2014\02-OBJECTS-모컴-액션-이미지\05-모니터\01-imac-kims수정-모니터.png">
            <a:extLst>
              <a:ext uri="{FF2B5EF4-FFF2-40B4-BE49-F238E27FC236}">
                <a16:creationId xmlns:a16="http://schemas.microsoft.com/office/drawing/2014/main" id="{869F4029-593C-41E4-AACB-479F5B334C9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flipH="1">
            <a:off x="541609" y="1222579"/>
            <a:ext cx="3305402" cy="3446630"/>
          </a:xfrm>
          <a:prstGeom prst="rect">
            <a:avLst/>
          </a:prstGeom>
          <a:noFill/>
          <a:extLst>
            <a:ext uri="{909E8E84-426E-40DD-AFC4-6F175D3DCCD1}">
              <a14:hiddenFill xmlns:a14="http://schemas.microsoft.com/office/drawing/2010/main">
                <a:solidFill>
                  <a:srgbClr val="FFFFFF"/>
                </a:solidFill>
              </a14:hiddenFill>
            </a:ext>
          </a:extLst>
        </p:spPr>
      </p:pic>
      <p:sp>
        <p:nvSpPr>
          <p:cNvPr id="14" name="그림 개체 틀 2">
            <a:extLst>
              <a:ext uri="{FF2B5EF4-FFF2-40B4-BE49-F238E27FC236}">
                <a16:creationId xmlns:a16="http://schemas.microsoft.com/office/drawing/2014/main" id="{5ED2DA9F-D415-4C77-89A6-6E8A3186C11D}"/>
              </a:ext>
            </a:extLst>
          </p:cNvPr>
          <p:cNvSpPr>
            <a:spLocks noGrp="1"/>
          </p:cNvSpPr>
          <p:nvPr>
            <p:ph type="pic" sz="quarter" idx="44" hasCustomPrompt="1"/>
          </p:nvPr>
        </p:nvSpPr>
        <p:spPr>
          <a:xfrm flipH="1">
            <a:off x="730013" y="1383782"/>
            <a:ext cx="3011075" cy="2247692"/>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lIns="68580" tIns="34290" rIns="68580" bIns="34290" anchor="ctr"/>
          <a:lstStyle>
            <a:lvl1pPr marL="0" indent="0" algn="ctr">
              <a:buFontTx/>
              <a:buNone/>
              <a:defRPr sz="9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5" name="Freeform 16">
            <a:extLst>
              <a:ext uri="{FF2B5EF4-FFF2-40B4-BE49-F238E27FC236}">
                <a16:creationId xmlns:a16="http://schemas.microsoft.com/office/drawing/2014/main" id="{ECE6042C-5EF1-409B-B240-4CB3848308D2}"/>
              </a:ext>
            </a:extLst>
          </p:cNvPr>
          <p:cNvSpPr/>
          <p:nvPr userDrawn="1"/>
        </p:nvSpPr>
        <p:spPr>
          <a:xfrm>
            <a:off x="0" y="170756"/>
            <a:ext cx="8076198" cy="673971"/>
          </a:xfrm>
          <a:custGeom>
            <a:avLst/>
            <a:gdLst>
              <a:gd name="connsiteX0" fmla="*/ 0 w 10768264"/>
              <a:gd name="connsiteY0" fmla="*/ 0 h 898628"/>
              <a:gd name="connsiteX1" fmla="*/ 10318950 w 10768264"/>
              <a:gd name="connsiteY1" fmla="*/ 0 h 898628"/>
              <a:gd name="connsiteX2" fmla="*/ 10768264 w 10768264"/>
              <a:gd name="connsiteY2" fmla="*/ 449314 h 898628"/>
              <a:gd name="connsiteX3" fmla="*/ 10768263 w 10768264"/>
              <a:gd name="connsiteY3" fmla="*/ 449314 h 898628"/>
              <a:gd name="connsiteX4" fmla="*/ 10318949 w 10768264"/>
              <a:gd name="connsiteY4" fmla="*/ 898628 h 898628"/>
              <a:gd name="connsiteX5" fmla="*/ 0 w 10768264"/>
              <a:gd name="connsiteY5" fmla="*/ 898627 h 89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8264" h="898628">
                <a:moveTo>
                  <a:pt x="0" y="0"/>
                </a:moveTo>
                <a:lnTo>
                  <a:pt x="10318950" y="0"/>
                </a:lnTo>
                <a:cubicBezTo>
                  <a:pt x="10567099" y="0"/>
                  <a:pt x="10768264" y="201165"/>
                  <a:pt x="10768264" y="449314"/>
                </a:cubicBezTo>
                <a:lnTo>
                  <a:pt x="10768263" y="449314"/>
                </a:lnTo>
                <a:cubicBezTo>
                  <a:pt x="10768263" y="697463"/>
                  <a:pt x="10567098" y="898628"/>
                  <a:pt x="10318949" y="898628"/>
                </a:cubicBezTo>
                <a:lnTo>
                  <a:pt x="0" y="89862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16" name="Text Placeholder 9">
            <a:extLst>
              <a:ext uri="{FF2B5EF4-FFF2-40B4-BE49-F238E27FC236}">
                <a16:creationId xmlns:a16="http://schemas.microsoft.com/office/drawing/2014/main" id="{35056DC0-4ED1-45C0-8D19-E83807A2A1C3}"/>
              </a:ext>
            </a:extLst>
          </p:cNvPr>
          <p:cNvSpPr>
            <a:spLocks noGrp="1"/>
          </p:cNvSpPr>
          <p:nvPr>
            <p:ph type="body" sz="quarter" idx="10" hasCustomPrompt="1"/>
          </p:nvPr>
        </p:nvSpPr>
        <p:spPr>
          <a:xfrm>
            <a:off x="242646" y="236151"/>
            <a:ext cx="8679898" cy="543185"/>
          </a:xfrm>
          <a:prstGeom prst="rect">
            <a:avLst/>
          </a:prstGeom>
        </p:spPr>
        <p:txBody>
          <a:bodyPr lIns="68580" tIns="34290" rIns="68580" bIns="34290" anchor="ctr"/>
          <a:lstStyle>
            <a:lvl1pPr marL="0" indent="0" algn="l">
              <a:buNone/>
              <a:defRPr sz="4100" b="0" baseline="0">
                <a:solidFill>
                  <a:schemeClr val="bg1"/>
                </a:solidFill>
                <a:latin typeface="+mj-lt"/>
                <a:cs typeface="Arial" pitchFamily="34" charset="0"/>
              </a:defRPr>
            </a:lvl1pPr>
          </a:lstStyle>
          <a:p>
            <a:pPr lvl="0"/>
            <a:r>
              <a:rPr lang="en-US" altLang="ko-KR" dirty="0"/>
              <a:t>BASIC LAYOUT</a:t>
            </a:r>
          </a:p>
        </p:txBody>
      </p:sp>
      <p:sp>
        <p:nvSpPr>
          <p:cNvPr id="17" name="Freeform 14">
            <a:extLst>
              <a:ext uri="{FF2B5EF4-FFF2-40B4-BE49-F238E27FC236}">
                <a16:creationId xmlns:a16="http://schemas.microsoft.com/office/drawing/2014/main" id="{F2C54DCE-8DF7-4AD4-AA70-D5D1E0B06D47}"/>
              </a:ext>
            </a:extLst>
          </p:cNvPr>
          <p:cNvSpPr/>
          <p:nvPr userDrawn="1"/>
        </p:nvSpPr>
        <p:spPr>
          <a:xfrm>
            <a:off x="8563470" y="170757"/>
            <a:ext cx="580530" cy="673970"/>
          </a:xfrm>
          <a:custGeom>
            <a:avLst/>
            <a:gdLst>
              <a:gd name="connsiteX0" fmla="*/ 449314 w 774040"/>
              <a:gd name="connsiteY0" fmla="*/ 0 h 898626"/>
              <a:gd name="connsiteX1" fmla="*/ 774040 w 774040"/>
              <a:gd name="connsiteY1" fmla="*/ 0 h 898626"/>
              <a:gd name="connsiteX2" fmla="*/ 774040 w 774040"/>
              <a:gd name="connsiteY2" fmla="*/ 898626 h 898626"/>
              <a:gd name="connsiteX3" fmla="*/ 449314 w 774040"/>
              <a:gd name="connsiteY3" fmla="*/ 898626 h 898626"/>
              <a:gd name="connsiteX4" fmla="*/ 9128 w 774040"/>
              <a:gd name="connsiteY4" fmla="*/ 539865 h 898626"/>
              <a:gd name="connsiteX5" fmla="*/ 0 w 774040"/>
              <a:gd name="connsiteY5" fmla="*/ 449314 h 898626"/>
              <a:gd name="connsiteX6" fmla="*/ 9128 w 774040"/>
              <a:gd name="connsiteY6" fmla="*/ 358762 h 898626"/>
              <a:gd name="connsiteX7" fmla="*/ 449314 w 774040"/>
              <a:gd name="connsiteY7" fmla="*/ 0 h 89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040" h="898626">
                <a:moveTo>
                  <a:pt x="449314" y="0"/>
                </a:moveTo>
                <a:lnTo>
                  <a:pt x="774040" y="0"/>
                </a:lnTo>
                <a:lnTo>
                  <a:pt x="774040" y="898626"/>
                </a:lnTo>
                <a:lnTo>
                  <a:pt x="449314" y="898626"/>
                </a:lnTo>
                <a:cubicBezTo>
                  <a:pt x="232184" y="898626"/>
                  <a:pt x="51026" y="744609"/>
                  <a:pt x="9128" y="539865"/>
                </a:cubicBezTo>
                <a:lnTo>
                  <a:pt x="0" y="449314"/>
                </a:lnTo>
                <a:lnTo>
                  <a:pt x="9128" y="358762"/>
                </a:lnTo>
                <a:cubicBezTo>
                  <a:pt x="51026" y="154017"/>
                  <a:pt x="232184" y="0"/>
                  <a:pt x="44931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587882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Style slide layout">
    <p:spTree>
      <p:nvGrpSpPr>
        <p:cNvPr id="1" name=""/>
        <p:cNvGrpSpPr/>
        <p:nvPr/>
      </p:nvGrpSpPr>
      <p:grpSpPr>
        <a:xfrm>
          <a:off x="0" y="0"/>
          <a:ext cx="0" cy="0"/>
          <a:chOff x="0" y="0"/>
          <a:chExt cx="0" cy="0"/>
        </a:xfrm>
      </p:grpSpPr>
      <p:sp>
        <p:nvSpPr>
          <p:cNvPr id="3" name="Rectangle 2"/>
          <p:cNvSpPr/>
          <p:nvPr userDrawn="1"/>
        </p:nvSpPr>
        <p:spPr>
          <a:xfrm>
            <a:off x="0" y="0"/>
            <a:ext cx="4241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26333"/>
            <a:ext cx="1561097" cy="1483043"/>
          </a:xfrm>
          <a:prstGeom prst="rect">
            <a:avLst/>
          </a:prstGeom>
        </p:spPr>
      </p:pic>
      <p:sp>
        <p:nvSpPr>
          <p:cNvPr id="4" name="Text Placeholder 9"/>
          <p:cNvSpPr>
            <a:spLocks noGrp="1"/>
          </p:cNvSpPr>
          <p:nvPr>
            <p:ph type="body" sz="quarter" idx="10" hasCustomPrompt="1"/>
          </p:nvPr>
        </p:nvSpPr>
        <p:spPr>
          <a:xfrm>
            <a:off x="1741571" y="417461"/>
            <a:ext cx="7180973" cy="543185"/>
          </a:xfrm>
          <a:prstGeom prst="rect">
            <a:avLst/>
          </a:prstGeom>
        </p:spPr>
        <p:txBody>
          <a:bodyPr lIns="68580" tIns="34290" rIns="68580" bIns="34290" anchor="ctr"/>
          <a:lstStyle>
            <a:lvl1pPr marL="0" indent="0" algn="l">
              <a:buNone/>
              <a:defRPr sz="41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6559572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3" name="Rectangle 2"/>
          <p:cNvSpPr/>
          <p:nvPr userDrawn="1"/>
        </p:nvSpPr>
        <p:spPr>
          <a:xfrm>
            <a:off x="0" y="2571750"/>
            <a:ext cx="9144000" cy="2571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Rectangle 1"/>
          <p:cNvSpPr/>
          <p:nvPr userDrawn="1"/>
        </p:nvSpPr>
        <p:spPr>
          <a:xfrm>
            <a:off x="2116108" y="843558"/>
            <a:ext cx="4896544" cy="3456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Rectangle 4"/>
          <p:cNvSpPr/>
          <p:nvPr userDrawn="1"/>
        </p:nvSpPr>
        <p:spPr>
          <a:xfrm>
            <a:off x="2116108" y="0"/>
            <a:ext cx="4896544" cy="195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userDrawn="1"/>
        </p:nvSpPr>
        <p:spPr>
          <a:xfrm>
            <a:off x="2116108" y="4948014"/>
            <a:ext cx="4896544" cy="195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116108" y="3049518"/>
            <a:ext cx="4896544"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2116108" y="3625582"/>
            <a:ext cx="4896544"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2050"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flipH="1">
            <a:off x="4155985" y="1156325"/>
            <a:ext cx="816788" cy="181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8D73045-0B82-42B3-AACE-D96E45E3ECED}"/>
              </a:ext>
            </a:extLst>
          </p:cNvPr>
          <p:cNvSpPr>
            <a:spLocks noGrp="1"/>
          </p:cNvSpPr>
          <p:nvPr>
            <p:ph type="pic" sz="quarter" idx="11" hasCustomPrompt="1"/>
          </p:nvPr>
        </p:nvSpPr>
        <p:spPr>
          <a:xfrm>
            <a:off x="4216891" y="0"/>
            <a:ext cx="4927109" cy="5143500"/>
          </a:xfrm>
          <a:custGeom>
            <a:avLst/>
            <a:gdLst>
              <a:gd name="connsiteX0" fmla="*/ 3702233 w 9854218"/>
              <a:gd name="connsiteY0" fmla="*/ 10176083 h 10287000"/>
              <a:gd name="connsiteX1" fmla="*/ 3789992 w 9854218"/>
              <a:gd name="connsiteY1" fmla="*/ 10255622 h 10287000"/>
              <a:gd name="connsiteX2" fmla="*/ 3816186 w 9854218"/>
              <a:gd name="connsiteY2" fmla="*/ 10287000 h 10287000"/>
              <a:gd name="connsiteX3" fmla="*/ 3772988 w 9854218"/>
              <a:gd name="connsiteY3" fmla="*/ 10287000 h 10287000"/>
              <a:gd name="connsiteX4" fmla="*/ 3756533 w 9854218"/>
              <a:gd name="connsiteY4" fmla="*/ 10269543 h 10287000"/>
              <a:gd name="connsiteX5" fmla="*/ 3678386 w 9854218"/>
              <a:gd name="connsiteY5" fmla="*/ 10176729 h 10287000"/>
              <a:gd name="connsiteX6" fmla="*/ 3702233 w 9854218"/>
              <a:gd name="connsiteY6" fmla="*/ 10176083 h 10287000"/>
              <a:gd name="connsiteX7" fmla="*/ 3705923 w 9854218"/>
              <a:gd name="connsiteY7" fmla="*/ 10030618 h 10287000"/>
              <a:gd name="connsiteX8" fmla="*/ 3847970 w 9854218"/>
              <a:gd name="connsiteY8" fmla="*/ 10176154 h 10287000"/>
              <a:gd name="connsiteX9" fmla="*/ 3959456 w 9854218"/>
              <a:gd name="connsiteY9" fmla="*/ 10287000 h 10287000"/>
              <a:gd name="connsiteX10" fmla="*/ 3904190 w 9854218"/>
              <a:gd name="connsiteY10" fmla="*/ 10287000 h 10287000"/>
              <a:gd name="connsiteX11" fmla="*/ 3902490 w 9854218"/>
              <a:gd name="connsiteY11" fmla="*/ 10285437 h 10287000"/>
              <a:gd name="connsiteX12" fmla="*/ 3829493 w 9854218"/>
              <a:gd name="connsiteY12" fmla="*/ 10224459 h 10287000"/>
              <a:gd name="connsiteX13" fmla="*/ 3705923 w 9854218"/>
              <a:gd name="connsiteY13" fmla="*/ 10030618 h 10287000"/>
              <a:gd name="connsiteX14" fmla="*/ 1244332 w 9854218"/>
              <a:gd name="connsiteY14" fmla="*/ 9732028 h 10287000"/>
              <a:gd name="connsiteX15" fmla="*/ 1244333 w 9854218"/>
              <a:gd name="connsiteY15" fmla="*/ 9742350 h 10287000"/>
              <a:gd name="connsiteX16" fmla="*/ 1244333 w 9854218"/>
              <a:gd name="connsiteY16" fmla="*/ 9752674 h 10287000"/>
              <a:gd name="connsiteX17" fmla="*/ 1234499 w 9854218"/>
              <a:gd name="connsiteY17" fmla="*/ 9744334 h 10287000"/>
              <a:gd name="connsiteX18" fmla="*/ 1234001 w 9854218"/>
              <a:gd name="connsiteY18" fmla="*/ 9742350 h 10287000"/>
              <a:gd name="connsiteX19" fmla="*/ 1244332 w 9854218"/>
              <a:gd name="connsiteY19" fmla="*/ 9732028 h 10287000"/>
              <a:gd name="connsiteX20" fmla="*/ 3569508 w 9854218"/>
              <a:gd name="connsiteY20" fmla="*/ 9650436 h 10287000"/>
              <a:gd name="connsiteX21" fmla="*/ 3581998 w 9854218"/>
              <a:gd name="connsiteY21" fmla="*/ 9662421 h 10287000"/>
              <a:gd name="connsiteX22" fmla="*/ 3570923 w 9854218"/>
              <a:gd name="connsiteY22" fmla="*/ 9656094 h 10287000"/>
              <a:gd name="connsiteX23" fmla="*/ 3568812 w 9854218"/>
              <a:gd name="connsiteY23" fmla="*/ 9649767 h 10287000"/>
              <a:gd name="connsiteX24" fmla="*/ 3569340 w 9854218"/>
              <a:gd name="connsiteY24" fmla="*/ 9649768 h 10287000"/>
              <a:gd name="connsiteX25" fmla="*/ 3569508 w 9854218"/>
              <a:gd name="connsiteY25" fmla="*/ 9650436 h 10287000"/>
              <a:gd name="connsiteX26" fmla="*/ 3733836 w 9854218"/>
              <a:gd name="connsiteY26" fmla="*/ 9636734 h 10287000"/>
              <a:gd name="connsiteX27" fmla="*/ 3746490 w 9854218"/>
              <a:gd name="connsiteY27" fmla="*/ 9649767 h 10287000"/>
              <a:gd name="connsiteX28" fmla="*/ 3733838 w 9854218"/>
              <a:gd name="connsiteY28" fmla="*/ 9637113 h 10287000"/>
              <a:gd name="connsiteX29" fmla="*/ 3494952 w 9854218"/>
              <a:gd name="connsiteY29" fmla="*/ 9551220 h 10287000"/>
              <a:gd name="connsiteX30" fmla="*/ 3496187 w 9854218"/>
              <a:gd name="connsiteY30" fmla="*/ 9552490 h 10287000"/>
              <a:gd name="connsiteX31" fmla="*/ 3504850 w 9854218"/>
              <a:gd name="connsiteY31" fmla="*/ 9560888 h 10287000"/>
              <a:gd name="connsiteX32" fmla="*/ 3499745 w 9854218"/>
              <a:gd name="connsiteY32" fmla="*/ 9559612 h 10287000"/>
              <a:gd name="connsiteX33" fmla="*/ 3455460 w 9854218"/>
              <a:gd name="connsiteY33" fmla="*/ 9510579 h 10287000"/>
              <a:gd name="connsiteX34" fmla="*/ 3480766 w 9854218"/>
              <a:gd name="connsiteY34" fmla="*/ 9535886 h 10287000"/>
              <a:gd name="connsiteX35" fmla="*/ 3493421 w 9854218"/>
              <a:gd name="connsiteY35" fmla="*/ 9548540 h 10287000"/>
              <a:gd name="connsiteX36" fmla="*/ 3494952 w 9854218"/>
              <a:gd name="connsiteY36" fmla="*/ 9551220 h 10287000"/>
              <a:gd name="connsiteX37" fmla="*/ 3392190 w 9854218"/>
              <a:gd name="connsiteY37" fmla="*/ 9409350 h 10287000"/>
              <a:gd name="connsiteX38" fmla="*/ 3404846 w 9854218"/>
              <a:gd name="connsiteY38" fmla="*/ 9409350 h 10287000"/>
              <a:gd name="connsiteX39" fmla="*/ 3417497 w 9854218"/>
              <a:gd name="connsiteY39" fmla="*/ 9409350 h 10287000"/>
              <a:gd name="connsiteX40" fmla="*/ 3797105 w 9854218"/>
              <a:gd name="connsiteY40" fmla="*/ 9738340 h 10287000"/>
              <a:gd name="connsiteX41" fmla="*/ 3809762 w 9854218"/>
              <a:gd name="connsiteY41" fmla="*/ 9738340 h 10287000"/>
              <a:gd name="connsiteX42" fmla="*/ 3835066 w 9854218"/>
              <a:gd name="connsiteY42" fmla="*/ 9776301 h 10287000"/>
              <a:gd name="connsiteX43" fmla="*/ 3873026 w 9854218"/>
              <a:gd name="connsiteY43" fmla="*/ 9801610 h 10287000"/>
              <a:gd name="connsiteX44" fmla="*/ 3910990 w 9854218"/>
              <a:gd name="connsiteY44" fmla="*/ 9839571 h 10287000"/>
              <a:gd name="connsiteX45" fmla="*/ 3936296 w 9854218"/>
              <a:gd name="connsiteY45" fmla="*/ 9852222 h 10287000"/>
              <a:gd name="connsiteX46" fmla="*/ 3961601 w 9854218"/>
              <a:gd name="connsiteY46" fmla="*/ 9877532 h 10287000"/>
              <a:gd name="connsiteX47" fmla="*/ 3999564 w 9854218"/>
              <a:gd name="connsiteY47" fmla="*/ 9902836 h 10287000"/>
              <a:gd name="connsiteX48" fmla="*/ 4113444 w 9854218"/>
              <a:gd name="connsiteY48" fmla="*/ 10004066 h 10287000"/>
              <a:gd name="connsiteX49" fmla="*/ 4176716 w 9854218"/>
              <a:gd name="connsiteY49" fmla="*/ 10054680 h 10287000"/>
              <a:gd name="connsiteX50" fmla="*/ 4239982 w 9854218"/>
              <a:gd name="connsiteY50" fmla="*/ 10105293 h 10287000"/>
              <a:gd name="connsiteX51" fmla="*/ 4341209 w 9854218"/>
              <a:gd name="connsiteY51" fmla="*/ 10181214 h 10287000"/>
              <a:gd name="connsiteX52" fmla="*/ 4328555 w 9854218"/>
              <a:gd name="connsiteY52" fmla="*/ 10143254 h 10287000"/>
              <a:gd name="connsiteX53" fmla="*/ 4328555 w 9854218"/>
              <a:gd name="connsiteY53" fmla="*/ 10155908 h 10287000"/>
              <a:gd name="connsiteX54" fmla="*/ 4391824 w 9854218"/>
              <a:gd name="connsiteY54" fmla="*/ 10181214 h 10287000"/>
              <a:gd name="connsiteX55" fmla="*/ 4391824 w 9854218"/>
              <a:gd name="connsiteY55" fmla="*/ 10168562 h 10287000"/>
              <a:gd name="connsiteX56" fmla="*/ 4404478 w 9854218"/>
              <a:gd name="connsiteY56" fmla="*/ 10168562 h 10287000"/>
              <a:gd name="connsiteX57" fmla="*/ 4404476 w 9854218"/>
              <a:gd name="connsiteY57" fmla="*/ 10181214 h 10287000"/>
              <a:gd name="connsiteX58" fmla="*/ 4417134 w 9854218"/>
              <a:gd name="connsiteY58" fmla="*/ 10193868 h 10287000"/>
              <a:gd name="connsiteX59" fmla="*/ 4504126 w 9854218"/>
              <a:gd name="connsiteY59" fmla="*/ 10246062 h 10287000"/>
              <a:gd name="connsiteX60" fmla="*/ 4555560 w 9854218"/>
              <a:gd name="connsiteY60" fmla="*/ 10287000 h 10287000"/>
              <a:gd name="connsiteX61" fmla="*/ 4347497 w 9854218"/>
              <a:gd name="connsiteY61" fmla="*/ 10287000 h 10287000"/>
              <a:gd name="connsiteX62" fmla="*/ 4341209 w 9854218"/>
              <a:gd name="connsiteY62" fmla="*/ 10282443 h 10287000"/>
              <a:gd name="connsiteX63" fmla="*/ 4088141 w 9854218"/>
              <a:gd name="connsiteY63" fmla="*/ 10105290 h 10287000"/>
              <a:gd name="connsiteX64" fmla="*/ 4088136 w 9854218"/>
              <a:gd name="connsiteY64" fmla="*/ 10092639 h 10287000"/>
              <a:gd name="connsiteX65" fmla="*/ 3974256 w 9854218"/>
              <a:gd name="connsiteY65" fmla="*/ 10004066 h 10287000"/>
              <a:gd name="connsiteX66" fmla="*/ 3974255 w 9854218"/>
              <a:gd name="connsiteY66" fmla="*/ 9991412 h 10287000"/>
              <a:gd name="connsiteX67" fmla="*/ 3974255 w 9854218"/>
              <a:gd name="connsiteY67" fmla="*/ 9978758 h 10287000"/>
              <a:gd name="connsiteX68" fmla="*/ 3961601 w 9854218"/>
              <a:gd name="connsiteY68" fmla="*/ 9966108 h 10287000"/>
              <a:gd name="connsiteX69" fmla="*/ 3948950 w 9854218"/>
              <a:gd name="connsiteY69" fmla="*/ 9953451 h 10287000"/>
              <a:gd name="connsiteX70" fmla="*/ 3936296 w 9854218"/>
              <a:gd name="connsiteY70" fmla="*/ 9953451 h 10287000"/>
              <a:gd name="connsiteX71" fmla="*/ 3948952 w 9854218"/>
              <a:gd name="connsiteY71" fmla="*/ 9966104 h 10287000"/>
              <a:gd name="connsiteX72" fmla="*/ 3961601 w 9854218"/>
              <a:gd name="connsiteY72" fmla="*/ 9978758 h 10287000"/>
              <a:gd name="connsiteX73" fmla="*/ 3948950 w 9854218"/>
              <a:gd name="connsiteY73" fmla="*/ 9991412 h 10287000"/>
              <a:gd name="connsiteX74" fmla="*/ 3835066 w 9854218"/>
              <a:gd name="connsiteY74" fmla="*/ 9890182 h 10287000"/>
              <a:gd name="connsiteX75" fmla="*/ 3822413 w 9854218"/>
              <a:gd name="connsiteY75" fmla="*/ 9877532 h 10287000"/>
              <a:gd name="connsiteX76" fmla="*/ 3822416 w 9854218"/>
              <a:gd name="connsiteY76" fmla="*/ 9864876 h 10287000"/>
              <a:gd name="connsiteX77" fmla="*/ 3784448 w 9854218"/>
              <a:gd name="connsiteY77" fmla="*/ 9826916 h 10287000"/>
              <a:gd name="connsiteX78" fmla="*/ 3771798 w 9854218"/>
              <a:gd name="connsiteY78" fmla="*/ 9814262 h 10287000"/>
              <a:gd name="connsiteX79" fmla="*/ 3759143 w 9854218"/>
              <a:gd name="connsiteY79" fmla="*/ 9788956 h 10287000"/>
              <a:gd name="connsiteX80" fmla="*/ 3733834 w 9854218"/>
              <a:gd name="connsiteY80" fmla="*/ 9763647 h 10287000"/>
              <a:gd name="connsiteX81" fmla="*/ 3721186 w 9854218"/>
              <a:gd name="connsiteY81" fmla="*/ 9763647 h 10287000"/>
              <a:gd name="connsiteX82" fmla="*/ 3721187 w 9854218"/>
              <a:gd name="connsiteY82" fmla="*/ 9750996 h 10287000"/>
              <a:gd name="connsiteX83" fmla="*/ 3708530 w 9854218"/>
              <a:gd name="connsiteY83" fmla="*/ 9750996 h 10287000"/>
              <a:gd name="connsiteX84" fmla="*/ 3670571 w 9854218"/>
              <a:gd name="connsiteY84" fmla="*/ 9713032 h 10287000"/>
              <a:gd name="connsiteX85" fmla="*/ 3683226 w 9854218"/>
              <a:gd name="connsiteY85" fmla="*/ 9713036 h 10287000"/>
              <a:gd name="connsiteX86" fmla="*/ 3556684 w 9854218"/>
              <a:gd name="connsiteY86" fmla="*/ 9573846 h 10287000"/>
              <a:gd name="connsiteX87" fmla="*/ 3534545 w 9854218"/>
              <a:gd name="connsiteY87" fmla="*/ 9589662 h 10287000"/>
              <a:gd name="connsiteX88" fmla="*/ 3531419 w 9854218"/>
              <a:gd name="connsiteY88" fmla="*/ 9586632 h 10287000"/>
              <a:gd name="connsiteX89" fmla="*/ 3531382 w 9854218"/>
              <a:gd name="connsiteY89" fmla="*/ 9586500 h 10287000"/>
              <a:gd name="connsiteX90" fmla="*/ 3531150 w 9854218"/>
              <a:gd name="connsiteY90" fmla="*/ 9586378 h 10287000"/>
              <a:gd name="connsiteX91" fmla="*/ 3504850 w 9854218"/>
              <a:gd name="connsiteY91" fmla="*/ 9560888 h 10287000"/>
              <a:gd name="connsiteX92" fmla="*/ 3506069 w 9854218"/>
              <a:gd name="connsiteY92" fmla="*/ 9561192 h 10287000"/>
              <a:gd name="connsiteX93" fmla="*/ 3518723 w 9854218"/>
              <a:gd name="connsiteY93" fmla="*/ 9573846 h 10287000"/>
              <a:gd name="connsiteX94" fmla="*/ 3531383 w 9854218"/>
              <a:gd name="connsiteY94" fmla="*/ 9573843 h 10287000"/>
              <a:gd name="connsiteX95" fmla="*/ 3531382 w 9854218"/>
              <a:gd name="connsiteY95" fmla="*/ 9561192 h 10287000"/>
              <a:gd name="connsiteX96" fmla="*/ 3468112 w 9854218"/>
              <a:gd name="connsiteY96" fmla="*/ 9497925 h 10287000"/>
              <a:gd name="connsiteX97" fmla="*/ 3468112 w 9854218"/>
              <a:gd name="connsiteY97" fmla="*/ 9485268 h 10287000"/>
              <a:gd name="connsiteX98" fmla="*/ 3442808 w 9854218"/>
              <a:gd name="connsiteY98" fmla="*/ 9459964 h 10287000"/>
              <a:gd name="connsiteX99" fmla="*/ 3417497 w 9854218"/>
              <a:gd name="connsiteY99" fmla="*/ 9434658 h 10287000"/>
              <a:gd name="connsiteX100" fmla="*/ 3012584 w 9854218"/>
              <a:gd name="connsiteY100" fmla="*/ 9257510 h 10287000"/>
              <a:gd name="connsiteX101" fmla="*/ 3022073 w 9854218"/>
              <a:gd name="connsiteY101" fmla="*/ 9268580 h 10287000"/>
              <a:gd name="connsiteX102" fmla="*/ 3019736 w 9854218"/>
              <a:gd name="connsiteY102" fmla="*/ 9268968 h 10287000"/>
              <a:gd name="connsiteX103" fmla="*/ 2847455 w 9854218"/>
              <a:gd name="connsiteY103" fmla="*/ 8968533 h 10287000"/>
              <a:gd name="connsiteX104" fmla="*/ 2865802 w 9854218"/>
              <a:gd name="connsiteY104" fmla="*/ 8997360 h 10287000"/>
              <a:gd name="connsiteX105" fmla="*/ 2872247 w 9854218"/>
              <a:gd name="connsiteY105" fmla="*/ 9005182 h 10287000"/>
              <a:gd name="connsiteX106" fmla="*/ 2871814 w 9854218"/>
              <a:gd name="connsiteY106" fmla="*/ 9000681 h 10287000"/>
              <a:gd name="connsiteX107" fmla="*/ 2879723 w 9854218"/>
              <a:gd name="connsiteY107" fmla="*/ 8999692 h 10287000"/>
              <a:gd name="connsiteX108" fmla="*/ 2882327 w 9854218"/>
              <a:gd name="connsiteY108" fmla="*/ 9000148 h 10287000"/>
              <a:gd name="connsiteX109" fmla="*/ 2884188 w 9854218"/>
              <a:gd name="connsiteY109" fmla="*/ 8997712 h 10287000"/>
              <a:gd name="connsiteX110" fmla="*/ 2885808 w 9854218"/>
              <a:gd name="connsiteY110" fmla="*/ 9000758 h 10287000"/>
              <a:gd name="connsiteX111" fmla="*/ 2887631 w 9854218"/>
              <a:gd name="connsiteY111" fmla="*/ 9001077 h 10287000"/>
              <a:gd name="connsiteX112" fmla="*/ 2886047 w 9854218"/>
              <a:gd name="connsiteY112" fmla="*/ 8991786 h 10287000"/>
              <a:gd name="connsiteX113" fmla="*/ 2850458 w 9854218"/>
              <a:gd name="connsiteY113" fmla="*/ 8972210 h 10287000"/>
              <a:gd name="connsiteX114" fmla="*/ 1261949 w 9854218"/>
              <a:gd name="connsiteY114" fmla="*/ 8958783 h 10287000"/>
              <a:gd name="connsiteX115" fmla="*/ 1262372 w 9854218"/>
              <a:gd name="connsiteY115" fmla="*/ 8959339 h 10287000"/>
              <a:gd name="connsiteX116" fmla="*/ 1268305 w 9854218"/>
              <a:gd name="connsiteY116" fmla="*/ 8971461 h 10287000"/>
              <a:gd name="connsiteX117" fmla="*/ 1119280 w 9854218"/>
              <a:gd name="connsiteY117" fmla="*/ 8584360 h 10287000"/>
              <a:gd name="connsiteX118" fmla="*/ 1121074 w 9854218"/>
              <a:gd name="connsiteY118" fmla="*/ 8598870 h 10287000"/>
              <a:gd name="connsiteX119" fmla="*/ 1126753 w 9854218"/>
              <a:gd name="connsiteY119" fmla="*/ 8617364 h 10287000"/>
              <a:gd name="connsiteX120" fmla="*/ 1143751 w 9854218"/>
              <a:gd name="connsiteY120" fmla="*/ 8637490 h 10287000"/>
              <a:gd name="connsiteX121" fmla="*/ 1153022 w 9854218"/>
              <a:gd name="connsiteY121" fmla="*/ 8652268 h 10287000"/>
              <a:gd name="connsiteX122" fmla="*/ 993608 w 9854218"/>
              <a:gd name="connsiteY122" fmla="*/ 8563178 h 10287000"/>
              <a:gd name="connsiteX123" fmla="*/ 1001044 w 9854218"/>
              <a:gd name="connsiteY123" fmla="*/ 8596624 h 10287000"/>
              <a:gd name="connsiteX124" fmla="*/ 978638 w 9854218"/>
              <a:gd name="connsiteY124" fmla="*/ 8602694 h 10287000"/>
              <a:gd name="connsiteX125" fmla="*/ 1150966 w 9854218"/>
              <a:gd name="connsiteY125" fmla="*/ 8955356 h 10287000"/>
              <a:gd name="connsiteX126" fmla="*/ 1276850 w 9854218"/>
              <a:gd name="connsiteY126" fmla="*/ 9118520 h 10287000"/>
              <a:gd name="connsiteX127" fmla="*/ 1396570 w 9854218"/>
              <a:gd name="connsiteY127" fmla="*/ 9312225 h 10287000"/>
              <a:gd name="connsiteX128" fmla="*/ 1368209 w 9854218"/>
              <a:gd name="connsiteY128" fmla="*/ 9242926 h 10287000"/>
              <a:gd name="connsiteX129" fmla="*/ 1398731 w 9854218"/>
              <a:gd name="connsiteY129" fmla="*/ 9249092 h 10287000"/>
              <a:gd name="connsiteX130" fmla="*/ 1424824 w 9854218"/>
              <a:gd name="connsiteY130" fmla="*/ 9291942 h 10287000"/>
              <a:gd name="connsiteX131" fmla="*/ 1437577 w 9854218"/>
              <a:gd name="connsiteY131" fmla="*/ 9308271 h 10287000"/>
              <a:gd name="connsiteX132" fmla="*/ 1426300 w 9854218"/>
              <a:gd name="connsiteY132" fmla="*/ 9285122 h 10287000"/>
              <a:gd name="connsiteX133" fmla="*/ 1398241 w 9854218"/>
              <a:gd name="connsiteY133" fmla="*/ 9227676 h 10287000"/>
              <a:gd name="connsiteX134" fmla="*/ 1399595 w 9854218"/>
              <a:gd name="connsiteY134" fmla="*/ 9228166 h 10287000"/>
              <a:gd name="connsiteX135" fmla="*/ 1358393 w 9854218"/>
              <a:gd name="connsiteY135" fmla="*/ 9155026 h 10287000"/>
              <a:gd name="connsiteX136" fmla="*/ 1318568 w 9854218"/>
              <a:gd name="connsiteY136" fmla="*/ 9121743 h 10287000"/>
              <a:gd name="connsiteX137" fmla="*/ 1090468 w 9854218"/>
              <a:gd name="connsiteY137" fmla="*/ 8795770 h 10287000"/>
              <a:gd name="connsiteX138" fmla="*/ 1049606 w 9854218"/>
              <a:gd name="connsiteY138" fmla="*/ 8674704 h 10287000"/>
              <a:gd name="connsiteX139" fmla="*/ 978416 w 9854218"/>
              <a:gd name="connsiteY139" fmla="*/ 8451138 h 10287000"/>
              <a:gd name="connsiteX140" fmla="*/ 1037843 w 9854218"/>
              <a:gd name="connsiteY140" fmla="*/ 8567380 h 10287000"/>
              <a:gd name="connsiteX141" fmla="*/ 1119851 w 9854218"/>
              <a:gd name="connsiteY141" fmla="*/ 8712051 h 10287000"/>
              <a:gd name="connsiteX142" fmla="*/ 1205537 w 9854218"/>
              <a:gd name="connsiteY142" fmla="*/ 8846256 h 10287000"/>
              <a:gd name="connsiteX143" fmla="*/ 1261949 w 9854218"/>
              <a:gd name="connsiteY143" fmla="*/ 8958783 h 10287000"/>
              <a:gd name="connsiteX144" fmla="*/ 1258343 w 9854218"/>
              <a:gd name="connsiteY144" fmla="*/ 8954042 h 10287000"/>
              <a:gd name="connsiteX145" fmla="*/ 1262950 w 9854218"/>
              <a:gd name="connsiteY145" fmla="*/ 8994056 h 10287000"/>
              <a:gd name="connsiteX146" fmla="*/ 1312042 w 9854218"/>
              <a:gd name="connsiteY146" fmla="*/ 9048618 h 10287000"/>
              <a:gd name="connsiteX147" fmla="*/ 1391452 w 9854218"/>
              <a:gd name="connsiteY147" fmla="*/ 9183502 h 10287000"/>
              <a:gd name="connsiteX148" fmla="*/ 1424497 w 9854218"/>
              <a:gd name="connsiteY148" fmla="*/ 9237166 h 10287000"/>
              <a:gd name="connsiteX149" fmla="*/ 1429220 w 9854218"/>
              <a:gd name="connsiteY149" fmla="*/ 9238874 h 10287000"/>
              <a:gd name="connsiteX150" fmla="*/ 1434265 w 9854218"/>
              <a:gd name="connsiteY150" fmla="*/ 9245505 h 10287000"/>
              <a:gd name="connsiteX151" fmla="*/ 1456580 w 9854218"/>
              <a:gd name="connsiteY151" fmla="*/ 9264154 h 10287000"/>
              <a:gd name="connsiteX152" fmla="*/ 1488438 w 9854218"/>
              <a:gd name="connsiteY152" fmla="*/ 9290780 h 10287000"/>
              <a:gd name="connsiteX153" fmla="*/ 1565340 w 9854218"/>
              <a:gd name="connsiteY153" fmla="*/ 9409190 h 10287000"/>
              <a:gd name="connsiteX154" fmla="*/ 1632974 w 9854218"/>
              <a:gd name="connsiteY154" fmla="*/ 9506312 h 10287000"/>
              <a:gd name="connsiteX155" fmla="*/ 1626314 w 9854218"/>
              <a:gd name="connsiteY155" fmla="*/ 9514282 h 10287000"/>
              <a:gd name="connsiteX156" fmla="*/ 1611659 w 9854218"/>
              <a:gd name="connsiteY156" fmla="*/ 9502036 h 10287000"/>
              <a:gd name="connsiteX157" fmla="*/ 1622706 w 9854218"/>
              <a:gd name="connsiteY157" fmla="*/ 9517170 h 10287000"/>
              <a:gd name="connsiteX158" fmla="*/ 1722140 w 9854218"/>
              <a:gd name="connsiteY158" fmla="*/ 9649444 h 10287000"/>
              <a:gd name="connsiteX159" fmla="*/ 1730402 w 9854218"/>
              <a:gd name="connsiteY159" fmla="*/ 9674248 h 10287000"/>
              <a:gd name="connsiteX160" fmla="*/ 1740784 w 9854218"/>
              <a:gd name="connsiteY160" fmla="*/ 9674248 h 10287000"/>
              <a:gd name="connsiteX161" fmla="*/ 1722140 w 9854218"/>
              <a:gd name="connsiteY161" fmla="*/ 9649444 h 10287000"/>
              <a:gd name="connsiteX162" fmla="*/ 1720020 w 9854218"/>
              <a:gd name="connsiteY162" fmla="*/ 9643092 h 10287000"/>
              <a:gd name="connsiteX163" fmla="*/ 1740782 w 9854218"/>
              <a:gd name="connsiteY163" fmla="*/ 9653476 h 10287000"/>
              <a:gd name="connsiteX164" fmla="*/ 1751162 w 9854218"/>
              <a:gd name="connsiteY164" fmla="*/ 9653476 h 10287000"/>
              <a:gd name="connsiteX165" fmla="*/ 1657852 w 9854218"/>
              <a:gd name="connsiteY165" fmla="*/ 9494422 h 10287000"/>
              <a:gd name="connsiteX166" fmla="*/ 1559534 w 9854218"/>
              <a:gd name="connsiteY166" fmla="*/ 9346986 h 10287000"/>
              <a:gd name="connsiteX167" fmla="*/ 1533182 w 9854218"/>
              <a:gd name="connsiteY167" fmla="*/ 9310760 h 10287000"/>
              <a:gd name="connsiteX168" fmla="*/ 1529318 w 9854218"/>
              <a:gd name="connsiteY168" fmla="*/ 9301674 h 10287000"/>
              <a:gd name="connsiteX169" fmla="*/ 1470966 w 9854218"/>
              <a:gd name="connsiteY169" fmla="*/ 9214168 h 10287000"/>
              <a:gd name="connsiteX170" fmla="*/ 1207861 w 9854218"/>
              <a:gd name="connsiteY170" fmla="*/ 8762176 h 10287000"/>
              <a:gd name="connsiteX171" fmla="*/ 1204783 w 9854218"/>
              <a:gd name="connsiteY171" fmla="*/ 8758706 h 10287000"/>
              <a:gd name="connsiteX172" fmla="*/ 1182371 w 9854218"/>
              <a:gd name="connsiteY172" fmla="*/ 8745052 h 10287000"/>
              <a:gd name="connsiteX173" fmla="*/ 1016593 w 9854218"/>
              <a:gd name="connsiteY173" fmla="*/ 8501824 h 10287000"/>
              <a:gd name="connsiteX174" fmla="*/ 490171 w 9854218"/>
              <a:gd name="connsiteY174" fmla="*/ 8276537 h 10287000"/>
              <a:gd name="connsiteX175" fmla="*/ 583148 w 9854218"/>
              <a:gd name="connsiteY175" fmla="*/ 8524276 h 10287000"/>
              <a:gd name="connsiteX176" fmla="*/ 676129 w 9854218"/>
              <a:gd name="connsiteY176" fmla="*/ 8689440 h 10287000"/>
              <a:gd name="connsiteX177" fmla="*/ 676130 w 9854218"/>
              <a:gd name="connsiteY177" fmla="*/ 8699764 h 10287000"/>
              <a:gd name="connsiteX178" fmla="*/ 686459 w 9854218"/>
              <a:gd name="connsiteY178" fmla="*/ 8710083 h 10287000"/>
              <a:gd name="connsiteX179" fmla="*/ 676129 w 9854218"/>
              <a:gd name="connsiteY179" fmla="*/ 8720408 h 10287000"/>
              <a:gd name="connsiteX180" fmla="*/ 670654 w 9854218"/>
              <a:gd name="connsiteY180" fmla="*/ 8717283 h 10287000"/>
              <a:gd name="connsiteX181" fmla="*/ 665797 w 9854218"/>
              <a:gd name="connsiteY181" fmla="*/ 8710086 h 10287000"/>
              <a:gd name="connsiteX182" fmla="*/ 667090 w 9854218"/>
              <a:gd name="connsiteY182" fmla="*/ 8715248 h 10287000"/>
              <a:gd name="connsiteX183" fmla="*/ 670654 w 9854218"/>
              <a:gd name="connsiteY183" fmla="*/ 8717283 h 10287000"/>
              <a:gd name="connsiteX184" fmla="*/ 689203 w 9854218"/>
              <a:gd name="connsiteY184" fmla="*/ 8744763 h 10287000"/>
              <a:gd name="connsiteX185" fmla="*/ 769109 w 9854218"/>
              <a:gd name="connsiteY185" fmla="*/ 8885571 h 10287000"/>
              <a:gd name="connsiteX186" fmla="*/ 779438 w 9854218"/>
              <a:gd name="connsiteY186" fmla="*/ 8906216 h 10287000"/>
              <a:gd name="connsiteX187" fmla="*/ 789766 w 9854218"/>
              <a:gd name="connsiteY187" fmla="*/ 8916537 h 10287000"/>
              <a:gd name="connsiteX188" fmla="*/ 779437 w 9854218"/>
              <a:gd name="connsiteY188" fmla="*/ 8937183 h 10287000"/>
              <a:gd name="connsiteX189" fmla="*/ 820763 w 9854218"/>
              <a:gd name="connsiteY189" fmla="*/ 8988798 h 10287000"/>
              <a:gd name="connsiteX190" fmla="*/ 1027381 w 9854218"/>
              <a:gd name="connsiteY190" fmla="*/ 9401702 h 10287000"/>
              <a:gd name="connsiteX191" fmla="*/ 1017050 w 9854218"/>
              <a:gd name="connsiteY191" fmla="*/ 9387624 h 10287000"/>
              <a:gd name="connsiteX192" fmla="*/ 1017052 w 9854218"/>
              <a:gd name="connsiteY192" fmla="*/ 9381058 h 10287000"/>
              <a:gd name="connsiteX193" fmla="*/ 1006720 w 9854218"/>
              <a:gd name="connsiteY193" fmla="*/ 9370732 h 10287000"/>
              <a:gd name="connsiteX194" fmla="*/ 1013176 w 9854218"/>
              <a:gd name="connsiteY194" fmla="*/ 9382348 h 10287000"/>
              <a:gd name="connsiteX195" fmla="*/ 1017050 w 9854218"/>
              <a:gd name="connsiteY195" fmla="*/ 9387624 h 10287000"/>
              <a:gd name="connsiteX196" fmla="*/ 1017052 w 9854218"/>
              <a:gd name="connsiteY196" fmla="*/ 9391383 h 10287000"/>
              <a:gd name="connsiteX197" fmla="*/ 1027381 w 9854218"/>
              <a:gd name="connsiteY197" fmla="*/ 9412026 h 10287000"/>
              <a:gd name="connsiteX198" fmla="*/ 1017050 w 9854218"/>
              <a:gd name="connsiteY198" fmla="*/ 9412023 h 10287000"/>
              <a:gd name="connsiteX199" fmla="*/ 1008526 w 9854218"/>
              <a:gd name="connsiteY199" fmla="*/ 9402288 h 10287000"/>
              <a:gd name="connsiteX200" fmla="*/ 1006721 w 9854218"/>
              <a:gd name="connsiteY200" fmla="*/ 9391380 h 10287000"/>
              <a:gd name="connsiteX201" fmla="*/ 1008011 w 9854218"/>
              <a:gd name="connsiteY201" fmla="*/ 9401702 h 10287000"/>
              <a:gd name="connsiteX202" fmla="*/ 1008526 w 9854218"/>
              <a:gd name="connsiteY202" fmla="*/ 9402288 h 10287000"/>
              <a:gd name="connsiteX203" fmla="*/ 1010108 w 9854218"/>
              <a:gd name="connsiteY203" fmla="*/ 9411862 h 10287000"/>
              <a:gd name="connsiteX204" fmla="*/ 1037713 w 9854218"/>
              <a:gd name="connsiteY204" fmla="*/ 9494604 h 10287000"/>
              <a:gd name="connsiteX205" fmla="*/ 1037713 w 9854218"/>
              <a:gd name="connsiteY205" fmla="*/ 9484281 h 10287000"/>
              <a:gd name="connsiteX206" fmla="*/ 1048045 w 9854218"/>
              <a:gd name="connsiteY206" fmla="*/ 9504932 h 10287000"/>
              <a:gd name="connsiteX207" fmla="*/ 1058374 w 9854218"/>
              <a:gd name="connsiteY207" fmla="*/ 9515253 h 10287000"/>
              <a:gd name="connsiteX208" fmla="*/ 1192031 w 9854218"/>
              <a:gd name="connsiteY208" fmla="*/ 9708318 h 10287000"/>
              <a:gd name="connsiteX209" fmla="*/ 1234499 w 9854218"/>
              <a:gd name="connsiteY209" fmla="*/ 9744334 h 10287000"/>
              <a:gd name="connsiteX210" fmla="*/ 1235294 w 9854218"/>
              <a:gd name="connsiteY210" fmla="*/ 9747512 h 10287000"/>
              <a:gd name="connsiteX211" fmla="*/ 1244333 w 9854218"/>
              <a:gd name="connsiteY211" fmla="*/ 9752674 h 10287000"/>
              <a:gd name="connsiteX212" fmla="*/ 1254664 w 9854218"/>
              <a:gd name="connsiteY212" fmla="*/ 9762996 h 10287000"/>
              <a:gd name="connsiteX213" fmla="*/ 1306319 w 9854218"/>
              <a:gd name="connsiteY213" fmla="*/ 9814608 h 10287000"/>
              <a:gd name="connsiteX214" fmla="*/ 1285657 w 9854218"/>
              <a:gd name="connsiteY214" fmla="*/ 9804284 h 10287000"/>
              <a:gd name="connsiteX215" fmla="*/ 1285658 w 9854218"/>
              <a:gd name="connsiteY215" fmla="*/ 9814605 h 10287000"/>
              <a:gd name="connsiteX216" fmla="*/ 1285658 w 9854218"/>
              <a:gd name="connsiteY216" fmla="*/ 9824930 h 10287000"/>
              <a:gd name="connsiteX217" fmla="*/ 1275326 w 9854218"/>
              <a:gd name="connsiteY217" fmla="*/ 9814608 h 10287000"/>
              <a:gd name="connsiteX218" fmla="*/ 1316651 w 9854218"/>
              <a:gd name="connsiteY218" fmla="*/ 9886866 h 10287000"/>
              <a:gd name="connsiteX219" fmla="*/ 1316650 w 9854218"/>
              <a:gd name="connsiteY219" fmla="*/ 9876544 h 10287000"/>
              <a:gd name="connsiteX220" fmla="*/ 1306318 w 9854218"/>
              <a:gd name="connsiteY220" fmla="*/ 9866220 h 10287000"/>
              <a:gd name="connsiteX221" fmla="*/ 1306319 w 9854218"/>
              <a:gd name="connsiteY221" fmla="*/ 9855898 h 10287000"/>
              <a:gd name="connsiteX222" fmla="*/ 1326982 w 9854218"/>
              <a:gd name="connsiteY222" fmla="*/ 9876542 h 10287000"/>
              <a:gd name="connsiteX223" fmla="*/ 1337312 w 9854218"/>
              <a:gd name="connsiteY223" fmla="*/ 9886866 h 10287000"/>
              <a:gd name="connsiteX224" fmla="*/ 1430291 w 9854218"/>
              <a:gd name="connsiteY224" fmla="*/ 9959126 h 10287000"/>
              <a:gd name="connsiteX225" fmla="*/ 1502608 w 9854218"/>
              <a:gd name="connsiteY225" fmla="*/ 10082998 h 10287000"/>
              <a:gd name="connsiteX226" fmla="*/ 1512938 w 9854218"/>
              <a:gd name="connsiteY226" fmla="*/ 10082996 h 10287000"/>
              <a:gd name="connsiteX227" fmla="*/ 1523272 w 9854218"/>
              <a:gd name="connsiteY227" fmla="*/ 10103638 h 10287000"/>
              <a:gd name="connsiteX228" fmla="*/ 1533602 w 9854218"/>
              <a:gd name="connsiteY228" fmla="*/ 10103642 h 10287000"/>
              <a:gd name="connsiteX229" fmla="*/ 1533600 w 9854218"/>
              <a:gd name="connsiteY229" fmla="*/ 10113968 h 10287000"/>
              <a:gd name="connsiteX230" fmla="*/ 1585256 w 9854218"/>
              <a:gd name="connsiteY230" fmla="*/ 10175902 h 10287000"/>
              <a:gd name="connsiteX231" fmla="*/ 1554262 w 9854218"/>
              <a:gd name="connsiteY231" fmla="*/ 10165578 h 10287000"/>
              <a:gd name="connsiteX232" fmla="*/ 1554263 w 9854218"/>
              <a:gd name="connsiteY232" fmla="*/ 10175902 h 10287000"/>
              <a:gd name="connsiteX233" fmla="*/ 1543931 w 9854218"/>
              <a:gd name="connsiteY233" fmla="*/ 10165578 h 10287000"/>
              <a:gd name="connsiteX234" fmla="*/ 1533600 w 9854218"/>
              <a:gd name="connsiteY234" fmla="*/ 10165576 h 10287000"/>
              <a:gd name="connsiteX235" fmla="*/ 1605917 w 9854218"/>
              <a:gd name="connsiteY235" fmla="*/ 10248159 h 10287000"/>
              <a:gd name="connsiteX236" fmla="*/ 1626580 w 9854218"/>
              <a:gd name="connsiteY236" fmla="*/ 10227514 h 10287000"/>
              <a:gd name="connsiteX237" fmla="*/ 1705960 w 9854218"/>
              <a:gd name="connsiteY237" fmla="*/ 10287000 h 10287000"/>
              <a:gd name="connsiteX238" fmla="*/ 1582592 w 9854218"/>
              <a:gd name="connsiteY238" fmla="*/ 10287000 h 10287000"/>
              <a:gd name="connsiteX239" fmla="*/ 1543931 w 9854218"/>
              <a:gd name="connsiteY239" fmla="*/ 10237834 h 10287000"/>
              <a:gd name="connsiteX240" fmla="*/ 1430290 w 9854218"/>
              <a:gd name="connsiteY240" fmla="*/ 10093320 h 10287000"/>
              <a:gd name="connsiteX241" fmla="*/ 1275326 w 9854218"/>
              <a:gd name="connsiteY241" fmla="*/ 9897192 h 10287000"/>
              <a:gd name="connsiteX242" fmla="*/ 1151353 w 9854218"/>
              <a:gd name="connsiteY242" fmla="*/ 9690735 h 10287000"/>
              <a:gd name="connsiteX243" fmla="*/ 1048043 w 9854218"/>
              <a:gd name="connsiteY243" fmla="*/ 9525574 h 10287000"/>
              <a:gd name="connsiteX244" fmla="*/ 1037713 w 9854218"/>
              <a:gd name="connsiteY244" fmla="*/ 9515253 h 10287000"/>
              <a:gd name="connsiteX245" fmla="*/ 1027381 w 9854218"/>
              <a:gd name="connsiteY245" fmla="*/ 9494606 h 10287000"/>
              <a:gd name="connsiteX246" fmla="*/ 800101 w 9854218"/>
              <a:gd name="connsiteY246" fmla="*/ 9071380 h 10287000"/>
              <a:gd name="connsiteX247" fmla="*/ 769108 w 9854218"/>
              <a:gd name="connsiteY247" fmla="*/ 9102346 h 10287000"/>
              <a:gd name="connsiteX248" fmla="*/ 717451 w 9854218"/>
              <a:gd name="connsiteY248" fmla="*/ 9050732 h 10287000"/>
              <a:gd name="connsiteX249" fmla="*/ 727783 w 9854218"/>
              <a:gd name="connsiteY249" fmla="*/ 9071378 h 10287000"/>
              <a:gd name="connsiteX250" fmla="*/ 738113 w 9854218"/>
              <a:gd name="connsiteY250" fmla="*/ 9092025 h 10287000"/>
              <a:gd name="connsiteX251" fmla="*/ 727783 w 9854218"/>
              <a:gd name="connsiteY251" fmla="*/ 9081700 h 10287000"/>
              <a:gd name="connsiteX252" fmla="*/ 717451 w 9854218"/>
              <a:gd name="connsiteY252" fmla="*/ 9061056 h 10287000"/>
              <a:gd name="connsiteX253" fmla="*/ 707120 w 9854218"/>
              <a:gd name="connsiteY253" fmla="*/ 9050734 h 10287000"/>
              <a:gd name="connsiteX254" fmla="*/ 676127 w 9854218"/>
              <a:gd name="connsiteY254" fmla="*/ 8999120 h 10287000"/>
              <a:gd name="connsiteX255" fmla="*/ 676127 w 9854218"/>
              <a:gd name="connsiteY255" fmla="*/ 8988798 h 10287000"/>
              <a:gd name="connsiteX256" fmla="*/ 676127 w 9854218"/>
              <a:gd name="connsiteY256" fmla="*/ 8978474 h 10287000"/>
              <a:gd name="connsiteX257" fmla="*/ 683875 w 9854218"/>
              <a:gd name="connsiteY257" fmla="*/ 8978474 h 10287000"/>
              <a:gd name="connsiteX258" fmla="*/ 686458 w 9854218"/>
              <a:gd name="connsiteY258" fmla="*/ 8988795 h 10287000"/>
              <a:gd name="connsiteX259" fmla="*/ 686458 w 9854218"/>
              <a:gd name="connsiteY259" fmla="*/ 8978476 h 10287000"/>
              <a:gd name="connsiteX260" fmla="*/ 683875 w 9854218"/>
              <a:gd name="connsiteY260" fmla="*/ 8978474 h 10287000"/>
              <a:gd name="connsiteX261" fmla="*/ 681293 w 9854218"/>
              <a:gd name="connsiteY261" fmla="*/ 8968152 h 10287000"/>
              <a:gd name="connsiteX262" fmla="*/ 676127 w 9854218"/>
              <a:gd name="connsiteY262" fmla="*/ 8947508 h 10287000"/>
              <a:gd name="connsiteX263" fmla="*/ 727783 w 9854218"/>
              <a:gd name="connsiteY263" fmla="*/ 8978476 h 10287000"/>
              <a:gd name="connsiteX264" fmla="*/ 707120 w 9854218"/>
              <a:gd name="connsiteY264" fmla="*/ 8895896 h 10287000"/>
              <a:gd name="connsiteX265" fmla="*/ 717451 w 9854218"/>
              <a:gd name="connsiteY265" fmla="*/ 8885571 h 10287000"/>
              <a:gd name="connsiteX266" fmla="*/ 707120 w 9854218"/>
              <a:gd name="connsiteY266" fmla="*/ 8885571 h 10287000"/>
              <a:gd name="connsiteX267" fmla="*/ 707120 w 9854218"/>
              <a:gd name="connsiteY267" fmla="*/ 8875250 h 10287000"/>
              <a:gd name="connsiteX268" fmla="*/ 707122 w 9854218"/>
              <a:gd name="connsiteY268" fmla="*/ 8864925 h 10287000"/>
              <a:gd name="connsiteX269" fmla="*/ 707123 w 9854218"/>
              <a:gd name="connsiteY269" fmla="*/ 8854604 h 10287000"/>
              <a:gd name="connsiteX270" fmla="*/ 645137 w 9854218"/>
              <a:gd name="connsiteY270" fmla="*/ 8699764 h 10287000"/>
              <a:gd name="connsiteX271" fmla="*/ 655465 w 9854218"/>
              <a:gd name="connsiteY271" fmla="*/ 8699762 h 10287000"/>
              <a:gd name="connsiteX272" fmla="*/ 645136 w 9854218"/>
              <a:gd name="connsiteY272" fmla="*/ 8689440 h 10287000"/>
              <a:gd name="connsiteX273" fmla="*/ 624473 w 9854218"/>
              <a:gd name="connsiteY273" fmla="*/ 8658474 h 10287000"/>
              <a:gd name="connsiteX274" fmla="*/ 634804 w 9854218"/>
              <a:gd name="connsiteY274" fmla="*/ 8648150 h 10287000"/>
              <a:gd name="connsiteX275" fmla="*/ 541826 w 9854218"/>
              <a:gd name="connsiteY275" fmla="*/ 8493312 h 10287000"/>
              <a:gd name="connsiteX276" fmla="*/ 490171 w 9854218"/>
              <a:gd name="connsiteY276" fmla="*/ 8276537 h 10287000"/>
              <a:gd name="connsiteX277" fmla="*/ 806632 w 9854218"/>
              <a:gd name="connsiteY277" fmla="*/ 8255612 h 10287000"/>
              <a:gd name="connsiteX278" fmla="*/ 850907 w 9854218"/>
              <a:gd name="connsiteY278" fmla="*/ 8343801 h 10287000"/>
              <a:gd name="connsiteX279" fmla="*/ 935992 w 9854218"/>
              <a:gd name="connsiteY279" fmla="*/ 8551696 h 10287000"/>
              <a:gd name="connsiteX280" fmla="*/ 969526 w 9854218"/>
              <a:gd name="connsiteY280" fmla="*/ 8533143 h 10287000"/>
              <a:gd name="connsiteX281" fmla="*/ 976687 w 9854218"/>
              <a:gd name="connsiteY281" fmla="*/ 8531121 h 10287000"/>
              <a:gd name="connsiteX282" fmla="*/ 917057 w 9854218"/>
              <a:gd name="connsiteY282" fmla="*/ 8420546 h 10287000"/>
              <a:gd name="connsiteX283" fmla="*/ 844099 w 9854218"/>
              <a:gd name="connsiteY283" fmla="*/ 8265042 h 10287000"/>
              <a:gd name="connsiteX284" fmla="*/ 808037 w 9854218"/>
              <a:gd name="connsiteY284" fmla="*/ 8255841 h 10287000"/>
              <a:gd name="connsiteX285" fmla="*/ 2503470 w 9854218"/>
              <a:gd name="connsiteY285" fmla="*/ 8056143 h 10287000"/>
              <a:gd name="connsiteX286" fmla="*/ 2519093 w 9854218"/>
              <a:gd name="connsiteY286" fmla="*/ 8080730 h 10287000"/>
              <a:gd name="connsiteX287" fmla="*/ 2503277 w 9854218"/>
              <a:gd name="connsiteY287" fmla="*/ 8057009 h 10287000"/>
              <a:gd name="connsiteX288" fmla="*/ 2503470 w 9854218"/>
              <a:gd name="connsiteY288" fmla="*/ 8056143 h 10287000"/>
              <a:gd name="connsiteX289" fmla="*/ 764668 w 9854218"/>
              <a:gd name="connsiteY289" fmla="*/ 8009342 h 10287000"/>
              <a:gd name="connsiteX290" fmla="*/ 763417 w 9854218"/>
              <a:gd name="connsiteY290" fmla="*/ 8021661 h 10287000"/>
              <a:gd name="connsiteX291" fmla="*/ 834965 w 9854218"/>
              <a:gd name="connsiteY291" fmla="*/ 8162667 h 10287000"/>
              <a:gd name="connsiteX292" fmla="*/ 931577 w 9854218"/>
              <a:gd name="connsiteY292" fmla="*/ 8419358 h 10287000"/>
              <a:gd name="connsiteX293" fmla="*/ 948700 w 9854218"/>
              <a:gd name="connsiteY293" fmla="*/ 8415056 h 10287000"/>
              <a:gd name="connsiteX294" fmla="*/ 953120 w 9854218"/>
              <a:gd name="connsiteY294" fmla="*/ 8415668 h 10287000"/>
              <a:gd name="connsiteX295" fmla="*/ 913409 w 9854218"/>
              <a:gd name="connsiteY295" fmla="*/ 8298012 h 10287000"/>
              <a:gd name="connsiteX296" fmla="*/ 780862 w 9854218"/>
              <a:gd name="connsiteY296" fmla="*/ 8043854 h 10287000"/>
              <a:gd name="connsiteX297" fmla="*/ 2215406 w 9854218"/>
              <a:gd name="connsiteY297" fmla="*/ 7954197 h 10287000"/>
              <a:gd name="connsiteX298" fmla="*/ 2228060 w 9854218"/>
              <a:gd name="connsiteY298" fmla="*/ 7966851 h 10287000"/>
              <a:gd name="connsiteX299" fmla="*/ 2215406 w 9854218"/>
              <a:gd name="connsiteY299" fmla="*/ 7954197 h 10287000"/>
              <a:gd name="connsiteX300" fmla="*/ 3442472 w 9854218"/>
              <a:gd name="connsiteY300" fmla="*/ 7922889 h 10287000"/>
              <a:gd name="connsiteX301" fmla="*/ 3452306 w 9854218"/>
              <a:gd name="connsiteY301" fmla="*/ 7931229 h 10287000"/>
              <a:gd name="connsiteX302" fmla="*/ 3443267 w 9854218"/>
              <a:gd name="connsiteY302" fmla="*/ 7926066 h 10287000"/>
              <a:gd name="connsiteX303" fmla="*/ 633680 w 9854218"/>
              <a:gd name="connsiteY303" fmla="*/ 7810980 h 10287000"/>
              <a:gd name="connsiteX304" fmla="*/ 657178 w 9854218"/>
              <a:gd name="connsiteY304" fmla="*/ 7880034 h 10287000"/>
              <a:gd name="connsiteX305" fmla="*/ 662339 w 9854218"/>
              <a:gd name="connsiteY305" fmla="*/ 7894485 h 10287000"/>
              <a:gd name="connsiteX306" fmla="*/ 663355 w 9854218"/>
              <a:gd name="connsiteY306" fmla="*/ 7877766 h 10287000"/>
              <a:gd name="connsiteX307" fmla="*/ 662722 w 9854218"/>
              <a:gd name="connsiteY307" fmla="*/ 7877663 h 10287000"/>
              <a:gd name="connsiteX308" fmla="*/ 2312033 w 9854218"/>
              <a:gd name="connsiteY308" fmla="*/ 7793150 h 10287000"/>
              <a:gd name="connsiteX309" fmla="*/ 2329289 w 9854218"/>
              <a:gd name="connsiteY309" fmla="*/ 7802352 h 10287000"/>
              <a:gd name="connsiteX310" fmla="*/ 2329290 w 9854218"/>
              <a:gd name="connsiteY310" fmla="*/ 7827662 h 10287000"/>
              <a:gd name="connsiteX311" fmla="*/ 2316635 w 9854218"/>
              <a:gd name="connsiteY311" fmla="*/ 7815006 h 10287000"/>
              <a:gd name="connsiteX312" fmla="*/ 2316636 w 9854218"/>
              <a:gd name="connsiteY312" fmla="*/ 7802355 h 10287000"/>
              <a:gd name="connsiteX313" fmla="*/ 2296450 w 9854218"/>
              <a:gd name="connsiteY313" fmla="*/ 7769516 h 10287000"/>
              <a:gd name="connsiteX314" fmla="*/ 2303980 w 9854218"/>
              <a:gd name="connsiteY314" fmla="*/ 7777047 h 10287000"/>
              <a:gd name="connsiteX315" fmla="*/ 2312033 w 9854218"/>
              <a:gd name="connsiteY315" fmla="*/ 7793150 h 10287000"/>
              <a:gd name="connsiteX316" fmla="*/ 2308530 w 9854218"/>
              <a:gd name="connsiteY316" fmla="*/ 7791284 h 10287000"/>
              <a:gd name="connsiteX317" fmla="*/ 2276478 w 9854218"/>
              <a:gd name="connsiteY317" fmla="*/ 7726433 h 10287000"/>
              <a:gd name="connsiteX318" fmla="*/ 2286584 w 9854218"/>
              <a:gd name="connsiteY318" fmla="*/ 7751738 h 10287000"/>
              <a:gd name="connsiteX319" fmla="*/ 2296450 w 9854218"/>
              <a:gd name="connsiteY319" fmla="*/ 7769516 h 10287000"/>
              <a:gd name="connsiteX320" fmla="*/ 2291328 w 9854218"/>
              <a:gd name="connsiteY320" fmla="*/ 7764395 h 10287000"/>
              <a:gd name="connsiteX321" fmla="*/ 2266022 w 9854218"/>
              <a:gd name="connsiteY321" fmla="*/ 7726434 h 10287000"/>
              <a:gd name="connsiteX322" fmla="*/ 2268472 w 9854218"/>
              <a:gd name="connsiteY322" fmla="*/ 7706363 h 10287000"/>
              <a:gd name="connsiteX323" fmla="*/ 2278674 w 9854218"/>
              <a:gd name="connsiteY323" fmla="*/ 7726434 h 10287000"/>
              <a:gd name="connsiteX324" fmla="*/ 2276478 w 9854218"/>
              <a:gd name="connsiteY324" fmla="*/ 7726433 h 10287000"/>
              <a:gd name="connsiteX325" fmla="*/ 3206446 w 9854218"/>
              <a:gd name="connsiteY325" fmla="*/ 7625214 h 10287000"/>
              <a:gd name="connsiteX326" fmla="*/ 3235355 w 9854218"/>
              <a:gd name="connsiteY326" fmla="*/ 7673157 h 10287000"/>
              <a:gd name="connsiteX327" fmla="*/ 3245688 w 9854218"/>
              <a:gd name="connsiteY327" fmla="*/ 7693805 h 10287000"/>
              <a:gd name="connsiteX328" fmla="*/ 3256018 w 9854218"/>
              <a:gd name="connsiteY328" fmla="*/ 7704129 h 10287000"/>
              <a:gd name="connsiteX329" fmla="*/ 3359327 w 9854218"/>
              <a:gd name="connsiteY329" fmla="*/ 7869293 h 10287000"/>
              <a:gd name="connsiteX330" fmla="*/ 3483299 w 9854218"/>
              <a:gd name="connsiteY330" fmla="*/ 8075745 h 10287000"/>
              <a:gd name="connsiteX331" fmla="*/ 3638266 w 9854218"/>
              <a:gd name="connsiteY331" fmla="*/ 8271875 h 10287000"/>
              <a:gd name="connsiteX332" fmla="*/ 3778586 w 9854218"/>
              <a:gd name="connsiteY332" fmla="*/ 8450318 h 10287000"/>
              <a:gd name="connsiteX333" fmla="*/ 3799856 w 9854218"/>
              <a:gd name="connsiteY333" fmla="*/ 8410686 h 10287000"/>
              <a:gd name="connsiteX334" fmla="*/ 3796932 w 9854218"/>
              <a:gd name="connsiteY334" fmla="*/ 8407347 h 10287000"/>
              <a:gd name="connsiteX335" fmla="*/ 3739514 w 9854218"/>
              <a:gd name="connsiteY335" fmla="*/ 8350320 h 10287000"/>
              <a:gd name="connsiteX336" fmla="*/ 3695316 w 9854218"/>
              <a:gd name="connsiteY336" fmla="*/ 8279910 h 10287000"/>
              <a:gd name="connsiteX337" fmla="*/ 3694056 w 9854218"/>
              <a:gd name="connsiteY337" fmla="*/ 8227773 h 10287000"/>
              <a:gd name="connsiteX338" fmla="*/ 3682170 w 9854218"/>
              <a:gd name="connsiteY338" fmla="*/ 8203487 h 10287000"/>
              <a:gd name="connsiteX339" fmla="*/ 3638266 w 9854218"/>
              <a:gd name="connsiteY339" fmla="*/ 8137679 h 10287000"/>
              <a:gd name="connsiteX340" fmla="*/ 3545285 w 9854218"/>
              <a:gd name="connsiteY340" fmla="*/ 8065419 h 10287000"/>
              <a:gd name="connsiteX341" fmla="*/ 3534954 w 9854218"/>
              <a:gd name="connsiteY341" fmla="*/ 8055099 h 10287000"/>
              <a:gd name="connsiteX342" fmla="*/ 3514292 w 9854218"/>
              <a:gd name="connsiteY342" fmla="*/ 8034456 h 10287000"/>
              <a:gd name="connsiteX343" fmla="*/ 3514294 w 9854218"/>
              <a:gd name="connsiteY343" fmla="*/ 8044778 h 10287000"/>
              <a:gd name="connsiteX344" fmla="*/ 3524627 w 9854218"/>
              <a:gd name="connsiteY344" fmla="*/ 8055099 h 10287000"/>
              <a:gd name="connsiteX345" fmla="*/ 3524626 w 9854218"/>
              <a:gd name="connsiteY345" fmla="*/ 8065421 h 10287000"/>
              <a:gd name="connsiteX346" fmla="*/ 3483299 w 9854218"/>
              <a:gd name="connsiteY346" fmla="*/ 7993160 h 10287000"/>
              <a:gd name="connsiteX347" fmla="*/ 3493632 w 9854218"/>
              <a:gd name="connsiteY347" fmla="*/ 8003487 h 10287000"/>
              <a:gd name="connsiteX348" fmla="*/ 3493634 w 9854218"/>
              <a:gd name="connsiteY348" fmla="*/ 7993163 h 10287000"/>
              <a:gd name="connsiteX349" fmla="*/ 3493632 w 9854218"/>
              <a:gd name="connsiteY349" fmla="*/ 7982841 h 10287000"/>
              <a:gd name="connsiteX350" fmla="*/ 3514292 w 9854218"/>
              <a:gd name="connsiteY350" fmla="*/ 7993163 h 10287000"/>
              <a:gd name="connsiteX351" fmla="*/ 3462640 w 9854218"/>
              <a:gd name="connsiteY351" fmla="*/ 7941551 h 10287000"/>
              <a:gd name="connsiteX352" fmla="*/ 3452306 w 9854218"/>
              <a:gd name="connsiteY352" fmla="*/ 7931229 h 10287000"/>
              <a:gd name="connsiteX353" fmla="*/ 3452306 w 9854218"/>
              <a:gd name="connsiteY353" fmla="*/ 7920905 h 10287000"/>
              <a:gd name="connsiteX354" fmla="*/ 3452306 w 9854218"/>
              <a:gd name="connsiteY354" fmla="*/ 7910582 h 10287000"/>
              <a:gd name="connsiteX355" fmla="*/ 3441976 w 9854218"/>
              <a:gd name="connsiteY355" fmla="*/ 7920905 h 10287000"/>
              <a:gd name="connsiteX356" fmla="*/ 3442472 w 9854218"/>
              <a:gd name="connsiteY356" fmla="*/ 7922889 h 10287000"/>
              <a:gd name="connsiteX357" fmla="*/ 3400006 w 9854218"/>
              <a:gd name="connsiteY357" fmla="*/ 7886874 h 10287000"/>
              <a:gd name="connsiteX358" fmla="*/ 3266348 w 9854218"/>
              <a:gd name="connsiteY358" fmla="*/ 7693805 h 10287000"/>
              <a:gd name="connsiteX359" fmla="*/ 3256018 w 9854218"/>
              <a:gd name="connsiteY359" fmla="*/ 7683485 h 10287000"/>
              <a:gd name="connsiteX360" fmla="*/ 3245690 w 9854218"/>
              <a:gd name="connsiteY360" fmla="*/ 7662839 h 10287000"/>
              <a:gd name="connsiteX361" fmla="*/ 3245688 w 9854218"/>
              <a:gd name="connsiteY361" fmla="*/ 7673162 h 10287000"/>
              <a:gd name="connsiteX362" fmla="*/ 3233204 w 9854218"/>
              <a:gd name="connsiteY362" fmla="*/ 7637403 h 10287000"/>
              <a:gd name="connsiteX363" fmla="*/ 3217256 w 9854218"/>
              <a:gd name="connsiteY363" fmla="*/ 7536666 h 10287000"/>
              <a:gd name="connsiteX364" fmla="*/ 3221402 w 9854218"/>
              <a:gd name="connsiteY364" fmla="*/ 7555992 h 10287000"/>
              <a:gd name="connsiteX365" fmla="*/ 3225024 w 9854218"/>
              <a:gd name="connsiteY365" fmla="*/ 7559613 h 10287000"/>
              <a:gd name="connsiteX366" fmla="*/ 3225026 w 9854218"/>
              <a:gd name="connsiteY366" fmla="*/ 7566182 h 10287000"/>
              <a:gd name="connsiteX367" fmla="*/ 3222992 w 9854218"/>
              <a:gd name="connsiteY367" fmla="*/ 7563411 h 10287000"/>
              <a:gd name="connsiteX368" fmla="*/ 3228820 w 9854218"/>
              <a:gd name="connsiteY368" fmla="*/ 7590581 h 10287000"/>
              <a:gd name="connsiteX369" fmla="*/ 3235356 w 9854218"/>
              <a:gd name="connsiteY369" fmla="*/ 7590581 h 10287000"/>
              <a:gd name="connsiteX370" fmla="*/ 3225026 w 9854218"/>
              <a:gd name="connsiteY370" fmla="*/ 7569936 h 10287000"/>
              <a:gd name="connsiteX371" fmla="*/ 3225026 w 9854218"/>
              <a:gd name="connsiteY371" fmla="*/ 7566182 h 10287000"/>
              <a:gd name="connsiteX372" fmla="*/ 3235356 w 9854218"/>
              <a:gd name="connsiteY372" fmla="*/ 7580259 h 10287000"/>
              <a:gd name="connsiteX373" fmla="*/ 576853 w 9854218"/>
              <a:gd name="connsiteY373" fmla="*/ 7500311 h 10287000"/>
              <a:gd name="connsiteX374" fmla="*/ 576661 w 9854218"/>
              <a:gd name="connsiteY374" fmla="*/ 7505700 h 10287000"/>
              <a:gd name="connsiteX375" fmla="*/ 577664 w 9854218"/>
              <a:gd name="connsiteY375" fmla="*/ 7506488 h 10287000"/>
              <a:gd name="connsiteX376" fmla="*/ 580756 w 9854218"/>
              <a:gd name="connsiteY376" fmla="*/ 7503573 h 10287000"/>
              <a:gd name="connsiteX377" fmla="*/ 3058964 w 9854218"/>
              <a:gd name="connsiteY377" fmla="*/ 7357428 h 10287000"/>
              <a:gd name="connsiteX378" fmla="*/ 3110093 w 9854218"/>
              <a:gd name="connsiteY378" fmla="*/ 7465419 h 10287000"/>
              <a:gd name="connsiteX379" fmla="*/ 3147628 w 9854218"/>
              <a:gd name="connsiteY379" fmla="*/ 7527669 h 10287000"/>
              <a:gd name="connsiteX380" fmla="*/ 1935281 w 9854218"/>
              <a:gd name="connsiteY380" fmla="*/ 7216802 h 10287000"/>
              <a:gd name="connsiteX381" fmla="*/ 1937030 w 9854218"/>
              <a:gd name="connsiteY381" fmla="*/ 7220294 h 10287000"/>
              <a:gd name="connsiteX382" fmla="*/ 1937028 w 9854218"/>
              <a:gd name="connsiteY382" fmla="*/ 7232948 h 10287000"/>
              <a:gd name="connsiteX383" fmla="*/ 1937028 w 9854218"/>
              <a:gd name="connsiteY383" fmla="*/ 7245597 h 10287000"/>
              <a:gd name="connsiteX384" fmla="*/ 1935281 w 9854218"/>
              <a:gd name="connsiteY384" fmla="*/ 7216802 h 10287000"/>
              <a:gd name="connsiteX385" fmla="*/ 2891850 w 9854218"/>
              <a:gd name="connsiteY385" fmla="*/ 7157030 h 10287000"/>
              <a:gd name="connsiteX386" fmla="*/ 2894432 w 9854218"/>
              <a:gd name="connsiteY386" fmla="*/ 7157030 h 10287000"/>
              <a:gd name="connsiteX387" fmla="*/ 2894429 w 9854218"/>
              <a:gd name="connsiteY387" fmla="*/ 7167353 h 10287000"/>
              <a:gd name="connsiteX388" fmla="*/ 404158 w 9854218"/>
              <a:gd name="connsiteY388" fmla="*/ 7137999 h 10287000"/>
              <a:gd name="connsiteX389" fmla="*/ 401374 w 9854218"/>
              <a:gd name="connsiteY389" fmla="*/ 7139007 h 10287000"/>
              <a:gd name="connsiteX390" fmla="*/ 408661 w 9854218"/>
              <a:gd name="connsiteY390" fmla="*/ 7178088 h 10287000"/>
              <a:gd name="connsiteX391" fmla="*/ 412363 w 9854218"/>
              <a:gd name="connsiteY391" fmla="*/ 7181183 h 10287000"/>
              <a:gd name="connsiteX392" fmla="*/ 2918046 w 9854218"/>
              <a:gd name="connsiteY392" fmla="*/ 7071500 h 10287000"/>
              <a:gd name="connsiteX393" fmla="*/ 2915096 w 9854218"/>
              <a:gd name="connsiteY393" fmla="*/ 7074452 h 10287000"/>
              <a:gd name="connsiteX394" fmla="*/ 2935756 w 9854218"/>
              <a:gd name="connsiteY394" fmla="*/ 7157030 h 10287000"/>
              <a:gd name="connsiteX395" fmla="*/ 2884102 w 9854218"/>
              <a:gd name="connsiteY395" fmla="*/ 7126059 h 10287000"/>
              <a:gd name="connsiteX396" fmla="*/ 2889268 w 9854218"/>
              <a:gd name="connsiteY396" fmla="*/ 7146705 h 10287000"/>
              <a:gd name="connsiteX397" fmla="*/ 2891850 w 9854218"/>
              <a:gd name="connsiteY397" fmla="*/ 7157030 h 10287000"/>
              <a:gd name="connsiteX398" fmla="*/ 2884104 w 9854218"/>
              <a:gd name="connsiteY398" fmla="*/ 7157030 h 10287000"/>
              <a:gd name="connsiteX399" fmla="*/ 2884104 w 9854218"/>
              <a:gd name="connsiteY399" fmla="*/ 7167354 h 10287000"/>
              <a:gd name="connsiteX400" fmla="*/ 2884104 w 9854218"/>
              <a:gd name="connsiteY400" fmla="*/ 7177674 h 10287000"/>
              <a:gd name="connsiteX401" fmla="*/ 2915096 w 9854218"/>
              <a:gd name="connsiteY401" fmla="*/ 7229289 h 10287000"/>
              <a:gd name="connsiteX402" fmla="*/ 2925425 w 9854218"/>
              <a:gd name="connsiteY402" fmla="*/ 7239612 h 10287000"/>
              <a:gd name="connsiteX403" fmla="*/ 2935756 w 9854218"/>
              <a:gd name="connsiteY403" fmla="*/ 7260254 h 10287000"/>
              <a:gd name="connsiteX404" fmla="*/ 2946089 w 9854218"/>
              <a:gd name="connsiteY404" fmla="*/ 7270578 h 10287000"/>
              <a:gd name="connsiteX405" fmla="*/ 2935752 w 9854218"/>
              <a:gd name="connsiteY405" fmla="*/ 7249928 h 10287000"/>
              <a:gd name="connsiteX406" fmla="*/ 2925425 w 9854218"/>
              <a:gd name="connsiteY406" fmla="*/ 7229289 h 10287000"/>
              <a:gd name="connsiteX407" fmla="*/ 2977079 w 9854218"/>
              <a:gd name="connsiteY407" fmla="*/ 7280901 h 10287000"/>
              <a:gd name="connsiteX408" fmla="*/ 2984831 w 9854218"/>
              <a:gd name="connsiteY408" fmla="*/ 7257674 h 10287000"/>
              <a:gd name="connsiteX409" fmla="*/ 3003734 w 9854218"/>
              <a:gd name="connsiteY409" fmla="*/ 7251377 h 10287000"/>
              <a:gd name="connsiteX410" fmla="*/ 2942093 w 9854218"/>
              <a:gd name="connsiteY410" fmla="*/ 7133019 h 10287000"/>
              <a:gd name="connsiteX411" fmla="*/ 2915093 w 9854218"/>
              <a:gd name="connsiteY411" fmla="*/ 7063944 h 10287000"/>
              <a:gd name="connsiteX412" fmla="*/ 2915093 w 9854218"/>
              <a:gd name="connsiteY412" fmla="*/ 7064126 h 10287000"/>
              <a:gd name="connsiteX413" fmla="*/ 2915164 w 9854218"/>
              <a:gd name="connsiteY413" fmla="*/ 7064126 h 10287000"/>
              <a:gd name="connsiteX414" fmla="*/ 2915093 w 9854218"/>
              <a:gd name="connsiteY414" fmla="*/ 7063944 h 10287000"/>
              <a:gd name="connsiteX415" fmla="*/ 2849382 w 9854218"/>
              <a:gd name="connsiteY415" fmla="*/ 6895821 h 10287000"/>
              <a:gd name="connsiteX416" fmla="*/ 2848265 w 9854218"/>
              <a:gd name="connsiteY416" fmla="*/ 6901058 h 10287000"/>
              <a:gd name="connsiteX417" fmla="*/ 2860859 w 9854218"/>
              <a:gd name="connsiteY417" fmla="*/ 6936381 h 10287000"/>
              <a:gd name="connsiteX418" fmla="*/ 2875322 w 9854218"/>
              <a:gd name="connsiteY418" fmla="*/ 6962196 h 10287000"/>
              <a:gd name="connsiteX419" fmla="*/ 385241 w 9854218"/>
              <a:gd name="connsiteY419" fmla="*/ 6674598 h 10287000"/>
              <a:gd name="connsiteX420" fmla="*/ 385633 w 9854218"/>
              <a:gd name="connsiteY420" fmla="*/ 6679001 h 10287000"/>
              <a:gd name="connsiteX421" fmla="*/ 390691 w 9854218"/>
              <a:gd name="connsiteY421" fmla="*/ 6735674 h 10287000"/>
              <a:gd name="connsiteX422" fmla="*/ 520061 w 9854218"/>
              <a:gd name="connsiteY422" fmla="*/ 7276901 h 10287000"/>
              <a:gd name="connsiteX423" fmla="*/ 526588 w 9854218"/>
              <a:gd name="connsiteY423" fmla="*/ 7350027 h 10287000"/>
              <a:gd name="connsiteX424" fmla="*/ 553093 w 9854218"/>
              <a:gd name="connsiteY424" fmla="*/ 7399248 h 10287000"/>
              <a:gd name="connsiteX425" fmla="*/ 566546 w 9854218"/>
              <a:gd name="connsiteY425" fmla="*/ 7302215 h 10287000"/>
              <a:gd name="connsiteX426" fmla="*/ 616675 w 9854218"/>
              <a:gd name="connsiteY426" fmla="*/ 7533593 h 10287000"/>
              <a:gd name="connsiteX427" fmla="*/ 614161 w 9854218"/>
              <a:gd name="connsiteY427" fmla="*/ 7546719 h 10287000"/>
              <a:gd name="connsiteX428" fmla="*/ 609307 w 9854218"/>
              <a:gd name="connsiteY428" fmla="*/ 7540304 h 10287000"/>
              <a:gd name="connsiteX429" fmla="*/ 620531 w 9854218"/>
              <a:gd name="connsiteY429" fmla="*/ 7570017 h 10287000"/>
              <a:gd name="connsiteX430" fmla="*/ 648503 w 9854218"/>
              <a:gd name="connsiteY430" fmla="*/ 7635690 h 10287000"/>
              <a:gd name="connsiteX431" fmla="*/ 627220 w 9854218"/>
              <a:gd name="connsiteY431" fmla="*/ 7644969 h 10287000"/>
              <a:gd name="connsiteX432" fmla="*/ 698768 w 9854218"/>
              <a:gd name="connsiteY432" fmla="*/ 7785975 h 10287000"/>
              <a:gd name="connsiteX433" fmla="*/ 705985 w 9854218"/>
              <a:gd name="connsiteY433" fmla="*/ 7842338 h 10287000"/>
              <a:gd name="connsiteX434" fmla="*/ 719231 w 9854218"/>
              <a:gd name="connsiteY434" fmla="*/ 7878117 h 10287000"/>
              <a:gd name="connsiteX435" fmla="*/ 727777 w 9854218"/>
              <a:gd name="connsiteY435" fmla="*/ 7870068 h 10287000"/>
              <a:gd name="connsiteX436" fmla="*/ 784700 w 9854218"/>
              <a:gd name="connsiteY436" fmla="*/ 8012382 h 10287000"/>
              <a:gd name="connsiteX437" fmla="*/ 781397 w 9854218"/>
              <a:gd name="connsiteY437" fmla="*/ 8012736 h 10287000"/>
              <a:gd name="connsiteX438" fmla="*/ 795380 w 9854218"/>
              <a:gd name="connsiteY438" fmla="*/ 8042666 h 10287000"/>
              <a:gd name="connsiteX439" fmla="*/ 824632 w 9854218"/>
              <a:gd name="connsiteY439" fmla="*/ 8040041 h 10287000"/>
              <a:gd name="connsiteX440" fmla="*/ 983654 w 9854218"/>
              <a:gd name="connsiteY440" fmla="*/ 8335359 h 10287000"/>
              <a:gd name="connsiteX441" fmla="*/ 1037300 w 9854218"/>
              <a:gd name="connsiteY441" fmla="*/ 8419382 h 10287000"/>
              <a:gd name="connsiteX442" fmla="*/ 972338 w 9854218"/>
              <a:gd name="connsiteY442" fmla="*/ 8288648 h 10287000"/>
              <a:gd name="connsiteX443" fmla="*/ 580660 w 9854218"/>
              <a:gd name="connsiteY443" fmla="*/ 7306610 h 10287000"/>
              <a:gd name="connsiteX444" fmla="*/ 452429 w 9854218"/>
              <a:gd name="connsiteY444" fmla="*/ 6916037 h 10287000"/>
              <a:gd name="connsiteX445" fmla="*/ 2698146 w 9854218"/>
              <a:gd name="connsiteY445" fmla="*/ 6455090 h 10287000"/>
              <a:gd name="connsiteX446" fmla="*/ 2749798 w 9854218"/>
              <a:gd name="connsiteY446" fmla="*/ 6671862 h 10287000"/>
              <a:gd name="connsiteX447" fmla="*/ 2796288 w 9854218"/>
              <a:gd name="connsiteY447" fmla="*/ 6776381 h 10287000"/>
              <a:gd name="connsiteX448" fmla="*/ 2807396 w 9854218"/>
              <a:gd name="connsiteY448" fmla="*/ 6788406 h 10287000"/>
              <a:gd name="connsiteX449" fmla="*/ 2758038 w 9854218"/>
              <a:gd name="connsiteY449" fmla="*/ 6662120 h 10287000"/>
              <a:gd name="connsiteX450" fmla="*/ 2702070 w 9854218"/>
              <a:gd name="connsiteY450" fmla="*/ 6463778 h 10287000"/>
              <a:gd name="connsiteX451" fmla="*/ 1578806 w 9854218"/>
              <a:gd name="connsiteY451" fmla="*/ 6051324 h 10287000"/>
              <a:gd name="connsiteX452" fmla="*/ 1578095 w 9854218"/>
              <a:gd name="connsiteY452" fmla="*/ 6052265 h 10287000"/>
              <a:gd name="connsiteX453" fmla="*/ 1579340 w 9854218"/>
              <a:gd name="connsiteY453" fmla="*/ 6053457 h 10287000"/>
              <a:gd name="connsiteX454" fmla="*/ 3157676 w 9854218"/>
              <a:gd name="connsiteY454" fmla="*/ 5831444 h 10287000"/>
              <a:gd name="connsiteX455" fmla="*/ 3167154 w 9854218"/>
              <a:gd name="connsiteY455" fmla="*/ 5897463 h 10287000"/>
              <a:gd name="connsiteX456" fmla="*/ 3179536 w 9854218"/>
              <a:gd name="connsiteY456" fmla="*/ 5918415 h 10287000"/>
              <a:gd name="connsiteX457" fmla="*/ 3183389 w 9854218"/>
              <a:gd name="connsiteY457" fmla="*/ 5926548 h 10287000"/>
              <a:gd name="connsiteX458" fmla="*/ 1608035 w 9854218"/>
              <a:gd name="connsiteY458" fmla="*/ 5790446 h 10287000"/>
              <a:gd name="connsiteX459" fmla="*/ 1608806 w 9854218"/>
              <a:gd name="connsiteY459" fmla="*/ 5802330 h 10287000"/>
              <a:gd name="connsiteX460" fmla="*/ 1608036 w 9854218"/>
              <a:gd name="connsiteY460" fmla="*/ 5803103 h 10287000"/>
              <a:gd name="connsiteX461" fmla="*/ 1620094 w 9854218"/>
              <a:gd name="connsiteY461" fmla="*/ 5777793 h 10287000"/>
              <a:gd name="connsiteX462" fmla="*/ 1620690 w 9854218"/>
              <a:gd name="connsiteY462" fmla="*/ 5777793 h 10287000"/>
              <a:gd name="connsiteX463" fmla="*/ 1620689 w 9854218"/>
              <a:gd name="connsiteY463" fmla="*/ 5790449 h 10287000"/>
              <a:gd name="connsiteX464" fmla="*/ 1620094 w 9854218"/>
              <a:gd name="connsiteY464" fmla="*/ 5777793 h 10287000"/>
              <a:gd name="connsiteX465" fmla="*/ 987599 w 9854218"/>
              <a:gd name="connsiteY465" fmla="*/ 5658741 h 10287000"/>
              <a:gd name="connsiteX466" fmla="*/ 986690 w 9854218"/>
              <a:gd name="connsiteY466" fmla="*/ 5662070 h 10287000"/>
              <a:gd name="connsiteX467" fmla="*/ 988007 w 9854218"/>
              <a:gd name="connsiteY467" fmla="*/ 5663910 h 10287000"/>
              <a:gd name="connsiteX468" fmla="*/ 179521 w 9854218"/>
              <a:gd name="connsiteY468" fmla="*/ 5654276 h 10287000"/>
              <a:gd name="connsiteX469" fmla="*/ 170569 w 9854218"/>
              <a:gd name="connsiteY469" fmla="*/ 5666250 h 10287000"/>
              <a:gd name="connsiteX470" fmla="*/ 203464 w 9854218"/>
              <a:gd name="connsiteY470" fmla="*/ 5869691 h 10287000"/>
              <a:gd name="connsiteX471" fmla="*/ 224344 w 9854218"/>
              <a:gd name="connsiteY471" fmla="*/ 6103695 h 10287000"/>
              <a:gd name="connsiteX472" fmla="*/ 211024 w 9854218"/>
              <a:gd name="connsiteY472" fmla="*/ 6119633 h 10287000"/>
              <a:gd name="connsiteX473" fmla="*/ 245357 w 9854218"/>
              <a:gd name="connsiteY473" fmla="*/ 6256604 h 10287000"/>
              <a:gd name="connsiteX474" fmla="*/ 254494 w 9854218"/>
              <a:gd name="connsiteY474" fmla="*/ 6358982 h 10287000"/>
              <a:gd name="connsiteX475" fmla="*/ 266614 w 9854218"/>
              <a:gd name="connsiteY475" fmla="*/ 6397541 h 10287000"/>
              <a:gd name="connsiteX476" fmla="*/ 260396 w 9854218"/>
              <a:gd name="connsiteY476" fmla="*/ 6349323 h 10287000"/>
              <a:gd name="connsiteX477" fmla="*/ 238729 w 9854218"/>
              <a:gd name="connsiteY477" fmla="*/ 6189101 h 10287000"/>
              <a:gd name="connsiteX478" fmla="*/ 245522 w 9854218"/>
              <a:gd name="connsiteY478" fmla="*/ 6100037 h 10287000"/>
              <a:gd name="connsiteX479" fmla="*/ 221948 w 9854218"/>
              <a:gd name="connsiteY479" fmla="*/ 5887466 h 10287000"/>
              <a:gd name="connsiteX480" fmla="*/ 214630 w 9854218"/>
              <a:gd name="connsiteY480" fmla="*/ 5676320 h 10287000"/>
              <a:gd name="connsiteX481" fmla="*/ 200849 w 9854218"/>
              <a:gd name="connsiteY481" fmla="*/ 5668716 h 10287000"/>
              <a:gd name="connsiteX482" fmla="*/ 179521 w 9854218"/>
              <a:gd name="connsiteY482" fmla="*/ 5654276 h 10287000"/>
              <a:gd name="connsiteX483" fmla="*/ 207314 w 9854218"/>
              <a:gd name="connsiteY483" fmla="*/ 5516166 h 10287000"/>
              <a:gd name="connsiteX484" fmla="*/ 207958 w 9854218"/>
              <a:gd name="connsiteY484" fmla="*/ 5528946 h 10287000"/>
              <a:gd name="connsiteX485" fmla="*/ 211150 w 9854218"/>
              <a:gd name="connsiteY485" fmla="*/ 5547980 h 10287000"/>
              <a:gd name="connsiteX486" fmla="*/ 210569 w 9854218"/>
              <a:gd name="connsiteY486" fmla="*/ 5526123 h 10287000"/>
              <a:gd name="connsiteX487" fmla="*/ 192424 w 9854218"/>
              <a:gd name="connsiteY487" fmla="*/ 5257115 h 10287000"/>
              <a:gd name="connsiteX488" fmla="*/ 193628 w 9854218"/>
              <a:gd name="connsiteY488" fmla="*/ 5272157 h 10287000"/>
              <a:gd name="connsiteX489" fmla="*/ 191896 w 9854218"/>
              <a:gd name="connsiteY489" fmla="*/ 5279469 h 10287000"/>
              <a:gd name="connsiteX490" fmla="*/ 193616 w 9854218"/>
              <a:gd name="connsiteY490" fmla="*/ 5297948 h 10287000"/>
              <a:gd name="connsiteX491" fmla="*/ 196162 w 9854218"/>
              <a:gd name="connsiteY491" fmla="*/ 5303711 h 10287000"/>
              <a:gd name="connsiteX492" fmla="*/ 193628 w 9854218"/>
              <a:gd name="connsiteY492" fmla="*/ 5272157 h 10287000"/>
              <a:gd name="connsiteX493" fmla="*/ 193729 w 9854218"/>
              <a:gd name="connsiteY493" fmla="*/ 5271741 h 10287000"/>
              <a:gd name="connsiteX494" fmla="*/ 192424 w 9854218"/>
              <a:gd name="connsiteY494" fmla="*/ 5257115 h 10287000"/>
              <a:gd name="connsiteX495" fmla="*/ 167189 w 9854218"/>
              <a:gd name="connsiteY495" fmla="*/ 5242794 h 10287000"/>
              <a:gd name="connsiteX496" fmla="*/ 169834 w 9854218"/>
              <a:gd name="connsiteY496" fmla="*/ 5251772 h 10287000"/>
              <a:gd name="connsiteX497" fmla="*/ 174181 w 9854218"/>
              <a:gd name="connsiteY497" fmla="*/ 5434740 h 10287000"/>
              <a:gd name="connsiteX498" fmla="*/ 175744 w 9854218"/>
              <a:gd name="connsiteY498" fmla="*/ 5481300 h 10287000"/>
              <a:gd name="connsiteX499" fmla="*/ 176030 w 9854218"/>
              <a:gd name="connsiteY499" fmla="*/ 5479637 h 10287000"/>
              <a:gd name="connsiteX500" fmla="*/ 181550 w 9854218"/>
              <a:gd name="connsiteY500" fmla="*/ 5458872 h 10287000"/>
              <a:gd name="connsiteX501" fmla="*/ 193984 w 9854218"/>
              <a:gd name="connsiteY501" fmla="*/ 5474340 h 10287000"/>
              <a:gd name="connsiteX502" fmla="*/ 201959 w 9854218"/>
              <a:gd name="connsiteY502" fmla="*/ 5477472 h 10287000"/>
              <a:gd name="connsiteX503" fmla="*/ 196402 w 9854218"/>
              <a:gd name="connsiteY503" fmla="*/ 5432868 h 10287000"/>
              <a:gd name="connsiteX504" fmla="*/ 176849 w 9854218"/>
              <a:gd name="connsiteY504" fmla="*/ 5308184 h 10287000"/>
              <a:gd name="connsiteX505" fmla="*/ 173353 w 9854218"/>
              <a:gd name="connsiteY505" fmla="*/ 5243462 h 10287000"/>
              <a:gd name="connsiteX506" fmla="*/ 1645996 w 9854218"/>
              <a:gd name="connsiteY506" fmla="*/ 5183081 h 10287000"/>
              <a:gd name="connsiteX507" fmla="*/ 1645996 w 9854218"/>
              <a:gd name="connsiteY507" fmla="*/ 5195732 h 10287000"/>
              <a:gd name="connsiteX508" fmla="*/ 1633342 w 9854218"/>
              <a:gd name="connsiteY508" fmla="*/ 5195732 h 10287000"/>
              <a:gd name="connsiteX509" fmla="*/ 1620689 w 9854218"/>
              <a:gd name="connsiteY509" fmla="*/ 5043891 h 10287000"/>
              <a:gd name="connsiteX510" fmla="*/ 1633343 w 9854218"/>
              <a:gd name="connsiteY510" fmla="*/ 5119812 h 10287000"/>
              <a:gd name="connsiteX511" fmla="*/ 1620690 w 9854218"/>
              <a:gd name="connsiteY511" fmla="*/ 5145120 h 10287000"/>
              <a:gd name="connsiteX512" fmla="*/ 1633342 w 9854218"/>
              <a:gd name="connsiteY512" fmla="*/ 5170424 h 10287000"/>
              <a:gd name="connsiteX513" fmla="*/ 1633343 w 9854218"/>
              <a:gd name="connsiteY513" fmla="*/ 5183081 h 10287000"/>
              <a:gd name="connsiteX514" fmla="*/ 1633342 w 9854218"/>
              <a:gd name="connsiteY514" fmla="*/ 5195732 h 10287000"/>
              <a:gd name="connsiteX515" fmla="*/ 1633342 w 9854218"/>
              <a:gd name="connsiteY515" fmla="*/ 5208387 h 10287000"/>
              <a:gd name="connsiteX516" fmla="*/ 1633343 w 9854218"/>
              <a:gd name="connsiteY516" fmla="*/ 5221041 h 10287000"/>
              <a:gd name="connsiteX517" fmla="*/ 1645996 w 9854218"/>
              <a:gd name="connsiteY517" fmla="*/ 5221038 h 10287000"/>
              <a:gd name="connsiteX518" fmla="*/ 1620689 w 9854218"/>
              <a:gd name="connsiteY518" fmla="*/ 5233692 h 10287000"/>
              <a:gd name="connsiteX519" fmla="*/ 1633343 w 9854218"/>
              <a:gd name="connsiteY519" fmla="*/ 5246346 h 10287000"/>
              <a:gd name="connsiteX520" fmla="*/ 1620689 w 9854218"/>
              <a:gd name="connsiteY520" fmla="*/ 5284307 h 10287000"/>
              <a:gd name="connsiteX521" fmla="*/ 1620694 w 9854218"/>
              <a:gd name="connsiteY521" fmla="*/ 5360228 h 10287000"/>
              <a:gd name="connsiteX522" fmla="*/ 1608036 w 9854218"/>
              <a:gd name="connsiteY522" fmla="*/ 5372882 h 10287000"/>
              <a:gd name="connsiteX523" fmla="*/ 1620689 w 9854218"/>
              <a:gd name="connsiteY523" fmla="*/ 5385533 h 10287000"/>
              <a:gd name="connsiteX524" fmla="*/ 1608035 w 9854218"/>
              <a:gd name="connsiteY524" fmla="*/ 5385537 h 10287000"/>
              <a:gd name="connsiteX525" fmla="*/ 1620689 w 9854218"/>
              <a:gd name="connsiteY525" fmla="*/ 5512071 h 10287000"/>
              <a:gd name="connsiteX526" fmla="*/ 1620690 w 9854218"/>
              <a:gd name="connsiteY526" fmla="*/ 5524721 h 10287000"/>
              <a:gd name="connsiteX527" fmla="*/ 1620689 w 9854218"/>
              <a:gd name="connsiteY527" fmla="*/ 5550032 h 10287000"/>
              <a:gd name="connsiteX528" fmla="*/ 1633342 w 9854218"/>
              <a:gd name="connsiteY528" fmla="*/ 5550032 h 10287000"/>
              <a:gd name="connsiteX529" fmla="*/ 1620689 w 9854218"/>
              <a:gd name="connsiteY529" fmla="*/ 5651259 h 10287000"/>
              <a:gd name="connsiteX530" fmla="*/ 1608035 w 9854218"/>
              <a:gd name="connsiteY530" fmla="*/ 5651259 h 10287000"/>
              <a:gd name="connsiteX531" fmla="*/ 1608035 w 9854218"/>
              <a:gd name="connsiteY531" fmla="*/ 5663913 h 10287000"/>
              <a:gd name="connsiteX532" fmla="*/ 1620689 w 9854218"/>
              <a:gd name="connsiteY532" fmla="*/ 5676567 h 10287000"/>
              <a:gd name="connsiteX533" fmla="*/ 1620689 w 9854218"/>
              <a:gd name="connsiteY533" fmla="*/ 5689218 h 10287000"/>
              <a:gd name="connsiteX534" fmla="*/ 1633342 w 9854218"/>
              <a:gd name="connsiteY534" fmla="*/ 5701869 h 10287000"/>
              <a:gd name="connsiteX535" fmla="*/ 1619108 w 9854218"/>
              <a:gd name="connsiteY535" fmla="*/ 5757035 h 10287000"/>
              <a:gd name="connsiteX536" fmla="*/ 1620094 w 9854218"/>
              <a:gd name="connsiteY536" fmla="*/ 5777793 h 10287000"/>
              <a:gd name="connsiteX537" fmla="*/ 1608035 w 9854218"/>
              <a:gd name="connsiteY537" fmla="*/ 5777793 h 10287000"/>
              <a:gd name="connsiteX538" fmla="*/ 1608036 w 9854218"/>
              <a:gd name="connsiteY538" fmla="*/ 5765139 h 10287000"/>
              <a:gd name="connsiteX539" fmla="*/ 1595382 w 9854218"/>
              <a:gd name="connsiteY539" fmla="*/ 5714528 h 10287000"/>
              <a:gd name="connsiteX540" fmla="*/ 1595386 w 9854218"/>
              <a:gd name="connsiteY540" fmla="*/ 5701874 h 10287000"/>
              <a:gd name="connsiteX541" fmla="*/ 1582726 w 9854218"/>
              <a:gd name="connsiteY541" fmla="*/ 5714528 h 10287000"/>
              <a:gd name="connsiteX542" fmla="*/ 1557422 w 9854218"/>
              <a:gd name="connsiteY542" fmla="*/ 5499417 h 10287000"/>
              <a:gd name="connsiteX543" fmla="*/ 1570076 w 9854218"/>
              <a:gd name="connsiteY543" fmla="*/ 5372882 h 10287000"/>
              <a:gd name="connsiteX544" fmla="*/ 1608035 w 9854218"/>
              <a:gd name="connsiteY544" fmla="*/ 5271653 h 10287000"/>
              <a:gd name="connsiteX545" fmla="*/ 1620689 w 9854218"/>
              <a:gd name="connsiteY545" fmla="*/ 5043891 h 10287000"/>
              <a:gd name="connsiteX546" fmla="*/ 139210 w 9854218"/>
              <a:gd name="connsiteY546" fmla="*/ 4996022 h 10287000"/>
              <a:gd name="connsiteX547" fmla="*/ 139087 w 9854218"/>
              <a:gd name="connsiteY547" fmla="*/ 5001062 h 10287000"/>
              <a:gd name="connsiteX548" fmla="*/ 127640 w 9854218"/>
              <a:gd name="connsiteY548" fmla="*/ 5102522 h 10287000"/>
              <a:gd name="connsiteX549" fmla="*/ 143042 w 9854218"/>
              <a:gd name="connsiteY549" fmla="*/ 5144790 h 10287000"/>
              <a:gd name="connsiteX550" fmla="*/ 144632 w 9854218"/>
              <a:gd name="connsiteY550" fmla="*/ 5154192 h 10287000"/>
              <a:gd name="connsiteX551" fmla="*/ 142862 w 9854218"/>
              <a:gd name="connsiteY551" fmla="*/ 5083734 h 10287000"/>
              <a:gd name="connsiteX552" fmla="*/ 142894 w 9854218"/>
              <a:gd name="connsiteY552" fmla="*/ 5017103 h 10287000"/>
              <a:gd name="connsiteX553" fmla="*/ 2966222 w 9854218"/>
              <a:gd name="connsiteY553" fmla="*/ 4796178 h 10287000"/>
              <a:gd name="connsiteX554" fmla="*/ 2947385 w 9854218"/>
              <a:gd name="connsiteY554" fmla="*/ 4848713 h 10287000"/>
              <a:gd name="connsiteX555" fmla="*/ 3017699 w 9854218"/>
              <a:gd name="connsiteY555" fmla="*/ 5700701 h 10287000"/>
              <a:gd name="connsiteX556" fmla="*/ 3017195 w 9854218"/>
              <a:gd name="connsiteY556" fmla="*/ 5858349 h 10287000"/>
              <a:gd name="connsiteX557" fmla="*/ 3016649 w 9854218"/>
              <a:gd name="connsiteY557" fmla="*/ 6072003 h 10287000"/>
              <a:gd name="connsiteX558" fmla="*/ 3109499 w 9854218"/>
              <a:gd name="connsiteY558" fmla="*/ 6487352 h 10287000"/>
              <a:gd name="connsiteX559" fmla="*/ 3193523 w 9854218"/>
              <a:gd name="connsiteY559" fmla="*/ 6763580 h 10287000"/>
              <a:gd name="connsiteX560" fmla="*/ 3215621 w 9854218"/>
              <a:gd name="connsiteY560" fmla="*/ 6797463 h 10287000"/>
              <a:gd name="connsiteX561" fmla="*/ 3303474 w 9854218"/>
              <a:gd name="connsiteY561" fmla="*/ 6938549 h 10287000"/>
              <a:gd name="connsiteX562" fmla="*/ 3273834 w 9854218"/>
              <a:gd name="connsiteY562" fmla="*/ 6927000 h 10287000"/>
              <a:gd name="connsiteX563" fmla="*/ 3415644 w 9854218"/>
              <a:gd name="connsiteY563" fmla="*/ 7264004 h 10287000"/>
              <a:gd name="connsiteX564" fmla="*/ 3440762 w 9854218"/>
              <a:gd name="connsiteY564" fmla="*/ 7265252 h 10287000"/>
              <a:gd name="connsiteX565" fmla="*/ 3497912 w 9854218"/>
              <a:gd name="connsiteY565" fmla="*/ 7381436 h 10287000"/>
              <a:gd name="connsiteX566" fmla="*/ 3572770 w 9854218"/>
              <a:gd name="connsiteY566" fmla="*/ 7495980 h 10287000"/>
              <a:gd name="connsiteX567" fmla="*/ 3594125 w 9854218"/>
              <a:gd name="connsiteY567" fmla="*/ 7572603 h 10287000"/>
              <a:gd name="connsiteX568" fmla="*/ 3644740 w 9854218"/>
              <a:gd name="connsiteY568" fmla="*/ 7617936 h 10287000"/>
              <a:gd name="connsiteX569" fmla="*/ 3749616 w 9854218"/>
              <a:gd name="connsiteY569" fmla="*/ 7786866 h 10287000"/>
              <a:gd name="connsiteX570" fmla="*/ 3817064 w 9854218"/>
              <a:gd name="connsiteY570" fmla="*/ 7898523 h 10287000"/>
              <a:gd name="connsiteX571" fmla="*/ 3812542 w 9854218"/>
              <a:gd name="connsiteY571" fmla="*/ 7888224 h 10287000"/>
              <a:gd name="connsiteX572" fmla="*/ 3810908 w 9854218"/>
              <a:gd name="connsiteY572" fmla="*/ 7870512 h 10287000"/>
              <a:gd name="connsiteX573" fmla="*/ 3822840 w 9854218"/>
              <a:gd name="connsiteY573" fmla="*/ 7883699 h 10287000"/>
              <a:gd name="connsiteX574" fmla="*/ 3833136 w 9854218"/>
              <a:gd name="connsiteY574" fmla="*/ 7879172 h 10287000"/>
              <a:gd name="connsiteX575" fmla="*/ 3839292 w 9854218"/>
              <a:gd name="connsiteY575" fmla="*/ 7907186 h 10287000"/>
              <a:gd name="connsiteX576" fmla="*/ 3843814 w 9854218"/>
              <a:gd name="connsiteY576" fmla="*/ 7917485 h 10287000"/>
              <a:gd name="connsiteX577" fmla="*/ 3845448 w 9854218"/>
              <a:gd name="connsiteY577" fmla="*/ 7935197 h 10287000"/>
              <a:gd name="connsiteX578" fmla="*/ 3826106 w 9854218"/>
              <a:gd name="connsiteY578" fmla="*/ 7919123 h 10287000"/>
              <a:gd name="connsiteX579" fmla="*/ 3821928 w 9854218"/>
              <a:gd name="connsiteY579" fmla="*/ 7917495 h 10287000"/>
              <a:gd name="connsiteX580" fmla="*/ 4217118 w 9854218"/>
              <a:gd name="connsiteY580" fmla="*/ 8397302 h 10287000"/>
              <a:gd name="connsiteX581" fmla="*/ 4226942 w 9854218"/>
              <a:gd name="connsiteY581" fmla="*/ 8401994 h 10287000"/>
              <a:gd name="connsiteX582" fmla="*/ 4264216 w 9854218"/>
              <a:gd name="connsiteY582" fmla="*/ 8443161 h 10287000"/>
              <a:gd name="connsiteX583" fmla="*/ 4315950 w 9854218"/>
              <a:gd name="connsiteY583" fmla="*/ 8494650 h 10287000"/>
              <a:gd name="connsiteX584" fmla="*/ 4779590 w 9854218"/>
              <a:gd name="connsiteY584" fmla="*/ 8921636 h 10287000"/>
              <a:gd name="connsiteX585" fmla="*/ 5003136 w 9854218"/>
              <a:gd name="connsiteY585" fmla="*/ 9083376 h 10287000"/>
              <a:gd name="connsiteX586" fmla="*/ 5015632 w 9854218"/>
              <a:gd name="connsiteY586" fmla="*/ 9083552 h 10287000"/>
              <a:gd name="connsiteX587" fmla="*/ 5042230 w 9854218"/>
              <a:gd name="connsiteY587" fmla="*/ 9085005 h 10287000"/>
              <a:gd name="connsiteX588" fmla="*/ 5052194 w 9854218"/>
              <a:gd name="connsiteY588" fmla="*/ 9080643 h 10287000"/>
              <a:gd name="connsiteX589" fmla="*/ 4898326 w 9854218"/>
              <a:gd name="connsiteY589" fmla="*/ 8953278 h 10287000"/>
              <a:gd name="connsiteX590" fmla="*/ 4893268 w 9854218"/>
              <a:gd name="connsiteY590" fmla="*/ 8949717 h 10287000"/>
              <a:gd name="connsiteX591" fmla="*/ 4882082 w 9854218"/>
              <a:gd name="connsiteY591" fmla="*/ 8939832 h 10287000"/>
              <a:gd name="connsiteX592" fmla="*/ 4873380 w 9854218"/>
              <a:gd name="connsiteY592" fmla="*/ 8932628 h 10287000"/>
              <a:gd name="connsiteX593" fmla="*/ 4870010 w 9854218"/>
              <a:gd name="connsiteY593" fmla="*/ 8929164 h 10287000"/>
              <a:gd name="connsiteX594" fmla="*/ 4733957 w 9854218"/>
              <a:gd name="connsiteY594" fmla="*/ 8808936 h 10287000"/>
              <a:gd name="connsiteX595" fmla="*/ 4433788 w 9854218"/>
              <a:gd name="connsiteY595" fmla="*/ 8512905 h 10287000"/>
              <a:gd name="connsiteX596" fmla="*/ 4384469 w 9854218"/>
              <a:gd name="connsiteY596" fmla="*/ 8459937 h 10287000"/>
              <a:gd name="connsiteX597" fmla="*/ 4349390 w 9854218"/>
              <a:gd name="connsiteY597" fmla="*/ 8394454 h 10287000"/>
              <a:gd name="connsiteX598" fmla="*/ 4290320 w 9854218"/>
              <a:gd name="connsiteY598" fmla="*/ 8320214 h 10287000"/>
              <a:gd name="connsiteX599" fmla="*/ 4225055 w 9854218"/>
              <a:gd name="connsiteY599" fmla="*/ 8236626 h 10287000"/>
              <a:gd name="connsiteX600" fmla="*/ 4219649 w 9854218"/>
              <a:gd name="connsiteY600" fmla="*/ 8259875 h 10287000"/>
              <a:gd name="connsiteX601" fmla="*/ 4133375 w 9854218"/>
              <a:gd name="connsiteY601" fmla="*/ 8174462 h 10287000"/>
              <a:gd name="connsiteX602" fmla="*/ 4052508 w 9854218"/>
              <a:gd name="connsiteY602" fmla="*/ 8065806 h 10287000"/>
              <a:gd name="connsiteX603" fmla="*/ 4006766 w 9854218"/>
              <a:gd name="connsiteY603" fmla="*/ 7981653 h 10287000"/>
              <a:gd name="connsiteX604" fmla="*/ 3989472 w 9854218"/>
              <a:gd name="connsiteY604" fmla="*/ 7985799 h 10287000"/>
              <a:gd name="connsiteX605" fmla="*/ 3868270 w 9854218"/>
              <a:gd name="connsiteY605" fmla="*/ 7769745 h 10287000"/>
              <a:gd name="connsiteX606" fmla="*/ 3743464 w 9854218"/>
              <a:gd name="connsiteY606" fmla="*/ 7569188 h 10287000"/>
              <a:gd name="connsiteX607" fmla="*/ 3735718 w 9854218"/>
              <a:gd name="connsiteY607" fmla="*/ 7567386 h 10287000"/>
              <a:gd name="connsiteX608" fmla="*/ 3737522 w 9854218"/>
              <a:gd name="connsiteY608" fmla="*/ 7559636 h 10287000"/>
              <a:gd name="connsiteX609" fmla="*/ 3725634 w 9854218"/>
              <a:gd name="connsiteY609" fmla="*/ 7540536 h 10287000"/>
              <a:gd name="connsiteX610" fmla="*/ 3733379 w 9854218"/>
              <a:gd name="connsiteY610" fmla="*/ 7542338 h 10287000"/>
              <a:gd name="connsiteX611" fmla="*/ 3736644 w 9854218"/>
              <a:gd name="connsiteY611" fmla="*/ 7543607 h 10287000"/>
              <a:gd name="connsiteX612" fmla="*/ 3739324 w 9854218"/>
              <a:gd name="connsiteY612" fmla="*/ 7551888 h 10287000"/>
              <a:gd name="connsiteX613" fmla="*/ 3739932 w 9854218"/>
              <a:gd name="connsiteY613" fmla="*/ 7544883 h 10287000"/>
              <a:gd name="connsiteX614" fmla="*/ 3736644 w 9854218"/>
              <a:gd name="connsiteY614" fmla="*/ 7543607 h 10287000"/>
              <a:gd name="connsiteX615" fmla="*/ 3732942 w 9854218"/>
              <a:gd name="connsiteY615" fmla="*/ 7532154 h 10287000"/>
              <a:gd name="connsiteX616" fmla="*/ 3715014 w 9854218"/>
              <a:gd name="connsiteY616" fmla="*/ 7480890 h 10287000"/>
              <a:gd name="connsiteX617" fmla="*/ 3862522 w 9854218"/>
              <a:gd name="connsiteY617" fmla="*/ 7654056 h 10287000"/>
              <a:gd name="connsiteX618" fmla="*/ 3831539 w 9854218"/>
              <a:gd name="connsiteY618" fmla="*/ 7646849 h 10287000"/>
              <a:gd name="connsiteX619" fmla="*/ 4019918 w 9854218"/>
              <a:gd name="connsiteY619" fmla="*/ 7960209 h 10287000"/>
              <a:gd name="connsiteX620" fmla="*/ 4044958 w 9854218"/>
              <a:gd name="connsiteY620" fmla="*/ 7957865 h 10287000"/>
              <a:gd name="connsiteX621" fmla="*/ 4118078 w 9854218"/>
              <a:gd name="connsiteY621" fmla="*/ 8064722 h 10287000"/>
              <a:gd name="connsiteX622" fmla="*/ 4208492 w 9854218"/>
              <a:gd name="connsiteY622" fmla="*/ 8167431 h 10287000"/>
              <a:gd name="connsiteX623" fmla="*/ 4240546 w 9854218"/>
              <a:gd name="connsiteY623" fmla="*/ 8240231 h 10287000"/>
              <a:gd name="connsiteX624" fmla="*/ 4297103 w 9854218"/>
              <a:gd name="connsiteY624" fmla="*/ 8277890 h 10287000"/>
              <a:gd name="connsiteX625" fmla="*/ 4347194 w 9854218"/>
              <a:gd name="connsiteY625" fmla="*/ 8347739 h 10287000"/>
              <a:gd name="connsiteX626" fmla="*/ 4351784 w 9854218"/>
              <a:gd name="connsiteY626" fmla="*/ 8352600 h 10287000"/>
              <a:gd name="connsiteX627" fmla="*/ 4361840 w 9854218"/>
              <a:gd name="connsiteY627" fmla="*/ 8340473 h 10287000"/>
              <a:gd name="connsiteX628" fmla="*/ 4268230 w 9854218"/>
              <a:gd name="connsiteY628" fmla="*/ 8210715 h 10287000"/>
              <a:gd name="connsiteX629" fmla="*/ 4380947 w 9854218"/>
              <a:gd name="connsiteY629" fmla="*/ 8337401 h 10287000"/>
              <a:gd name="connsiteX630" fmla="*/ 4391542 w 9854218"/>
              <a:gd name="connsiteY630" fmla="*/ 8337747 h 10287000"/>
              <a:gd name="connsiteX631" fmla="*/ 4408034 w 9854218"/>
              <a:gd name="connsiteY631" fmla="*/ 8361078 h 10287000"/>
              <a:gd name="connsiteX632" fmla="*/ 4635240 w 9854218"/>
              <a:gd name="connsiteY632" fmla="*/ 8586590 h 10287000"/>
              <a:gd name="connsiteX633" fmla="*/ 5039628 w 9854218"/>
              <a:gd name="connsiteY633" fmla="*/ 8963541 h 10287000"/>
              <a:gd name="connsiteX634" fmla="*/ 5454780 w 9854218"/>
              <a:gd name="connsiteY634" fmla="*/ 9255388 h 10287000"/>
              <a:gd name="connsiteX635" fmla="*/ 5905180 w 9854218"/>
              <a:gd name="connsiteY635" fmla="*/ 9536937 h 10287000"/>
              <a:gd name="connsiteX636" fmla="*/ 4854150 w 9854218"/>
              <a:gd name="connsiteY636" fmla="*/ 8681319 h 10287000"/>
              <a:gd name="connsiteX637" fmla="*/ 4576214 w 9854218"/>
              <a:gd name="connsiteY637" fmla="*/ 8371013 h 10287000"/>
              <a:gd name="connsiteX638" fmla="*/ 4394212 w 9854218"/>
              <a:gd name="connsiteY638" fmla="*/ 8183049 h 10287000"/>
              <a:gd name="connsiteX639" fmla="*/ 4349627 w 9854218"/>
              <a:gd name="connsiteY639" fmla="*/ 8105747 h 10287000"/>
              <a:gd name="connsiteX640" fmla="*/ 4344314 w 9854218"/>
              <a:gd name="connsiteY640" fmla="*/ 8098556 h 10287000"/>
              <a:gd name="connsiteX641" fmla="*/ 4243772 w 9854218"/>
              <a:gd name="connsiteY641" fmla="*/ 7987931 h 10287000"/>
              <a:gd name="connsiteX642" fmla="*/ 3267006 w 9854218"/>
              <a:gd name="connsiteY642" fmla="*/ 6235823 h 10287000"/>
              <a:gd name="connsiteX643" fmla="*/ 3211728 w 9854218"/>
              <a:gd name="connsiteY643" fmla="*/ 6031370 h 10287000"/>
              <a:gd name="connsiteX644" fmla="*/ 3206867 w 9854218"/>
              <a:gd name="connsiteY644" fmla="*/ 6033956 h 10287000"/>
              <a:gd name="connsiteX645" fmla="*/ 3199584 w 9854218"/>
              <a:gd name="connsiteY645" fmla="*/ 6028499 h 10287000"/>
              <a:gd name="connsiteX646" fmla="*/ 3192322 w 9854218"/>
              <a:gd name="connsiteY646" fmla="*/ 6019941 h 10287000"/>
              <a:gd name="connsiteX647" fmla="*/ 3227930 w 9854218"/>
              <a:gd name="connsiteY647" fmla="*/ 6178428 h 10287000"/>
              <a:gd name="connsiteX648" fmla="*/ 3224717 w 9854218"/>
              <a:gd name="connsiteY648" fmla="*/ 6218504 h 10287000"/>
              <a:gd name="connsiteX649" fmla="*/ 3221740 w 9854218"/>
              <a:gd name="connsiteY649" fmla="*/ 6219554 h 10287000"/>
              <a:gd name="connsiteX650" fmla="*/ 3233850 w 9854218"/>
              <a:gd name="connsiteY650" fmla="*/ 6276857 h 10287000"/>
              <a:gd name="connsiteX651" fmla="*/ 3262542 w 9854218"/>
              <a:gd name="connsiteY651" fmla="*/ 6371084 h 10287000"/>
              <a:gd name="connsiteX652" fmla="*/ 3286976 w 9854218"/>
              <a:gd name="connsiteY652" fmla="*/ 6377040 h 10287000"/>
              <a:gd name="connsiteX653" fmla="*/ 3321210 w 9854218"/>
              <a:gd name="connsiteY653" fmla="*/ 6501911 h 10287000"/>
              <a:gd name="connsiteX654" fmla="*/ 3373146 w 9854218"/>
              <a:gd name="connsiteY654" fmla="*/ 6628508 h 10287000"/>
              <a:gd name="connsiteX655" fmla="*/ 3379682 w 9854218"/>
              <a:gd name="connsiteY655" fmla="*/ 6707784 h 10287000"/>
              <a:gd name="connsiteX656" fmla="*/ 3420848 w 9854218"/>
              <a:gd name="connsiteY656" fmla="*/ 6761841 h 10287000"/>
              <a:gd name="connsiteX657" fmla="*/ 3492018 w 9854218"/>
              <a:gd name="connsiteY657" fmla="*/ 6947505 h 10287000"/>
              <a:gd name="connsiteX658" fmla="*/ 3537221 w 9854218"/>
              <a:gd name="connsiteY658" fmla="*/ 7069871 h 10287000"/>
              <a:gd name="connsiteX659" fmla="*/ 3534720 w 9854218"/>
              <a:gd name="connsiteY659" fmla="*/ 7058904 h 10287000"/>
              <a:gd name="connsiteX660" fmla="*/ 3536454 w 9854218"/>
              <a:gd name="connsiteY660" fmla="*/ 7041201 h 10287000"/>
              <a:gd name="connsiteX661" fmla="*/ 3545687 w 9854218"/>
              <a:gd name="connsiteY661" fmla="*/ 7056398 h 10287000"/>
              <a:gd name="connsiteX662" fmla="*/ 3556652 w 9854218"/>
              <a:gd name="connsiteY662" fmla="*/ 7053894 h 10287000"/>
              <a:gd name="connsiteX663" fmla="*/ 3557422 w 9854218"/>
              <a:gd name="connsiteY663" fmla="*/ 7082565 h 10287000"/>
              <a:gd name="connsiteX664" fmla="*/ 3559922 w 9854218"/>
              <a:gd name="connsiteY664" fmla="*/ 7093532 h 10287000"/>
              <a:gd name="connsiteX665" fmla="*/ 3558190 w 9854218"/>
              <a:gd name="connsiteY665" fmla="*/ 7111235 h 10287000"/>
              <a:gd name="connsiteX666" fmla="*/ 3542222 w 9854218"/>
              <a:gd name="connsiteY666" fmla="*/ 7091805 h 10287000"/>
              <a:gd name="connsiteX667" fmla="*/ 3516058 w 9854218"/>
              <a:gd name="connsiteY667" fmla="*/ 7103550 h 10287000"/>
              <a:gd name="connsiteX668" fmla="*/ 3433152 w 9854218"/>
              <a:gd name="connsiteY668" fmla="*/ 6891720 h 10287000"/>
              <a:gd name="connsiteX669" fmla="*/ 3366216 w 9854218"/>
              <a:gd name="connsiteY669" fmla="*/ 6699320 h 10287000"/>
              <a:gd name="connsiteX670" fmla="*/ 3353518 w 9854218"/>
              <a:gd name="connsiteY670" fmla="*/ 6719529 h 10287000"/>
              <a:gd name="connsiteX671" fmla="*/ 3299850 w 9854218"/>
              <a:gd name="connsiteY671" fmla="*/ 6610635 h 10287000"/>
              <a:gd name="connsiteX672" fmla="*/ 3258880 w 9854218"/>
              <a:gd name="connsiteY672" fmla="*/ 6481532 h 10287000"/>
              <a:gd name="connsiteX673" fmla="*/ 3243110 w 9854218"/>
              <a:gd name="connsiteY673" fmla="*/ 6387060 h 10287000"/>
              <a:gd name="connsiteX674" fmla="*/ 3225413 w 9854218"/>
              <a:gd name="connsiteY674" fmla="*/ 6385334 h 10287000"/>
              <a:gd name="connsiteX675" fmla="*/ 3193292 w 9854218"/>
              <a:gd name="connsiteY675" fmla="*/ 6257094 h 10287000"/>
              <a:gd name="connsiteX676" fmla="*/ 3186686 w 9854218"/>
              <a:gd name="connsiteY676" fmla="*/ 6225378 h 10287000"/>
              <a:gd name="connsiteX677" fmla="*/ 3176492 w 9854218"/>
              <a:gd name="connsiteY677" fmla="*/ 6225662 h 10287000"/>
              <a:gd name="connsiteX678" fmla="*/ 3162320 w 9854218"/>
              <a:gd name="connsiteY678" fmla="*/ 6199470 h 10287000"/>
              <a:gd name="connsiteX679" fmla="*/ 3154300 w 9854218"/>
              <a:gd name="connsiteY679" fmla="*/ 6149984 h 10287000"/>
              <a:gd name="connsiteX680" fmla="*/ 2993406 w 9854218"/>
              <a:gd name="connsiteY680" fmla="*/ 4859490 h 10287000"/>
              <a:gd name="connsiteX681" fmla="*/ 2966222 w 9854218"/>
              <a:gd name="connsiteY681" fmla="*/ 4796178 h 10287000"/>
              <a:gd name="connsiteX682" fmla="*/ 175099 w 9854218"/>
              <a:gd name="connsiteY682" fmla="*/ 4684419 h 10287000"/>
              <a:gd name="connsiteX683" fmla="*/ 171418 w 9854218"/>
              <a:gd name="connsiteY683" fmla="*/ 4693523 h 10287000"/>
              <a:gd name="connsiteX684" fmla="*/ 166832 w 9854218"/>
              <a:gd name="connsiteY684" fmla="*/ 4715702 h 10287000"/>
              <a:gd name="connsiteX685" fmla="*/ 154717 w 9854218"/>
              <a:gd name="connsiteY685" fmla="*/ 4696059 h 10287000"/>
              <a:gd name="connsiteX686" fmla="*/ 153653 w 9854218"/>
              <a:gd name="connsiteY686" fmla="*/ 4696379 h 10287000"/>
              <a:gd name="connsiteX687" fmla="*/ 162041 w 9854218"/>
              <a:gd name="connsiteY687" fmla="*/ 4772906 h 10287000"/>
              <a:gd name="connsiteX688" fmla="*/ 169337 w 9854218"/>
              <a:gd name="connsiteY688" fmla="*/ 4750575 h 10287000"/>
              <a:gd name="connsiteX689" fmla="*/ 174475 w 9854218"/>
              <a:gd name="connsiteY689" fmla="*/ 4695869 h 10287000"/>
              <a:gd name="connsiteX690" fmla="*/ 1004585 w 9854218"/>
              <a:gd name="connsiteY690" fmla="*/ 4636356 h 10287000"/>
              <a:gd name="connsiteX691" fmla="*/ 970019 w 9854218"/>
              <a:gd name="connsiteY691" fmla="*/ 4725380 h 10287000"/>
              <a:gd name="connsiteX692" fmla="*/ 965716 w 9854218"/>
              <a:gd name="connsiteY692" fmla="*/ 4750385 h 10287000"/>
              <a:gd name="connsiteX693" fmla="*/ 970034 w 9854218"/>
              <a:gd name="connsiteY693" fmla="*/ 4774376 h 10287000"/>
              <a:gd name="connsiteX694" fmla="*/ 965494 w 9854218"/>
              <a:gd name="connsiteY694" fmla="*/ 4831253 h 10287000"/>
              <a:gd name="connsiteX695" fmla="*/ 954268 w 9854218"/>
              <a:gd name="connsiteY695" fmla="*/ 4826603 h 10287000"/>
              <a:gd name="connsiteX696" fmla="*/ 953048 w 9854218"/>
              <a:gd name="connsiteY696" fmla="*/ 4824008 h 10287000"/>
              <a:gd name="connsiteX697" fmla="*/ 950050 w 9854218"/>
              <a:gd name="connsiteY697" fmla="*/ 4841435 h 10287000"/>
              <a:gd name="connsiteX698" fmla="*/ 943958 w 9854218"/>
              <a:gd name="connsiteY698" fmla="*/ 4841435 h 10287000"/>
              <a:gd name="connsiteX699" fmla="*/ 931352 w 9854218"/>
              <a:gd name="connsiteY699" fmla="*/ 4963230 h 10287000"/>
              <a:gd name="connsiteX700" fmla="*/ 929729 w 9854218"/>
              <a:gd name="connsiteY700" fmla="*/ 5122931 h 10287000"/>
              <a:gd name="connsiteX701" fmla="*/ 948533 w 9854218"/>
              <a:gd name="connsiteY701" fmla="*/ 5133290 h 10287000"/>
              <a:gd name="connsiteX702" fmla="*/ 948890 w 9854218"/>
              <a:gd name="connsiteY702" fmla="*/ 5243817 h 10287000"/>
              <a:gd name="connsiteX703" fmla="*/ 963448 w 9854218"/>
              <a:gd name="connsiteY703" fmla="*/ 5359716 h 10287000"/>
              <a:gd name="connsiteX704" fmla="*/ 951149 w 9854218"/>
              <a:gd name="connsiteY704" fmla="*/ 5426495 h 10287000"/>
              <a:gd name="connsiteX705" fmla="*/ 973013 w 9854218"/>
              <a:gd name="connsiteY705" fmla="*/ 5480220 h 10287000"/>
              <a:gd name="connsiteX706" fmla="*/ 974866 w 9854218"/>
              <a:gd name="connsiteY706" fmla="*/ 5553570 h 10287000"/>
              <a:gd name="connsiteX707" fmla="*/ 983561 w 9854218"/>
              <a:gd name="connsiteY707" fmla="*/ 5607579 h 10287000"/>
              <a:gd name="connsiteX708" fmla="*/ 983264 w 9854218"/>
              <a:gd name="connsiteY708" fmla="*/ 5603807 h 10287000"/>
              <a:gd name="connsiteX709" fmla="*/ 988007 w 9854218"/>
              <a:gd name="connsiteY709" fmla="*/ 5562681 h 10287000"/>
              <a:gd name="connsiteX710" fmla="*/ 1013318 w 9854218"/>
              <a:gd name="connsiteY710" fmla="*/ 5638604 h 10287000"/>
              <a:gd name="connsiteX711" fmla="*/ 1000663 w 9854218"/>
              <a:gd name="connsiteY711" fmla="*/ 5474109 h 10287000"/>
              <a:gd name="connsiteX712" fmla="*/ 1051279 w 9854218"/>
              <a:gd name="connsiteY712" fmla="*/ 5423496 h 10287000"/>
              <a:gd name="connsiteX713" fmla="*/ 1051136 w 9854218"/>
              <a:gd name="connsiteY713" fmla="*/ 5420049 h 10287000"/>
              <a:gd name="connsiteX714" fmla="*/ 1044272 w 9854218"/>
              <a:gd name="connsiteY714" fmla="*/ 5328966 h 10287000"/>
              <a:gd name="connsiteX715" fmla="*/ 1037272 w 9854218"/>
              <a:gd name="connsiteY715" fmla="*/ 5223147 h 10287000"/>
              <a:gd name="connsiteX716" fmla="*/ 1019735 w 9854218"/>
              <a:gd name="connsiteY716" fmla="*/ 5239334 h 10287000"/>
              <a:gd name="connsiteX717" fmla="*/ 996383 w 9854218"/>
              <a:gd name="connsiteY717" fmla="*/ 5120201 h 10287000"/>
              <a:gd name="connsiteX718" fmla="*/ 990572 w 9854218"/>
              <a:gd name="connsiteY718" fmla="*/ 4984880 h 10287000"/>
              <a:gd name="connsiteX719" fmla="*/ 1000037 w 9854218"/>
              <a:gd name="connsiteY719" fmla="*/ 4889568 h 10287000"/>
              <a:gd name="connsiteX720" fmla="*/ 983404 w 9854218"/>
              <a:gd name="connsiteY720" fmla="*/ 4883276 h 10287000"/>
              <a:gd name="connsiteX721" fmla="*/ 1004594 w 9854218"/>
              <a:gd name="connsiteY721" fmla="*/ 4636457 h 10287000"/>
              <a:gd name="connsiteX722" fmla="*/ 149099 w 9854218"/>
              <a:gd name="connsiteY722" fmla="*/ 4457675 h 10287000"/>
              <a:gd name="connsiteX723" fmla="*/ 143266 w 9854218"/>
              <a:gd name="connsiteY723" fmla="*/ 4491044 h 10287000"/>
              <a:gd name="connsiteX724" fmla="*/ 143735 w 9854218"/>
              <a:gd name="connsiteY724" fmla="*/ 4525754 h 10287000"/>
              <a:gd name="connsiteX725" fmla="*/ 149555 w 9854218"/>
              <a:gd name="connsiteY725" fmla="*/ 4628400 h 10287000"/>
              <a:gd name="connsiteX726" fmla="*/ 152983 w 9854218"/>
              <a:gd name="connsiteY726" fmla="*/ 4628075 h 10287000"/>
              <a:gd name="connsiteX727" fmla="*/ 169382 w 9854218"/>
              <a:gd name="connsiteY727" fmla="*/ 4644875 h 10287000"/>
              <a:gd name="connsiteX728" fmla="*/ 177158 w 9854218"/>
              <a:gd name="connsiteY728" fmla="*/ 4646628 h 10287000"/>
              <a:gd name="connsiteX729" fmla="*/ 178010 w 9854218"/>
              <a:gd name="connsiteY729" fmla="*/ 4630940 h 10287000"/>
              <a:gd name="connsiteX730" fmla="*/ 193639 w 9854218"/>
              <a:gd name="connsiteY730" fmla="*/ 4527261 h 10287000"/>
              <a:gd name="connsiteX731" fmla="*/ 183061 w 9854218"/>
              <a:gd name="connsiteY731" fmla="*/ 4491354 h 10287000"/>
              <a:gd name="connsiteX732" fmla="*/ 184220 w 9854218"/>
              <a:gd name="connsiteY732" fmla="*/ 4484595 h 10287000"/>
              <a:gd name="connsiteX733" fmla="*/ 164446 w 9854218"/>
              <a:gd name="connsiteY733" fmla="*/ 4477784 h 10287000"/>
              <a:gd name="connsiteX734" fmla="*/ 1160026 w 9854218"/>
              <a:gd name="connsiteY734" fmla="*/ 4212987 h 10287000"/>
              <a:gd name="connsiteX735" fmla="*/ 1147762 w 9854218"/>
              <a:gd name="connsiteY735" fmla="*/ 4244943 h 10287000"/>
              <a:gd name="connsiteX736" fmla="*/ 1127200 w 9854218"/>
              <a:gd name="connsiteY736" fmla="*/ 4297337 h 10287000"/>
              <a:gd name="connsiteX737" fmla="*/ 1101892 w 9854218"/>
              <a:gd name="connsiteY737" fmla="*/ 4525101 h 10287000"/>
              <a:gd name="connsiteX738" fmla="*/ 1089239 w 9854218"/>
              <a:gd name="connsiteY738" fmla="*/ 4474485 h 10287000"/>
              <a:gd name="connsiteX739" fmla="*/ 1066336 w 9854218"/>
              <a:gd name="connsiteY739" fmla="*/ 4519083 h 10287000"/>
              <a:gd name="connsiteX740" fmla="*/ 1064863 w 9854218"/>
              <a:gd name="connsiteY740" fmla="*/ 4537541 h 10287000"/>
              <a:gd name="connsiteX741" fmla="*/ 1057318 w 9854218"/>
              <a:gd name="connsiteY741" fmla="*/ 4539261 h 10287000"/>
              <a:gd name="connsiteX742" fmla="*/ 1056508 w 9854218"/>
              <a:gd name="connsiteY742" fmla="*/ 4538223 h 10287000"/>
              <a:gd name="connsiteX743" fmla="*/ 1047917 w 9854218"/>
              <a:gd name="connsiteY743" fmla="*/ 4554953 h 10287000"/>
              <a:gd name="connsiteX744" fmla="*/ 1037087 w 9854218"/>
              <a:gd name="connsiteY744" fmla="*/ 4575152 h 10287000"/>
              <a:gd name="connsiteX745" fmla="*/ 1033973 w 9854218"/>
              <a:gd name="connsiteY745" fmla="*/ 4605788 h 10287000"/>
              <a:gd name="connsiteX746" fmla="*/ 1022969 w 9854218"/>
              <a:gd name="connsiteY746" fmla="*/ 4879224 h 10287000"/>
              <a:gd name="connsiteX747" fmla="*/ 1044995 w 9854218"/>
              <a:gd name="connsiteY747" fmla="*/ 4891359 h 10287000"/>
              <a:gd name="connsiteX748" fmla="*/ 1045415 w 9854218"/>
              <a:gd name="connsiteY748" fmla="*/ 5020836 h 10287000"/>
              <a:gd name="connsiteX749" fmla="*/ 1045849 w 9854218"/>
              <a:gd name="connsiteY749" fmla="*/ 5079956 h 10287000"/>
              <a:gd name="connsiteX750" fmla="*/ 1053521 w 9854218"/>
              <a:gd name="connsiteY750" fmla="*/ 5115344 h 10287000"/>
              <a:gd name="connsiteX751" fmla="*/ 1054442 w 9854218"/>
              <a:gd name="connsiteY751" fmla="*/ 5115068 h 10287000"/>
              <a:gd name="connsiteX752" fmla="*/ 1051282 w 9854218"/>
              <a:gd name="connsiteY752" fmla="*/ 5081852 h 10287000"/>
              <a:gd name="connsiteX753" fmla="*/ 1101892 w 9854218"/>
              <a:gd name="connsiteY753" fmla="*/ 5119812 h 10287000"/>
              <a:gd name="connsiteX754" fmla="*/ 1228429 w 9854218"/>
              <a:gd name="connsiteY754" fmla="*/ 5448803 h 10287000"/>
              <a:gd name="connsiteX755" fmla="*/ 1223684 w 9854218"/>
              <a:gd name="connsiteY755" fmla="*/ 5338083 h 10287000"/>
              <a:gd name="connsiteX756" fmla="*/ 1227343 w 9854218"/>
              <a:gd name="connsiteY756" fmla="*/ 5267367 h 10287000"/>
              <a:gd name="connsiteX757" fmla="*/ 1220456 w 9854218"/>
              <a:gd name="connsiteY757" fmla="*/ 5226296 h 10287000"/>
              <a:gd name="connsiteX758" fmla="*/ 1216210 w 9854218"/>
              <a:gd name="connsiteY758" fmla="*/ 5121995 h 10287000"/>
              <a:gd name="connsiteX759" fmla="*/ 1201873 w 9854218"/>
              <a:gd name="connsiteY759" fmla="*/ 4918788 h 10287000"/>
              <a:gd name="connsiteX760" fmla="*/ 1184335 w 9854218"/>
              <a:gd name="connsiteY760" fmla="*/ 4934976 h 10287000"/>
              <a:gd name="connsiteX761" fmla="*/ 1160984 w 9854218"/>
              <a:gd name="connsiteY761" fmla="*/ 4815842 h 10287000"/>
              <a:gd name="connsiteX762" fmla="*/ 1155173 w 9854218"/>
              <a:gd name="connsiteY762" fmla="*/ 4680522 h 10287000"/>
              <a:gd name="connsiteX763" fmla="*/ 1164637 w 9854218"/>
              <a:gd name="connsiteY763" fmla="*/ 4585209 h 10287000"/>
              <a:gd name="connsiteX764" fmla="*/ 1148003 w 9854218"/>
              <a:gd name="connsiteY764" fmla="*/ 4578918 h 10287000"/>
              <a:gd name="connsiteX765" fmla="*/ 1169194 w 9854218"/>
              <a:gd name="connsiteY765" fmla="*/ 4332098 h 10287000"/>
              <a:gd name="connsiteX766" fmla="*/ 1158937 w 9854218"/>
              <a:gd name="connsiteY766" fmla="*/ 4219817 h 10287000"/>
              <a:gd name="connsiteX767" fmla="*/ 91588 w 9854218"/>
              <a:gd name="connsiteY767" fmla="*/ 4168734 h 10287000"/>
              <a:gd name="connsiteX768" fmla="*/ 83972 w 9854218"/>
              <a:gd name="connsiteY768" fmla="*/ 4316366 h 10287000"/>
              <a:gd name="connsiteX769" fmla="*/ 74405 w 9854218"/>
              <a:gd name="connsiteY769" fmla="*/ 4340697 h 10287000"/>
              <a:gd name="connsiteX770" fmla="*/ 82370 w 9854218"/>
              <a:gd name="connsiteY770" fmla="*/ 4347356 h 10287000"/>
              <a:gd name="connsiteX771" fmla="*/ 83972 w 9854218"/>
              <a:gd name="connsiteY771" fmla="*/ 4316366 h 10287000"/>
              <a:gd name="connsiteX772" fmla="*/ 86419 w 9854218"/>
              <a:gd name="connsiteY772" fmla="*/ 4310133 h 10287000"/>
              <a:gd name="connsiteX773" fmla="*/ 95689 w 9854218"/>
              <a:gd name="connsiteY773" fmla="*/ 4331417 h 10287000"/>
              <a:gd name="connsiteX774" fmla="*/ 100619 w 9854218"/>
              <a:gd name="connsiteY774" fmla="*/ 4335539 h 10287000"/>
              <a:gd name="connsiteX775" fmla="*/ 104017 w 9854218"/>
              <a:gd name="connsiteY775" fmla="*/ 4168869 h 10287000"/>
              <a:gd name="connsiteX776" fmla="*/ 93514 w 9854218"/>
              <a:gd name="connsiteY776" fmla="*/ 4171199 h 10287000"/>
              <a:gd name="connsiteX777" fmla="*/ 1747226 w 9854218"/>
              <a:gd name="connsiteY777" fmla="*/ 4145492 h 10287000"/>
              <a:gd name="connsiteX778" fmla="*/ 1747224 w 9854218"/>
              <a:gd name="connsiteY778" fmla="*/ 4196109 h 10287000"/>
              <a:gd name="connsiteX779" fmla="*/ 1734570 w 9854218"/>
              <a:gd name="connsiteY779" fmla="*/ 4221414 h 10287000"/>
              <a:gd name="connsiteX780" fmla="*/ 1734570 w 9854218"/>
              <a:gd name="connsiteY780" fmla="*/ 4208762 h 10287000"/>
              <a:gd name="connsiteX781" fmla="*/ 1734570 w 9854218"/>
              <a:gd name="connsiteY781" fmla="*/ 4196109 h 10287000"/>
              <a:gd name="connsiteX782" fmla="*/ 1734570 w 9854218"/>
              <a:gd name="connsiteY782" fmla="*/ 4183452 h 10287000"/>
              <a:gd name="connsiteX783" fmla="*/ 1747226 w 9854218"/>
              <a:gd name="connsiteY783" fmla="*/ 4145492 h 10287000"/>
              <a:gd name="connsiteX784" fmla="*/ 302197 w 9854218"/>
              <a:gd name="connsiteY784" fmla="*/ 4128171 h 10287000"/>
              <a:gd name="connsiteX785" fmla="*/ 270673 w 9854218"/>
              <a:gd name="connsiteY785" fmla="*/ 4206978 h 10287000"/>
              <a:gd name="connsiteX786" fmla="*/ 244402 w 9854218"/>
              <a:gd name="connsiteY786" fmla="*/ 4427628 h 10287000"/>
              <a:gd name="connsiteX787" fmla="*/ 233195 w 9854218"/>
              <a:gd name="connsiteY787" fmla="*/ 4459299 h 10287000"/>
              <a:gd name="connsiteX788" fmla="*/ 228695 w 9854218"/>
              <a:gd name="connsiteY788" fmla="*/ 4527801 h 10287000"/>
              <a:gd name="connsiteX789" fmla="*/ 220168 w 9854218"/>
              <a:gd name="connsiteY789" fmla="*/ 4693059 h 10287000"/>
              <a:gd name="connsiteX790" fmla="*/ 210602 w 9854218"/>
              <a:gd name="connsiteY790" fmla="*/ 4717389 h 10287000"/>
              <a:gd name="connsiteX791" fmla="*/ 218566 w 9854218"/>
              <a:gd name="connsiteY791" fmla="*/ 4724043 h 10287000"/>
              <a:gd name="connsiteX792" fmla="*/ 220168 w 9854218"/>
              <a:gd name="connsiteY792" fmla="*/ 4693059 h 10287000"/>
              <a:gd name="connsiteX793" fmla="*/ 222616 w 9854218"/>
              <a:gd name="connsiteY793" fmla="*/ 4686827 h 10287000"/>
              <a:gd name="connsiteX794" fmla="*/ 231886 w 9854218"/>
              <a:gd name="connsiteY794" fmla="*/ 4708109 h 10287000"/>
              <a:gd name="connsiteX795" fmla="*/ 239851 w 9854218"/>
              <a:gd name="connsiteY795" fmla="*/ 4714763 h 10287000"/>
              <a:gd name="connsiteX796" fmla="*/ 292363 w 9854218"/>
              <a:gd name="connsiteY796" fmla="*/ 4312007 h 10287000"/>
              <a:gd name="connsiteX797" fmla="*/ 323828 w 9854218"/>
              <a:gd name="connsiteY797" fmla="*/ 4208169 h 10287000"/>
              <a:gd name="connsiteX798" fmla="*/ 322393 w 9854218"/>
              <a:gd name="connsiteY798" fmla="*/ 4195155 h 10287000"/>
              <a:gd name="connsiteX799" fmla="*/ 302197 w 9854218"/>
              <a:gd name="connsiteY799" fmla="*/ 4128171 h 10287000"/>
              <a:gd name="connsiteX800" fmla="*/ 136856 w 9854218"/>
              <a:gd name="connsiteY800" fmla="*/ 4085625 h 10287000"/>
              <a:gd name="connsiteX801" fmla="*/ 122686 w 9854218"/>
              <a:gd name="connsiteY801" fmla="*/ 4126770 h 10287000"/>
              <a:gd name="connsiteX802" fmla="*/ 116063 w 9854218"/>
              <a:gd name="connsiteY802" fmla="*/ 4254851 h 10287000"/>
              <a:gd name="connsiteX803" fmla="*/ 115835 w 9854218"/>
              <a:gd name="connsiteY803" fmla="*/ 4265180 h 10287000"/>
              <a:gd name="connsiteX804" fmla="*/ 132179 w 9854218"/>
              <a:gd name="connsiteY804" fmla="*/ 4167393 h 10287000"/>
              <a:gd name="connsiteX805" fmla="*/ 132100 w 9854218"/>
              <a:gd name="connsiteY805" fmla="*/ 4159281 h 10287000"/>
              <a:gd name="connsiteX806" fmla="*/ 146296 w 9854218"/>
              <a:gd name="connsiteY806" fmla="*/ 3904146 h 10287000"/>
              <a:gd name="connsiteX807" fmla="*/ 139528 w 9854218"/>
              <a:gd name="connsiteY807" fmla="*/ 3914934 h 10287000"/>
              <a:gd name="connsiteX808" fmla="*/ 142351 w 9854218"/>
              <a:gd name="connsiteY808" fmla="*/ 3988856 h 10287000"/>
              <a:gd name="connsiteX809" fmla="*/ 142147 w 9854218"/>
              <a:gd name="connsiteY809" fmla="*/ 4003731 h 10287000"/>
              <a:gd name="connsiteX810" fmla="*/ 148504 w 9854218"/>
              <a:gd name="connsiteY810" fmla="*/ 3905261 h 10287000"/>
              <a:gd name="connsiteX811" fmla="*/ 166543 w 9854218"/>
              <a:gd name="connsiteY811" fmla="*/ 3359468 h 10287000"/>
              <a:gd name="connsiteX812" fmla="*/ 161255 w 9854218"/>
              <a:gd name="connsiteY812" fmla="*/ 3361278 h 10287000"/>
              <a:gd name="connsiteX813" fmla="*/ 150472 w 9854218"/>
              <a:gd name="connsiteY813" fmla="*/ 3399543 h 10287000"/>
              <a:gd name="connsiteX814" fmla="*/ 154664 w 9854218"/>
              <a:gd name="connsiteY814" fmla="*/ 3409040 h 10287000"/>
              <a:gd name="connsiteX815" fmla="*/ 159973 w 9854218"/>
              <a:gd name="connsiteY815" fmla="*/ 3395351 h 10287000"/>
              <a:gd name="connsiteX816" fmla="*/ 164165 w 9854218"/>
              <a:gd name="connsiteY816" fmla="*/ 3404847 h 10287000"/>
              <a:gd name="connsiteX817" fmla="*/ 168355 w 9854218"/>
              <a:gd name="connsiteY817" fmla="*/ 3414344 h 10287000"/>
              <a:gd name="connsiteX818" fmla="*/ 163045 w 9854218"/>
              <a:gd name="connsiteY818" fmla="*/ 3428033 h 10287000"/>
              <a:gd name="connsiteX819" fmla="*/ 153542 w 9854218"/>
              <a:gd name="connsiteY819" fmla="*/ 3432227 h 10287000"/>
              <a:gd name="connsiteX820" fmla="*/ 150184 w 9854218"/>
              <a:gd name="connsiteY820" fmla="*/ 3501785 h 10287000"/>
              <a:gd name="connsiteX821" fmla="*/ 145991 w 9854218"/>
              <a:gd name="connsiteY821" fmla="*/ 3492288 h 10287000"/>
              <a:gd name="connsiteX822" fmla="*/ 144872 w 9854218"/>
              <a:gd name="connsiteY822" fmla="*/ 3515475 h 10287000"/>
              <a:gd name="connsiteX823" fmla="*/ 139562 w 9854218"/>
              <a:gd name="connsiteY823" fmla="*/ 3529161 h 10287000"/>
              <a:gd name="connsiteX824" fmla="*/ 135371 w 9854218"/>
              <a:gd name="connsiteY824" fmla="*/ 3519663 h 10287000"/>
              <a:gd name="connsiteX825" fmla="*/ 131180 w 9854218"/>
              <a:gd name="connsiteY825" fmla="*/ 3510168 h 10287000"/>
              <a:gd name="connsiteX826" fmla="*/ 85049 w 9854218"/>
              <a:gd name="connsiteY826" fmla="*/ 3791483 h 10287000"/>
              <a:gd name="connsiteX827" fmla="*/ 153794 w 9854218"/>
              <a:gd name="connsiteY827" fmla="*/ 3715758 h 10287000"/>
              <a:gd name="connsiteX828" fmla="*/ 156463 w 9854218"/>
              <a:gd name="connsiteY828" fmla="*/ 3768831 h 10287000"/>
              <a:gd name="connsiteX829" fmla="*/ 166171 w 9854218"/>
              <a:gd name="connsiteY829" fmla="*/ 3765864 h 10287000"/>
              <a:gd name="connsiteX830" fmla="*/ 197119 w 9854218"/>
              <a:gd name="connsiteY830" fmla="*/ 3566031 h 10287000"/>
              <a:gd name="connsiteX831" fmla="*/ 236113 w 9854218"/>
              <a:gd name="connsiteY831" fmla="*/ 3380820 h 10287000"/>
              <a:gd name="connsiteX832" fmla="*/ 224242 w 9854218"/>
              <a:gd name="connsiteY832" fmla="*/ 3412373 h 10287000"/>
              <a:gd name="connsiteX833" fmla="*/ 203290 w 9854218"/>
              <a:gd name="connsiteY833" fmla="*/ 3364890 h 10287000"/>
              <a:gd name="connsiteX834" fmla="*/ 178976 w 9854218"/>
              <a:gd name="connsiteY834" fmla="*/ 3386964 h 10287000"/>
              <a:gd name="connsiteX835" fmla="*/ 166543 w 9854218"/>
              <a:gd name="connsiteY835" fmla="*/ 3359468 h 10287000"/>
              <a:gd name="connsiteX836" fmla="*/ 675232 w 9854218"/>
              <a:gd name="connsiteY836" fmla="*/ 2205345 h 10287000"/>
              <a:gd name="connsiteX837" fmla="*/ 598391 w 9854218"/>
              <a:gd name="connsiteY837" fmla="*/ 2271671 h 10287000"/>
              <a:gd name="connsiteX838" fmla="*/ 595514 w 9854218"/>
              <a:gd name="connsiteY838" fmla="*/ 2273613 h 10287000"/>
              <a:gd name="connsiteX839" fmla="*/ 593956 w 9854218"/>
              <a:gd name="connsiteY839" fmla="*/ 2282829 h 10287000"/>
              <a:gd name="connsiteX840" fmla="*/ 575621 w 9854218"/>
              <a:gd name="connsiteY840" fmla="*/ 2365005 h 10287000"/>
              <a:gd name="connsiteX841" fmla="*/ 513883 w 9854218"/>
              <a:gd name="connsiteY841" fmla="*/ 2537843 h 10287000"/>
              <a:gd name="connsiteX842" fmla="*/ 507934 w 9854218"/>
              <a:gd name="connsiteY842" fmla="*/ 2563505 h 10287000"/>
              <a:gd name="connsiteX843" fmla="*/ 533374 w 9854218"/>
              <a:gd name="connsiteY843" fmla="*/ 2578352 h 10287000"/>
              <a:gd name="connsiteX844" fmla="*/ 580660 w 9854218"/>
              <a:gd name="connsiteY844" fmla="*/ 2562593 h 10287000"/>
              <a:gd name="connsiteX845" fmla="*/ 675232 w 9854218"/>
              <a:gd name="connsiteY845" fmla="*/ 2205345 h 10287000"/>
              <a:gd name="connsiteX846" fmla="*/ 523040 w 9854218"/>
              <a:gd name="connsiteY846" fmla="*/ 2200926 h 10287000"/>
              <a:gd name="connsiteX847" fmla="*/ 513322 w 9854218"/>
              <a:gd name="connsiteY847" fmla="*/ 2228223 h 10287000"/>
              <a:gd name="connsiteX848" fmla="*/ 461300 w 9854218"/>
              <a:gd name="connsiteY848" fmla="*/ 2354711 h 10287000"/>
              <a:gd name="connsiteX849" fmla="*/ 442297 w 9854218"/>
              <a:gd name="connsiteY849" fmla="*/ 2363097 h 10287000"/>
              <a:gd name="connsiteX850" fmla="*/ 412385 w 9854218"/>
              <a:gd name="connsiteY850" fmla="*/ 2501100 h 10287000"/>
              <a:gd name="connsiteX851" fmla="*/ 375211 w 9854218"/>
              <a:gd name="connsiteY851" fmla="*/ 2596926 h 10287000"/>
              <a:gd name="connsiteX852" fmla="*/ 251371 w 9854218"/>
              <a:gd name="connsiteY852" fmla="*/ 3139446 h 10287000"/>
              <a:gd name="connsiteX853" fmla="*/ 224819 w 9854218"/>
              <a:gd name="connsiteY853" fmla="*/ 3207893 h 10287000"/>
              <a:gd name="connsiteX854" fmla="*/ 226771 w 9854218"/>
              <a:gd name="connsiteY854" fmla="*/ 3263763 h 10287000"/>
              <a:gd name="connsiteX855" fmla="*/ 264502 w 9854218"/>
              <a:gd name="connsiteY855" fmla="*/ 3186482 h 10287000"/>
              <a:gd name="connsiteX856" fmla="*/ 277628 w 9854218"/>
              <a:gd name="connsiteY856" fmla="*/ 3183644 h 10287000"/>
              <a:gd name="connsiteX857" fmla="*/ 294317 w 9854218"/>
              <a:gd name="connsiteY857" fmla="*/ 3104372 h 10287000"/>
              <a:gd name="connsiteX858" fmla="*/ 407276 w 9854218"/>
              <a:gd name="connsiteY858" fmla="*/ 2646653 h 10287000"/>
              <a:gd name="connsiteX859" fmla="*/ 478208 w 9854218"/>
              <a:gd name="connsiteY859" fmla="*/ 2553563 h 10287000"/>
              <a:gd name="connsiteX860" fmla="*/ 495008 w 9854218"/>
              <a:gd name="connsiteY860" fmla="*/ 2558340 h 10287000"/>
              <a:gd name="connsiteX861" fmla="*/ 519655 w 9854218"/>
              <a:gd name="connsiteY861" fmla="*/ 2451215 h 10287000"/>
              <a:gd name="connsiteX862" fmla="*/ 490688 w 9854218"/>
              <a:gd name="connsiteY862" fmla="*/ 2414930 h 10287000"/>
              <a:gd name="connsiteX863" fmla="*/ 521407 w 9854218"/>
              <a:gd name="connsiteY863" fmla="*/ 2296610 h 10287000"/>
              <a:gd name="connsiteX864" fmla="*/ 522992 w 9854218"/>
              <a:gd name="connsiteY864" fmla="*/ 2284277 h 10287000"/>
              <a:gd name="connsiteX865" fmla="*/ 518692 w 9854218"/>
              <a:gd name="connsiteY865" fmla="*/ 2290899 h 10287000"/>
              <a:gd name="connsiteX866" fmla="*/ 517693 w 9854218"/>
              <a:gd name="connsiteY866" fmla="*/ 2292438 h 10287000"/>
              <a:gd name="connsiteX867" fmla="*/ 509698 w 9854218"/>
              <a:gd name="connsiteY867" fmla="*/ 2304755 h 10287000"/>
              <a:gd name="connsiteX868" fmla="*/ 503212 w 9854218"/>
              <a:gd name="connsiteY868" fmla="*/ 2274299 h 10287000"/>
              <a:gd name="connsiteX869" fmla="*/ 511207 w 9854218"/>
              <a:gd name="connsiteY869" fmla="*/ 2261982 h 10287000"/>
              <a:gd name="connsiteX870" fmla="*/ 521365 w 9854218"/>
              <a:gd name="connsiteY870" fmla="*/ 2259818 h 10287000"/>
              <a:gd name="connsiteX871" fmla="*/ 517589 w 9854218"/>
              <a:gd name="connsiteY871" fmla="*/ 2227290 h 10287000"/>
              <a:gd name="connsiteX872" fmla="*/ 609370 w 9854218"/>
              <a:gd name="connsiteY872" fmla="*/ 1937486 h 10287000"/>
              <a:gd name="connsiteX873" fmla="*/ 606925 w 9854218"/>
              <a:gd name="connsiteY873" fmla="*/ 1938728 h 10287000"/>
              <a:gd name="connsiteX874" fmla="*/ 600083 w 9854218"/>
              <a:gd name="connsiteY874" fmla="*/ 1963008 h 10287000"/>
              <a:gd name="connsiteX875" fmla="*/ 2354597 w 9854218"/>
              <a:gd name="connsiteY875" fmla="*/ 1627446 h 10287000"/>
              <a:gd name="connsiteX876" fmla="*/ 2353016 w 9854218"/>
              <a:gd name="connsiteY876" fmla="*/ 1638516 h 10287000"/>
              <a:gd name="connsiteX877" fmla="*/ 2347962 w 9854218"/>
              <a:gd name="connsiteY877" fmla="*/ 1639239 h 10287000"/>
              <a:gd name="connsiteX878" fmla="*/ 2453333 w 9854218"/>
              <a:gd name="connsiteY878" fmla="*/ 1504730 h 10287000"/>
              <a:gd name="connsiteX879" fmla="*/ 2443172 w 9854218"/>
              <a:gd name="connsiteY879" fmla="*/ 1513565 h 10287000"/>
              <a:gd name="connsiteX880" fmla="*/ 2433042 w 9854218"/>
              <a:gd name="connsiteY880" fmla="*/ 1543170 h 10287000"/>
              <a:gd name="connsiteX881" fmla="*/ 2455824 w 9854218"/>
              <a:gd name="connsiteY881" fmla="*/ 966746 h 10287000"/>
              <a:gd name="connsiteX882" fmla="*/ 2455824 w 9854218"/>
              <a:gd name="connsiteY882" fmla="*/ 969464 h 10287000"/>
              <a:gd name="connsiteX883" fmla="*/ 2443172 w 9854218"/>
              <a:gd name="connsiteY883" fmla="*/ 982118 h 10287000"/>
              <a:gd name="connsiteX884" fmla="*/ 1481994 w 9854218"/>
              <a:gd name="connsiteY884" fmla="*/ 366944 h 10287000"/>
              <a:gd name="connsiteX885" fmla="*/ 1467562 w 9854218"/>
              <a:gd name="connsiteY885" fmla="*/ 370847 h 10287000"/>
              <a:gd name="connsiteX886" fmla="*/ 1367948 w 9854218"/>
              <a:gd name="connsiteY886" fmla="*/ 551256 h 10287000"/>
              <a:gd name="connsiteX887" fmla="*/ 1240025 w 9854218"/>
              <a:gd name="connsiteY887" fmla="*/ 748308 h 10287000"/>
              <a:gd name="connsiteX888" fmla="*/ 1219709 w 9854218"/>
              <a:gd name="connsiteY888" fmla="*/ 752634 h 10287000"/>
              <a:gd name="connsiteX889" fmla="*/ 1162235 w 9854218"/>
              <a:gd name="connsiteY889" fmla="*/ 881616 h 10287000"/>
              <a:gd name="connsiteX890" fmla="*/ 1106269 w 9854218"/>
              <a:gd name="connsiteY890" fmla="*/ 967827 h 10287000"/>
              <a:gd name="connsiteX891" fmla="*/ 1000045 w 9854218"/>
              <a:gd name="connsiteY891" fmla="*/ 1210668 h 10287000"/>
              <a:gd name="connsiteX892" fmla="*/ 959045 w 9854218"/>
              <a:gd name="connsiteY892" fmla="*/ 1289678 h 10287000"/>
              <a:gd name="connsiteX893" fmla="*/ 939901 w 9854218"/>
              <a:gd name="connsiteY893" fmla="*/ 1370676 h 10287000"/>
              <a:gd name="connsiteX894" fmla="*/ 927422 w 9854218"/>
              <a:gd name="connsiteY894" fmla="*/ 1538138 h 10287000"/>
              <a:gd name="connsiteX895" fmla="*/ 1289950 w 9854218"/>
              <a:gd name="connsiteY895" fmla="*/ 765854 h 10287000"/>
              <a:gd name="connsiteX896" fmla="*/ 1382551 w 9854218"/>
              <a:gd name="connsiteY896" fmla="*/ 560306 h 10287000"/>
              <a:gd name="connsiteX897" fmla="*/ 1487975 w 9854218"/>
              <a:gd name="connsiteY897" fmla="*/ 378446 h 10287000"/>
              <a:gd name="connsiteX898" fmla="*/ 1487231 w 9854218"/>
              <a:gd name="connsiteY898" fmla="*/ 375944 h 10287000"/>
              <a:gd name="connsiteX899" fmla="*/ 1481994 w 9854218"/>
              <a:gd name="connsiteY899" fmla="*/ 366944 h 10287000"/>
              <a:gd name="connsiteX900" fmla="*/ 2896330 w 9854218"/>
              <a:gd name="connsiteY900" fmla="*/ 0 h 10287000"/>
              <a:gd name="connsiteX901" fmla="*/ 3314054 w 9854218"/>
              <a:gd name="connsiteY901" fmla="*/ 0 h 10287000"/>
              <a:gd name="connsiteX902" fmla="*/ 3271984 w 9854218"/>
              <a:gd name="connsiteY902" fmla="*/ 44175 h 10287000"/>
              <a:gd name="connsiteX903" fmla="*/ 3215042 w 9854218"/>
              <a:gd name="connsiteY903" fmla="*/ 134331 h 10287000"/>
              <a:gd name="connsiteX904" fmla="*/ 3164426 w 9854218"/>
              <a:gd name="connsiteY904" fmla="*/ 159642 h 10287000"/>
              <a:gd name="connsiteX905" fmla="*/ 3164426 w 9854218"/>
              <a:gd name="connsiteY905" fmla="*/ 146985 h 10287000"/>
              <a:gd name="connsiteX906" fmla="*/ 3151772 w 9854218"/>
              <a:gd name="connsiteY906" fmla="*/ 146985 h 10287000"/>
              <a:gd name="connsiteX907" fmla="*/ 3139120 w 9854218"/>
              <a:gd name="connsiteY907" fmla="*/ 159641 h 10287000"/>
              <a:gd name="connsiteX908" fmla="*/ 3088506 w 9854218"/>
              <a:gd name="connsiteY908" fmla="*/ 222906 h 10287000"/>
              <a:gd name="connsiteX909" fmla="*/ 3088506 w 9854218"/>
              <a:gd name="connsiteY909" fmla="*/ 210252 h 10287000"/>
              <a:gd name="connsiteX910" fmla="*/ 3075852 w 9854218"/>
              <a:gd name="connsiteY910" fmla="*/ 210252 h 10287000"/>
              <a:gd name="connsiteX911" fmla="*/ 3063198 w 9854218"/>
              <a:gd name="connsiteY911" fmla="*/ 222906 h 10287000"/>
              <a:gd name="connsiteX912" fmla="*/ 3063197 w 9854218"/>
              <a:gd name="connsiteY912" fmla="*/ 235560 h 10287000"/>
              <a:gd name="connsiteX913" fmla="*/ 3037892 w 9854218"/>
              <a:gd name="connsiteY913" fmla="*/ 286175 h 10287000"/>
              <a:gd name="connsiteX914" fmla="*/ 3025236 w 9854218"/>
              <a:gd name="connsiteY914" fmla="*/ 298829 h 10287000"/>
              <a:gd name="connsiteX915" fmla="*/ 3012582 w 9854218"/>
              <a:gd name="connsiteY915" fmla="*/ 298827 h 10287000"/>
              <a:gd name="connsiteX916" fmla="*/ 2999930 w 9854218"/>
              <a:gd name="connsiteY916" fmla="*/ 311481 h 10287000"/>
              <a:gd name="connsiteX917" fmla="*/ 3012582 w 9854218"/>
              <a:gd name="connsiteY917" fmla="*/ 311481 h 10287000"/>
              <a:gd name="connsiteX918" fmla="*/ 3025236 w 9854218"/>
              <a:gd name="connsiteY918" fmla="*/ 311481 h 10287000"/>
              <a:gd name="connsiteX919" fmla="*/ 2936663 w 9854218"/>
              <a:gd name="connsiteY919" fmla="*/ 400056 h 10287000"/>
              <a:gd name="connsiteX920" fmla="*/ 2936662 w 9854218"/>
              <a:gd name="connsiteY920" fmla="*/ 387402 h 10287000"/>
              <a:gd name="connsiteX921" fmla="*/ 2949317 w 9854218"/>
              <a:gd name="connsiteY921" fmla="*/ 374747 h 10287000"/>
              <a:gd name="connsiteX922" fmla="*/ 2936662 w 9854218"/>
              <a:gd name="connsiteY922" fmla="*/ 374750 h 10287000"/>
              <a:gd name="connsiteX923" fmla="*/ 2949318 w 9854218"/>
              <a:gd name="connsiteY923" fmla="*/ 362094 h 10287000"/>
              <a:gd name="connsiteX924" fmla="*/ 2961968 w 9854218"/>
              <a:gd name="connsiteY924" fmla="*/ 362093 h 10287000"/>
              <a:gd name="connsiteX925" fmla="*/ 2961965 w 9854218"/>
              <a:gd name="connsiteY925" fmla="*/ 349442 h 10287000"/>
              <a:gd name="connsiteX926" fmla="*/ 2961968 w 9854218"/>
              <a:gd name="connsiteY926" fmla="*/ 336788 h 10287000"/>
              <a:gd name="connsiteX927" fmla="*/ 2949317 w 9854218"/>
              <a:gd name="connsiteY927" fmla="*/ 349442 h 10287000"/>
              <a:gd name="connsiteX928" fmla="*/ 2961965 w 9854218"/>
              <a:gd name="connsiteY928" fmla="*/ 298827 h 10287000"/>
              <a:gd name="connsiteX929" fmla="*/ 2974624 w 9854218"/>
              <a:gd name="connsiteY929" fmla="*/ 286175 h 10287000"/>
              <a:gd name="connsiteX930" fmla="*/ 2987278 w 9854218"/>
              <a:gd name="connsiteY930" fmla="*/ 286176 h 10287000"/>
              <a:gd name="connsiteX931" fmla="*/ 2999928 w 9854218"/>
              <a:gd name="connsiteY931" fmla="*/ 260870 h 10287000"/>
              <a:gd name="connsiteX932" fmla="*/ 2974622 w 9854218"/>
              <a:gd name="connsiteY932" fmla="*/ 260867 h 10287000"/>
              <a:gd name="connsiteX933" fmla="*/ 2961970 w 9854218"/>
              <a:gd name="connsiteY933" fmla="*/ 273521 h 10287000"/>
              <a:gd name="connsiteX934" fmla="*/ 2949317 w 9854218"/>
              <a:gd name="connsiteY934" fmla="*/ 286175 h 10287000"/>
              <a:gd name="connsiteX935" fmla="*/ 2924008 w 9854218"/>
              <a:gd name="connsiteY935" fmla="*/ 324135 h 10287000"/>
              <a:gd name="connsiteX936" fmla="*/ 2949317 w 9854218"/>
              <a:gd name="connsiteY936" fmla="*/ 311481 h 10287000"/>
              <a:gd name="connsiteX937" fmla="*/ 2961965 w 9854218"/>
              <a:gd name="connsiteY937" fmla="*/ 298827 h 10287000"/>
              <a:gd name="connsiteX938" fmla="*/ 2936662 w 9854218"/>
              <a:gd name="connsiteY938" fmla="*/ 349442 h 10287000"/>
              <a:gd name="connsiteX939" fmla="*/ 2924008 w 9854218"/>
              <a:gd name="connsiteY939" fmla="*/ 362096 h 10287000"/>
              <a:gd name="connsiteX940" fmla="*/ 2898702 w 9854218"/>
              <a:gd name="connsiteY940" fmla="*/ 374747 h 10287000"/>
              <a:gd name="connsiteX941" fmla="*/ 2911350 w 9854218"/>
              <a:gd name="connsiteY941" fmla="*/ 374747 h 10287000"/>
              <a:gd name="connsiteX942" fmla="*/ 2911354 w 9854218"/>
              <a:gd name="connsiteY942" fmla="*/ 387402 h 10287000"/>
              <a:gd name="connsiteX943" fmla="*/ 2911354 w 9854218"/>
              <a:gd name="connsiteY943" fmla="*/ 400059 h 10287000"/>
              <a:gd name="connsiteX944" fmla="*/ 2886048 w 9854218"/>
              <a:gd name="connsiteY944" fmla="*/ 425363 h 10287000"/>
              <a:gd name="connsiteX945" fmla="*/ 2911350 w 9854218"/>
              <a:gd name="connsiteY945" fmla="*/ 425363 h 10287000"/>
              <a:gd name="connsiteX946" fmla="*/ 2924008 w 9854218"/>
              <a:gd name="connsiteY946" fmla="*/ 412712 h 10287000"/>
              <a:gd name="connsiteX947" fmla="*/ 2873394 w 9854218"/>
              <a:gd name="connsiteY947" fmla="*/ 501282 h 10287000"/>
              <a:gd name="connsiteX948" fmla="*/ 2886047 w 9854218"/>
              <a:gd name="connsiteY948" fmla="*/ 450672 h 10287000"/>
              <a:gd name="connsiteX949" fmla="*/ 2848088 w 9854218"/>
              <a:gd name="connsiteY949" fmla="*/ 488633 h 10287000"/>
              <a:gd name="connsiteX950" fmla="*/ 2848086 w 9854218"/>
              <a:gd name="connsiteY950" fmla="*/ 475980 h 10287000"/>
              <a:gd name="connsiteX951" fmla="*/ 2860742 w 9854218"/>
              <a:gd name="connsiteY951" fmla="*/ 450671 h 10287000"/>
              <a:gd name="connsiteX952" fmla="*/ 2822778 w 9854218"/>
              <a:gd name="connsiteY952" fmla="*/ 475977 h 10287000"/>
              <a:gd name="connsiteX953" fmla="*/ 2810128 w 9854218"/>
              <a:gd name="connsiteY953" fmla="*/ 488631 h 10287000"/>
              <a:gd name="connsiteX954" fmla="*/ 2759512 w 9854218"/>
              <a:gd name="connsiteY954" fmla="*/ 539243 h 10287000"/>
              <a:gd name="connsiteX955" fmla="*/ 2797472 w 9854218"/>
              <a:gd name="connsiteY955" fmla="*/ 513938 h 10287000"/>
              <a:gd name="connsiteX956" fmla="*/ 2784818 w 9854218"/>
              <a:gd name="connsiteY956" fmla="*/ 526592 h 10287000"/>
              <a:gd name="connsiteX957" fmla="*/ 2772164 w 9854218"/>
              <a:gd name="connsiteY957" fmla="*/ 551898 h 10287000"/>
              <a:gd name="connsiteX958" fmla="*/ 2797474 w 9854218"/>
              <a:gd name="connsiteY958" fmla="*/ 539243 h 10287000"/>
              <a:gd name="connsiteX959" fmla="*/ 2810128 w 9854218"/>
              <a:gd name="connsiteY959" fmla="*/ 539243 h 10287000"/>
              <a:gd name="connsiteX960" fmla="*/ 2772166 w 9854218"/>
              <a:gd name="connsiteY960" fmla="*/ 602513 h 10287000"/>
              <a:gd name="connsiteX961" fmla="*/ 2721554 w 9854218"/>
              <a:gd name="connsiteY961" fmla="*/ 627818 h 10287000"/>
              <a:gd name="connsiteX962" fmla="*/ 2658284 w 9854218"/>
              <a:gd name="connsiteY962" fmla="*/ 703743 h 10287000"/>
              <a:gd name="connsiteX963" fmla="*/ 2658284 w 9854218"/>
              <a:gd name="connsiteY963" fmla="*/ 741699 h 10287000"/>
              <a:gd name="connsiteX964" fmla="*/ 2595016 w 9854218"/>
              <a:gd name="connsiteY964" fmla="*/ 779661 h 10287000"/>
              <a:gd name="connsiteX965" fmla="*/ 2488250 w 9854218"/>
              <a:gd name="connsiteY965" fmla="*/ 927351 h 10287000"/>
              <a:gd name="connsiteX966" fmla="*/ 2455824 w 9854218"/>
              <a:gd name="connsiteY966" fmla="*/ 966746 h 10287000"/>
              <a:gd name="connsiteX967" fmla="*/ 2455822 w 9854218"/>
              <a:gd name="connsiteY967" fmla="*/ 956810 h 10287000"/>
              <a:gd name="connsiteX968" fmla="*/ 2430518 w 9854218"/>
              <a:gd name="connsiteY968" fmla="*/ 969464 h 10287000"/>
              <a:gd name="connsiteX969" fmla="*/ 2417862 w 9854218"/>
              <a:gd name="connsiteY969" fmla="*/ 994773 h 10287000"/>
              <a:gd name="connsiteX970" fmla="*/ 2316635 w 9854218"/>
              <a:gd name="connsiteY970" fmla="*/ 1133960 h 10287000"/>
              <a:gd name="connsiteX971" fmla="*/ 2316635 w 9854218"/>
              <a:gd name="connsiteY971" fmla="*/ 1121304 h 10287000"/>
              <a:gd name="connsiteX972" fmla="*/ 2303984 w 9854218"/>
              <a:gd name="connsiteY972" fmla="*/ 1121304 h 10287000"/>
              <a:gd name="connsiteX973" fmla="*/ 2303984 w 9854218"/>
              <a:gd name="connsiteY973" fmla="*/ 1133960 h 10287000"/>
              <a:gd name="connsiteX974" fmla="*/ 2291328 w 9854218"/>
              <a:gd name="connsiteY974" fmla="*/ 1146614 h 10287000"/>
              <a:gd name="connsiteX975" fmla="*/ 2291330 w 9854218"/>
              <a:gd name="connsiteY975" fmla="*/ 1171919 h 10287000"/>
              <a:gd name="connsiteX976" fmla="*/ 2266020 w 9854218"/>
              <a:gd name="connsiteY976" fmla="*/ 1171919 h 10287000"/>
              <a:gd name="connsiteX977" fmla="*/ 2253370 w 9854218"/>
              <a:gd name="connsiteY977" fmla="*/ 1209881 h 10287000"/>
              <a:gd name="connsiteX978" fmla="*/ 2253368 w 9854218"/>
              <a:gd name="connsiteY978" fmla="*/ 1197225 h 10287000"/>
              <a:gd name="connsiteX979" fmla="*/ 2240712 w 9854218"/>
              <a:gd name="connsiteY979" fmla="*/ 1197225 h 10287000"/>
              <a:gd name="connsiteX980" fmla="*/ 2228060 w 9854218"/>
              <a:gd name="connsiteY980" fmla="*/ 1222535 h 10287000"/>
              <a:gd name="connsiteX981" fmla="*/ 2228062 w 9854218"/>
              <a:gd name="connsiteY981" fmla="*/ 1235190 h 10287000"/>
              <a:gd name="connsiteX982" fmla="*/ 2190100 w 9854218"/>
              <a:gd name="connsiteY982" fmla="*/ 1285800 h 10287000"/>
              <a:gd name="connsiteX983" fmla="*/ 2177446 w 9854218"/>
              <a:gd name="connsiteY983" fmla="*/ 1298454 h 10287000"/>
              <a:gd name="connsiteX984" fmla="*/ 2164790 w 9854218"/>
              <a:gd name="connsiteY984" fmla="*/ 1323761 h 10287000"/>
              <a:gd name="connsiteX985" fmla="*/ 2177447 w 9854218"/>
              <a:gd name="connsiteY985" fmla="*/ 1311110 h 10287000"/>
              <a:gd name="connsiteX986" fmla="*/ 2190096 w 9854218"/>
              <a:gd name="connsiteY986" fmla="*/ 1311111 h 10287000"/>
              <a:gd name="connsiteX987" fmla="*/ 2164793 w 9854218"/>
              <a:gd name="connsiteY987" fmla="*/ 1374375 h 10287000"/>
              <a:gd name="connsiteX988" fmla="*/ 2152140 w 9854218"/>
              <a:gd name="connsiteY988" fmla="*/ 1399685 h 10287000"/>
              <a:gd name="connsiteX989" fmla="*/ 2139485 w 9854218"/>
              <a:gd name="connsiteY989" fmla="*/ 1399683 h 10287000"/>
              <a:gd name="connsiteX990" fmla="*/ 2139485 w 9854218"/>
              <a:gd name="connsiteY990" fmla="*/ 1412336 h 10287000"/>
              <a:gd name="connsiteX991" fmla="*/ 2126834 w 9854218"/>
              <a:gd name="connsiteY991" fmla="*/ 1424993 h 10287000"/>
              <a:gd name="connsiteX992" fmla="*/ 2126832 w 9854218"/>
              <a:gd name="connsiteY992" fmla="*/ 1437641 h 10287000"/>
              <a:gd name="connsiteX993" fmla="*/ 2076220 w 9854218"/>
              <a:gd name="connsiteY993" fmla="*/ 1475606 h 10287000"/>
              <a:gd name="connsiteX994" fmla="*/ 2076220 w 9854218"/>
              <a:gd name="connsiteY994" fmla="*/ 1513566 h 10287000"/>
              <a:gd name="connsiteX995" fmla="*/ 2063564 w 9854218"/>
              <a:gd name="connsiteY995" fmla="*/ 1538871 h 10287000"/>
              <a:gd name="connsiteX996" fmla="*/ 2076215 w 9854218"/>
              <a:gd name="connsiteY996" fmla="*/ 1538868 h 10287000"/>
              <a:gd name="connsiteX997" fmla="*/ 2076218 w 9854218"/>
              <a:gd name="connsiteY997" fmla="*/ 1526216 h 10287000"/>
              <a:gd name="connsiteX998" fmla="*/ 2088868 w 9854218"/>
              <a:gd name="connsiteY998" fmla="*/ 1551525 h 10287000"/>
              <a:gd name="connsiteX999" fmla="*/ 1734570 w 9854218"/>
              <a:gd name="connsiteY999" fmla="*/ 2285429 h 10287000"/>
              <a:gd name="connsiteX1000" fmla="*/ 1683956 w 9854218"/>
              <a:gd name="connsiteY1000" fmla="*/ 2386655 h 10287000"/>
              <a:gd name="connsiteX1001" fmla="*/ 1645996 w 9854218"/>
              <a:gd name="connsiteY1001" fmla="*/ 2449923 h 10287000"/>
              <a:gd name="connsiteX1002" fmla="*/ 1620689 w 9854218"/>
              <a:gd name="connsiteY1002" fmla="*/ 2551154 h 10287000"/>
              <a:gd name="connsiteX1003" fmla="*/ 1506806 w 9854218"/>
              <a:gd name="connsiteY1003" fmla="*/ 2905451 h 10287000"/>
              <a:gd name="connsiteX1004" fmla="*/ 1494152 w 9854218"/>
              <a:gd name="connsiteY1004" fmla="*/ 2918102 h 10287000"/>
              <a:gd name="connsiteX1005" fmla="*/ 1494154 w 9854218"/>
              <a:gd name="connsiteY1005" fmla="*/ 2930757 h 10287000"/>
              <a:gd name="connsiteX1006" fmla="*/ 1506806 w 9854218"/>
              <a:gd name="connsiteY1006" fmla="*/ 2930756 h 10287000"/>
              <a:gd name="connsiteX1007" fmla="*/ 1506806 w 9854218"/>
              <a:gd name="connsiteY1007" fmla="*/ 2943410 h 10287000"/>
              <a:gd name="connsiteX1008" fmla="*/ 1494152 w 9854218"/>
              <a:gd name="connsiteY1008" fmla="*/ 2943410 h 10287000"/>
              <a:gd name="connsiteX1009" fmla="*/ 1456192 w 9854218"/>
              <a:gd name="connsiteY1009" fmla="*/ 3057288 h 10287000"/>
              <a:gd name="connsiteX1010" fmla="*/ 1443541 w 9854218"/>
              <a:gd name="connsiteY1010" fmla="*/ 3057291 h 10287000"/>
              <a:gd name="connsiteX1011" fmla="*/ 1443536 w 9854218"/>
              <a:gd name="connsiteY1011" fmla="*/ 3082601 h 10287000"/>
              <a:gd name="connsiteX1012" fmla="*/ 1405579 w 9854218"/>
              <a:gd name="connsiteY1012" fmla="*/ 3209135 h 10287000"/>
              <a:gd name="connsiteX1013" fmla="*/ 1392929 w 9854218"/>
              <a:gd name="connsiteY1013" fmla="*/ 3221789 h 10287000"/>
              <a:gd name="connsiteX1014" fmla="*/ 1380271 w 9854218"/>
              <a:gd name="connsiteY1014" fmla="*/ 3272402 h 10287000"/>
              <a:gd name="connsiteX1015" fmla="*/ 1380272 w 9854218"/>
              <a:gd name="connsiteY1015" fmla="*/ 3285053 h 10287000"/>
              <a:gd name="connsiteX1016" fmla="*/ 1380271 w 9854218"/>
              <a:gd name="connsiteY1016" fmla="*/ 3297705 h 10287000"/>
              <a:gd name="connsiteX1017" fmla="*/ 1380271 w 9854218"/>
              <a:gd name="connsiteY1017" fmla="*/ 3310362 h 10287000"/>
              <a:gd name="connsiteX1018" fmla="*/ 1367617 w 9854218"/>
              <a:gd name="connsiteY1018" fmla="*/ 3348326 h 10287000"/>
              <a:gd name="connsiteX1019" fmla="*/ 1392925 w 9854218"/>
              <a:gd name="connsiteY1019" fmla="*/ 3335669 h 10287000"/>
              <a:gd name="connsiteX1020" fmla="*/ 1392928 w 9854218"/>
              <a:gd name="connsiteY1020" fmla="*/ 3360977 h 10287000"/>
              <a:gd name="connsiteX1021" fmla="*/ 1380272 w 9854218"/>
              <a:gd name="connsiteY1021" fmla="*/ 3360974 h 10287000"/>
              <a:gd name="connsiteX1022" fmla="*/ 1380271 w 9854218"/>
              <a:gd name="connsiteY1022" fmla="*/ 3373631 h 10287000"/>
              <a:gd name="connsiteX1023" fmla="*/ 1380271 w 9854218"/>
              <a:gd name="connsiteY1023" fmla="*/ 3386286 h 10287000"/>
              <a:gd name="connsiteX1024" fmla="*/ 1380271 w 9854218"/>
              <a:gd name="connsiteY1024" fmla="*/ 3411591 h 10287000"/>
              <a:gd name="connsiteX1025" fmla="*/ 1329658 w 9854218"/>
              <a:gd name="connsiteY1025" fmla="*/ 3512819 h 10287000"/>
              <a:gd name="connsiteX1026" fmla="*/ 1342310 w 9854218"/>
              <a:gd name="connsiteY1026" fmla="*/ 3512817 h 10287000"/>
              <a:gd name="connsiteX1027" fmla="*/ 1329658 w 9854218"/>
              <a:gd name="connsiteY1027" fmla="*/ 3550775 h 10287000"/>
              <a:gd name="connsiteX1028" fmla="*/ 1354964 w 9854218"/>
              <a:gd name="connsiteY1028" fmla="*/ 3550778 h 10287000"/>
              <a:gd name="connsiteX1029" fmla="*/ 1367618 w 9854218"/>
              <a:gd name="connsiteY1029" fmla="*/ 3500165 h 10287000"/>
              <a:gd name="connsiteX1030" fmla="*/ 1367618 w 9854218"/>
              <a:gd name="connsiteY1030" fmla="*/ 3512819 h 10287000"/>
              <a:gd name="connsiteX1031" fmla="*/ 1380271 w 9854218"/>
              <a:gd name="connsiteY1031" fmla="*/ 3512817 h 10287000"/>
              <a:gd name="connsiteX1032" fmla="*/ 1380271 w 9854218"/>
              <a:gd name="connsiteY1032" fmla="*/ 3500166 h 10287000"/>
              <a:gd name="connsiteX1033" fmla="*/ 1380271 w 9854218"/>
              <a:gd name="connsiteY1033" fmla="*/ 3487512 h 10287000"/>
              <a:gd name="connsiteX1034" fmla="*/ 1418236 w 9854218"/>
              <a:gd name="connsiteY1034" fmla="*/ 3348324 h 10287000"/>
              <a:gd name="connsiteX1035" fmla="*/ 1430885 w 9854218"/>
              <a:gd name="connsiteY1035" fmla="*/ 3335669 h 10287000"/>
              <a:gd name="connsiteX1036" fmla="*/ 1430887 w 9854218"/>
              <a:gd name="connsiteY1036" fmla="*/ 3323013 h 10287000"/>
              <a:gd name="connsiteX1037" fmla="*/ 1418234 w 9854218"/>
              <a:gd name="connsiteY1037" fmla="*/ 3323015 h 10287000"/>
              <a:gd name="connsiteX1038" fmla="*/ 1544766 w 9854218"/>
              <a:gd name="connsiteY1038" fmla="*/ 2918102 h 10287000"/>
              <a:gd name="connsiteX1039" fmla="*/ 1544766 w 9854218"/>
              <a:gd name="connsiteY1039" fmla="*/ 2880141 h 10287000"/>
              <a:gd name="connsiteX1040" fmla="*/ 1595382 w 9854218"/>
              <a:gd name="connsiteY1040" fmla="*/ 2740952 h 10287000"/>
              <a:gd name="connsiteX1041" fmla="*/ 1582726 w 9854218"/>
              <a:gd name="connsiteY1041" fmla="*/ 2753607 h 10287000"/>
              <a:gd name="connsiteX1042" fmla="*/ 1633342 w 9854218"/>
              <a:gd name="connsiteY1042" fmla="*/ 2652380 h 10287000"/>
              <a:gd name="connsiteX1043" fmla="*/ 1785186 w 9854218"/>
              <a:gd name="connsiteY1043" fmla="*/ 2285430 h 10287000"/>
              <a:gd name="connsiteX1044" fmla="*/ 1886414 w 9854218"/>
              <a:gd name="connsiteY1044" fmla="*/ 2007050 h 10287000"/>
              <a:gd name="connsiteX1045" fmla="*/ 1937028 w 9854218"/>
              <a:gd name="connsiteY1045" fmla="*/ 1943783 h 10287000"/>
              <a:gd name="connsiteX1046" fmla="*/ 1987643 w 9854218"/>
              <a:gd name="connsiteY1046" fmla="*/ 1829903 h 10287000"/>
              <a:gd name="connsiteX1047" fmla="*/ 2012950 w 9854218"/>
              <a:gd name="connsiteY1047" fmla="*/ 1804596 h 10287000"/>
              <a:gd name="connsiteX1048" fmla="*/ 2139486 w 9854218"/>
              <a:gd name="connsiteY1048" fmla="*/ 1576833 h 10287000"/>
              <a:gd name="connsiteX1049" fmla="*/ 2139485 w 9854218"/>
              <a:gd name="connsiteY1049" fmla="*/ 1551525 h 10287000"/>
              <a:gd name="connsiteX1050" fmla="*/ 2266022 w 9854218"/>
              <a:gd name="connsiteY1050" fmla="*/ 1349070 h 10287000"/>
              <a:gd name="connsiteX1051" fmla="*/ 2367250 w 9854218"/>
              <a:gd name="connsiteY1051" fmla="*/ 1197225 h 10287000"/>
              <a:gd name="connsiteX1052" fmla="*/ 2430518 w 9854218"/>
              <a:gd name="connsiteY1052" fmla="*/ 1108653 h 10287000"/>
              <a:gd name="connsiteX1053" fmla="*/ 2519094 w 9854218"/>
              <a:gd name="connsiteY1053" fmla="*/ 969464 h 10287000"/>
              <a:gd name="connsiteX1054" fmla="*/ 2531748 w 9854218"/>
              <a:gd name="connsiteY1054" fmla="*/ 982118 h 10287000"/>
              <a:gd name="connsiteX1055" fmla="*/ 2544401 w 9854218"/>
              <a:gd name="connsiteY1055" fmla="*/ 944157 h 10287000"/>
              <a:gd name="connsiteX1056" fmla="*/ 2721552 w 9854218"/>
              <a:gd name="connsiteY1056" fmla="*/ 716393 h 10287000"/>
              <a:gd name="connsiteX1057" fmla="*/ 2898701 w 9854218"/>
              <a:gd name="connsiteY1057" fmla="*/ 501282 h 10287000"/>
              <a:gd name="connsiteX1058" fmla="*/ 2924008 w 9854218"/>
              <a:gd name="connsiteY1058" fmla="*/ 488633 h 10287000"/>
              <a:gd name="connsiteX1059" fmla="*/ 2936662 w 9854218"/>
              <a:gd name="connsiteY1059" fmla="*/ 450671 h 10287000"/>
              <a:gd name="connsiteX1060" fmla="*/ 3177078 w 9854218"/>
              <a:gd name="connsiteY1060" fmla="*/ 210252 h 10287000"/>
              <a:gd name="connsiteX1061" fmla="*/ 3189732 w 9854218"/>
              <a:gd name="connsiteY1061" fmla="*/ 210252 h 10287000"/>
              <a:gd name="connsiteX1062" fmla="*/ 3202388 w 9854218"/>
              <a:gd name="connsiteY1062" fmla="*/ 197600 h 10287000"/>
              <a:gd name="connsiteX1063" fmla="*/ 3278308 w 9854218"/>
              <a:gd name="connsiteY1063" fmla="*/ 121680 h 10287000"/>
              <a:gd name="connsiteX1064" fmla="*/ 3290962 w 9854218"/>
              <a:gd name="connsiteY1064" fmla="*/ 134334 h 10287000"/>
              <a:gd name="connsiteX1065" fmla="*/ 3303617 w 9854218"/>
              <a:gd name="connsiteY1065" fmla="*/ 121682 h 10287000"/>
              <a:gd name="connsiteX1066" fmla="*/ 3316272 w 9854218"/>
              <a:gd name="connsiteY1066" fmla="*/ 96371 h 10287000"/>
              <a:gd name="connsiteX1067" fmla="*/ 3379536 w 9854218"/>
              <a:gd name="connsiteY1067" fmla="*/ 58410 h 10287000"/>
              <a:gd name="connsiteX1068" fmla="*/ 3341576 w 9854218"/>
              <a:gd name="connsiteY1068" fmla="*/ 71066 h 10287000"/>
              <a:gd name="connsiteX1069" fmla="*/ 3354233 w 9854218"/>
              <a:gd name="connsiteY1069" fmla="*/ 58410 h 10287000"/>
              <a:gd name="connsiteX1070" fmla="*/ 3341576 w 9854218"/>
              <a:gd name="connsiteY1070" fmla="*/ 58410 h 10287000"/>
              <a:gd name="connsiteX1071" fmla="*/ 3374990 w 9854218"/>
              <a:gd name="connsiteY1071" fmla="*/ 21242 h 10287000"/>
              <a:gd name="connsiteX1072" fmla="*/ 3398246 w 9854218"/>
              <a:gd name="connsiteY1072" fmla="*/ 0 h 10287000"/>
              <a:gd name="connsiteX1073" fmla="*/ 3467874 w 9854218"/>
              <a:gd name="connsiteY1073" fmla="*/ 0 h 10287000"/>
              <a:gd name="connsiteX1074" fmla="*/ 3444386 w 9854218"/>
              <a:gd name="connsiteY1074" fmla="*/ 25196 h 10287000"/>
              <a:gd name="connsiteX1075" fmla="*/ 3366882 w 9854218"/>
              <a:gd name="connsiteY1075" fmla="*/ 109025 h 10287000"/>
              <a:gd name="connsiteX1076" fmla="*/ 2987278 w 9854218"/>
              <a:gd name="connsiteY1076" fmla="*/ 513935 h 10287000"/>
              <a:gd name="connsiteX1077" fmla="*/ 2961968 w 9854218"/>
              <a:gd name="connsiteY1077" fmla="*/ 564552 h 10287000"/>
              <a:gd name="connsiteX1078" fmla="*/ 2911354 w 9854218"/>
              <a:gd name="connsiteY1078" fmla="*/ 589857 h 10287000"/>
              <a:gd name="connsiteX1079" fmla="*/ 2784818 w 9854218"/>
              <a:gd name="connsiteY1079" fmla="*/ 767007 h 10287000"/>
              <a:gd name="connsiteX1080" fmla="*/ 2759512 w 9854218"/>
              <a:gd name="connsiteY1080" fmla="*/ 779661 h 10287000"/>
              <a:gd name="connsiteX1081" fmla="*/ 2696243 w 9854218"/>
              <a:gd name="connsiteY1081" fmla="*/ 893543 h 10287000"/>
              <a:gd name="connsiteX1082" fmla="*/ 2632974 w 9854218"/>
              <a:gd name="connsiteY1082" fmla="*/ 956810 h 10287000"/>
              <a:gd name="connsiteX1083" fmla="*/ 2392558 w 9854218"/>
              <a:gd name="connsiteY1083" fmla="*/ 1323761 h 10287000"/>
              <a:gd name="connsiteX1084" fmla="*/ 2253366 w 9854218"/>
              <a:gd name="connsiteY1084" fmla="*/ 1538871 h 10287000"/>
              <a:gd name="connsiteX1085" fmla="*/ 2190100 w 9854218"/>
              <a:gd name="connsiteY1085" fmla="*/ 1640100 h 10287000"/>
              <a:gd name="connsiteX1086" fmla="*/ 2038253 w 9854218"/>
              <a:gd name="connsiteY1086" fmla="*/ 1956437 h 10287000"/>
              <a:gd name="connsiteX1087" fmla="*/ 2000296 w 9854218"/>
              <a:gd name="connsiteY1087" fmla="*/ 2019705 h 10287000"/>
              <a:gd name="connsiteX1088" fmla="*/ 1810492 w 9854218"/>
              <a:gd name="connsiteY1088" fmla="*/ 2462576 h 10287000"/>
              <a:gd name="connsiteX1089" fmla="*/ 1633343 w 9854218"/>
              <a:gd name="connsiteY1089" fmla="*/ 2930756 h 10287000"/>
              <a:gd name="connsiteX1090" fmla="*/ 1570074 w 9854218"/>
              <a:gd name="connsiteY1090" fmla="*/ 3133212 h 10287000"/>
              <a:gd name="connsiteX1091" fmla="*/ 1557420 w 9854218"/>
              <a:gd name="connsiteY1091" fmla="*/ 3145868 h 10287000"/>
              <a:gd name="connsiteX1092" fmla="*/ 1557422 w 9854218"/>
              <a:gd name="connsiteY1092" fmla="*/ 3171176 h 10287000"/>
              <a:gd name="connsiteX1093" fmla="*/ 1494154 w 9854218"/>
              <a:gd name="connsiteY1093" fmla="*/ 3323016 h 10287000"/>
              <a:gd name="connsiteX1094" fmla="*/ 1519463 w 9854218"/>
              <a:gd name="connsiteY1094" fmla="*/ 3297708 h 10287000"/>
              <a:gd name="connsiteX1095" fmla="*/ 1544768 w 9854218"/>
              <a:gd name="connsiteY1095" fmla="*/ 3209136 h 10287000"/>
              <a:gd name="connsiteX1096" fmla="*/ 1570074 w 9854218"/>
              <a:gd name="connsiteY1096" fmla="*/ 3196481 h 10287000"/>
              <a:gd name="connsiteX1097" fmla="*/ 1582726 w 9854218"/>
              <a:gd name="connsiteY1097" fmla="*/ 3196481 h 10287000"/>
              <a:gd name="connsiteX1098" fmla="*/ 1582727 w 9854218"/>
              <a:gd name="connsiteY1098" fmla="*/ 3183827 h 10287000"/>
              <a:gd name="connsiteX1099" fmla="*/ 1582726 w 9854218"/>
              <a:gd name="connsiteY1099" fmla="*/ 3171176 h 10287000"/>
              <a:gd name="connsiteX1100" fmla="*/ 1582726 w 9854218"/>
              <a:gd name="connsiteY1100" fmla="*/ 3158520 h 10287000"/>
              <a:gd name="connsiteX1101" fmla="*/ 1633342 w 9854218"/>
              <a:gd name="connsiteY1101" fmla="*/ 3019331 h 10287000"/>
              <a:gd name="connsiteX1102" fmla="*/ 1734570 w 9854218"/>
              <a:gd name="connsiteY1102" fmla="*/ 2766260 h 10287000"/>
              <a:gd name="connsiteX1103" fmla="*/ 1823146 w 9854218"/>
              <a:gd name="connsiteY1103" fmla="*/ 2576459 h 10287000"/>
              <a:gd name="connsiteX1104" fmla="*/ 1835800 w 9854218"/>
              <a:gd name="connsiteY1104" fmla="*/ 2576456 h 10287000"/>
              <a:gd name="connsiteX1105" fmla="*/ 1835800 w 9854218"/>
              <a:gd name="connsiteY1105" fmla="*/ 2551151 h 10287000"/>
              <a:gd name="connsiteX1106" fmla="*/ 1835796 w 9854218"/>
              <a:gd name="connsiteY1106" fmla="*/ 2538498 h 10287000"/>
              <a:gd name="connsiteX1107" fmla="*/ 1899068 w 9854218"/>
              <a:gd name="connsiteY1107" fmla="*/ 2361350 h 10287000"/>
              <a:gd name="connsiteX1108" fmla="*/ 1911720 w 9854218"/>
              <a:gd name="connsiteY1108" fmla="*/ 2336043 h 10287000"/>
              <a:gd name="connsiteX1109" fmla="*/ 1937026 w 9854218"/>
              <a:gd name="connsiteY1109" fmla="*/ 2336043 h 10287000"/>
              <a:gd name="connsiteX1110" fmla="*/ 1937028 w 9854218"/>
              <a:gd name="connsiteY1110" fmla="*/ 2298083 h 10287000"/>
              <a:gd name="connsiteX1111" fmla="*/ 1962336 w 9854218"/>
              <a:gd name="connsiteY1111" fmla="*/ 2260122 h 10287000"/>
              <a:gd name="connsiteX1112" fmla="*/ 2126832 w 9854218"/>
              <a:gd name="connsiteY1112" fmla="*/ 1905822 h 10287000"/>
              <a:gd name="connsiteX1113" fmla="*/ 2126832 w 9854218"/>
              <a:gd name="connsiteY1113" fmla="*/ 1893168 h 10287000"/>
              <a:gd name="connsiteX1114" fmla="*/ 2139485 w 9854218"/>
              <a:gd name="connsiteY1114" fmla="*/ 1880514 h 10287000"/>
              <a:gd name="connsiteX1115" fmla="*/ 2202754 w 9854218"/>
              <a:gd name="connsiteY1115" fmla="*/ 1791941 h 10287000"/>
              <a:gd name="connsiteX1116" fmla="*/ 2202755 w 9854218"/>
              <a:gd name="connsiteY1116" fmla="*/ 1753982 h 10287000"/>
              <a:gd name="connsiteX1117" fmla="*/ 2215408 w 9854218"/>
              <a:gd name="connsiteY1117" fmla="*/ 1741328 h 10287000"/>
              <a:gd name="connsiteX1118" fmla="*/ 2278674 w 9854218"/>
              <a:gd name="connsiteY1118" fmla="*/ 1652753 h 10287000"/>
              <a:gd name="connsiteX1119" fmla="*/ 2291330 w 9854218"/>
              <a:gd name="connsiteY1119" fmla="*/ 1640102 h 10287000"/>
              <a:gd name="connsiteX1120" fmla="*/ 2303982 w 9854218"/>
              <a:gd name="connsiteY1120" fmla="*/ 1602140 h 10287000"/>
              <a:gd name="connsiteX1121" fmla="*/ 2354598 w 9854218"/>
              <a:gd name="connsiteY1121" fmla="*/ 1526214 h 10287000"/>
              <a:gd name="connsiteX1122" fmla="*/ 2367250 w 9854218"/>
              <a:gd name="connsiteY1122" fmla="*/ 1513565 h 10287000"/>
              <a:gd name="connsiteX1123" fmla="*/ 2367251 w 9854218"/>
              <a:gd name="connsiteY1123" fmla="*/ 1500911 h 10287000"/>
              <a:gd name="connsiteX1124" fmla="*/ 2620324 w 9854218"/>
              <a:gd name="connsiteY1124" fmla="*/ 1095999 h 10287000"/>
              <a:gd name="connsiteX1125" fmla="*/ 2632978 w 9854218"/>
              <a:gd name="connsiteY1125" fmla="*/ 1083344 h 10287000"/>
              <a:gd name="connsiteX1126" fmla="*/ 2645628 w 9854218"/>
              <a:gd name="connsiteY1126" fmla="*/ 1070693 h 10287000"/>
              <a:gd name="connsiteX1127" fmla="*/ 2645626 w 9854218"/>
              <a:gd name="connsiteY1127" fmla="*/ 1058039 h 10287000"/>
              <a:gd name="connsiteX1128" fmla="*/ 2658282 w 9854218"/>
              <a:gd name="connsiteY1128" fmla="*/ 1045385 h 10287000"/>
              <a:gd name="connsiteX1129" fmla="*/ 2670936 w 9854218"/>
              <a:gd name="connsiteY1129" fmla="*/ 1045385 h 10287000"/>
              <a:gd name="connsiteX1130" fmla="*/ 2658280 w 9854218"/>
              <a:gd name="connsiteY1130" fmla="*/ 1070693 h 10287000"/>
              <a:gd name="connsiteX1131" fmla="*/ 2670938 w 9854218"/>
              <a:gd name="connsiteY1131" fmla="*/ 1070693 h 10287000"/>
              <a:gd name="connsiteX1132" fmla="*/ 2683589 w 9854218"/>
              <a:gd name="connsiteY1132" fmla="*/ 1070693 h 10287000"/>
              <a:gd name="connsiteX1133" fmla="*/ 2696244 w 9854218"/>
              <a:gd name="connsiteY1133" fmla="*/ 1058040 h 10287000"/>
              <a:gd name="connsiteX1134" fmla="*/ 2632978 w 9854218"/>
              <a:gd name="connsiteY1134" fmla="*/ 1159265 h 10287000"/>
              <a:gd name="connsiteX1135" fmla="*/ 2557054 w 9854218"/>
              <a:gd name="connsiteY1135" fmla="*/ 1235189 h 10287000"/>
              <a:gd name="connsiteX1136" fmla="*/ 2595012 w 9854218"/>
              <a:gd name="connsiteY1136" fmla="*/ 1222535 h 10287000"/>
              <a:gd name="connsiteX1137" fmla="*/ 2531747 w 9854218"/>
              <a:gd name="connsiteY1137" fmla="*/ 1323761 h 10287000"/>
              <a:gd name="connsiteX1138" fmla="*/ 2531747 w 9854218"/>
              <a:gd name="connsiteY1138" fmla="*/ 1311110 h 10287000"/>
              <a:gd name="connsiteX1139" fmla="*/ 2531748 w 9854218"/>
              <a:gd name="connsiteY1139" fmla="*/ 1298457 h 10287000"/>
              <a:gd name="connsiteX1140" fmla="*/ 2519093 w 9854218"/>
              <a:gd name="connsiteY1140" fmla="*/ 1311110 h 10287000"/>
              <a:gd name="connsiteX1141" fmla="*/ 2506440 w 9854218"/>
              <a:gd name="connsiteY1141" fmla="*/ 1336415 h 10287000"/>
              <a:gd name="connsiteX1142" fmla="*/ 2468480 w 9854218"/>
              <a:gd name="connsiteY1142" fmla="*/ 1374375 h 10287000"/>
              <a:gd name="connsiteX1143" fmla="*/ 2455824 w 9854218"/>
              <a:gd name="connsiteY1143" fmla="*/ 1387029 h 10287000"/>
              <a:gd name="connsiteX1144" fmla="*/ 2455826 w 9854218"/>
              <a:gd name="connsiteY1144" fmla="*/ 1399683 h 10287000"/>
              <a:gd name="connsiteX1145" fmla="*/ 2468480 w 9854218"/>
              <a:gd name="connsiteY1145" fmla="*/ 1399685 h 10287000"/>
              <a:gd name="connsiteX1146" fmla="*/ 2417864 w 9854218"/>
              <a:gd name="connsiteY1146" fmla="*/ 1450296 h 10287000"/>
              <a:gd name="connsiteX1147" fmla="*/ 2455824 w 9854218"/>
              <a:gd name="connsiteY1147" fmla="*/ 1450296 h 10287000"/>
              <a:gd name="connsiteX1148" fmla="*/ 2417861 w 9854218"/>
              <a:gd name="connsiteY1148" fmla="*/ 1513565 h 10287000"/>
              <a:gd name="connsiteX1149" fmla="*/ 2379904 w 9854218"/>
              <a:gd name="connsiteY1149" fmla="*/ 1551524 h 10287000"/>
              <a:gd name="connsiteX1150" fmla="*/ 2405212 w 9854218"/>
              <a:gd name="connsiteY1150" fmla="*/ 1538868 h 10287000"/>
              <a:gd name="connsiteX1151" fmla="*/ 2379904 w 9854218"/>
              <a:gd name="connsiteY1151" fmla="*/ 1564179 h 10287000"/>
              <a:gd name="connsiteX1152" fmla="*/ 2367250 w 9854218"/>
              <a:gd name="connsiteY1152" fmla="*/ 1602137 h 10287000"/>
              <a:gd name="connsiteX1153" fmla="*/ 2354598 w 9854218"/>
              <a:gd name="connsiteY1153" fmla="*/ 1614791 h 10287000"/>
              <a:gd name="connsiteX1154" fmla="*/ 2341944 w 9854218"/>
              <a:gd name="connsiteY1154" fmla="*/ 1627446 h 10287000"/>
              <a:gd name="connsiteX1155" fmla="*/ 2341943 w 9854218"/>
              <a:gd name="connsiteY1155" fmla="*/ 1640100 h 10287000"/>
              <a:gd name="connsiteX1156" fmla="*/ 2347962 w 9854218"/>
              <a:gd name="connsiteY1156" fmla="*/ 1639239 h 10287000"/>
              <a:gd name="connsiteX1157" fmla="*/ 2340360 w 9854218"/>
              <a:gd name="connsiteY1157" fmla="*/ 1652750 h 10287000"/>
              <a:gd name="connsiteX1158" fmla="*/ 2316635 w 9854218"/>
              <a:gd name="connsiteY1158" fmla="*/ 1678061 h 10287000"/>
              <a:gd name="connsiteX1159" fmla="*/ 2316636 w 9854218"/>
              <a:gd name="connsiteY1159" fmla="*/ 1690712 h 10287000"/>
              <a:gd name="connsiteX1160" fmla="*/ 2316635 w 9854218"/>
              <a:gd name="connsiteY1160" fmla="*/ 1703367 h 10287000"/>
              <a:gd name="connsiteX1161" fmla="*/ 2278674 w 9854218"/>
              <a:gd name="connsiteY1161" fmla="*/ 1779284 h 10287000"/>
              <a:gd name="connsiteX1162" fmla="*/ 2240716 w 9854218"/>
              <a:gd name="connsiteY1162" fmla="*/ 1829903 h 10287000"/>
              <a:gd name="connsiteX1163" fmla="*/ 2228057 w 9854218"/>
              <a:gd name="connsiteY1163" fmla="*/ 1829903 h 10287000"/>
              <a:gd name="connsiteX1164" fmla="*/ 2215409 w 9854218"/>
              <a:gd name="connsiteY1164" fmla="*/ 1829900 h 10287000"/>
              <a:gd name="connsiteX1165" fmla="*/ 2215409 w 9854218"/>
              <a:gd name="connsiteY1165" fmla="*/ 1855205 h 10287000"/>
              <a:gd name="connsiteX1166" fmla="*/ 2215408 w 9854218"/>
              <a:gd name="connsiteY1166" fmla="*/ 1867862 h 10287000"/>
              <a:gd name="connsiteX1167" fmla="*/ 2215409 w 9854218"/>
              <a:gd name="connsiteY1167" fmla="*/ 1893168 h 10287000"/>
              <a:gd name="connsiteX1168" fmla="*/ 2152139 w 9854218"/>
              <a:gd name="connsiteY1168" fmla="*/ 1994397 h 10287000"/>
              <a:gd name="connsiteX1169" fmla="*/ 2139485 w 9854218"/>
              <a:gd name="connsiteY1169" fmla="*/ 2019704 h 10287000"/>
              <a:gd name="connsiteX1170" fmla="*/ 2139486 w 9854218"/>
              <a:gd name="connsiteY1170" fmla="*/ 2032355 h 10287000"/>
              <a:gd name="connsiteX1171" fmla="*/ 2139485 w 9854218"/>
              <a:gd name="connsiteY1171" fmla="*/ 2045012 h 10287000"/>
              <a:gd name="connsiteX1172" fmla="*/ 2101526 w 9854218"/>
              <a:gd name="connsiteY1172" fmla="*/ 2095623 h 10287000"/>
              <a:gd name="connsiteX1173" fmla="*/ 2083730 w 9854218"/>
              <a:gd name="connsiteY1173" fmla="*/ 2134771 h 10287000"/>
              <a:gd name="connsiteX1174" fmla="*/ 2088130 w 9854218"/>
              <a:gd name="connsiteY1174" fmla="*/ 2144585 h 10287000"/>
              <a:gd name="connsiteX1175" fmla="*/ 2087437 w 9854218"/>
              <a:gd name="connsiteY1175" fmla="*/ 2146015 h 10287000"/>
              <a:gd name="connsiteX1176" fmla="*/ 2088870 w 9854218"/>
              <a:gd name="connsiteY1176" fmla="*/ 2146236 h 10287000"/>
              <a:gd name="connsiteX1177" fmla="*/ 2088130 w 9854218"/>
              <a:gd name="connsiteY1177" fmla="*/ 2144585 h 10287000"/>
              <a:gd name="connsiteX1178" fmla="*/ 2091639 w 9854218"/>
              <a:gd name="connsiteY1178" fmla="*/ 2137342 h 10287000"/>
              <a:gd name="connsiteX1179" fmla="*/ 2152139 w 9854218"/>
              <a:gd name="connsiteY1179" fmla="*/ 2032358 h 10287000"/>
              <a:gd name="connsiteX1180" fmla="*/ 2164793 w 9854218"/>
              <a:gd name="connsiteY1180" fmla="*/ 2019704 h 10287000"/>
              <a:gd name="connsiteX1181" fmla="*/ 2177447 w 9854218"/>
              <a:gd name="connsiteY1181" fmla="*/ 2007050 h 10287000"/>
              <a:gd name="connsiteX1182" fmla="*/ 2164794 w 9854218"/>
              <a:gd name="connsiteY1182" fmla="*/ 1994397 h 10287000"/>
              <a:gd name="connsiteX1183" fmla="*/ 2177447 w 9854218"/>
              <a:gd name="connsiteY1183" fmla="*/ 1969089 h 10287000"/>
              <a:gd name="connsiteX1184" fmla="*/ 2202754 w 9854218"/>
              <a:gd name="connsiteY1184" fmla="*/ 1956437 h 10287000"/>
              <a:gd name="connsiteX1185" fmla="*/ 2228057 w 9854218"/>
              <a:gd name="connsiteY1185" fmla="*/ 1880516 h 10287000"/>
              <a:gd name="connsiteX1186" fmla="*/ 2228060 w 9854218"/>
              <a:gd name="connsiteY1186" fmla="*/ 1867862 h 10287000"/>
              <a:gd name="connsiteX1187" fmla="*/ 2240714 w 9854218"/>
              <a:gd name="connsiteY1187" fmla="*/ 1867862 h 10287000"/>
              <a:gd name="connsiteX1188" fmla="*/ 2253370 w 9854218"/>
              <a:gd name="connsiteY1188" fmla="*/ 1855208 h 10287000"/>
              <a:gd name="connsiteX1189" fmla="*/ 2253370 w 9854218"/>
              <a:gd name="connsiteY1189" fmla="*/ 1842557 h 10287000"/>
              <a:gd name="connsiteX1190" fmla="*/ 2240712 w 9854218"/>
              <a:gd name="connsiteY1190" fmla="*/ 1842554 h 10287000"/>
              <a:gd name="connsiteX1191" fmla="*/ 2329289 w 9854218"/>
              <a:gd name="connsiteY1191" fmla="*/ 1703364 h 10287000"/>
              <a:gd name="connsiteX1192" fmla="*/ 2329290 w 9854218"/>
              <a:gd name="connsiteY1192" fmla="*/ 1716023 h 10287000"/>
              <a:gd name="connsiteX1193" fmla="*/ 2341943 w 9854218"/>
              <a:gd name="connsiteY1193" fmla="*/ 1703366 h 10287000"/>
              <a:gd name="connsiteX1194" fmla="*/ 2341943 w 9854218"/>
              <a:gd name="connsiteY1194" fmla="*/ 1690709 h 10287000"/>
              <a:gd name="connsiteX1195" fmla="*/ 2367250 w 9854218"/>
              <a:gd name="connsiteY1195" fmla="*/ 1627446 h 10287000"/>
              <a:gd name="connsiteX1196" fmla="*/ 2379904 w 9854218"/>
              <a:gd name="connsiteY1196" fmla="*/ 1627443 h 10287000"/>
              <a:gd name="connsiteX1197" fmla="*/ 2379904 w 9854218"/>
              <a:gd name="connsiteY1197" fmla="*/ 1614791 h 10287000"/>
              <a:gd name="connsiteX1198" fmla="*/ 2379900 w 9854218"/>
              <a:gd name="connsiteY1198" fmla="*/ 1602140 h 10287000"/>
              <a:gd name="connsiteX1199" fmla="*/ 2465318 w 9854218"/>
              <a:gd name="connsiteY1199" fmla="*/ 1468683 h 10287000"/>
              <a:gd name="connsiteX1200" fmla="*/ 2481902 w 9854218"/>
              <a:gd name="connsiteY1200" fmla="*/ 1450599 h 10287000"/>
              <a:gd name="connsiteX1201" fmla="*/ 2579830 w 9854218"/>
              <a:gd name="connsiteY1201" fmla="*/ 1265063 h 10287000"/>
              <a:gd name="connsiteX1202" fmla="*/ 3038504 w 9854218"/>
              <a:gd name="connsiteY1202" fmla="*/ 556154 h 10287000"/>
              <a:gd name="connsiteX1203" fmla="*/ 3295808 w 9854218"/>
              <a:gd name="connsiteY1203" fmla="*/ 235523 h 10287000"/>
              <a:gd name="connsiteX1204" fmla="*/ 3509334 w 9854218"/>
              <a:gd name="connsiteY1204" fmla="*/ 0 h 10287000"/>
              <a:gd name="connsiteX1205" fmla="*/ 9854218 w 9854218"/>
              <a:gd name="connsiteY1205" fmla="*/ 0 h 10287000"/>
              <a:gd name="connsiteX1206" fmla="*/ 9854218 w 9854218"/>
              <a:gd name="connsiteY1206" fmla="*/ 10287000 h 10287000"/>
              <a:gd name="connsiteX1207" fmla="*/ 4569194 w 9854218"/>
              <a:gd name="connsiteY1207" fmla="*/ 10287000 h 10287000"/>
              <a:gd name="connsiteX1208" fmla="*/ 4512034 w 9854218"/>
              <a:gd name="connsiteY1208" fmla="*/ 10239735 h 10287000"/>
              <a:gd name="connsiteX1209" fmla="*/ 4429784 w 9854218"/>
              <a:gd name="connsiteY1209" fmla="*/ 10181214 h 10287000"/>
              <a:gd name="connsiteX1210" fmla="*/ 4404479 w 9854218"/>
              <a:gd name="connsiteY1210" fmla="*/ 10143254 h 10287000"/>
              <a:gd name="connsiteX1211" fmla="*/ 4404479 w 9854218"/>
              <a:gd name="connsiteY1211" fmla="*/ 10130601 h 10287000"/>
              <a:gd name="connsiteX1212" fmla="*/ 4366518 w 9854218"/>
              <a:gd name="connsiteY1212" fmla="*/ 10092639 h 10287000"/>
              <a:gd name="connsiteX1213" fmla="*/ 4353864 w 9854218"/>
              <a:gd name="connsiteY1213" fmla="*/ 10079984 h 10287000"/>
              <a:gd name="connsiteX1214" fmla="*/ 4341210 w 9854218"/>
              <a:gd name="connsiteY1214" fmla="*/ 10079986 h 10287000"/>
              <a:gd name="connsiteX1215" fmla="*/ 4366518 w 9854218"/>
              <a:gd name="connsiteY1215" fmla="*/ 10105293 h 10287000"/>
              <a:gd name="connsiteX1216" fmla="*/ 4379172 w 9854218"/>
              <a:gd name="connsiteY1216" fmla="*/ 10130601 h 10287000"/>
              <a:gd name="connsiteX1217" fmla="*/ 4379170 w 9854218"/>
              <a:gd name="connsiteY1217" fmla="*/ 10143254 h 10287000"/>
              <a:gd name="connsiteX1218" fmla="*/ 4366518 w 9854218"/>
              <a:gd name="connsiteY1218" fmla="*/ 10143254 h 10287000"/>
              <a:gd name="connsiteX1219" fmla="*/ 4366518 w 9854218"/>
              <a:gd name="connsiteY1219" fmla="*/ 10130601 h 10287000"/>
              <a:gd name="connsiteX1220" fmla="*/ 4353864 w 9854218"/>
              <a:gd name="connsiteY1220" fmla="*/ 10130602 h 10287000"/>
              <a:gd name="connsiteX1221" fmla="*/ 4341210 w 9854218"/>
              <a:gd name="connsiteY1221" fmla="*/ 10117947 h 10287000"/>
              <a:gd name="connsiteX1222" fmla="*/ 4328555 w 9854218"/>
              <a:gd name="connsiteY1222" fmla="*/ 10105293 h 10287000"/>
              <a:gd name="connsiteX1223" fmla="*/ 4328555 w 9854218"/>
              <a:gd name="connsiteY1223" fmla="*/ 10092639 h 10287000"/>
              <a:gd name="connsiteX1224" fmla="*/ 4315904 w 9854218"/>
              <a:gd name="connsiteY1224" fmla="*/ 10079986 h 10287000"/>
              <a:gd name="connsiteX1225" fmla="*/ 4303250 w 9854218"/>
              <a:gd name="connsiteY1225" fmla="*/ 10079985 h 10287000"/>
              <a:gd name="connsiteX1226" fmla="*/ 4303250 w 9854218"/>
              <a:gd name="connsiteY1226" fmla="*/ 10092639 h 10287000"/>
              <a:gd name="connsiteX1227" fmla="*/ 4315901 w 9854218"/>
              <a:gd name="connsiteY1227" fmla="*/ 10105293 h 10287000"/>
              <a:gd name="connsiteX1228" fmla="*/ 4303250 w 9854218"/>
              <a:gd name="connsiteY1228" fmla="*/ 10117946 h 10287000"/>
              <a:gd name="connsiteX1229" fmla="*/ 4252632 w 9854218"/>
              <a:gd name="connsiteY1229" fmla="*/ 10067332 h 10287000"/>
              <a:gd name="connsiteX1230" fmla="*/ 4252636 w 9854218"/>
              <a:gd name="connsiteY1230" fmla="*/ 10092639 h 10287000"/>
              <a:gd name="connsiteX1231" fmla="*/ 4227329 w 9854218"/>
              <a:gd name="connsiteY1231" fmla="*/ 10079986 h 10287000"/>
              <a:gd name="connsiteX1232" fmla="*/ 4189368 w 9854218"/>
              <a:gd name="connsiteY1232" fmla="*/ 10042026 h 10287000"/>
              <a:gd name="connsiteX1233" fmla="*/ 4138756 w 9854218"/>
              <a:gd name="connsiteY1233" fmla="*/ 10004066 h 10287000"/>
              <a:gd name="connsiteX1234" fmla="*/ 4189368 w 9854218"/>
              <a:gd name="connsiteY1234" fmla="*/ 10016718 h 10287000"/>
              <a:gd name="connsiteX1235" fmla="*/ 4126100 w 9854218"/>
              <a:gd name="connsiteY1235" fmla="*/ 9940797 h 10287000"/>
              <a:gd name="connsiteX1236" fmla="*/ 4113446 w 9854218"/>
              <a:gd name="connsiteY1236" fmla="*/ 9928143 h 10287000"/>
              <a:gd name="connsiteX1237" fmla="*/ 4138754 w 9854218"/>
              <a:gd name="connsiteY1237" fmla="*/ 9928143 h 10287000"/>
              <a:gd name="connsiteX1238" fmla="*/ 4126100 w 9854218"/>
              <a:gd name="connsiteY1238" fmla="*/ 9902836 h 10287000"/>
              <a:gd name="connsiteX1239" fmla="*/ 4113446 w 9854218"/>
              <a:gd name="connsiteY1239" fmla="*/ 9890182 h 10287000"/>
              <a:gd name="connsiteX1240" fmla="*/ 4100792 w 9854218"/>
              <a:gd name="connsiteY1240" fmla="*/ 9877532 h 10287000"/>
              <a:gd name="connsiteX1241" fmla="*/ 4100790 w 9854218"/>
              <a:gd name="connsiteY1241" fmla="*/ 9890182 h 10287000"/>
              <a:gd name="connsiteX1242" fmla="*/ 4113444 w 9854218"/>
              <a:gd name="connsiteY1242" fmla="*/ 9902836 h 10287000"/>
              <a:gd name="connsiteX1243" fmla="*/ 4113446 w 9854218"/>
              <a:gd name="connsiteY1243" fmla="*/ 9915490 h 10287000"/>
              <a:gd name="connsiteX1244" fmla="*/ 4062832 w 9854218"/>
              <a:gd name="connsiteY1244" fmla="*/ 9877532 h 10287000"/>
              <a:gd name="connsiteX1245" fmla="*/ 4062832 w 9854218"/>
              <a:gd name="connsiteY1245" fmla="*/ 9902836 h 10287000"/>
              <a:gd name="connsiteX1246" fmla="*/ 4012217 w 9854218"/>
              <a:gd name="connsiteY1246" fmla="*/ 9877532 h 10287000"/>
              <a:gd name="connsiteX1247" fmla="*/ 4012217 w 9854218"/>
              <a:gd name="connsiteY1247" fmla="*/ 9890182 h 10287000"/>
              <a:gd name="connsiteX1248" fmla="*/ 3999564 w 9854218"/>
              <a:gd name="connsiteY1248" fmla="*/ 9864876 h 10287000"/>
              <a:gd name="connsiteX1249" fmla="*/ 3986910 w 9854218"/>
              <a:gd name="connsiteY1249" fmla="*/ 9852222 h 10287000"/>
              <a:gd name="connsiteX1250" fmla="*/ 3974254 w 9854218"/>
              <a:gd name="connsiteY1250" fmla="*/ 9839571 h 10287000"/>
              <a:gd name="connsiteX1251" fmla="*/ 3974256 w 9854218"/>
              <a:gd name="connsiteY1251" fmla="*/ 9852222 h 10287000"/>
              <a:gd name="connsiteX1252" fmla="*/ 3936298 w 9854218"/>
              <a:gd name="connsiteY1252" fmla="*/ 9826916 h 10287000"/>
              <a:gd name="connsiteX1253" fmla="*/ 3936296 w 9854218"/>
              <a:gd name="connsiteY1253" fmla="*/ 9814262 h 10287000"/>
              <a:gd name="connsiteX1254" fmla="*/ 3936298 w 9854218"/>
              <a:gd name="connsiteY1254" fmla="*/ 9801610 h 10287000"/>
              <a:gd name="connsiteX1255" fmla="*/ 3923640 w 9854218"/>
              <a:gd name="connsiteY1255" fmla="*/ 9801610 h 10287000"/>
              <a:gd name="connsiteX1256" fmla="*/ 3910988 w 9854218"/>
              <a:gd name="connsiteY1256" fmla="*/ 9801610 h 10287000"/>
              <a:gd name="connsiteX1257" fmla="*/ 3898332 w 9854218"/>
              <a:gd name="connsiteY1257" fmla="*/ 9788956 h 10287000"/>
              <a:gd name="connsiteX1258" fmla="*/ 3898336 w 9854218"/>
              <a:gd name="connsiteY1258" fmla="*/ 9776301 h 10287000"/>
              <a:gd name="connsiteX1259" fmla="*/ 3898336 w 9854218"/>
              <a:gd name="connsiteY1259" fmla="*/ 9750996 h 10287000"/>
              <a:gd name="connsiteX1260" fmla="*/ 3885682 w 9854218"/>
              <a:gd name="connsiteY1260" fmla="*/ 9750996 h 10287000"/>
              <a:gd name="connsiteX1261" fmla="*/ 3885680 w 9854218"/>
              <a:gd name="connsiteY1261" fmla="*/ 9763644 h 10287000"/>
              <a:gd name="connsiteX1262" fmla="*/ 3885682 w 9854218"/>
              <a:gd name="connsiteY1262" fmla="*/ 9776301 h 10287000"/>
              <a:gd name="connsiteX1263" fmla="*/ 3847722 w 9854218"/>
              <a:gd name="connsiteY1263" fmla="*/ 9738340 h 10287000"/>
              <a:gd name="connsiteX1264" fmla="*/ 3847722 w 9854218"/>
              <a:gd name="connsiteY1264" fmla="*/ 9763647 h 10287000"/>
              <a:gd name="connsiteX1265" fmla="*/ 3835066 w 9854218"/>
              <a:gd name="connsiteY1265" fmla="*/ 9738340 h 10287000"/>
              <a:gd name="connsiteX1266" fmla="*/ 3835067 w 9854218"/>
              <a:gd name="connsiteY1266" fmla="*/ 9725686 h 10287000"/>
              <a:gd name="connsiteX1267" fmla="*/ 3759146 w 9854218"/>
              <a:gd name="connsiteY1267" fmla="*/ 9649764 h 10287000"/>
              <a:gd name="connsiteX1268" fmla="*/ 3759146 w 9854218"/>
              <a:gd name="connsiteY1268" fmla="*/ 9662421 h 10287000"/>
              <a:gd name="connsiteX1269" fmla="*/ 3746490 w 9854218"/>
              <a:gd name="connsiteY1269" fmla="*/ 9637114 h 10287000"/>
              <a:gd name="connsiteX1270" fmla="*/ 3733836 w 9854218"/>
              <a:gd name="connsiteY1270" fmla="*/ 9624460 h 10287000"/>
              <a:gd name="connsiteX1271" fmla="*/ 3733836 w 9854218"/>
              <a:gd name="connsiteY1271" fmla="*/ 9636734 h 10287000"/>
              <a:gd name="connsiteX1272" fmla="*/ 3640518 w 9854218"/>
              <a:gd name="connsiteY1272" fmla="*/ 9540630 h 10287000"/>
              <a:gd name="connsiteX1273" fmla="*/ 3544034 w 9854218"/>
              <a:gd name="connsiteY1273" fmla="*/ 9459962 h 10287000"/>
              <a:gd name="connsiteX1274" fmla="*/ 3379536 w 9854218"/>
              <a:gd name="connsiteY1274" fmla="*/ 9270158 h 10287000"/>
              <a:gd name="connsiteX1275" fmla="*/ 3240347 w 9854218"/>
              <a:gd name="connsiteY1275" fmla="*/ 9118320 h 10287000"/>
              <a:gd name="connsiteX1276" fmla="*/ 3227696 w 9854218"/>
              <a:gd name="connsiteY1276" fmla="*/ 9118320 h 10287000"/>
              <a:gd name="connsiteX1277" fmla="*/ 3075851 w 9854218"/>
              <a:gd name="connsiteY1277" fmla="*/ 8903210 h 10287000"/>
              <a:gd name="connsiteX1278" fmla="*/ 3063197 w 9854218"/>
              <a:gd name="connsiteY1278" fmla="*/ 8915864 h 10287000"/>
              <a:gd name="connsiteX1279" fmla="*/ 3025236 w 9854218"/>
              <a:gd name="connsiteY1279" fmla="*/ 8827288 h 10287000"/>
              <a:gd name="connsiteX1280" fmla="*/ 3025238 w 9854218"/>
              <a:gd name="connsiteY1280" fmla="*/ 8865246 h 10287000"/>
              <a:gd name="connsiteX1281" fmla="*/ 2924008 w 9854218"/>
              <a:gd name="connsiteY1281" fmla="*/ 8688099 h 10287000"/>
              <a:gd name="connsiteX1282" fmla="*/ 2873393 w 9854218"/>
              <a:gd name="connsiteY1282" fmla="*/ 8650138 h 10287000"/>
              <a:gd name="connsiteX1283" fmla="*/ 2873393 w 9854218"/>
              <a:gd name="connsiteY1283" fmla="*/ 8637488 h 10287000"/>
              <a:gd name="connsiteX1284" fmla="*/ 2873392 w 9854218"/>
              <a:gd name="connsiteY1284" fmla="*/ 8624834 h 10287000"/>
              <a:gd name="connsiteX1285" fmla="*/ 2860744 w 9854218"/>
              <a:gd name="connsiteY1285" fmla="*/ 8624834 h 10287000"/>
              <a:gd name="connsiteX1286" fmla="*/ 2506439 w 9854218"/>
              <a:gd name="connsiteY1286" fmla="*/ 8042772 h 10287000"/>
              <a:gd name="connsiteX1287" fmla="*/ 2503470 w 9854218"/>
              <a:gd name="connsiteY1287" fmla="*/ 8056143 h 10287000"/>
              <a:gd name="connsiteX1288" fmla="*/ 2422608 w 9854218"/>
              <a:gd name="connsiteY1288" fmla="*/ 7928891 h 10287000"/>
              <a:gd name="connsiteX1289" fmla="*/ 2354598 w 9854218"/>
              <a:gd name="connsiteY1289" fmla="*/ 7777047 h 10287000"/>
              <a:gd name="connsiteX1290" fmla="*/ 2316635 w 9854218"/>
              <a:gd name="connsiteY1290" fmla="*/ 7701123 h 10287000"/>
              <a:gd name="connsiteX1291" fmla="*/ 2266022 w 9854218"/>
              <a:gd name="connsiteY1291" fmla="*/ 7637859 h 10287000"/>
              <a:gd name="connsiteX1292" fmla="*/ 2266022 w 9854218"/>
              <a:gd name="connsiteY1292" fmla="*/ 7625202 h 10287000"/>
              <a:gd name="connsiteX1293" fmla="*/ 2164794 w 9854218"/>
              <a:gd name="connsiteY1293" fmla="*/ 7397444 h 10287000"/>
              <a:gd name="connsiteX1294" fmla="*/ 2164793 w 9854218"/>
              <a:gd name="connsiteY1294" fmla="*/ 7384790 h 10287000"/>
              <a:gd name="connsiteX1295" fmla="*/ 2126832 w 9854218"/>
              <a:gd name="connsiteY1295" fmla="*/ 7334175 h 10287000"/>
              <a:gd name="connsiteX1296" fmla="*/ 2114180 w 9854218"/>
              <a:gd name="connsiteY1296" fmla="*/ 7346829 h 10287000"/>
              <a:gd name="connsiteX1297" fmla="*/ 2126832 w 9854218"/>
              <a:gd name="connsiteY1297" fmla="*/ 7372134 h 10287000"/>
              <a:gd name="connsiteX1298" fmla="*/ 2139485 w 9854218"/>
              <a:gd name="connsiteY1298" fmla="*/ 7397444 h 10287000"/>
              <a:gd name="connsiteX1299" fmla="*/ 2202752 w 9854218"/>
              <a:gd name="connsiteY1299" fmla="*/ 7549284 h 10287000"/>
              <a:gd name="connsiteX1300" fmla="*/ 2240714 w 9854218"/>
              <a:gd name="connsiteY1300" fmla="*/ 7637859 h 10287000"/>
              <a:gd name="connsiteX1301" fmla="*/ 2253368 w 9854218"/>
              <a:gd name="connsiteY1301" fmla="*/ 7663166 h 10287000"/>
              <a:gd name="connsiteX1302" fmla="*/ 2267009 w 9854218"/>
              <a:gd name="connsiteY1302" fmla="*/ 7702709 h 10287000"/>
              <a:gd name="connsiteX1303" fmla="*/ 2268472 w 9854218"/>
              <a:gd name="connsiteY1303" fmla="*/ 7706363 h 10287000"/>
              <a:gd name="connsiteX1304" fmla="*/ 2183772 w 9854218"/>
              <a:gd name="connsiteY1304" fmla="*/ 7539792 h 10287000"/>
              <a:gd name="connsiteX1305" fmla="*/ 2088870 w 9854218"/>
              <a:gd name="connsiteY1305" fmla="*/ 7372134 h 10287000"/>
              <a:gd name="connsiteX1306" fmla="*/ 2076218 w 9854218"/>
              <a:gd name="connsiteY1306" fmla="*/ 7359483 h 10287000"/>
              <a:gd name="connsiteX1307" fmla="*/ 2076220 w 9854218"/>
              <a:gd name="connsiteY1307" fmla="*/ 7346829 h 10287000"/>
              <a:gd name="connsiteX1308" fmla="*/ 1911722 w 9854218"/>
              <a:gd name="connsiteY1308" fmla="*/ 6815382 h 10287000"/>
              <a:gd name="connsiteX1309" fmla="*/ 1861103 w 9854218"/>
              <a:gd name="connsiteY1309" fmla="*/ 6676193 h 10287000"/>
              <a:gd name="connsiteX1310" fmla="*/ 1861103 w 9854218"/>
              <a:gd name="connsiteY1310" fmla="*/ 6625580 h 10287000"/>
              <a:gd name="connsiteX1311" fmla="*/ 1861106 w 9854218"/>
              <a:gd name="connsiteY1311" fmla="*/ 6612926 h 10287000"/>
              <a:gd name="connsiteX1312" fmla="*/ 1861106 w 9854218"/>
              <a:gd name="connsiteY1312" fmla="*/ 6574965 h 10287000"/>
              <a:gd name="connsiteX1313" fmla="*/ 1810492 w 9854218"/>
              <a:gd name="connsiteY1313" fmla="*/ 6359856 h 10287000"/>
              <a:gd name="connsiteX1314" fmla="*/ 1810492 w 9854218"/>
              <a:gd name="connsiteY1314" fmla="*/ 6347198 h 10287000"/>
              <a:gd name="connsiteX1315" fmla="*/ 1810493 w 9854218"/>
              <a:gd name="connsiteY1315" fmla="*/ 6334550 h 10287000"/>
              <a:gd name="connsiteX1316" fmla="*/ 1797844 w 9854218"/>
              <a:gd name="connsiteY1316" fmla="*/ 6296589 h 10287000"/>
              <a:gd name="connsiteX1317" fmla="*/ 1797840 w 9854218"/>
              <a:gd name="connsiteY1317" fmla="*/ 6283932 h 10287000"/>
              <a:gd name="connsiteX1318" fmla="*/ 1785185 w 9854218"/>
              <a:gd name="connsiteY1318" fmla="*/ 6208014 h 10287000"/>
              <a:gd name="connsiteX1319" fmla="*/ 1797839 w 9854218"/>
              <a:gd name="connsiteY1319" fmla="*/ 6182706 h 10287000"/>
              <a:gd name="connsiteX1320" fmla="*/ 1785185 w 9854218"/>
              <a:gd name="connsiteY1320" fmla="*/ 6170054 h 10287000"/>
              <a:gd name="connsiteX1321" fmla="*/ 1772531 w 9854218"/>
              <a:gd name="connsiteY1321" fmla="*/ 6106785 h 10287000"/>
              <a:gd name="connsiteX1322" fmla="*/ 1785185 w 9854218"/>
              <a:gd name="connsiteY1322" fmla="*/ 6094131 h 10287000"/>
              <a:gd name="connsiteX1323" fmla="*/ 1759878 w 9854218"/>
              <a:gd name="connsiteY1323" fmla="*/ 5841063 h 10287000"/>
              <a:gd name="connsiteX1324" fmla="*/ 1772531 w 9854218"/>
              <a:gd name="connsiteY1324" fmla="*/ 5853713 h 10287000"/>
              <a:gd name="connsiteX1325" fmla="*/ 1747224 w 9854218"/>
              <a:gd name="connsiteY1325" fmla="*/ 5714525 h 10287000"/>
              <a:gd name="connsiteX1326" fmla="*/ 1747224 w 9854218"/>
              <a:gd name="connsiteY1326" fmla="*/ 5410842 h 10287000"/>
              <a:gd name="connsiteX1327" fmla="*/ 1759878 w 9854218"/>
              <a:gd name="connsiteY1327" fmla="*/ 5398188 h 10287000"/>
              <a:gd name="connsiteX1328" fmla="*/ 1759878 w 9854218"/>
              <a:gd name="connsiteY1328" fmla="*/ 5372882 h 10287000"/>
              <a:gd name="connsiteX1329" fmla="*/ 1747224 w 9854218"/>
              <a:gd name="connsiteY1329" fmla="*/ 5360225 h 10287000"/>
              <a:gd name="connsiteX1330" fmla="*/ 1747224 w 9854218"/>
              <a:gd name="connsiteY1330" fmla="*/ 5347577 h 10287000"/>
              <a:gd name="connsiteX1331" fmla="*/ 1747224 w 9854218"/>
              <a:gd name="connsiteY1331" fmla="*/ 5309616 h 10287000"/>
              <a:gd name="connsiteX1332" fmla="*/ 1747224 w 9854218"/>
              <a:gd name="connsiteY1332" fmla="*/ 5284304 h 10287000"/>
              <a:gd name="connsiteX1333" fmla="*/ 1734570 w 9854218"/>
              <a:gd name="connsiteY1333" fmla="*/ 5221037 h 10287000"/>
              <a:gd name="connsiteX1334" fmla="*/ 1747226 w 9854218"/>
              <a:gd name="connsiteY1334" fmla="*/ 5221038 h 10287000"/>
              <a:gd name="connsiteX1335" fmla="*/ 1747224 w 9854218"/>
              <a:gd name="connsiteY1335" fmla="*/ 5208387 h 10287000"/>
              <a:gd name="connsiteX1336" fmla="*/ 1747224 w 9854218"/>
              <a:gd name="connsiteY1336" fmla="*/ 5195732 h 10287000"/>
              <a:gd name="connsiteX1337" fmla="*/ 1734570 w 9854218"/>
              <a:gd name="connsiteY1337" fmla="*/ 5195730 h 10287000"/>
              <a:gd name="connsiteX1338" fmla="*/ 1734570 w 9854218"/>
              <a:gd name="connsiteY1338" fmla="*/ 5157770 h 10287000"/>
              <a:gd name="connsiteX1339" fmla="*/ 1759878 w 9854218"/>
              <a:gd name="connsiteY1339" fmla="*/ 5183081 h 10287000"/>
              <a:gd name="connsiteX1340" fmla="*/ 1759878 w 9854218"/>
              <a:gd name="connsiteY1340" fmla="*/ 5170424 h 10287000"/>
              <a:gd name="connsiteX1341" fmla="*/ 1861106 w 9854218"/>
              <a:gd name="connsiteY1341" fmla="*/ 5663910 h 10287000"/>
              <a:gd name="connsiteX1342" fmla="*/ 1873760 w 9854218"/>
              <a:gd name="connsiteY1342" fmla="*/ 5676567 h 10287000"/>
              <a:gd name="connsiteX1343" fmla="*/ 1873760 w 9854218"/>
              <a:gd name="connsiteY1343" fmla="*/ 5663913 h 10287000"/>
              <a:gd name="connsiteX1344" fmla="*/ 1873762 w 9854218"/>
              <a:gd name="connsiteY1344" fmla="*/ 5651256 h 10287000"/>
              <a:gd name="connsiteX1345" fmla="*/ 1772531 w 9854218"/>
              <a:gd name="connsiteY1345" fmla="*/ 5145120 h 10287000"/>
              <a:gd name="connsiteX1346" fmla="*/ 1747226 w 9854218"/>
              <a:gd name="connsiteY1346" fmla="*/ 5005928 h 10287000"/>
              <a:gd name="connsiteX1347" fmla="*/ 1709264 w 9854218"/>
              <a:gd name="connsiteY1347" fmla="*/ 4980624 h 10287000"/>
              <a:gd name="connsiteX1348" fmla="*/ 1721916 w 9854218"/>
              <a:gd name="connsiteY1348" fmla="*/ 4828781 h 10287000"/>
              <a:gd name="connsiteX1349" fmla="*/ 1709264 w 9854218"/>
              <a:gd name="connsiteY1349" fmla="*/ 4816124 h 10287000"/>
              <a:gd name="connsiteX1350" fmla="*/ 1709266 w 9854218"/>
              <a:gd name="connsiteY1350" fmla="*/ 4828781 h 10287000"/>
              <a:gd name="connsiteX1351" fmla="*/ 1696613 w 9854218"/>
              <a:gd name="connsiteY1351" fmla="*/ 4980624 h 10287000"/>
              <a:gd name="connsiteX1352" fmla="*/ 1683956 w 9854218"/>
              <a:gd name="connsiteY1352" fmla="*/ 4993277 h 10287000"/>
              <a:gd name="connsiteX1353" fmla="*/ 1671304 w 9854218"/>
              <a:gd name="connsiteY1353" fmla="*/ 4980624 h 10287000"/>
              <a:gd name="connsiteX1354" fmla="*/ 1671304 w 9854218"/>
              <a:gd name="connsiteY1354" fmla="*/ 4917353 h 10287000"/>
              <a:gd name="connsiteX1355" fmla="*/ 1683956 w 9854218"/>
              <a:gd name="connsiteY1355" fmla="*/ 4866741 h 10287000"/>
              <a:gd name="connsiteX1356" fmla="*/ 1683958 w 9854218"/>
              <a:gd name="connsiteY1356" fmla="*/ 4854090 h 10287000"/>
              <a:gd name="connsiteX1357" fmla="*/ 1683956 w 9854218"/>
              <a:gd name="connsiteY1357" fmla="*/ 4841432 h 10287000"/>
              <a:gd name="connsiteX1358" fmla="*/ 1696610 w 9854218"/>
              <a:gd name="connsiteY1358" fmla="*/ 4828776 h 10287000"/>
              <a:gd name="connsiteX1359" fmla="*/ 1696610 w 9854218"/>
              <a:gd name="connsiteY1359" fmla="*/ 4816127 h 10287000"/>
              <a:gd name="connsiteX1360" fmla="*/ 1696610 w 9854218"/>
              <a:gd name="connsiteY1360" fmla="*/ 4803474 h 10287000"/>
              <a:gd name="connsiteX1361" fmla="*/ 1683956 w 9854218"/>
              <a:gd name="connsiteY1361" fmla="*/ 4803471 h 10287000"/>
              <a:gd name="connsiteX1362" fmla="*/ 1671308 w 9854218"/>
              <a:gd name="connsiteY1362" fmla="*/ 4816127 h 10287000"/>
              <a:gd name="connsiteX1363" fmla="*/ 1671304 w 9854218"/>
              <a:gd name="connsiteY1363" fmla="*/ 4752860 h 10287000"/>
              <a:gd name="connsiteX1364" fmla="*/ 1671304 w 9854218"/>
              <a:gd name="connsiteY1364" fmla="*/ 4727555 h 10287000"/>
              <a:gd name="connsiteX1365" fmla="*/ 1658650 w 9854218"/>
              <a:gd name="connsiteY1365" fmla="*/ 4702250 h 10287000"/>
              <a:gd name="connsiteX1366" fmla="*/ 1671304 w 9854218"/>
              <a:gd name="connsiteY1366" fmla="*/ 4626324 h 10287000"/>
              <a:gd name="connsiteX1367" fmla="*/ 1683956 w 9854218"/>
              <a:gd name="connsiteY1367" fmla="*/ 4563062 h 10287000"/>
              <a:gd name="connsiteX1368" fmla="*/ 1683958 w 9854218"/>
              <a:gd name="connsiteY1368" fmla="*/ 4588368 h 10287000"/>
              <a:gd name="connsiteX1369" fmla="*/ 1683960 w 9854218"/>
              <a:gd name="connsiteY1369" fmla="*/ 4638981 h 10287000"/>
              <a:gd name="connsiteX1370" fmla="*/ 1683958 w 9854218"/>
              <a:gd name="connsiteY1370" fmla="*/ 4651632 h 10287000"/>
              <a:gd name="connsiteX1371" fmla="*/ 1696612 w 9854218"/>
              <a:gd name="connsiteY1371" fmla="*/ 4714899 h 10287000"/>
              <a:gd name="connsiteX1372" fmla="*/ 1709264 w 9854218"/>
              <a:gd name="connsiteY1372" fmla="*/ 4714898 h 10287000"/>
              <a:gd name="connsiteX1373" fmla="*/ 1721918 w 9854218"/>
              <a:gd name="connsiteY1373" fmla="*/ 4702250 h 10287000"/>
              <a:gd name="connsiteX1374" fmla="*/ 1734570 w 9854218"/>
              <a:gd name="connsiteY1374" fmla="*/ 4689593 h 10287000"/>
              <a:gd name="connsiteX1375" fmla="*/ 1734570 w 9854218"/>
              <a:gd name="connsiteY1375" fmla="*/ 4676942 h 10287000"/>
              <a:gd name="connsiteX1376" fmla="*/ 1734574 w 9854218"/>
              <a:gd name="connsiteY1376" fmla="*/ 4664288 h 10287000"/>
              <a:gd name="connsiteX1377" fmla="*/ 1721916 w 9854218"/>
              <a:gd name="connsiteY1377" fmla="*/ 4676942 h 10287000"/>
              <a:gd name="connsiteX1378" fmla="*/ 1709264 w 9854218"/>
              <a:gd name="connsiteY1378" fmla="*/ 4689597 h 10287000"/>
              <a:gd name="connsiteX1379" fmla="*/ 1696610 w 9854218"/>
              <a:gd name="connsiteY1379" fmla="*/ 4651632 h 10287000"/>
              <a:gd name="connsiteX1380" fmla="*/ 1696610 w 9854218"/>
              <a:gd name="connsiteY1380" fmla="*/ 4575714 h 10287000"/>
              <a:gd name="connsiteX1381" fmla="*/ 1696610 w 9854218"/>
              <a:gd name="connsiteY1381" fmla="*/ 4537751 h 10287000"/>
              <a:gd name="connsiteX1382" fmla="*/ 1696610 w 9854218"/>
              <a:gd name="connsiteY1382" fmla="*/ 4487138 h 10287000"/>
              <a:gd name="connsiteX1383" fmla="*/ 1709267 w 9854218"/>
              <a:gd name="connsiteY1383" fmla="*/ 4436526 h 10287000"/>
              <a:gd name="connsiteX1384" fmla="*/ 1709264 w 9854218"/>
              <a:gd name="connsiteY1384" fmla="*/ 4423871 h 10287000"/>
              <a:gd name="connsiteX1385" fmla="*/ 1709264 w 9854218"/>
              <a:gd name="connsiteY1385" fmla="*/ 4385910 h 10287000"/>
              <a:gd name="connsiteX1386" fmla="*/ 1721916 w 9854218"/>
              <a:gd name="connsiteY1386" fmla="*/ 4398566 h 10287000"/>
              <a:gd name="connsiteX1387" fmla="*/ 1734570 w 9854218"/>
              <a:gd name="connsiteY1387" fmla="*/ 4373259 h 10287000"/>
              <a:gd name="connsiteX1388" fmla="*/ 1721916 w 9854218"/>
              <a:gd name="connsiteY1388" fmla="*/ 4347947 h 10287000"/>
              <a:gd name="connsiteX1389" fmla="*/ 1734570 w 9854218"/>
              <a:gd name="connsiteY1389" fmla="*/ 4335296 h 10287000"/>
              <a:gd name="connsiteX1390" fmla="*/ 1721916 w 9854218"/>
              <a:gd name="connsiteY1390" fmla="*/ 4322646 h 10287000"/>
              <a:gd name="connsiteX1391" fmla="*/ 1721918 w 9854218"/>
              <a:gd name="connsiteY1391" fmla="*/ 4297335 h 10287000"/>
              <a:gd name="connsiteX1392" fmla="*/ 1734570 w 9854218"/>
              <a:gd name="connsiteY1392" fmla="*/ 4259375 h 10287000"/>
              <a:gd name="connsiteX1393" fmla="*/ 1747226 w 9854218"/>
              <a:gd name="connsiteY1393" fmla="*/ 4246719 h 10287000"/>
              <a:gd name="connsiteX1394" fmla="*/ 1747224 w 9854218"/>
              <a:gd name="connsiteY1394" fmla="*/ 4221419 h 10287000"/>
              <a:gd name="connsiteX1395" fmla="*/ 1759880 w 9854218"/>
              <a:gd name="connsiteY1395" fmla="*/ 4183454 h 10287000"/>
              <a:gd name="connsiteX1396" fmla="*/ 1759880 w 9854218"/>
              <a:gd name="connsiteY1396" fmla="*/ 4158146 h 10287000"/>
              <a:gd name="connsiteX1397" fmla="*/ 1759882 w 9854218"/>
              <a:gd name="connsiteY1397" fmla="*/ 4132838 h 10287000"/>
              <a:gd name="connsiteX1398" fmla="*/ 1747226 w 9854218"/>
              <a:gd name="connsiteY1398" fmla="*/ 4145492 h 10287000"/>
              <a:gd name="connsiteX1399" fmla="*/ 1747224 w 9854218"/>
              <a:gd name="connsiteY1399" fmla="*/ 4094879 h 10287000"/>
              <a:gd name="connsiteX1400" fmla="*/ 1759878 w 9854218"/>
              <a:gd name="connsiteY1400" fmla="*/ 4056920 h 10287000"/>
              <a:gd name="connsiteX1401" fmla="*/ 1759880 w 9854218"/>
              <a:gd name="connsiteY1401" fmla="*/ 4044264 h 10287000"/>
              <a:gd name="connsiteX1402" fmla="*/ 1759878 w 9854218"/>
              <a:gd name="connsiteY1402" fmla="*/ 4018959 h 10287000"/>
              <a:gd name="connsiteX1403" fmla="*/ 1772531 w 9854218"/>
              <a:gd name="connsiteY1403" fmla="*/ 4018959 h 10287000"/>
              <a:gd name="connsiteX1404" fmla="*/ 1759878 w 9854218"/>
              <a:gd name="connsiteY1404" fmla="*/ 4082226 h 10287000"/>
              <a:gd name="connsiteX1405" fmla="*/ 1759878 w 9854218"/>
              <a:gd name="connsiteY1405" fmla="*/ 4094879 h 10287000"/>
              <a:gd name="connsiteX1406" fmla="*/ 1772532 w 9854218"/>
              <a:gd name="connsiteY1406" fmla="*/ 4082226 h 10287000"/>
              <a:gd name="connsiteX1407" fmla="*/ 1772531 w 9854218"/>
              <a:gd name="connsiteY1407" fmla="*/ 4018959 h 10287000"/>
              <a:gd name="connsiteX1408" fmla="*/ 1785185 w 9854218"/>
              <a:gd name="connsiteY1408" fmla="*/ 4018956 h 10287000"/>
              <a:gd name="connsiteX1409" fmla="*/ 1797839 w 9854218"/>
              <a:gd name="connsiteY1409" fmla="*/ 3993647 h 10287000"/>
              <a:gd name="connsiteX1410" fmla="*/ 1797839 w 9854218"/>
              <a:gd name="connsiteY1410" fmla="*/ 3980997 h 10287000"/>
              <a:gd name="connsiteX1411" fmla="*/ 1785185 w 9854218"/>
              <a:gd name="connsiteY1411" fmla="*/ 3943038 h 10287000"/>
              <a:gd name="connsiteX1412" fmla="*/ 1785188 w 9854218"/>
              <a:gd name="connsiteY1412" fmla="*/ 3930384 h 10287000"/>
              <a:gd name="connsiteX1413" fmla="*/ 1797839 w 9854218"/>
              <a:gd name="connsiteY1413" fmla="*/ 3892421 h 10287000"/>
              <a:gd name="connsiteX1414" fmla="*/ 1823146 w 9854218"/>
              <a:gd name="connsiteY1414" fmla="*/ 3803846 h 10287000"/>
              <a:gd name="connsiteX1415" fmla="*/ 1848454 w 9854218"/>
              <a:gd name="connsiteY1415" fmla="*/ 3702623 h 10287000"/>
              <a:gd name="connsiteX1416" fmla="*/ 1848454 w 9854218"/>
              <a:gd name="connsiteY1416" fmla="*/ 3689967 h 10287000"/>
              <a:gd name="connsiteX1417" fmla="*/ 1873760 w 9854218"/>
              <a:gd name="connsiteY1417" fmla="*/ 3614048 h 10287000"/>
              <a:gd name="connsiteX1418" fmla="*/ 1899068 w 9854218"/>
              <a:gd name="connsiteY1418" fmla="*/ 3487509 h 10287000"/>
              <a:gd name="connsiteX1419" fmla="*/ 1924374 w 9854218"/>
              <a:gd name="connsiteY1419" fmla="*/ 3398939 h 10287000"/>
              <a:gd name="connsiteX1420" fmla="*/ 1937030 w 9854218"/>
              <a:gd name="connsiteY1420" fmla="*/ 3323013 h 10287000"/>
              <a:gd name="connsiteX1421" fmla="*/ 1962335 w 9854218"/>
              <a:gd name="connsiteY1421" fmla="*/ 3259749 h 10287000"/>
              <a:gd name="connsiteX1422" fmla="*/ 1991070 w 9854218"/>
              <a:gd name="connsiteY1422" fmla="*/ 3218426 h 10287000"/>
              <a:gd name="connsiteX1423" fmla="*/ 2009375 w 9854218"/>
              <a:gd name="connsiteY1423" fmla="*/ 3131484 h 10287000"/>
              <a:gd name="connsiteX1424" fmla="*/ 2101524 w 9854218"/>
              <a:gd name="connsiteY1424" fmla="*/ 2813634 h 10287000"/>
              <a:gd name="connsiteX1425" fmla="*/ 2101523 w 9854218"/>
              <a:gd name="connsiteY1425" fmla="*/ 2804220 h 10287000"/>
              <a:gd name="connsiteX1426" fmla="*/ 2101522 w 9854218"/>
              <a:gd name="connsiteY1426" fmla="*/ 2791569 h 10287000"/>
              <a:gd name="connsiteX1427" fmla="*/ 2088870 w 9854218"/>
              <a:gd name="connsiteY1427" fmla="*/ 2791569 h 10287000"/>
              <a:gd name="connsiteX1428" fmla="*/ 2088870 w 9854218"/>
              <a:gd name="connsiteY1428" fmla="*/ 2766260 h 10287000"/>
              <a:gd name="connsiteX1429" fmla="*/ 2103107 w 9854218"/>
              <a:gd name="connsiteY1429" fmla="*/ 2764679 h 10287000"/>
              <a:gd name="connsiteX1430" fmla="*/ 2117687 w 9854218"/>
              <a:gd name="connsiteY1430" fmla="*/ 2757873 h 10287000"/>
              <a:gd name="connsiteX1431" fmla="*/ 2150044 w 9854218"/>
              <a:gd name="connsiteY1431" fmla="*/ 2646270 h 10287000"/>
              <a:gd name="connsiteX1432" fmla="*/ 2170826 w 9854218"/>
              <a:gd name="connsiteY1432" fmla="*/ 2589693 h 10287000"/>
              <a:gd name="connsiteX1433" fmla="*/ 2152136 w 9854218"/>
              <a:gd name="connsiteY1433" fmla="*/ 2627073 h 10287000"/>
              <a:gd name="connsiteX1434" fmla="*/ 2139486 w 9854218"/>
              <a:gd name="connsiteY1434" fmla="*/ 2677683 h 10287000"/>
              <a:gd name="connsiteX1435" fmla="*/ 2126832 w 9854218"/>
              <a:gd name="connsiteY1435" fmla="*/ 2677683 h 10287000"/>
              <a:gd name="connsiteX1436" fmla="*/ 2190101 w 9854218"/>
              <a:gd name="connsiteY1436" fmla="*/ 2525843 h 10287000"/>
              <a:gd name="connsiteX1437" fmla="*/ 2193160 w 9854218"/>
              <a:gd name="connsiteY1437" fmla="*/ 2528904 h 10287000"/>
              <a:gd name="connsiteX1438" fmla="*/ 2326253 w 9854218"/>
              <a:gd name="connsiteY1438" fmla="*/ 2166623 h 10287000"/>
              <a:gd name="connsiteX1439" fmla="*/ 2536276 w 9854218"/>
              <a:gd name="connsiteY1439" fmla="*/ 1692287 h 10287000"/>
              <a:gd name="connsiteX1440" fmla="*/ 2779430 w 9854218"/>
              <a:gd name="connsiteY1440" fmla="*/ 1247916 h 10287000"/>
              <a:gd name="connsiteX1441" fmla="*/ 2770664 w 9854218"/>
              <a:gd name="connsiteY1441" fmla="*/ 1177716 h 10287000"/>
              <a:gd name="connsiteX1442" fmla="*/ 2749036 w 9854218"/>
              <a:gd name="connsiteY1442" fmla="*/ 1173831 h 10287000"/>
              <a:gd name="connsiteX1443" fmla="*/ 2722301 w 9854218"/>
              <a:gd name="connsiteY1443" fmla="*/ 1216800 h 10287000"/>
              <a:gd name="connsiteX1444" fmla="*/ 2664288 w 9854218"/>
              <a:gd name="connsiteY1444" fmla="*/ 1332978 h 10287000"/>
              <a:gd name="connsiteX1445" fmla="*/ 2203618 w 9854218"/>
              <a:gd name="connsiteY1445" fmla="*/ 2299605 h 10287000"/>
              <a:gd name="connsiteX1446" fmla="*/ 1707262 w 9854218"/>
              <a:gd name="connsiteY1446" fmla="*/ 4283838 h 10287000"/>
              <a:gd name="connsiteX1447" fmla="*/ 1681160 w 9854218"/>
              <a:gd name="connsiteY1447" fmla="*/ 4307601 h 10287000"/>
              <a:gd name="connsiteX1448" fmla="*/ 1666626 w 9854218"/>
              <a:gd name="connsiteY1448" fmla="*/ 4250051 h 10287000"/>
              <a:gd name="connsiteX1449" fmla="*/ 1755719 w 9854218"/>
              <a:gd name="connsiteY1449" fmla="*/ 3618369 h 10287000"/>
              <a:gd name="connsiteX1450" fmla="*/ 2213906 w 9854218"/>
              <a:gd name="connsiteY1450" fmla="*/ 2011451 h 10287000"/>
              <a:gd name="connsiteX1451" fmla="*/ 2291730 w 9854218"/>
              <a:gd name="connsiteY1451" fmla="*/ 1839899 h 10287000"/>
              <a:gd name="connsiteX1452" fmla="*/ 2270768 w 9854218"/>
              <a:gd name="connsiteY1452" fmla="*/ 1875771 h 10287000"/>
              <a:gd name="connsiteX1453" fmla="*/ 2228062 w 9854218"/>
              <a:gd name="connsiteY1453" fmla="*/ 1969091 h 10287000"/>
              <a:gd name="connsiteX1454" fmla="*/ 2088868 w 9854218"/>
              <a:gd name="connsiteY1454" fmla="*/ 2209505 h 10287000"/>
              <a:gd name="connsiteX1455" fmla="*/ 1987640 w 9854218"/>
              <a:gd name="connsiteY1455" fmla="*/ 2449925 h 10287000"/>
              <a:gd name="connsiteX1456" fmla="*/ 1974989 w 9854218"/>
              <a:gd name="connsiteY1456" fmla="*/ 2462577 h 10287000"/>
              <a:gd name="connsiteX1457" fmla="*/ 1974990 w 9854218"/>
              <a:gd name="connsiteY1457" fmla="*/ 2475228 h 10287000"/>
              <a:gd name="connsiteX1458" fmla="*/ 1987643 w 9854218"/>
              <a:gd name="connsiteY1458" fmla="*/ 2475230 h 10287000"/>
              <a:gd name="connsiteX1459" fmla="*/ 1974989 w 9854218"/>
              <a:gd name="connsiteY1459" fmla="*/ 2538498 h 10287000"/>
              <a:gd name="connsiteX1460" fmla="*/ 1974989 w 9854218"/>
              <a:gd name="connsiteY1460" fmla="*/ 2551151 h 10287000"/>
              <a:gd name="connsiteX1461" fmla="*/ 1987643 w 9854218"/>
              <a:gd name="connsiteY1461" fmla="*/ 2551154 h 10287000"/>
              <a:gd name="connsiteX1462" fmla="*/ 2000297 w 9854218"/>
              <a:gd name="connsiteY1462" fmla="*/ 2551154 h 10287000"/>
              <a:gd name="connsiteX1463" fmla="*/ 2000296 w 9854218"/>
              <a:gd name="connsiteY1463" fmla="*/ 2563802 h 10287000"/>
              <a:gd name="connsiteX1464" fmla="*/ 1962335 w 9854218"/>
              <a:gd name="connsiteY1464" fmla="*/ 2652381 h 10287000"/>
              <a:gd name="connsiteX1465" fmla="*/ 1924374 w 9854218"/>
              <a:gd name="connsiteY1465" fmla="*/ 2690342 h 10287000"/>
              <a:gd name="connsiteX1466" fmla="*/ 1949678 w 9854218"/>
              <a:gd name="connsiteY1466" fmla="*/ 2690340 h 10287000"/>
              <a:gd name="connsiteX1467" fmla="*/ 1873757 w 9854218"/>
              <a:gd name="connsiteY1467" fmla="*/ 2867490 h 10287000"/>
              <a:gd name="connsiteX1468" fmla="*/ 1886414 w 9854218"/>
              <a:gd name="connsiteY1468" fmla="*/ 2880144 h 10287000"/>
              <a:gd name="connsiteX1469" fmla="*/ 1861106 w 9854218"/>
              <a:gd name="connsiteY1469" fmla="*/ 2905451 h 10287000"/>
              <a:gd name="connsiteX1470" fmla="*/ 1861108 w 9854218"/>
              <a:gd name="connsiteY1470" fmla="*/ 2943410 h 10287000"/>
              <a:gd name="connsiteX1471" fmla="*/ 1772531 w 9854218"/>
              <a:gd name="connsiteY1471" fmla="*/ 3196478 h 10287000"/>
              <a:gd name="connsiteX1472" fmla="*/ 1747226 w 9854218"/>
              <a:gd name="connsiteY1472" fmla="*/ 3272402 h 10287000"/>
              <a:gd name="connsiteX1473" fmla="*/ 1645997 w 9854218"/>
              <a:gd name="connsiteY1473" fmla="*/ 3576087 h 10287000"/>
              <a:gd name="connsiteX1474" fmla="*/ 1633342 w 9854218"/>
              <a:gd name="connsiteY1474" fmla="*/ 3689967 h 10287000"/>
              <a:gd name="connsiteX1475" fmla="*/ 1608035 w 9854218"/>
              <a:gd name="connsiteY1475" fmla="*/ 3715275 h 10287000"/>
              <a:gd name="connsiteX1476" fmla="*/ 1595384 w 9854218"/>
              <a:gd name="connsiteY1476" fmla="*/ 3677315 h 10287000"/>
              <a:gd name="connsiteX1477" fmla="*/ 1570074 w 9854218"/>
              <a:gd name="connsiteY1477" fmla="*/ 3727928 h 10287000"/>
              <a:gd name="connsiteX1478" fmla="*/ 1570076 w 9854218"/>
              <a:gd name="connsiteY1478" fmla="*/ 3740582 h 10287000"/>
              <a:gd name="connsiteX1479" fmla="*/ 1557420 w 9854218"/>
              <a:gd name="connsiteY1479" fmla="*/ 3740582 h 10287000"/>
              <a:gd name="connsiteX1480" fmla="*/ 1557422 w 9854218"/>
              <a:gd name="connsiteY1480" fmla="*/ 3753236 h 10287000"/>
              <a:gd name="connsiteX1481" fmla="*/ 1544766 w 9854218"/>
              <a:gd name="connsiteY1481" fmla="*/ 3765888 h 10287000"/>
              <a:gd name="connsiteX1482" fmla="*/ 1532116 w 9854218"/>
              <a:gd name="connsiteY1482" fmla="*/ 3816503 h 10287000"/>
              <a:gd name="connsiteX1483" fmla="*/ 1494154 w 9854218"/>
              <a:gd name="connsiteY1483" fmla="*/ 3955688 h 10287000"/>
              <a:gd name="connsiteX1484" fmla="*/ 1481500 w 9854218"/>
              <a:gd name="connsiteY1484" fmla="*/ 3968345 h 10287000"/>
              <a:gd name="connsiteX1485" fmla="*/ 1481500 w 9854218"/>
              <a:gd name="connsiteY1485" fmla="*/ 3993647 h 10287000"/>
              <a:gd name="connsiteX1486" fmla="*/ 1481501 w 9854218"/>
              <a:gd name="connsiteY1486" fmla="*/ 4006304 h 10287000"/>
              <a:gd name="connsiteX1487" fmla="*/ 1381853 w 9854218"/>
              <a:gd name="connsiteY1487" fmla="*/ 4214495 h 10287000"/>
              <a:gd name="connsiteX1488" fmla="*/ 1368499 w 9854218"/>
              <a:gd name="connsiteY1488" fmla="*/ 4261914 h 10287000"/>
              <a:gd name="connsiteX1489" fmla="*/ 1368140 w 9854218"/>
              <a:gd name="connsiteY1489" fmla="*/ 4265309 h 10287000"/>
              <a:gd name="connsiteX1490" fmla="*/ 1388314 w 9854218"/>
              <a:gd name="connsiteY1490" fmla="*/ 4280324 h 10287000"/>
              <a:gd name="connsiteX1491" fmla="*/ 1371136 w 9854218"/>
              <a:gd name="connsiteY1491" fmla="*/ 4408659 h 10287000"/>
              <a:gd name="connsiteX1492" fmla="*/ 1369580 w 9854218"/>
              <a:gd name="connsiteY1492" fmla="*/ 4545485 h 10287000"/>
              <a:gd name="connsiteX1493" fmla="*/ 1344680 w 9854218"/>
              <a:gd name="connsiteY1493" fmla="*/ 4621031 h 10287000"/>
              <a:gd name="connsiteX1494" fmla="*/ 1361503 w 9854218"/>
              <a:gd name="connsiteY1494" fmla="*/ 4686864 h 10287000"/>
              <a:gd name="connsiteX1495" fmla="*/ 1354621 w 9854218"/>
              <a:gd name="connsiteY1495" fmla="*/ 4885583 h 10287000"/>
              <a:gd name="connsiteX1496" fmla="*/ 1348517 w 9854218"/>
              <a:gd name="connsiteY1496" fmla="*/ 5015886 h 10287000"/>
              <a:gd name="connsiteX1497" fmla="*/ 1350493 w 9854218"/>
              <a:gd name="connsiteY1497" fmla="*/ 5004813 h 10287000"/>
              <a:gd name="connsiteX1498" fmla="*/ 1358993 w 9854218"/>
              <a:gd name="connsiteY1498" fmla="*/ 4989188 h 10287000"/>
              <a:gd name="connsiteX1499" fmla="*/ 1361566 w 9854218"/>
              <a:gd name="connsiteY1499" fmla="*/ 5006784 h 10287000"/>
              <a:gd name="connsiteX1500" fmla="*/ 1372642 w 9854218"/>
              <a:gd name="connsiteY1500" fmla="*/ 5008755 h 10287000"/>
              <a:gd name="connsiteX1501" fmla="*/ 1362166 w 9854218"/>
              <a:gd name="connsiteY1501" fmla="*/ 5035454 h 10287000"/>
              <a:gd name="connsiteX1502" fmla="*/ 1360192 w 9854218"/>
              <a:gd name="connsiteY1502" fmla="*/ 5046527 h 10287000"/>
              <a:gd name="connsiteX1503" fmla="*/ 1351691 w 9854218"/>
              <a:gd name="connsiteY1503" fmla="*/ 5062152 h 10287000"/>
              <a:gd name="connsiteX1504" fmla="*/ 1344566 w 9854218"/>
              <a:gd name="connsiteY1504" fmla="*/ 5038034 h 10287000"/>
              <a:gd name="connsiteX1505" fmla="*/ 1315892 w 9854218"/>
              <a:gd name="connsiteY1505" fmla="*/ 5038644 h 10287000"/>
              <a:gd name="connsiteX1506" fmla="*/ 1322174 w 9854218"/>
              <a:gd name="connsiteY1506" fmla="*/ 4811256 h 10287000"/>
              <a:gd name="connsiteX1507" fmla="*/ 1335581 w 9854218"/>
              <a:gd name="connsiteY1507" fmla="*/ 4607987 h 10287000"/>
              <a:gd name="connsiteX1508" fmla="*/ 1316006 w 9854218"/>
              <a:gd name="connsiteY1508" fmla="*/ 4621641 h 10287000"/>
              <a:gd name="connsiteX1509" fmla="*/ 1309060 w 9854218"/>
              <a:gd name="connsiteY1509" fmla="*/ 4500440 h 10287000"/>
              <a:gd name="connsiteX1510" fmla="*/ 1321690 w 9854218"/>
              <a:gd name="connsiteY1510" fmla="*/ 4365584 h 10287000"/>
              <a:gd name="connsiteX1511" fmla="*/ 1333078 w 9854218"/>
              <a:gd name="connsiteY1511" fmla="*/ 4329764 h 10287000"/>
              <a:gd name="connsiteX1512" fmla="*/ 1339778 w 9854218"/>
              <a:gd name="connsiteY1512" fmla="*/ 4294655 h 10287000"/>
              <a:gd name="connsiteX1513" fmla="*/ 1334128 w 9854218"/>
              <a:gd name="connsiteY1513" fmla="*/ 4283789 h 10287000"/>
              <a:gd name="connsiteX1514" fmla="*/ 1333241 w 9854218"/>
              <a:gd name="connsiteY1514" fmla="*/ 4284804 h 10287000"/>
              <a:gd name="connsiteX1515" fmla="*/ 1329890 w 9854218"/>
              <a:gd name="connsiteY1515" fmla="*/ 4279569 h 10287000"/>
              <a:gd name="connsiteX1516" fmla="*/ 1329440 w 9854218"/>
              <a:gd name="connsiteY1516" fmla="*/ 4274876 h 10287000"/>
              <a:gd name="connsiteX1517" fmla="*/ 1319377 w 9854218"/>
              <a:gd name="connsiteY1517" fmla="*/ 4260165 h 10287000"/>
              <a:gd name="connsiteX1518" fmla="*/ 1304350 w 9854218"/>
              <a:gd name="connsiteY1518" fmla="*/ 4259375 h 10287000"/>
              <a:gd name="connsiteX1519" fmla="*/ 1291700 w 9854218"/>
              <a:gd name="connsiteY1519" fmla="*/ 4411218 h 10287000"/>
              <a:gd name="connsiteX1520" fmla="*/ 1228430 w 9854218"/>
              <a:gd name="connsiteY1520" fmla="*/ 4309989 h 10287000"/>
              <a:gd name="connsiteX1521" fmla="*/ 1228429 w 9854218"/>
              <a:gd name="connsiteY1521" fmla="*/ 4297332 h 10287000"/>
              <a:gd name="connsiteX1522" fmla="*/ 1228429 w 9854218"/>
              <a:gd name="connsiteY1522" fmla="*/ 4259375 h 10287000"/>
              <a:gd name="connsiteX1523" fmla="*/ 1241081 w 9854218"/>
              <a:gd name="connsiteY1523" fmla="*/ 4272029 h 10287000"/>
              <a:gd name="connsiteX1524" fmla="*/ 1241083 w 9854218"/>
              <a:gd name="connsiteY1524" fmla="*/ 4284678 h 10287000"/>
              <a:gd name="connsiteX1525" fmla="*/ 1253735 w 9854218"/>
              <a:gd name="connsiteY1525" fmla="*/ 4272029 h 10287000"/>
              <a:gd name="connsiteX1526" fmla="*/ 1241083 w 9854218"/>
              <a:gd name="connsiteY1526" fmla="*/ 4234070 h 10287000"/>
              <a:gd name="connsiteX1527" fmla="*/ 1241081 w 9854218"/>
              <a:gd name="connsiteY1527" fmla="*/ 4221419 h 10287000"/>
              <a:gd name="connsiteX1528" fmla="*/ 1241081 w 9854218"/>
              <a:gd name="connsiteY1528" fmla="*/ 4208763 h 10287000"/>
              <a:gd name="connsiteX1529" fmla="*/ 1239502 w 9854218"/>
              <a:gd name="connsiteY1529" fmla="*/ 4197690 h 10287000"/>
              <a:gd name="connsiteX1530" fmla="*/ 1232377 w 9854218"/>
              <a:gd name="connsiteY1530" fmla="*/ 4196673 h 10287000"/>
              <a:gd name="connsiteX1531" fmla="*/ 1229462 w 9854218"/>
              <a:gd name="connsiteY1531" fmla="*/ 4233180 h 10287000"/>
              <a:gd name="connsiteX1532" fmla="*/ 1228429 w 9854218"/>
              <a:gd name="connsiteY1532" fmla="*/ 4233416 h 10287000"/>
              <a:gd name="connsiteX1533" fmla="*/ 1228429 w 9854218"/>
              <a:gd name="connsiteY1533" fmla="*/ 4234070 h 10287000"/>
              <a:gd name="connsiteX1534" fmla="*/ 1228429 w 9854218"/>
              <a:gd name="connsiteY1534" fmla="*/ 4246722 h 10287000"/>
              <a:gd name="connsiteX1535" fmla="*/ 1215775 w 9854218"/>
              <a:gd name="connsiteY1535" fmla="*/ 4259375 h 10287000"/>
              <a:gd name="connsiteX1536" fmla="*/ 1214402 w 9854218"/>
              <a:gd name="connsiteY1536" fmla="*/ 4223664 h 10287000"/>
              <a:gd name="connsiteX1537" fmla="*/ 1207888 w 9854218"/>
              <a:gd name="connsiteY1537" fmla="*/ 4209806 h 10287000"/>
              <a:gd name="connsiteX1538" fmla="*/ 1187569 w 9854218"/>
              <a:gd name="connsiteY1538" fmla="*/ 4574865 h 10287000"/>
              <a:gd name="connsiteX1539" fmla="*/ 1209595 w 9854218"/>
              <a:gd name="connsiteY1539" fmla="*/ 4587000 h 10287000"/>
              <a:gd name="connsiteX1540" fmla="*/ 1210015 w 9854218"/>
              <a:gd name="connsiteY1540" fmla="*/ 4716479 h 10287000"/>
              <a:gd name="connsiteX1541" fmla="*/ 1227065 w 9854218"/>
              <a:gd name="connsiteY1541" fmla="*/ 4852247 h 10287000"/>
              <a:gd name="connsiteX1542" fmla="*/ 1212661 w 9854218"/>
              <a:gd name="connsiteY1542" fmla="*/ 4930475 h 10287000"/>
              <a:gd name="connsiteX1543" fmla="*/ 1238272 w 9854218"/>
              <a:gd name="connsiteY1543" fmla="*/ 4993412 h 10287000"/>
              <a:gd name="connsiteX1544" fmla="*/ 1258454 w 9854218"/>
              <a:gd name="connsiteY1544" fmla="*/ 5191223 h 10287000"/>
              <a:gd name="connsiteX1545" fmla="*/ 1253197 w 9854218"/>
              <a:gd name="connsiteY1545" fmla="*/ 5210450 h 10287000"/>
              <a:gd name="connsiteX1546" fmla="*/ 1254044 w 9854218"/>
              <a:gd name="connsiteY1546" fmla="*/ 5240709 h 10287000"/>
              <a:gd name="connsiteX1547" fmla="*/ 1254724 w 9854218"/>
              <a:gd name="connsiteY1547" fmla="*/ 5240415 h 10287000"/>
              <a:gd name="connsiteX1548" fmla="*/ 1317005 w 9854218"/>
              <a:gd name="connsiteY1548" fmla="*/ 5398188 h 10287000"/>
              <a:gd name="connsiteX1549" fmla="*/ 1329656 w 9854218"/>
              <a:gd name="connsiteY1549" fmla="*/ 5372882 h 10287000"/>
              <a:gd name="connsiteX1550" fmla="*/ 1380271 w 9854218"/>
              <a:gd name="connsiteY1550" fmla="*/ 5613296 h 10287000"/>
              <a:gd name="connsiteX1551" fmla="*/ 1380271 w 9854218"/>
              <a:gd name="connsiteY1551" fmla="*/ 5651258 h 10287000"/>
              <a:gd name="connsiteX1552" fmla="*/ 1392926 w 9854218"/>
              <a:gd name="connsiteY1552" fmla="*/ 5638607 h 10287000"/>
              <a:gd name="connsiteX1553" fmla="*/ 1405579 w 9854218"/>
              <a:gd name="connsiteY1553" fmla="*/ 5651259 h 10287000"/>
              <a:gd name="connsiteX1554" fmla="*/ 1418234 w 9854218"/>
              <a:gd name="connsiteY1554" fmla="*/ 5663912 h 10287000"/>
              <a:gd name="connsiteX1555" fmla="*/ 1496526 w 9854218"/>
              <a:gd name="connsiteY1555" fmla="*/ 5884557 h 10287000"/>
              <a:gd name="connsiteX1556" fmla="*/ 1509760 w 9854218"/>
              <a:gd name="connsiteY1556" fmla="*/ 5906024 h 10287000"/>
              <a:gd name="connsiteX1557" fmla="*/ 1508820 w 9854218"/>
              <a:gd name="connsiteY1557" fmla="*/ 5901420 h 10287000"/>
              <a:gd name="connsiteX1558" fmla="*/ 1490338 w 9854218"/>
              <a:gd name="connsiteY1558" fmla="*/ 5825213 h 10287000"/>
              <a:gd name="connsiteX1559" fmla="*/ 1482641 w 9854218"/>
              <a:gd name="connsiteY1559" fmla="*/ 5729742 h 10287000"/>
              <a:gd name="connsiteX1560" fmla="*/ 1465153 w 9854218"/>
              <a:gd name="connsiteY1560" fmla="*/ 5726520 h 10287000"/>
              <a:gd name="connsiteX1561" fmla="*/ 1441958 w 9854218"/>
              <a:gd name="connsiteY1561" fmla="*/ 5479880 h 10287000"/>
              <a:gd name="connsiteX1562" fmla="*/ 1409186 w 9854218"/>
              <a:gd name="connsiteY1562" fmla="*/ 5245944 h 10287000"/>
              <a:gd name="connsiteX1563" fmla="*/ 1402835 w 9854218"/>
              <a:gd name="connsiteY1563" fmla="*/ 5241156 h 10287000"/>
              <a:gd name="connsiteX1564" fmla="*/ 1407625 w 9854218"/>
              <a:gd name="connsiteY1564" fmla="*/ 5234805 h 10287000"/>
              <a:gd name="connsiteX1565" fmla="*/ 1404505 w 9854218"/>
              <a:gd name="connsiteY1565" fmla="*/ 5212524 h 10287000"/>
              <a:gd name="connsiteX1566" fmla="*/ 1410854 w 9854218"/>
              <a:gd name="connsiteY1566" fmla="*/ 5217312 h 10287000"/>
              <a:gd name="connsiteX1567" fmla="*/ 1412483 w 9854218"/>
              <a:gd name="connsiteY1567" fmla="*/ 5218949 h 10287000"/>
              <a:gd name="connsiteX1568" fmla="*/ 1412413 w 9854218"/>
              <a:gd name="connsiteY1568" fmla="*/ 5228451 h 10287000"/>
              <a:gd name="connsiteX1569" fmla="*/ 1415812 w 9854218"/>
              <a:gd name="connsiteY1569" fmla="*/ 5222296 h 10287000"/>
              <a:gd name="connsiteX1570" fmla="*/ 1412483 w 9854218"/>
              <a:gd name="connsiteY1570" fmla="*/ 5218949 h 10287000"/>
              <a:gd name="connsiteX1571" fmla="*/ 1412731 w 9854218"/>
              <a:gd name="connsiteY1571" fmla="*/ 5185101 h 10287000"/>
              <a:gd name="connsiteX1572" fmla="*/ 1418980 w 9854218"/>
              <a:gd name="connsiteY1572" fmla="*/ 5153696 h 10287000"/>
              <a:gd name="connsiteX1573" fmla="*/ 1483608 w 9854218"/>
              <a:gd name="connsiteY1573" fmla="*/ 5371797 h 10287000"/>
              <a:gd name="connsiteX1574" fmla="*/ 1458209 w 9854218"/>
              <a:gd name="connsiteY1574" fmla="*/ 5352647 h 10287000"/>
              <a:gd name="connsiteX1575" fmla="*/ 1503359 w 9854218"/>
              <a:gd name="connsiteY1575" fmla="*/ 5715473 h 10287000"/>
              <a:gd name="connsiteX1576" fmla="*/ 1527197 w 9854218"/>
              <a:gd name="connsiteY1576" fmla="*/ 5723481 h 10287000"/>
              <a:gd name="connsiteX1577" fmla="*/ 1550714 w 9854218"/>
              <a:gd name="connsiteY1577" fmla="*/ 5850807 h 10287000"/>
              <a:gd name="connsiteX1578" fmla="*/ 1591721 w 9854218"/>
              <a:gd name="connsiteY1578" fmla="*/ 5981355 h 10287000"/>
              <a:gd name="connsiteX1579" fmla="*/ 1591505 w 9854218"/>
              <a:gd name="connsiteY1579" fmla="*/ 6060899 h 10287000"/>
              <a:gd name="connsiteX1580" fmla="*/ 1619156 w 9854218"/>
              <a:gd name="connsiteY1580" fmla="*/ 6092955 h 10287000"/>
              <a:gd name="connsiteX1581" fmla="*/ 1620138 w 9854218"/>
              <a:gd name="connsiteY1581" fmla="*/ 6095787 h 10287000"/>
              <a:gd name="connsiteX1582" fmla="*/ 1620689 w 9854218"/>
              <a:gd name="connsiteY1582" fmla="*/ 6081479 h 10287000"/>
              <a:gd name="connsiteX1583" fmla="*/ 1620694 w 9854218"/>
              <a:gd name="connsiteY1583" fmla="*/ 6068825 h 10287000"/>
              <a:gd name="connsiteX1584" fmla="*/ 1608040 w 9854218"/>
              <a:gd name="connsiteY1584" fmla="*/ 6056171 h 10287000"/>
              <a:gd name="connsiteX1585" fmla="*/ 1613374 w 9854218"/>
              <a:gd name="connsiteY1585" fmla="*/ 5872893 h 10287000"/>
              <a:gd name="connsiteX1586" fmla="*/ 1608806 w 9854218"/>
              <a:gd name="connsiteY1586" fmla="*/ 5802330 h 10287000"/>
              <a:gd name="connsiteX1587" fmla="*/ 1620689 w 9854218"/>
              <a:gd name="connsiteY1587" fmla="*/ 5790449 h 10287000"/>
              <a:gd name="connsiteX1588" fmla="*/ 1645996 w 9854218"/>
              <a:gd name="connsiteY1588" fmla="*/ 5790447 h 10287000"/>
              <a:gd name="connsiteX1589" fmla="*/ 1633342 w 9854218"/>
              <a:gd name="connsiteY1589" fmla="*/ 5841060 h 10287000"/>
              <a:gd name="connsiteX1590" fmla="*/ 1633343 w 9854218"/>
              <a:gd name="connsiteY1590" fmla="*/ 5828409 h 10287000"/>
              <a:gd name="connsiteX1591" fmla="*/ 1620689 w 9854218"/>
              <a:gd name="connsiteY1591" fmla="*/ 5828409 h 10287000"/>
              <a:gd name="connsiteX1592" fmla="*/ 1620689 w 9854218"/>
              <a:gd name="connsiteY1592" fmla="*/ 5841063 h 10287000"/>
              <a:gd name="connsiteX1593" fmla="*/ 1633344 w 9854218"/>
              <a:gd name="connsiteY1593" fmla="*/ 5853714 h 10287000"/>
              <a:gd name="connsiteX1594" fmla="*/ 1658651 w 9854218"/>
              <a:gd name="connsiteY1594" fmla="*/ 5904329 h 10287000"/>
              <a:gd name="connsiteX1595" fmla="*/ 1658650 w 9854218"/>
              <a:gd name="connsiteY1595" fmla="*/ 5992904 h 10287000"/>
              <a:gd name="connsiteX1596" fmla="*/ 1658650 w 9854218"/>
              <a:gd name="connsiteY1596" fmla="*/ 6005558 h 10287000"/>
              <a:gd name="connsiteX1597" fmla="*/ 1658650 w 9854218"/>
              <a:gd name="connsiteY1597" fmla="*/ 6030861 h 10287000"/>
              <a:gd name="connsiteX1598" fmla="*/ 1658651 w 9854218"/>
              <a:gd name="connsiteY1598" fmla="*/ 6043518 h 10287000"/>
              <a:gd name="connsiteX1599" fmla="*/ 1658652 w 9854218"/>
              <a:gd name="connsiteY1599" fmla="*/ 6119439 h 10287000"/>
              <a:gd name="connsiteX1600" fmla="*/ 1658650 w 9854218"/>
              <a:gd name="connsiteY1600" fmla="*/ 6132093 h 10287000"/>
              <a:gd name="connsiteX1601" fmla="*/ 1671304 w 9854218"/>
              <a:gd name="connsiteY1601" fmla="*/ 6144746 h 10287000"/>
              <a:gd name="connsiteX1602" fmla="*/ 1671304 w 9854218"/>
              <a:gd name="connsiteY1602" fmla="*/ 6157400 h 10287000"/>
              <a:gd name="connsiteX1603" fmla="*/ 1671304 w 9854218"/>
              <a:gd name="connsiteY1603" fmla="*/ 6182706 h 10287000"/>
              <a:gd name="connsiteX1604" fmla="*/ 1671304 w 9854218"/>
              <a:gd name="connsiteY1604" fmla="*/ 6195360 h 10287000"/>
              <a:gd name="connsiteX1605" fmla="*/ 1696612 w 9854218"/>
              <a:gd name="connsiteY1605" fmla="*/ 6271281 h 10287000"/>
              <a:gd name="connsiteX1606" fmla="*/ 1683956 w 9854218"/>
              <a:gd name="connsiteY1606" fmla="*/ 6271278 h 10287000"/>
              <a:gd name="connsiteX1607" fmla="*/ 1683956 w 9854218"/>
              <a:gd name="connsiteY1607" fmla="*/ 6283935 h 10287000"/>
              <a:gd name="connsiteX1608" fmla="*/ 1696610 w 9854218"/>
              <a:gd name="connsiteY1608" fmla="*/ 6309240 h 10287000"/>
              <a:gd name="connsiteX1609" fmla="*/ 1695425 w 9854218"/>
              <a:gd name="connsiteY1609" fmla="*/ 6372311 h 10287000"/>
              <a:gd name="connsiteX1610" fmla="*/ 1699331 w 9854218"/>
              <a:gd name="connsiteY1610" fmla="*/ 6394962 h 10287000"/>
              <a:gd name="connsiteX1611" fmla="*/ 1701635 w 9854218"/>
              <a:gd name="connsiteY1611" fmla="*/ 6401727 h 10287000"/>
              <a:gd name="connsiteX1612" fmla="*/ 1717750 w 9854218"/>
              <a:gd name="connsiteY1612" fmla="*/ 6435048 h 10287000"/>
              <a:gd name="connsiteX1613" fmla="*/ 1716190 w 9854218"/>
              <a:gd name="connsiteY1613" fmla="*/ 6423909 h 10287000"/>
              <a:gd name="connsiteX1614" fmla="*/ 1719419 w 9854218"/>
              <a:gd name="connsiteY1614" fmla="*/ 6406416 h 10287000"/>
              <a:gd name="connsiteX1615" fmla="*/ 1727328 w 9854218"/>
              <a:gd name="connsiteY1615" fmla="*/ 6422343 h 10287000"/>
              <a:gd name="connsiteX1616" fmla="*/ 1738468 w 9854218"/>
              <a:gd name="connsiteY1616" fmla="*/ 6420779 h 10287000"/>
              <a:gd name="connsiteX1617" fmla="*/ 1736798 w 9854218"/>
              <a:gd name="connsiteY1617" fmla="*/ 6449411 h 10287000"/>
              <a:gd name="connsiteX1618" fmla="*/ 1738361 w 9854218"/>
              <a:gd name="connsiteY1618" fmla="*/ 6460550 h 10287000"/>
              <a:gd name="connsiteX1619" fmla="*/ 1735132 w 9854218"/>
              <a:gd name="connsiteY1619" fmla="*/ 6478043 h 10287000"/>
              <a:gd name="connsiteX1620" fmla="*/ 1720871 w 9854218"/>
              <a:gd name="connsiteY1620" fmla="*/ 6457328 h 10287000"/>
              <a:gd name="connsiteX1621" fmla="*/ 1709114 w 9854218"/>
              <a:gd name="connsiteY1621" fmla="*/ 6447681 h 10287000"/>
              <a:gd name="connsiteX1622" fmla="*/ 1721522 w 9854218"/>
              <a:gd name="connsiteY1622" fmla="*/ 6503195 h 10287000"/>
              <a:gd name="connsiteX1623" fmla="*/ 1734572 w 9854218"/>
              <a:gd name="connsiteY1623" fmla="*/ 6587615 h 10287000"/>
              <a:gd name="connsiteX1624" fmla="*/ 1721918 w 9854218"/>
              <a:gd name="connsiteY1624" fmla="*/ 6600269 h 10287000"/>
              <a:gd name="connsiteX1625" fmla="*/ 1734570 w 9854218"/>
              <a:gd name="connsiteY1625" fmla="*/ 6625580 h 10287000"/>
              <a:gd name="connsiteX1626" fmla="*/ 1747224 w 9854218"/>
              <a:gd name="connsiteY1626" fmla="*/ 6638229 h 10287000"/>
              <a:gd name="connsiteX1627" fmla="*/ 1734570 w 9854218"/>
              <a:gd name="connsiteY1627" fmla="*/ 6638232 h 10287000"/>
              <a:gd name="connsiteX1628" fmla="*/ 1759880 w 9854218"/>
              <a:gd name="connsiteY1628" fmla="*/ 6714153 h 10287000"/>
              <a:gd name="connsiteX1629" fmla="*/ 1759882 w 9854218"/>
              <a:gd name="connsiteY1629" fmla="*/ 6726807 h 10287000"/>
              <a:gd name="connsiteX1630" fmla="*/ 1759880 w 9854218"/>
              <a:gd name="connsiteY1630" fmla="*/ 6739458 h 10287000"/>
              <a:gd name="connsiteX1631" fmla="*/ 1772531 w 9854218"/>
              <a:gd name="connsiteY1631" fmla="*/ 6752112 h 10287000"/>
              <a:gd name="connsiteX1632" fmla="*/ 1810493 w 9854218"/>
              <a:gd name="connsiteY1632" fmla="*/ 6929262 h 10287000"/>
              <a:gd name="connsiteX1633" fmla="*/ 1797839 w 9854218"/>
              <a:gd name="connsiteY1633" fmla="*/ 6929262 h 10287000"/>
              <a:gd name="connsiteX1634" fmla="*/ 1797839 w 9854218"/>
              <a:gd name="connsiteY1634" fmla="*/ 6941918 h 10287000"/>
              <a:gd name="connsiteX1635" fmla="*/ 1810493 w 9854218"/>
              <a:gd name="connsiteY1635" fmla="*/ 6967223 h 10287000"/>
              <a:gd name="connsiteX1636" fmla="*/ 1823147 w 9854218"/>
              <a:gd name="connsiteY1636" fmla="*/ 6979875 h 10287000"/>
              <a:gd name="connsiteX1637" fmla="*/ 1835800 w 9854218"/>
              <a:gd name="connsiteY1637" fmla="*/ 6967220 h 10287000"/>
              <a:gd name="connsiteX1638" fmla="*/ 1835801 w 9854218"/>
              <a:gd name="connsiteY1638" fmla="*/ 6954573 h 10287000"/>
              <a:gd name="connsiteX1639" fmla="*/ 1823147 w 9854218"/>
              <a:gd name="connsiteY1639" fmla="*/ 6941916 h 10287000"/>
              <a:gd name="connsiteX1640" fmla="*/ 1810493 w 9854218"/>
              <a:gd name="connsiteY1640" fmla="*/ 6878645 h 10287000"/>
              <a:gd name="connsiteX1641" fmla="*/ 1835800 w 9854218"/>
              <a:gd name="connsiteY1641" fmla="*/ 6916608 h 10287000"/>
              <a:gd name="connsiteX1642" fmla="*/ 1823146 w 9854218"/>
              <a:gd name="connsiteY1642" fmla="*/ 6865997 h 10287000"/>
              <a:gd name="connsiteX1643" fmla="*/ 1810492 w 9854218"/>
              <a:gd name="connsiteY1643" fmla="*/ 6865997 h 10287000"/>
              <a:gd name="connsiteX1644" fmla="*/ 1785185 w 9854218"/>
              <a:gd name="connsiteY1644" fmla="*/ 6752111 h 10287000"/>
              <a:gd name="connsiteX1645" fmla="*/ 1797840 w 9854218"/>
              <a:gd name="connsiteY1645" fmla="*/ 6739461 h 10287000"/>
              <a:gd name="connsiteX1646" fmla="*/ 1810492 w 9854218"/>
              <a:gd name="connsiteY1646" fmla="*/ 6739458 h 10287000"/>
              <a:gd name="connsiteX1647" fmla="*/ 1810492 w 9854218"/>
              <a:gd name="connsiteY1647" fmla="*/ 6752112 h 10287000"/>
              <a:gd name="connsiteX1648" fmla="*/ 1823146 w 9854218"/>
              <a:gd name="connsiteY1648" fmla="*/ 6739461 h 10287000"/>
              <a:gd name="connsiteX1649" fmla="*/ 1848454 w 9854218"/>
              <a:gd name="connsiteY1649" fmla="*/ 6815379 h 10287000"/>
              <a:gd name="connsiteX1650" fmla="*/ 1848455 w 9854218"/>
              <a:gd name="connsiteY1650" fmla="*/ 6790076 h 10287000"/>
              <a:gd name="connsiteX1651" fmla="*/ 1848455 w 9854218"/>
              <a:gd name="connsiteY1651" fmla="*/ 6865997 h 10287000"/>
              <a:gd name="connsiteX1652" fmla="*/ 1873762 w 9854218"/>
              <a:gd name="connsiteY1652" fmla="*/ 6891303 h 10287000"/>
              <a:gd name="connsiteX1653" fmla="*/ 1861106 w 9854218"/>
              <a:gd name="connsiteY1653" fmla="*/ 6891303 h 10287000"/>
              <a:gd name="connsiteX1654" fmla="*/ 1861106 w 9854218"/>
              <a:gd name="connsiteY1654" fmla="*/ 6903956 h 10287000"/>
              <a:gd name="connsiteX1655" fmla="*/ 1861103 w 9854218"/>
              <a:gd name="connsiteY1655" fmla="*/ 6916605 h 10287000"/>
              <a:gd name="connsiteX1656" fmla="*/ 1873760 w 9854218"/>
              <a:gd name="connsiteY1656" fmla="*/ 6916608 h 10287000"/>
              <a:gd name="connsiteX1657" fmla="*/ 1899070 w 9854218"/>
              <a:gd name="connsiteY1657" fmla="*/ 6967224 h 10287000"/>
              <a:gd name="connsiteX1658" fmla="*/ 1899070 w 9854218"/>
              <a:gd name="connsiteY1658" fmla="*/ 6929262 h 10287000"/>
              <a:gd name="connsiteX1659" fmla="*/ 1911720 w 9854218"/>
              <a:gd name="connsiteY1659" fmla="*/ 6992532 h 10287000"/>
              <a:gd name="connsiteX1660" fmla="*/ 1899068 w 9854218"/>
              <a:gd name="connsiteY1660" fmla="*/ 6979878 h 10287000"/>
              <a:gd name="connsiteX1661" fmla="*/ 1886411 w 9854218"/>
              <a:gd name="connsiteY1661" fmla="*/ 6992532 h 10287000"/>
              <a:gd name="connsiteX1662" fmla="*/ 1861108 w 9854218"/>
              <a:gd name="connsiteY1662" fmla="*/ 7017836 h 10287000"/>
              <a:gd name="connsiteX1663" fmla="*/ 1861108 w 9854218"/>
              <a:gd name="connsiteY1663" fmla="*/ 7043144 h 10287000"/>
              <a:gd name="connsiteX1664" fmla="*/ 1873757 w 9854218"/>
              <a:gd name="connsiteY1664" fmla="*/ 7068452 h 10287000"/>
              <a:gd name="connsiteX1665" fmla="*/ 1886414 w 9854218"/>
              <a:gd name="connsiteY1665" fmla="*/ 7068449 h 10287000"/>
              <a:gd name="connsiteX1666" fmla="*/ 1886414 w 9854218"/>
              <a:gd name="connsiteY1666" fmla="*/ 7043144 h 10287000"/>
              <a:gd name="connsiteX1667" fmla="*/ 1911718 w 9854218"/>
              <a:gd name="connsiteY1667" fmla="*/ 7068452 h 10287000"/>
              <a:gd name="connsiteX1668" fmla="*/ 1911719 w 9854218"/>
              <a:gd name="connsiteY1668" fmla="*/ 7081104 h 10287000"/>
              <a:gd name="connsiteX1669" fmla="*/ 1911720 w 9854218"/>
              <a:gd name="connsiteY1669" fmla="*/ 7106412 h 10287000"/>
              <a:gd name="connsiteX1670" fmla="*/ 1924376 w 9854218"/>
              <a:gd name="connsiteY1670" fmla="*/ 7106412 h 10287000"/>
              <a:gd name="connsiteX1671" fmla="*/ 1937026 w 9854218"/>
              <a:gd name="connsiteY1671" fmla="*/ 7106411 h 10287000"/>
              <a:gd name="connsiteX1672" fmla="*/ 1949682 w 9854218"/>
              <a:gd name="connsiteY1672" fmla="*/ 7093755 h 10287000"/>
              <a:gd name="connsiteX1673" fmla="*/ 1911722 w 9854218"/>
              <a:gd name="connsiteY1673" fmla="*/ 7131719 h 10287000"/>
              <a:gd name="connsiteX1674" fmla="*/ 1933865 w 9854218"/>
              <a:gd name="connsiteY1674" fmla="*/ 7193405 h 10287000"/>
              <a:gd name="connsiteX1675" fmla="*/ 1935281 w 9854218"/>
              <a:gd name="connsiteY1675" fmla="*/ 7216802 h 10287000"/>
              <a:gd name="connsiteX1676" fmla="*/ 1924374 w 9854218"/>
              <a:gd name="connsiteY1676" fmla="*/ 7194987 h 10287000"/>
              <a:gd name="connsiteX1677" fmla="*/ 1911720 w 9854218"/>
              <a:gd name="connsiteY1677" fmla="*/ 7220294 h 10287000"/>
              <a:gd name="connsiteX1678" fmla="*/ 1911720 w 9854218"/>
              <a:gd name="connsiteY1678" fmla="*/ 7232945 h 10287000"/>
              <a:gd name="connsiteX1679" fmla="*/ 1886416 w 9854218"/>
              <a:gd name="connsiteY1679" fmla="*/ 7169676 h 10287000"/>
              <a:gd name="connsiteX1680" fmla="*/ 1873760 w 9854218"/>
              <a:gd name="connsiteY1680" fmla="*/ 7182333 h 10287000"/>
              <a:gd name="connsiteX1681" fmla="*/ 1873760 w 9854218"/>
              <a:gd name="connsiteY1681" fmla="*/ 7220291 h 10287000"/>
              <a:gd name="connsiteX1682" fmla="*/ 1861106 w 9854218"/>
              <a:gd name="connsiteY1682" fmla="*/ 7207640 h 10287000"/>
              <a:gd name="connsiteX1683" fmla="*/ 1861106 w 9854218"/>
              <a:gd name="connsiteY1683" fmla="*/ 7220295 h 10287000"/>
              <a:gd name="connsiteX1684" fmla="*/ 1861106 w 9854218"/>
              <a:gd name="connsiteY1684" fmla="*/ 7232945 h 10287000"/>
              <a:gd name="connsiteX1685" fmla="*/ 1873762 w 9854218"/>
              <a:gd name="connsiteY1685" fmla="*/ 7245600 h 10287000"/>
              <a:gd name="connsiteX1686" fmla="*/ 1911720 w 9854218"/>
              <a:gd name="connsiteY1686" fmla="*/ 7334175 h 10287000"/>
              <a:gd name="connsiteX1687" fmla="*/ 1937030 w 9854218"/>
              <a:gd name="connsiteY1687" fmla="*/ 7321523 h 10287000"/>
              <a:gd name="connsiteX1688" fmla="*/ 1924374 w 9854218"/>
              <a:gd name="connsiteY1688" fmla="*/ 7270908 h 10287000"/>
              <a:gd name="connsiteX1689" fmla="*/ 1937028 w 9854218"/>
              <a:gd name="connsiteY1689" fmla="*/ 7283561 h 10287000"/>
              <a:gd name="connsiteX1690" fmla="*/ 1949678 w 9854218"/>
              <a:gd name="connsiteY1690" fmla="*/ 7308869 h 10287000"/>
              <a:gd name="connsiteX1691" fmla="*/ 1949681 w 9854218"/>
              <a:gd name="connsiteY1691" fmla="*/ 7270908 h 10287000"/>
              <a:gd name="connsiteX1692" fmla="*/ 1949681 w 9854218"/>
              <a:gd name="connsiteY1692" fmla="*/ 7258254 h 10287000"/>
              <a:gd name="connsiteX1693" fmla="*/ 1974986 w 9854218"/>
              <a:gd name="connsiteY1693" fmla="*/ 7346829 h 10287000"/>
              <a:gd name="connsiteX1694" fmla="*/ 1974989 w 9854218"/>
              <a:gd name="connsiteY1694" fmla="*/ 7359480 h 10287000"/>
              <a:gd name="connsiteX1695" fmla="*/ 1987643 w 9854218"/>
              <a:gd name="connsiteY1695" fmla="*/ 7372134 h 10287000"/>
              <a:gd name="connsiteX1696" fmla="*/ 2025602 w 9854218"/>
              <a:gd name="connsiteY1696" fmla="*/ 7460709 h 10287000"/>
              <a:gd name="connsiteX1697" fmla="*/ 2012950 w 9854218"/>
              <a:gd name="connsiteY1697" fmla="*/ 7448058 h 10287000"/>
              <a:gd name="connsiteX1698" fmla="*/ 2012951 w 9854218"/>
              <a:gd name="connsiteY1698" fmla="*/ 7460709 h 10287000"/>
              <a:gd name="connsiteX1699" fmla="*/ 2012946 w 9854218"/>
              <a:gd name="connsiteY1699" fmla="*/ 7486019 h 10287000"/>
              <a:gd name="connsiteX1700" fmla="*/ 2025604 w 9854218"/>
              <a:gd name="connsiteY1700" fmla="*/ 7486019 h 10287000"/>
              <a:gd name="connsiteX1701" fmla="*/ 2076218 w 9854218"/>
              <a:gd name="connsiteY1701" fmla="*/ 7574594 h 10287000"/>
              <a:gd name="connsiteX1702" fmla="*/ 2088870 w 9854218"/>
              <a:gd name="connsiteY1702" fmla="*/ 7625205 h 10287000"/>
              <a:gd name="connsiteX1703" fmla="*/ 2114180 w 9854218"/>
              <a:gd name="connsiteY1703" fmla="*/ 7688474 h 10287000"/>
              <a:gd name="connsiteX1704" fmla="*/ 2114180 w 9854218"/>
              <a:gd name="connsiteY1704" fmla="*/ 7701126 h 10287000"/>
              <a:gd name="connsiteX1705" fmla="*/ 2126834 w 9854218"/>
              <a:gd name="connsiteY1705" fmla="*/ 7713780 h 10287000"/>
              <a:gd name="connsiteX1706" fmla="*/ 2190100 w 9854218"/>
              <a:gd name="connsiteY1706" fmla="*/ 7852970 h 10287000"/>
              <a:gd name="connsiteX1707" fmla="*/ 2228060 w 9854218"/>
              <a:gd name="connsiteY1707" fmla="*/ 7928891 h 10287000"/>
              <a:gd name="connsiteX1708" fmla="*/ 2228060 w 9854218"/>
              <a:gd name="connsiteY1708" fmla="*/ 7954194 h 10287000"/>
              <a:gd name="connsiteX1709" fmla="*/ 2215406 w 9854218"/>
              <a:gd name="connsiteY1709" fmla="*/ 7941545 h 10287000"/>
              <a:gd name="connsiteX1710" fmla="*/ 2202750 w 9854218"/>
              <a:gd name="connsiteY1710" fmla="*/ 7928891 h 10287000"/>
              <a:gd name="connsiteX1711" fmla="*/ 2215406 w 9854218"/>
              <a:gd name="connsiteY1711" fmla="*/ 7954197 h 10287000"/>
              <a:gd name="connsiteX1712" fmla="*/ 2215406 w 9854218"/>
              <a:gd name="connsiteY1712" fmla="*/ 7992155 h 10287000"/>
              <a:gd name="connsiteX1713" fmla="*/ 2228060 w 9854218"/>
              <a:gd name="connsiteY1713" fmla="*/ 8004812 h 10287000"/>
              <a:gd name="connsiteX1714" fmla="*/ 2228060 w 9854218"/>
              <a:gd name="connsiteY1714" fmla="*/ 8030117 h 10287000"/>
              <a:gd name="connsiteX1715" fmla="*/ 2240711 w 9854218"/>
              <a:gd name="connsiteY1715" fmla="*/ 8030117 h 10287000"/>
              <a:gd name="connsiteX1716" fmla="*/ 2240714 w 9854218"/>
              <a:gd name="connsiteY1716" fmla="*/ 8017464 h 10287000"/>
              <a:gd name="connsiteX1717" fmla="*/ 2253366 w 9854218"/>
              <a:gd name="connsiteY1717" fmla="*/ 8042772 h 10287000"/>
              <a:gd name="connsiteX1718" fmla="*/ 2240714 w 9854218"/>
              <a:gd name="connsiteY1718" fmla="*/ 8042772 h 10287000"/>
              <a:gd name="connsiteX1719" fmla="*/ 2240714 w 9854218"/>
              <a:gd name="connsiteY1719" fmla="*/ 8055425 h 10287000"/>
              <a:gd name="connsiteX1720" fmla="*/ 2253370 w 9854218"/>
              <a:gd name="connsiteY1720" fmla="*/ 8068077 h 10287000"/>
              <a:gd name="connsiteX1721" fmla="*/ 2354597 w 9854218"/>
              <a:gd name="connsiteY1721" fmla="*/ 8232576 h 10287000"/>
              <a:gd name="connsiteX1722" fmla="*/ 2341944 w 9854218"/>
              <a:gd name="connsiteY1722" fmla="*/ 8283185 h 10287000"/>
              <a:gd name="connsiteX1723" fmla="*/ 2341943 w 9854218"/>
              <a:gd name="connsiteY1723" fmla="*/ 8245227 h 10287000"/>
              <a:gd name="connsiteX1724" fmla="*/ 2417861 w 9854218"/>
              <a:gd name="connsiteY1724" fmla="*/ 8397070 h 10287000"/>
              <a:gd name="connsiteX1725" fmla="*/ 2430518 w 9854218"/>
              <a:gd name="connsiteY1725" fmla="*/ 8397069 h 10287000"/>
              <a:gd name="connsiteX1726" fmla="*/ 2544400 w 9854218"/>
              <a:gd name="connsiteY1726" fmla="*/ 8624834 h 10287000"/>
              <a:gd name="connsiteX1727" fmla="*/ 2696243 w 9854218"/>
              <a:gd name="connsiteY1727" fmla="*/ 8903206 h 10287000"/>
              <a:gd name="connsiteX1728" fmla="*/ 2679262 w 9854218"/>
              <a:gd name="connsiteY1728" fmla="*/ 8912472 h 10287000"/>
              <a:gd name="connsiteX1729" fmla="*/ 2670938 w 9854218"/>
              <a:gd name="connsiteY1729" fmla="*/ 8903210 h 10287000"/>
              <a:gd name="connsiteX1730" fmla="*/ 2678846 w 9854218"/>
              <a:gd name="connsiteY1730" fmla="*/ 8912698 h 10287000"/>
              <a:gd name="connsiteX1731" fmla="*/ 2679262 w 9854218"/>
              <a:gd name="connsiteY1731" fmla="*/ 8912472 h 10287000"/>
              <a:gd name="connsiteX1732" fmla="*/ 2699010 w 9854218"/>
              <a:gd name="connsiteY1732" fmla="*/ 8934448 h 10287000"/>
              <a:gd name="connsiteX1733" fmla="*/ 2759512 w 9854218"/>
              <a:gd name="connsiteY1733" fmla="*/ 9080360 h 10287000"/>
              <a:gd name="connsiteX1734" fmla="*/ 2784818 w 9854218"/>
              <a:gd name="connsiteY1734" fmla="*/ 9105666 h 10287000"/>
              <a:gd name="connsiteX1735" fmla="*/ 2797472 w 9854218"/>
              <a:gd name="connsiteY1735" fmla="*/ 9105666 h 10287000"/>
              <a:gd name="connsiteX1736" fmla="*/ 2797474 w 9854218"/>
              <a:gd name="connsiteY1736" fmla="*/ 9130974 h 10287000"/>
              <a:gd name="connsiteX1737" fmla="*/ 2822778 w 9854218"/>
              <a:gd name="connsiteY1737" fmla="*/ 9156278 h 10287000"/>
              <a:gd name="connsiteX1738" fmla="*/ 2810126 w 9854218"/>
              <a:gd name="connsiteY1738" fmla="*/ 9156279 h 10287000"/>
              <a:gd name="connsiteX1739" fmla="*/ 2911354 w 9854218"/>
              <a:gd name="connsiteY1739" fmla="*/ 9308124 h 10287000"/>
              <a:gd name="connsiteX1740" fmla="*/ 2949317 w 9854218"/>
              <a:gd name="connsiteY1740" fmla="*/ 9396696 h 10287000"/>
              <a:gd name="connsiteX1741" fmla="*/ 2974622 w 9854218"/>
              <a:gd name="connsiteY1741" fmla="*/ 9396696 h 10287000"/>
              <a:gd name="connsiteX1742" fmla="*/ 2974622 w 9854218"/>
              <a:gd name="connsiteY1742" fmla="*/ 9422004 h 10287000"/>
              <a:gd name="connsiteX1743" fmla="*/ 2999928 w 9854218"/>
              <a:gd name="connsiteY1743" fmla="*/ 9459962 h 10287000"/>
              <a:gd name="connsiteX1744" fmla="*/ 3012582 w 9854218"/>
              <a:gd name="connsiteY1744" fmla="*/ 9472618 h 10287000"/>
              <a:gd name="connsiteX1745" fmla="*/ 3012584 w 9854218"/>
              <a:gd name="connsiteY1745" fmla="*/ 9485268 h 10287000"/>
              <a:gd name="connsiteX1746" fmla="*/ 3025238 w 9854218"/>
              <a:gd name="connsiteY1746" fmla="*/ 9497925 h 10287000"/>
              <a:gd name="connsiteX1747" fmla="*/ 3025235 w 9854218"/>
              <a:gd name="connsiteY1747" fmla="*/ 9485271 h 10287000"/>
              <a:gd name="connsiteX1748" fmla="*/ 3037894 w 9854218"/>
              <a:gd name="connsiteY1748" fmla="*/ 9485271 h 10287000"/>
              <a:gd name="connsiteX1749" fmla="*/ 3063194 w 9854218"/>
              <a:gd name="connsiteY1749" fmla="*/ 9535886 h 10287000"/>
              <a:gd name="connsiteX1750" fmla="*/ 3063197 w 9854218"/>
              <a:gd name="connsiteY1750" fmla="*/ 9510576 h 10287000"/>
              <a:gd name="connsiteX1751" fmla="*/ 3037892 w 9854218"/>
              <a:gd name="connsiteY1751" fmla="*/ 9472620 h 10287000"/>
              <a:gd name="connsiteX1752" fmla="*/ 3025238 w 9854218"/>
              <a:gd name="connsiteY1752" fmla="*/ 9459964 h 10287000"/>
              <a:gd name="connsiteX1753" fmla="*/ 3025236 w 9854218"/>
              <a:gd name="connsiteY1753" fmla="*/ 9447310 h 10287000"/>
              <a:gd name="connsiteX1754" fmla="*/ 3012584 w 9854218"/>
              <a:gd name="connsiteY1754" fmla="*/ 9447308 h 10287000"/>
              <a:gd name="connsiteX1755" fmla="*/ 3012582 w 9854218"/>
              <a:gd name="connsiteY1755" fmla="*/ 9434656 h 10287000"/>
              <a:gd name="connsiteX1756" fmla="*/ 2873393 w 9854218"/>
              <a:gd name="connsiteY1756" fmla="*/ 9219549 h 10287000"/>
              <a:gd name="connsiteX1757" fmla="*/ 2746858 w 9854218"/>
              <a:gd name="connsiteY1757" fmla="*/ 8991784 h 10287000"/>
              <a:gd name="connsiteX1758" fmla="*/ 2759512 w 9854218"/>
              <a:gd name="connsiteY1758" fmla="*/ 8991784 h 10287000"/>
              <a:gd name="connsiteX1759" fmla="*/ 2772164 w 9854218"/>
              <a:gd name="connsiteY1759" fmla="*/ 9004438 h 10287000"/>
              <a:gd name="connsiteX1760" fmla="*/ 2772166 w 9854218"/>
              <a:gd name="connsiteY1760" fmla="*/ 8991782 h 10287000"/>
              <a:gd name="connsiteX1761" fmla="*/ 2734200 w 9854218"/>
              <a:gd name="connsiteY1761" fmla="*/ 8915860 h 10287000"/>
              <a:gd name="connsiteX1762" fmla="*/ 2734204 w 9854218"/>
              <a:gd name="connsiteY1762" fmla="*/ 8903210 h 10287000"/>
              <a:gd name="connsiteX1763" fmla="*/ 2721550 w 9854218"/>
              <a:gd name="connsiteY1763" fmla="*/ 8890558 h 10287000"/>
              <a:gd name="connsiteX1764" fmla="*/ 2721552 w 9854218"/>
              <a:gd name="connsiteY1764" fmla="*/ 8877904 h 10287000"/>
              <a:gd name="connsiteX1765" fmla="*/ 2746858 w 9854218"/>
              <a:gd name="connsiteY1765" fmla="*/ 8890558 h 10287000"/>
              <a:gd name="connsiteX1766" fmla="*/ 2746858 w 9854218"/>
              <a:gd name="connsiteY1766" fmla="*/ 8865246 h 10287000"/>
              <a:gd name="connsiteX1767" fmla="*/ 2759512 w 9854218"/>
              <a:gd name="connsiteY1767" fmla="*/ 8890556 h 10287000"/>
              <a:gd name="connsiteX1768" fmla="*/ 2708897 w 9854218"/>
              <a:gd name="connsiteY1768" fmla="*/ 8776674 h 10287000"/>
              <a:gd name="connsiteX1769" fmla="*/ 2708898 w 9854218"/>
              <a:gd name="connsiteY1769" fmla="*/ 8772040 h 10287000"/>
              <a:gd name="connsiteX1770" fmla="*/ 2698295 w 9854218"/>
              <a:gd name="connsiteY1770" fmla="*/ 8751880 h 10287000"/>
              <a:gd name="connsiteX1771" fmla="*/ 2696243 w 9854218"/>
              <a:gd name="connsiteY1771" fmla="*/ 8751368 h 10287000"/>
              <a:gd name="connsiteX1772" fmla="*/ 2695566 w 9854218"/>
              <a:gd name="connsiteY1772" fmla="*/ 8746690 h 10287000"/>
              <a:gd name="connsiteX1773" fmla="*/ 2671432 w 9854218"/>
              <a:gd name="connsiteY1773" fmla="*/ 8700795 h 10287000"/>
              <a:gd name="connsiteX1774" fmla="*/ 2670936 w 9854218"/>
              <a:gd name="connsiteY1774" fmla="*/ 8700753 h 10287000"/>
              <a:gd name="connsiteX1775" fmla="*/ 2663276 w 9854218"/>
              <a:gd name="connsiteY1775" fmla="*/ 8686708 h 10287000"/>
              <a:gd name="connsiteX1776" fmla="*/ 2658886 w 9854218"/>
              <a:gd name="connsiteY1776" fmla="*/ 8696884 h 10287000"/>
              <a:gd name="connsiteX1777" fmla="*/ 2654159 w 9854218"/>
              <a:gd name="connsiteY1777" fmla="*/ 8707842 h 10287000"/>
              <a:gd name="connsiteX1778" fmla="*/ 2584451 w 9854218"/>
              <a:gd name="connsiteY1778" fmla="*/ 8608449 h 10287000"/>
              <a:gd name="connsiteX1779" fmla="*/ 2524196 w 9854218"/>
              <a:gd name="connsiteY1779" fmla="*/ 8487142 h 10287000"/>
              <a:gd name="connsiteX1780" fmla="*/ 2494148 w 9854218"/>
              <a:gd name="connsiteY1780" fmla="*/ 8396198 h 10287000"/>
              <a:gd name="connsiteX1781" fmla="*/ 2476394 w 9854218"/>
              <a:gd name="connsiteY1781" fmla="*/ 8397201 h 10287000"/>
              <a:gd name="connsiteX1782" fmla="*/ 2395548 w 9854218"/>
              <a:gd name="connsiteY1782" fmla="*/ 8163036 h 10287000"/>
              <a:gd name="connsiteX1783" fmla="*/ 2308400 w 9854218"/>
              <a:gd name="connsiteY1783" fmla="*/ 7943480 h 10287000"/>
              <a:gd name="connsiteX1784" fmla="*/ 2301098 w 9854218"/>
              <a:gd name="connsiteY1784" fmla="*/ 7940328 h 10287000"/>
              <a:gd name="connsiteX1785" fmla="*/ 2304250 w 9854218"/>
              <a:gd name="connsiteY1785" fmla="*/ 7933025 h 10287000"/>
              <a:gd name="connsiteX1786" fmla="*/ 2295948 w 9854218"/>
              <a:gd name="connsiteY1786" fmla="*/ 7912115 h 10287000"/>
              <a:gd name="connsiteX1787" fmla="*/ 2303249 w 9854218"/>
              <a:gd name="connsiteY1787" fmla="*/ 7915265 h 10287000"/>
              <a:gd name="connsiteX1788" fmla="*/ 2305222 w 9854218"/>
              <a:gd name="connsiteY1788" fmla="*/ 7916473 h 10287000"/>
              <a:gd name="connsiteX1789" fmla="*/ 2307401 w 9854218"/>
              <a:gd name="connsiteY1789" fmla="*/ 7925720 h 10287000"/>
              <a:gd name="connsiteX1790" fmla="*/ 2309245 w 9854218"/>
              <a:gd name="connsiteY1790" fmla="*/ 7918935 h 10287000"/>
              <a:gd name="connsiteX1791" fmla="*/ 2305222 w 9854218"/>
              <a:gd name="connsiteY1791" fmla="*/ 7916473 h 10287000"/>
              <a:gd name="connsiteX1792" fmla="*/ 2297459 w 9854218"/>
              <a:gd name="connsiteY1792" fmla="*/ 7883523 h 10287000"/>
              <a:gd name="connsiteX1793" fmla="*/ 2296104 w 9854218"/>
              <a:gd name="connsiteY1793" fmla="*/ 7851531 h 10287000"/>
              <a:gd name="connsiteX1794" fmla="*/ 2410464 w 9854218"/>
              <a:gd name="connsiteY1794" fmla="*/ 8048171 h 10287000"/>
              <a:gd name="connsiteX1795" fmla="*/ 2381258 w 9854218"/>
              <a:gd name="connsiteY1795" fmla="*/ 8035568 h 10287000"/>
              <a:gd name="connsiteX1796" fmla="*/ 2510906 w 9854218"/>
              <a:gd name="connsiteY1796" fmla="*/ 8377434 h 10287000"/>
              <a:gd name="connsiteX1797" fmla="*/ 2535962 w 9854218"/>
              <a:gd name="connsiteY1797" fmla="*/ 8379581 h 10287000"/>
              <a:gd name="connsiteX1798" fmla="*/ 2588914 w 9854218"/>
              <a:gd name="connsiteY1798" fmla="*/ 8497738 h 10287000"/>
              <a:gd name="connsiteX1799" fmla="*/ 2659620 w 9854218"/>
              <a:gd name="connsiteY1799" fmla="*/ 8614888 h 10287000"/>
              <a:gd name="connsiteX1800" fmla="*/ 2664623 w 9854218"/>
              <a:gd name="connsiteY1800" fmla="*/ 8648457 h 10287000"/>
              <a:gd name="connsiteX1801" fmla="*/ 2666112 w 9854218"/>
              <a:gd name="connsiteY1801" fmla="*/ 8659284 h 10287000"/>
              <a:gd name="connsiteX1802" fmla="*/ 2670938 w 9854218"/>
              <a:gd name="connsiteY1802" fmla="*/ 8662794 h 10287000"/>
              <a:gd name="connsiteX1803" fmla="*/ 2702213 w 9854218"/>
              <a:gd name="connsiteY1803" fmla="*/ 8709080 h 10287000"/>
              <a:gd name="connsiteX1804" fmla="*/ 2702321 w 9854218"/>
              <a:gd name="connsiteY1804" fmla="*/ 8709128 h 10287000"/>
              <a:gd name="connsiteX1805" fmla="*/ 2727173 w 9854218"/>
              <a:gd name="connsiteY1805" fmla="*/ 8739346 h 10287000"/>
              <a:gd name="connsiteX1806" fmla="*/ 2731750 w 9854218"/>
              <a:gd name="connsiteY1806" fmla="*/ 8752797 h 10287000"/>
              <a:gd name="connsiteX1807" fmla="*/ 2829106 w 9854218"/>
              <a:gd name="connsiteY1807" fmla="*/ 8896884 h 10287000"/>
              <a:gd name="connsiteX1808" fmla="*/ 2987276 w 9854218"/>
              <a:gd name="connsiteY1808" fmla="*/ 9093014 h 10287000"/>
              <a:gd name="connsiteX1809" fmla="*/ 2999928 w 9854218"/>
              <a:gd name="connsiteY1809" fmla="*/ 9105663 h 10287000"/>
              <a:gd name="connsiteX1810" fmla="*/ 3037892 w 9854218"/>
              <a:gd name="connsiteY1810" fmla="*/ 9156280 h 10287000"/>
              <a:gd name="connsiteX1811" fmla="*/ 3430151 w 9854218"/>
              <a:gd name="connsiteY1811" fmla="*/ 9561192 h 10287000"/>
              <a:gd name="connsiteX1812" fmla="*/ 3379538 w 9854218"/>
              <a:gd name="connsiteY1812" fmla="*/ 9497925 h 10287000"/>
              <a:gd name="connsiteX1813" fmla="*/ 3392189 w 9854218"/>
              <a:gd name="connsiteY1813" fmla="*/ 9497925 h 10287000"/>
              <a:gd name="connsiteX1814" fmla="*/ 3417497 w 9854218"/>
              <a:gd name="connsiteY1814" fmla="*/ 9510579 h 10287000"/>
              <a:gd name="connsiteX1815" fmla="*/ 3404846 w 9854218"/>
              <a:gd name="connsiteY1815" fmla="*/ 9485271 h 10287000"/>
              <a:gd name="connsiteX1816" fmla="*/ 3392190 w 9854218"/>
              <a:gd name="connsiteY1816" fmla="*/ 9472617 h 10287000"/>
              <a:gd name="connsiteX1817" fmla="*/ 3430151 w 9854218"/>
              <a:gd name="connsiteY1817" fmla="*/ 9485271 h 10287000"/>
              <a:gd name="connsiteX1818" fmla="*/ 3430150 w 9854218"/>
              <a:gd name="connsiteY1818" fmla="*/ 9497925 h 10287000"/>
              <a:gd name="connsiteX1819" fmla="*/ 3430152 w 9854218"/>
              <a:gd name="connsiteY1819" fmla="*/ 9510579 h 10287000"/>
              <a:gd name="connsiteX1820" fmla="*/ 3442805 w 9854218"/>
              <a:gd name="connsiteY1820" fmla="*/ 9510579 h 10287000"/>
              <a:gd name="connsiteX1821" fmla="*/ 3487091 w 9854218"/>
              <a:gd name="connsiteY1821" fmla="*/ 9562774 h 10287000"/>
              <a:gd name="connsiteX1822" fmla="*/ 3531150 w 9854218"/>
              <a:gd name="connsiteY1822" fmla="*/ 9586378 h 10287000"/>
              <a:gd name="connsiteX1823" fmla="*/ 3531419 w 9854218"/>
              <a:gd name="connsiteY1823" fmla="*/ 9586632 h 10287000"/>
              <a:gd name="connsiteX1824" fmla="*/ 3542453 w 9854218"/>
              <a:gd name="connsiteY1824" fmla="*/ 9624460 h 10287000"/>
              <a:gd name="connsiteX1825" fmla="*/ 3568812 w 9854218"/>
              <a:gd name="connsiteY1825" fmla="*/ 9649767 h 10287000"/>
              <a:gd name="connsiteX1826" fmla="*/ 3544032 w 9854218"/>
              <a:gd name="connsiteY1826" fmla="*/ 9649767 h 10287000"/>
              <a:gd name="connsiteX1827" fmla="*/ 3556686 w 9854218"/>
              <a:gd name="connsiteY1827" fmla="*/ 9675075 h 10287000"/>
              <a:gd name="connsiteX1828" fmla="*/ 3569339 w 9854218"/>
              <a:gd name="connsiteY1828" fmla="*/ 9687726 h 10287000"/>
              <a:gd name="connsiteX1829" fmla="*/ 3657916 w 9854218"/>
              <a:gd name="connsiteY1829" fmla="*/ 9788956 h 10287000"/>
              <a:gd name="connsiteX1830" fmla="*/ 3657914 w 9854218"/>
              <a:gd name="connsiteY1830" fmla="*/ 9801610 h 10287000"/>
              <a:gd name="connsiteX1831" fmla="*/ 3670571 w 9854218"/>
              <a:gd name="connsiteY1831" fmla="*/ 9814262 h 10287000"/>
              <a:gd name="connsiteX1832" fmla="*/ 3683225 w 9854218"/>
              <a:gd name="connsiteY1832" fmla="*/ 9814262 h 10287000"/>
              <a:gd name="connsiteX1833" fmla="*/ 3708532 w 9854218"/>
              <a:gd name="connsiteY1833" fmla="*/ 9826916 h 10287000"/>
              <a:gd name="connsiteX1834" fmla="*/ 3948950 w 9854218"/>
              <a:gd name="connsiteY1834" fmla="*/ 10042026 h 10287000"/>
              <a:gd name="connsiteX1835" fmla="*/ 3961601 w 9854218"/>
              <a:gd name="connsiteY1835" fmla="*/ 10042026 h 10287000"/>
              <a:gd name="connsiteX1836" fmla="*/ 3961601 w 9854218"/>
              <a:gd name="connsiteY1836" fmla="*/ 10054677 h 10287000"/>
              <a:gd name="connsiteX1837" fmla="*/ 3974255 w 9854218"/>
              <a:gd name="connsiteY1837" fmla="*/ 10067332 h 10287000"/>
              <a:gd name="connsiteX1838" fmla="*/ 3986910 w 9854218"/>
              <a:gd name="connsiteY1838" fmla="*/ 10067332 h 10287000"/>
              <a:gd name="connsiteX1839" fmla="*/ 4050180 w 9854218"/>
              <a:gd name="connsiteY1839" fmla="*/ 10117947 h 10287000"/>
              <a:gd name="connsiteX1840" fmla="*/ 4202020 w 9854218"/>
              <a:gd name="connsiteY1840" fmla="*/ 10231826 h 10287000"/>
              <a:gd name="connsiteX1841" fmla="*/ 4252636 w 9854218"/>
              <a:gd name="connsiteY1841" fmla="*/ 10269788 h 10287000"/>
              <a:gd name="connsiteX1842" fmla="*/ 4273434 w 9854218"/>
              <a:gd name="connsiteY1842" fmla="*/ 10287000 h 10287000"/>
              <a:gd name="connsiteX1843" fmla="*/ 4192550 w 9854218"/>
              <a:gd name="connsiteY1843" fmla="*/ 10287000 h 10287000"/>
              <a:gd name="connsiteX1844" fmla="*/ 4138751 w 9854218"/>
              <a:gd name="connsiteY1844" fmla="*/ 10244482 h 10287000"/>
              <a:gd name="connsiteX1845" fmla="*/ 3822414 w 9854218"/>
              <a:gd name="connsiteY1845" fmla="*/ 9991412 h 10287000"/>
              <a:gd name="connsiteX1846" fmla="*/ 3784452 w 9854218"/>
              <a:gd name="connsiteY1846" fmla="*/ 9978758 h 10287000"/>
              <a:gd name="connsiteX1847" fmla="*/ 3645262 w 9854218"/>
              <a:gd name="connsiteY1847" fmla="*/ 9864876 h 10287000"/>
              <a:gd name="connsiteX1848" fmla="*/ 4100792 w 9854218"/>
              <a:gd name="connsiteY1848" fmla="*/ 10257134 h 10287000"/>
              <a:gd name="connsiteX1849" fmla="*/ 4139230 w 9854218"/>
              <a:gd name="connsiteY1849" fmla="*/ 10287000 h 10287000"/>
              <a:gd name="connsiteX1850" fmla="*/ 4042092 w 9854218"/>
              <a:gd name="connsiteY1850" fmla="*/ 10287000 h 10287000"/>
              <a:gd name="connsiteX1851" fmla="*/ 3979991 w 9854218"/>
              <a:gd name="connsiteY1851" fmla="*/ 10235188 h 10287000"/>
              <a:gd name="connsiteX1852" fmla="*/ 3885682 w 9854218"/>
              <a:gd name="connsiteY1852" fmla="*/ 10143254 h 10287000"/>
              <a:gd name="connsiteX1853" fmla="*/ 3771802 w 9854218"/>
              <a:gd name="connsiteY1853" fmla="*/ 10029369 h 10287000"/>
              <a:gd name="connsiteX1854" fmla="*/ 3657916 w 9854218"/>
              <a:gd name="connsiteY1854" fmla="*/ 9902836 h 10287000"/>
              <a:gd name="connsiteX1855" fmla="*/ 3594650 w 9854218"/>
              <a:gd name="connsiteY1855" fmla="*/ 9852222 h 10287000"/>
              <a:gd name="connsiteX1856" fmla="*/ 3569340 w 9854218"/>
              <a:gd name="connsiteY1856" fmla="*/ 9814263 h 10287000"/>
              <a:gd name="connsiteX1857" fmla="*/ 3493422 w 9854218"/>
              <a:gd name="connsiteY1857" fmla="*/ 9738340 h 10287000"/>
              <a:gd name="connsiteX1858" fmla="*/ 3303617 w 9854218"/>
              <a:gd name="connsiteY1858" fmla="*/ 9535884 h 10287000"/>
              <a:gd name="connsiteX1859" fmla="*/ 3278308 w 9854218"/>
              <a:gd name="connsiteY1859" fmla="*/ 9535886 h 10287000"/>
              <a:gd name="connsiteX1860" fmla="*/ 3101159 w 9854218"/>
              <a:gd name="connsiteY1860" fmla="*/ 9282814 h 10287000"/>
              <a:gd name="connsiteX1861" fmla="*/ 2924009 w 9854218"/>
              <a:gd name="connsiteY1861" fmla="*/ 9055050 h 10287000"/>
              <a:gd name="connsiteX1862" fmla="*/ 2949317 w 9854218"/>
              <a:gd name="connsiteY1862" fmla="*/ 9093010 h 10287000"/>
              <a:gd name="connsiteX1863" fmla="*/ 2916180 w 9854218"/>
              <a:gd name="connsiteY1863" fmla="*/ 9059880 h 10287000"/>
              <a:gd name="connsiteX1864" fmla="*/ 2916390 w 9854218"/>
              <a:gd name="connsiteY1864" fmla="*/ 9063592 h 10287000"/>
              <a:gd name="connsiteX1865" fmla="*/ 2897638 w 9854218"/>
              <a:gd name="connsiteY1865" fmla="*/ 9046838 h 10287000"/>
              <a:gd name="connsiteX1866" fmla="*/ 2868431 w 9854218"/>
              <a:gd name="connsiteY1866" fmla="*/ 9034234 h 10287000"/>
              <a:gd name="connsiteX1867" fmla="*/ 2866349 w 9854218"/>
              <a:gd name="connsiteY1867" fmla="*/ 9036910 h 10287000"/>
              <a:gd name="connsiteX1868" fmla="*/ 2886048 w 9854218"/>
              <a:gd name="connsiteY1868" fmla="*/ 9074034 h 10287000"/>
              <a:gd name="connsiteX1869" fmla="*/ 2936662 w 9854218"/>
              <a:gd name="connsiteY1869" fmla="*/ 9156279 h 10287000"/>
              <a:gd name="connsiteX1870" fmla="*/ 2924008 w 9854218"/>
              <a:gd name="connsiteY1870" fmla="*/ 9156278 h 10287000"/>
              <a:gd name="connsiteX1871" fmla="*/ 2924009 w 9854218"/>
              <a:gd name="connsiteY1871" fmla="*/ 9168934 h 10287000"/>
              <a:gd name="connsiteX1872" fmla="*/ 2949317 w 9854218"/>
              <a:gd name="connsiteY1872" fmla="*/ 9194240 h 10287000"/>
              <a:gd name="connsiteX1873" fmla="*/ 2974624 w 9854218"/>
              <a:gd name="connsiteY1873" fmla="*/ 9257506 h 10287000"/>
              <a:gd name="connsiteX1874" fmla="*/ 2987276 w 9854218"/>
              <a:gd name="connsiteY1874" fmla="*/ 9257510 h 10287000"/>
              <a:gd name="connsiteX1875" fmla="*/ 3012584 w 9854218"/>
              <a:gd name="connsiteY1875" fmla="*/ 9270158 h 10287000"/>
              <a:gd name="connsiteX1876" fmla="*/ 3019736 w 9854218"/>
              <a:gd name="connsiteY1876" fmla="*/ 9268968 h 10287000"/>
              <a:gd name="connsiteX1877" fmla="*/ 3063198 w 9854218"/>
              <a:gd name="connsiteY1877" fmla="*/ 9338571 h 10287000"/>
              <a:gd name="connsiteX1878" fmla="*/ 3177082 w 9854218"/>
              <a:gd name="connsiteY1878" fmla="*/ 9548540 h 10287000"/>
              <a:gd name="connsiteX1879" fmla="*/ 3328922 w 9854218"/>
              <a:gd name="connsiteY1879" fmla="*/ 9826916 h 10287000"/>
              <a:gd name="connsiteX1880" fmla="*/ 3354232 w 9854218"/>
              <a:gd name="connsiteY1880" fmla="*/ 9788956 h 10287000"/>
              <a:gd name="connsiteX1881" fmla="*/ 3619955 w 9854218"/>
              <a:gd name="connsiteY1881" fmla="*/ 10181214 h 10287000"/>
              <a:gd name="connsiteX1882" fmla="*/ 3700596 w 9854218"/>
              <a:gd name="connsiteY1882" fmla="*/ 10287000 h 10287000"/>
              <a:gd name="connsiteX1883" fmla="*/ 3149945 w 9854218"/>
              <a:gd name="connsiteY1883" fmla="*/ 10287000 h 10287000"/>
              <a:gd name="connsiteX1884" fmla="*/ 2970956 w 9854218"/>
              <a:gd name="connsiteY1884" fmla="*/ 10113828 h 10287000"/>
              <a:gd name="connsiteX1885" fmla="*/ 1838543 w 9854218"/>
              <a:gd name="connsiteY1885" fmla="*/ 8560522 h 10287000"/>
              <a:gd name="connsiteX1886" fmla="*/ 1724466 w 9854218"/>
              <a:gd name="connsiteY1886" fmla="*/ 8334921 h 10287000"/>
              <a:gd name="connsiteX1887" fmla="*/ 1746474 w 9854218"/>
              <a:gd name="connsiteY1887" fmla="*/ 8411187 h 10287000"/>
              <a:gd name="connsiteX1888" fmla="*/ 1814813 w 9854218"/>
              <a:gd name="connsiteY1888" fmla="*/ 8585349 h 10287000"/>
              <a:gd name="connsiteX1889" fmla="*/ 1839782 w 9854218"/>
              <a:gd name="connsiteY1889" fmla="*/ 8588348 h 10287000"/>
              <a:gd name="connsiteX1890" fmla="*/ 1888685 w 9854218"/>
              <a:gd name="connsiteY1890" fmla="*/ 8708235 h 10287000"/>
              <a:gd name="connsiteX1891" fmla="*/ 1955369 w 9854218"/>
              <a:gd name="connsiteY1891" fmla="*/ 8827724 h 10287000"/>
              <a:gd name="connsiteX1892" fmla="*/ 1971324 w 9854218"/>
              <a:gd name="connsiteY1892" fmla="*/ 8905650 h 10287000"/>
              <a:gd name="connsiteX1893" fmla="*/ 2018652 w 9854218"/>
              <a:gd name="connsiteY1893" fmla="*/ 8954406 h 10287000"/>
              <a:gd name="connsiteX1894" fmla="*/ 2111486 w 9854218"/>
              <a:gd name="connsiteY1894" fmla="*/ 9130240 h 10287000"/>
              <a:gd name="connsiteX1895" fmla="*/ 2170978 w 9854218"/>
              <a:gd name="connsiteY1895" fmla="*/ 9246333 h 10287000"/>
              <a:gd name="connsiteX1896" fmla="*/ 2167184 w 9854218"/>
              <a:gd name="connsiteY1896" fmla="*/ 9235743 h 10287000"/>
              <a:gd name="connsiteX1897" fmla="*/ 2166791 w 9854218"/>
              <a:gd name="connsiteY1897" fmla="*/ 9217959 h 10287000"/>
              <a:gd name="connsiteX1898" fmla="*/ 2177772 w 9854218"/>
              <a:gd name="connsiteY1898" fmla="*/ 9231946 h 10287000"/>
              <a:gd name="connsiteX1899" fmla="*/ 2188362 w 9854218"/>
              <a:gd name="connsiteY1899" fmla="*/ 9228152 h 10287000"/>
              <a:gd name="connsiteX1900" fmla="*/ 2192548 w 9854218"/>
              <a:gd name="connsiteY1900" fmla="*/ 9256526 h 10287000"/>
              <a:gd name="connsiteX1901" fmla="*/ 2196340 w 9854218"/>
              <a:gd name="connsiteY1901" fmla="*/ 9267114 h 10287000"/>
              <a:gd name="connsiteX1902" fmla="*/ 2196734 w 9854218"/>
              <a:gd name="connsiteY1902" fmla="*/ 9284898 h 10287000"/>
              <a:gd name="connsiteX1903" fmla="*/ 2178560 w 9854218"/>
              <a:gd name="connsiteY1903" fmla="*/ 9267513 h 10287000"/>
              <a:gd name="connsiteX1904" fmla="*/ 2153986 w 9854218"/>
              <a:gd name="connsiteY1904" fmla="*/ 9282300 h 10287000"/>
              <a:gd name="connsiteX1905" fmla="*/ 2046378 w 9854218"/>
              <a:gd name="connsiteY1905" fmla="*/ 9081886 h 10287000"/>
              <a:gd name="connsiteX1906" fmla="*/ 1956944 w 9854218"/>
              <a:gd name="connsiteY1906" fmla="*/ 8898856 h 10287000"/>
              <a:gd name="connsiteX1907" fmla="*/ 1946748 w 9854218"/>
              <a:gd name="connsiteY1907" fmla="*/ 8920437 h 10287000"/>
              <a:gd name="connsiteX1908" fmla="*/ 1880460 w 9854218"/>
              <a:gd name="connsiteY1908" fmla="*/ 8818731 h 10287000"/>
              <a:gd name="connsiteX1909" fmla="*/ 1824366 w 9854218"/>
              <a:gd name="connsiteY1909" fmla="*/ 8695446 h 10287000"/>
              <a:gd name="connsiteX1910" fmla="*/ 1797428 w 9854218"/>
              <a:gd name="connsiteY1910" fmla="*/ 8603534 h 10287000"/>
              <a:gd name="connsiteX1911" fmla="*/ 1779650 w 9854218"/>
              <a:gd name="connsiteY1911" fmla="*/ 8603931 h 10287000"/>
              <a:gd name="connsiteX1912" fmla="*/ 1706812 w 9854218"/>
              <a:gd name="connsiteY1912" fmla="*/ 8367155 h 10287000"/>
              <a:gd name="connsiteX1913" fmla="*/ 1627178 w 9854218"/>
              <a:gd name="connsiteY1913" fmla="*/ 8144760 h 10287000"/>
              <a:gd name="connsiteX1914" fmla="*/ 1619988 w 9854218"/>
              <a:gd name="connsiteY1914" fmla="*/ 8141364 h 10287000"/>
              <a:gd name="connsiteX1915" fmla="*/ 1623386 w 9854218"/>
              <a:gd name="connsiteY1915" fmla="*/ 8134170 h 10287000"/>
              <a:gd name="connsiteX1916" fmla="*/ 1616897 w 9854218"/>
              <a:gd name="connsiteY1916" fmla="*/ 8122308 h 10287000"/>
              <a:gd name="connsiteX1917" fmla="*/ 1616332 w 9854218"/>
              <a:gd name="connsiteY1917" fmla="*/ 8117499 h 10287000"/>
              <a:gd name="connsiteX1918" fmla="*/ 1440302 w 9854218"/>
              <a:gd name="connsiteY1918" fmla="*/ 7705850 h 10287000"/>
              <a:gd name="connsiteX1919" fmla="*/ 1051280 w 9854218"/>
              <a:gd name="connsiteY1919" fmla="*/ 6321893 h 10287000"/>
              <a:gd name="connsiteX1920" fmla="*/ 1038625 w 9854218"/>
              <a:gd name="connsiteY1920" fmla="*/ 6258624 h 10287000"/>
              <a:gd name="connsiteX1921" fmla="*/ 989593 w 9854218"/>
              <a:gd name="connsiteY1921" fmla="*/ 5935962 h 10287000"/>
              <a:gd name="connsiteX1922" fmla="*/ 958919 w 9854218"/>
              <a:gd name="connsiteY1922" fmla="*/ 5685665 h 10287000"/>
              <a:gd name="connsiteX1923" fmla="*/ 957805 w 9854218"/>
              <a:gd name="connsiteY1923" fmla="*/ 5679020 h 10287000"/>
              <a:gd name="connsiteX1924" fmla="*/ 957656 w 9854218"/>
              <a:gd name="connsiteY1924" fmla="*/ 5675358 h 10287000"/>
              <a:gd name="connsiteX1925" fmla="*/ 950050 w 9854218"/>
              <a:gd name="connsiteY1925" fmla="*/ 5613296 h 10287000"/>
              <a:gd name="connsiteX1926" fmla="*/ 955616 w 9854218"/>
              <a:gd name="connsiteY1926" fmla="*/ 5625239 h 10287000"/>
              <a:gd name="connsiteX1927" fmla="*/ 954181 w 9854218"/>
              <a:gd name="connsiteY1927" fmla="*/ 5589986 h 10287000"/>
              <a:gd name="connsiteX1928" fmla="*/ 941941 w 9854218"/>
              <a:gd name="connsiteY1928" fmla="*/ 5416520 h 10287000"/>
              <a:gd name="connsiteX1929" fmla="*/ 926971 w 9854218"/>
              <a:gd name="connsiteY1929" fmla="*/ 5430338 h 10287000"/>
              <a:gd name="connsiteX1930" fmla="*/ 907037 w 9854218"/>
              <a:gd name="connsiteY1930" fmla="*/ 5328639 h 10287000"/>
              <a:gd name="connsiteX1931" fmla="*/ 902077 w 9854218"/>
              <a:gd name="connsiteY1931" fmla="*/ 5213123 h 10287000"/>
              <a:gd name="connsiteX1932" fmla="*/ 910154 w 9854218"/>
              <a:gd name="connsiteY1932" fmla="*/ 5131760 h 10287000"/>
              <a:gd name="connsiteX1933" fmla="*/ 895957 w 9854218"/>
              <a:gd name="connsiteY1933" fmla="*/ 5126390 h 10287000"/>
              <a:gd name="connsiteX1934" fmla="*/ 914044 w 9854218"/>
              <a:gd name="connsiteY1934" fmla="*/ 4915692 h 10287000"/>
              <a:gd name="connsiteX1935" fmla="*/ 922153 w 9854218"/>
              <a:gd name="connsiteY1935" fmla="*/ 4714206 h 10287000"/>
              <a:gd name="connsiteX1936" fmla="*/ 917549 w 9854218"/>
              <a:gd name="connsiteY1936" fmla="*/ 4709220 h 10287000"/>
              <a:gd name="connsiteX1937" fmla="*/ 922538 w 9854218"/>
              <a:gd name="connsiteY1937" fmla="*/ 4704612 h 10287000"/>
              <a:gd name="connsiteX1938" fmla="*/ 923311 w 9854218"/>
              <a:gd name="connsiteY1938" fmla="*/ 4685424 h 10287000"/>
              <a:gd name="connsiteX1939" fmla="*/ 927916 w 9854218"/>
              <a:gd name="connsiteY1939" fmla="*/ 4690412 h 10287000"/>
              <a:gd name="connsiteX1940" fmla="*/ 927530 w 9854218"/>
              <a:gd name="connsiteY1940" fmla="*/ 4700007 h 10287000"/>
              <a:gd name="connsiteX1941" fmla="*/ 933338 w 9854218"/>
              <a:gd name="connsiteY1941" fmla="*/ 4669263 h 10287000"/>
              <a:gd name="connsiteX1942" fmla="*/ 946591 w 9854218"/>
              <a:gd name="connsiteY1942" fmla="*/ 4403777 h 10287000"/>
              <a:gd name="connsiteX1943" fmla="*/ 1747224 w 9854218"/>
              <a:gd name="connsiteY1943" fmla="*/ 1576832 h 10287000"/>
              <a:gd name="connsiteX1944" fmla="*/ 2805480 w 9854218"/>
              <a:gd name="connsiteY1944" fmla="*/ 94493 h 10287000"/>
              <a:gd name="connsiteX1945" fmla="*/ 1640016 w 9854218"/>
              <a:gd name="connsiteY1945" fmla="*/ 0 h 10287000"/>
              <a:gd name="connsiteX1946" fmla="*/ 1735528 w 9854218"/>
              <a:gd name="connsiteY1946" fmla="*/ 0 h 10287000"/>
              <a:gd name="connsiteX1947" fmla="*/ 1681926 w 9854218"/>
              <a:gd name="connsiteY1947" fmla="*/ 81093 h 10287000"/>
              <a:gd name="connsiteX1948" fmla="*/ 1551839 w 9854218"/>
              <a:gd name="connsiteY1948" fmla="*/ 267993 h 10287000"/>
              <a:gd name="connsiteX1949" fmla="*/ 1604135 w 9854218"/>
              <a:gd name="connsiteY1949" fmla="*/ 214406 h 10287000"/>
              <a:gd name="connsiteX1950" fmla="*/ 1604198 w 9854218"/>
              <a:gd name="connsiteY1950" fmla="*/ 219425 h 10287000"/>
              <a:gd name="connsiteX1951" fmla="*/ 1636301 w 9854218"/>
              <a:gd name="connsiteY1951" fmla="*/ 176219 h 10287000"/>
              <a:gd name="connsiteX1952" fmla="*/ 1783350 w 9854218"/>
              <a:gd name="connsiteY1952" fmla="*/ 0 h 10287000"/>
              <a:gd name="connsiteX1953" fmla="*/ 2826772 w 9854218"/>
              <a:gd name="connsiteY1953" fmla="*/ 0 h 10287000"/>
              <a:gd name="connsiteX1954" fmla="*/ 2746859 w 9854218"/>
              <a:gd name="connsiteY1954" fmla="*/ 83717 h 10287000"/>
              <a:gd name="connsiteX1955" fmla="*/ 2658284 w 9854218"/>
              <a:gd name="connsiteY1955" fmla="*/ 172292 h 10287000"/>
              <a:gd name="connsiteX1956" fmla="*/ 2519093 w 9854218"/>
              <a:gd name="connsiteY1956" fmla="*/ 349442 h 10287000"/>
              <a:gd name="connsiteX1957" fmla="*/ 2544401 w 9854218"/>
              <a:gd name="connsiteY1957" fmla="*/ 336788 h 10287000"/>
              <a:gd name="connsiteX1958" fmla="*/ 1747224 w 9854218"/>
              <a:gd name="connsiteY1958" fmla="*/ 1576832 h 10287000"/>
              <a:gd name="connsiteX1959" fmla="*/ 924742 w 9854218"/>
              <a:gd name="connsiteY1959" fmla="*/ 4082226 h 10287000"/>
              <a:gd name="connsiteX1960" fmla="*/ 848822 w 9854218"/>
              <a:gd name="connsiteY1960" fmla="*/ 4904699 h 10287000"/>
              <a:gd name="connsiteX1961" fmla="*/ 848822 w 9854218"/>
              <a:gd name="connsiteY1961" fmla="*/ 5259002 h 10287000"/>
              <a:gd name="connsiteX1962" fmla="*/ 836168 w 9854218"/>
              <a:gd name="connsiteY1962" fmla="*/ 5271650 h 10287000"/>
              <a:gd name="connsiteX1963" fmla="*/ 836167 w 9854218"/>
              <a:gd name="connsiteY1963" fmla="*/ 5309613 h 10287000"/>
              <a:gd name="connsiteX1964" fmla="*/ 848822 w 9854218"/>
              <a:gd name="connsiteY1964" fmla="*/ 5322267 h 10287000"/>
              <a:gd name="connsiteX1965" fmla="*/ 874127 w 9854218"/>
              <a:gd name="connsiteY1965" fmla="*/ 5803103 h 10287000"/>
              <a:gd name="connsiteX1966" fmla="*/ 2714376 w 9854218"/>
              <a:gd name="connsiteY1966" fmla="*/ 10074994 h 10287000"/>
              <a:gd name="connsiteX1967" fmla="*/ 2912543 w 9854218"/>
              <a:gd name="connsiteY1967" fmla="*/ 10287000 h 10287000"/>
              <a:gd name="connsiteX1968" fmla="*/ 2242091 w 9854218"/>
              <a:gd name="connsiteY1968" fmla="*/ 10287000 h 10287000"/>
              <a:gd name="connsiteX1969" fmla="*/ 2206586 w 9854218"/>
              <a:gd name="connsiteY1969" fmla="*/ 10246742 h 10287000"/>
              <a:gd name="connsiteX1970" fmla="*/ 2073134 w 9854218"/>
              <a:gd name="connsiteY1970" fmla="*/ 10110816 h 10287000"/>
              <a:gd name="connsiteX1971" fmla="*/ 2072944 w 9854218"/>
              <a:gd name="connsiteY1971" fmla="*/ 10110432 h 10287000"/>
              <a:gd name="connsiteX1972" fmla="*/ 2062562 w 9854218"/>
              <a:gd name="connsiteY1972" fmla="*/ 10100046 h 10287000"/>
              <a:gd name="connsiteX1973" fmla="*/ 2073134 w 9854218"/>
              <a:gd name="connsiteY1973" fmla="*/ 10110816 h 10287000"/>
              <a:gd name="connsiteX1974" fmla="*/ 2083324 w 9854218"/>
              <a:gd name="connsiteY1974" fmla="*/ 10131204 h 10287000"/>
              <a:gd name="connsiteX1975" fmla="*/ 2052182 w 9854218"/>
              <a:gd name="connsiteY1975" fmla="*/ 10110432 h 10287000"/>
              <a:gd name="connsiteX1976" fmla="*/ 2041802 w 9854218"/>
              <a:gd name="connsiteY1976" fmla="*/ 10100046 h 10287000"/>
              <a:gd name="connsiteX1977" fmla="*/ 2041802 w 9854218"/>
              <a:gd name="connsiteY1977" fmla="*/ 10110432 h 10287000"/>
              <a:gd name="connsiteX1978" fmla="*/ 2162470 w 9854218"/>
              <a:gd name="connsiteY1978" fmla="*/ 10248039 h 10287000"/>
              <a:gd name="connsiteX1979" fmla="*/ 2195141 w 9854218"/>
              <a:gd name="connsiteY1979" fmla="*/ 10287000 h 10287000"/>
              <a:gd name="connsiteX1980" fmla="*/ 2149260 w 9854218"/>
              <a:gd name="connsiteY1980" fmla="*/ 10287000 h 10287000"/>
              <a:gd name="connsiteX1981" fmla="*/ 2124520 w 9854218"/>
              <a:gd name="connsiteY1981" fmla="*/ 10248201 h 10287000"/>
              <a:gd name="connsiteX1982" fmla="*/ 2093704 w 9854218"/>
              <a:gd name="connsiteY1982" fmla="*/ 10203902 h 10287000"/>
              <a:gd name="connsiteX1983" fmla="*/ 1740782 w 9854218"/>
              <a:gd name="connsiteY1983" fmla="*/ 9778100 h 10287000"/>
              <a:gd name="connsiteX1984" fmla="*/ 1720022 w 9854218"/>
              <a:gd name="connsiteY1984" fmla="*/ 9726174 h 10287000"/>
              <a:gd name="connsiteX1985" fmla="*/ 1595462 w 9854218"/>
              <a:gd name="connsiteY1985" fmla="*/ 9539236 h 10287000"/>
              <a:gd name="connsiteX1986" fmla="*/ 1564320 w 9854218"/>
              <a:gd name="connsiteY1986" fmla="*/ 9518468 h 10287000"/>
              <a:gd name="connsiteX1987" fmla="*/ 1512419 w 9854218"/>
              <a:gd name="connsiteY1987" fmla="*/ 9425000 h 10287000"/>
              <a:gd name="connsiteX1988" fmla="*/ 1512419 w 9854218"/>
              <a:gd name="connsiteY1988" fmla="*/ 9445772 h 10287000"/>
              <a:gd name="connsiteX1989" fmla="*/ 1496198 w 9854218"/>
              <a:gd name="connsiteY1989" fmla="*/ 9418281 h 10287000"/>
              <a:gd name="connsiteX1990" fmla="*/ 1485197 w 9854218"/>
              <a:gd name="connsiteY1990" fmla="*/ 9418202 h 10287000"/>
              <a:gd name="connsiteX1991" fmla="*/ 1469904 w 9854218"/>
              <a:gd name="connsiteY1991" fmla="*/ 9414448 h 10287000"/>
              <a:gd name="connsiteX1992" fmla="*/ 1457402 w 9854218"/>
              <a:gd name="connsiteY1992" fmla="*/ 9430466 h 10287000"/>
              <a:gd name="connsiteX1993" fmla="*/ 1583290 w 9854218"/>
              <a:gd name="connsiteY1993" fmla="*/ 9593630 h 10287000"/>
              <a:gd name="connsiteX1994" fmla="*/ 1713180 w 9854218"/>
              <a:gd name="connsiteY1994" fmla="*/ 9789388 h 10287000"/>
              <a:gd name="connsiteX1995" fmla="*/ 1709069 w 9854218"/>
              <a:gd name="connsiteY1995" fmla="*/ 9809750 h 10287000"/>
              <a:gd name="connsiteX1996" fmla="*/ 1804538 w 9854218"/>
              <a:gd name="connsiteY1996" fmla="*/ 9913796 h 10287000"/>
              <a:gd name="connsiteX1997" fmla="*/ 1861366 w 9854218"/>
              <a:gd name="connsiteY1997" fmla="*/ 9999440 h 10287000"/>
              <a:gd name="connsiteX1998" fmla="*/ 2041901 w 9854218"/>
              <a:gd name="connsiteY1998" fmla="*/ 10193510 h 10287000"/>
              <a:gd name="connsiteX1999" fmla="*/ 2117966 w 9854218"/>
              <a:gd name="connsiteY1999" fmla="*/ 10287000 h 10287000"/>
              <a:gd name="connsiteX2000" fmla="*/ 2016236 w 9854218"/>
              <a:gd name="connsiteY2000" fmla="*/ 10287000 h 10287000"/>
              <a:gd name="connsiteX2001" fmla="*/ 1972859 w 9854218"/>
              <a:gd name="connsiteY2001" fmla="*/ 10233862 h 10287000"/>
              <a:gd name="connsiteX2002" fmla="*/ 1940588 w 9854218"/>
              <a:gd name="connsiteY2002" fmla="*/ 10210128 h 10287000"/>
              <a:gd name="connsiteX2003" fmla="*/ 1917792 w 9854218"/>
              <a:gd name="connsiteY2003" fmla="*/ 10186852 h 10287000"/>
              <a:gd name="connsiteX2004" fmla="*/ 1917737 w 9854218"/>
              <a:gd name="connsiteY2004" fmla="*/ 10185646 h 10287000"/>
              <a:gd name="connsiteX2005" fmla="*/ 1909860 w 9854218"/>
              <a:gd name="connsiteY2005" fmla="*/ 10178757 h 10287000"/>
              <a:gd name="connsiteX2006" fmla="*/ 1917792 w 9854218"/>
              <a:gd name="connsiteY2006" fmla="*/ 10186852 h 10287000"/>
              <a:gd name="connsiteX2007" fmla="*/ 1917978 w 9854218"/>
              <a:gd name="connsiteY2007" fmla="*/ 10190992 h 10287000"/>
              <a:gd name="connsiteX2008" fmla="*/ 1924584 w 9854218"/>
              <a:gd name="connsiteY2008" fmla="*/ 10197622 h 10287000"/>
              <a:gd name="connsiteX2009" fmla="*/ 1920834 w 9854218"/>
              <a:gd name="connsiteY2009" fmla="*/ 10199162 h 10287000"/>
              <a:gd name="connsiteX2010" fmla="*/ 1651610 w 9854218"/>
              <a:gd name="connsiteY2010" fmla="*/ 9866038 h 10287000"/>
              <a:gd name="connsiteX2011" fmla="*/ 1658088 w 9854218"/>
              <a:gd name="connsiteY2011" fmla="*/ 9852428 h 10287000"/>
              <a:gd name="connsiteX2012" fmla="*/ 1467258 w 9854218"/>
              <a:gd name="connsiteY2012" fmla="*/ 9591382 h 10287000"/>
              <a:gd name="connsiteX2013" fmla="*/ 1430779 w 9854218"/>
              <a:gd name="connsiteY2013" fmla="*/ 9509848 h 10287000"/>
              <a:gd name="connsiteX2014" fmla="*/ 1197406 w 9854218"/>
              <a:gd name="connsiteY2014" fmla="*/ 9144856 h 10287000"/>
              <a:gd name="connsiteX2015" fmla="*/ 1094453 w 9854218"/>
              <a:gd name="connsiteY2015" fmla="*/ 8966456 h 10287000"/>
              <a:gd name="connsiteX2016" fmla="*/ 990553 w 9854218"/>
              <a:gd name="connsiteY2016" fmla="*/ 8806798 h 10287000"/>
              <a:gd name="connsiteX2017" fmla="*/ 990442 w 9854218"/>
              <a:gd name="connsiteY2017" fmla="*/ 8806383 h 10287000"/>
              <a:gd name="connsiteX2018" fmla="*/ 982324 w 9854218"/>
              <a:gd name="connsiteY2018" fmla="*/ 8794148 h 10287000"/>
              <a:gd name="connsiteX2019" fmla="*/ 990553 w 9854218"/>
              <a:gd name="connsiteY2019" fmla="*/ 8806798 h 10287000"/>
              <a:gd name="connsiteX2020" fmla="*/ 996503 w 9854218"/>
              <a:gd name="connsiteY2020" fmla="*/ 8828799 h 10287000"/>
              <a:gd name="connsiteX2021" fmla="*/ 970094 w 9854218"/>
              <a:gd name="connsiteY2021" fmla="*/ 8802273 h 10287000"/>
              <a:gd name="connsiteX2022" fmla="*/ 961973 w 9854218"/>
              <a:gd name="connsiteY2022" fmla="*/ 8790038 h 10287000"/>
              <a:gd name="connsiteX2023" fmla="*/ 959918 w 9854218"/>
              <a:gd name="connsiteY2023" fmla="*/ 8800218 h 10287000"/>
              <a:gd name="connsiteX2024" fmla="*/ 1146532 w 9854218"/>
              <a:gd name="connsiteY2024" fmla="*/ 9134578 h 10287000"/>
              <a:gd name="connsiteX2025" fmla="*/ 1113953 w 9854218"/>
              <a:gd name="connsiteY2025" fmla="*/ 9138590 h 10287000"/>
              <a:gd name="connsiteX2026" fmla="*/ 1069355 w 9854218"/>
              <a:gd name="connsiteY2026" fmla="*/ 9044823 h 10287000"/>
              <a:gd name="connsiteX2027" fmla="*/ 992285 w 9854218"/>
              <a:gd name="connsiteY2027" fmla="*/ 8902113 h 10287000"/>
              <a:gd name="connsiteX2028" fmla="*/ 730658 w 9854218"/>
              <a:gd name="connsiteY2028" fmla="*/ 8414864 h 10287000"/>
              <a:gd name="connsiteX2029" fmla="*/ 720590 w 9854218"/>
              <a:gd name="connsiteY2029" fmla="*/ 8359856 h 10287000"/>
              <a:gd name="connsiteX2030" fmla="*/ 635510 w 9854218"/>
              <a:gd name="connsiteY2030" fmla="*/ 8151957 h 10287000"/>
              <a:gd name="connsiteX2031" fmla="*/ 609097 w 9854218"/>
              <a:gd name="connsiteY2031" fmla="*/ 8125434 h 10287000"/>
              <a:gd name="connsiteX2032" fmla="*/ 576730 w 9854218"/>
              <a:gd name="connsiteY2032" fmla="*/ 8023539 h 10287000"/>
              <a:gd name="connsiteX2033" fmla="*/ 572618 w 9854218"/>
              <a:gd name="connsiteY2033" fmla="*/ 8043899 h 10287000"/>
              <a:gd name="connsiteX2034" fmla="*/ 503882 w 9854218"/>
              <a:gd name="connsiteY2034" fmla="*/ 7807515 h 10287000"/>
              <a:gd name="connsiteX2035" fmla="*/ 584957 w 9854218"/>
              <a:gd name="connsiteY2035" fmla="*/ 7982819 h 10287000"/>
              <a:gd name="connsiteX2036" fmla="*/ 666584 w 9854218"/>
              <a:gd name="connsiteY2036" fmla="*/ 8135721 h 10287000"/>
              <a:gd name="connsiteX2037" fmla="*/ 737858 w 9854218"/>
              <a:gd name="connsiteY2037" fmla="*/ 8285064 h 10287000"/>
              <a:gd name="connsiteX2038" fmla="*/ 741046 w 9854218"/>
              <a:gd name="connsiteY2038" fmla="*/ 8311013 h 10287000"/>
              <a:gd name="connsiteX2039" fmla="*/ 751222 w 9854218"/>
              <a:gd name="connsiteY2039" fmla="*/ 8313069 h 10287000"/>
              <a:gd name="connsiteX2040" fmla="*/ 737858 w 9854218"/>
              <a:gd name="connsiteY2040" fmla="*/ 8285064 h 10287000"/>
              <a:gd name="connsiteX2041" fmla="*/ 737039 w 9854218"/>
              <a:gd name="connsiteY2041" fmla="*/ 8278418 h 10287000"/>
              <a:gd name="connsiteX2042" fmla="*/ 755335 w 9854218"/>
              <a:gd name="connsiteY2042" fmla="*/ 8292708 h 10287000"/>
              <a:gd name="connsiteX2043" fmla="*/ 765508 w 9854218"/>
              <a:gd name="connsiteY2043" fmla="*/ 8294763 h 10287000"/>
              <a:gd name="connsiteX2044" fmla="*/ 619700 w 9854218"/>
              <a:gd name="connsiteY2044" fmla="*/ 7915673 h 10287000"/>
              <a:gd name="connsiteX2045" fmla="*/ 595768 w 9854218"/>
              <a:gd name="connsiteY2045" fmla="*/ 7799183 h 10287000"/>
              <a:gd name="connsiteX2046" fmla="*/ 566957 w 9854218"/>
              <a:gd name="connsiteY2046" fmla="*/ 7711010 h 10287000"/>
              <a:gd name="connsiteX2047" fmla="*/ 544270 w 9854218"/>
              <a:gd name="connsiteY2047" fmla="*/ 7665315 h 10287000"/>
              <a:gd name="connsiteX2048" fmla="*/ 490513 w 9854218"/>
              <a:gd name="connsiteY2048" fmla="*/ 7517186 h 10287000"/>
              <a:gd name="connsiteX2049" fmla="*/ 368836 w 9854218"/>
              <a:gd name="connsiteY2049" fmla="*/ 7144805 h 10287000"/>
              <a:gd name="connsiteX2050" fmla="*/ 329147 w 9854218"/>
              <a:gd name="connsiteY2050" fmla="*/ 7030430 h 10287000"/>
              <a:gd name="connsiteX2051" fmla="*/ 240769 w 9854218"/>
              <a:gd name="connsiteY2051" fmla="*/ 6618203 h 10287000"/>
              <a:gd name="connsiteX2052" fmla="*/ 223714 w 9854218"/>
              <a:gd name="connsiteY2052" fmla="*/ 6581958 h 10287000"/>
              <a:gd name="connsiteX2053" fmla="*/ 214768 w 9854218"/>
              <a:gd name="connsiteY2053" fmla="*/ 6550631 h 10287000"/>
              <a:gd name="connsiteX2054" fmla="*/ 215294 w 9854218"/>
              <a:gd name="connsiteY2054" fmla="*/ 6549543 h 10287000"/>
              <a:gd name="connsiteX2055" fmla="*/ 211654 w 9854218"/>
              <a:gd name="connsiteY2055" fmla="*/ 6539733 h 10287000"/>
              <a:gd name="connsiteX2056" fmla="*/ 214768 w 9854218"/>
              <a:gd name="connsiteY2056" fmla="*/ 6550631 h 10287000"/>
              <a:gd name="connsiteX2057" fmla="*/ 212959 w 9854218"/>
              <a:gd name="connsiteY2057" fmla="*/ 6554360 h 10287000"/>
              <a:gd name="connsiteX2058" fmla="*/ 215606 w 9854218"/>
              <a:gd name="connsiteY2058" fmla="*/ 6563334 h 10287000"/>
              <a:gd name="connsiteX2059" fmla="*/ 211577 w 9854218"/>
              <a:gd name="connsiteY2059" fmla="*/ 6562901 h 10287000"/>
              <a:gd name="connsiteX2060" fmla="*/ 133682 w 9854218"/>
              <a:gd name="connsiteY2060" fmla="*/ 6141731 h 10287000"/>
              <a:gd name="connsiteX2061" fmla="*/ 145867 w 9854218"/>
              <a:gd name="connsiteY2061" fmla="*/ 6132851 h 10287000"/>
              <a:gd name="connsiteX2062" fmla="*/ 102532 w 9854218"/>
              <a:gd name="connsiteY2062" fmla="*/ 5812410 h 10287000"/>
              <a:gd name="connsiteX2063" fmla="*/ 109325 w 9854218"/>
              <a:gd name="connsiteY2063" fmla="*/ 5723345 h 10287000"/>
              <a:gd name="connsiteX2064" fmla="*/ 78142 w 9854218"/>
              <a:gd name="connsiteY2064" fmla="*/ 5291246 h 10287000"/>
              <a:gd name="connsiteX2065" fmla="*/ 72668 w 9854218"/>
              <a:gd name="connsiteY2065" fmla="*/ 5085344 h 10287000"/>
              <a:gd name="connsiteX2066" fmla="*/ 57433 w 9854218"/>
              <a:gd name="connsiteY2066" fmla="*/ 4895465 h 10287000"/>
              <a:gd name="connsiteX2067" fmla="*/ 57532 w 9854218"/>
              <a:gd name="connsiteY2067" fmla="*/ 4895049 h 10287000"/>
              <a:gd name="connsiteX2068" fmla="*/ 56227 w 9854218"/>
              <a:gd name="connsiteY2068" fmla="*/ 4880423 h 10287000"/>
              <a:gd name="connsiteX2069" fmla="*/ 57433 w 9854218"/>
              <a:gd name="connsiteY2069" fmla="*/ 4895465 h 10287000"/>
              <a:gd name="connsiteX2070" fmla="*/ 52177 w 9854218"/>
              <a:gd name="connsiteY2070" fmla="*/ 4917644 h 10287000"/>
              <a:gd name="connsiteX2071" fmla="*/ 41602 w 9854218"/>
              <a:gd name="connsiteY2071" fmla="*/ 4881735 h 10287000"/>
              <a:gd name="connsiteX2072" fmla="*/ 40297 w 9854218"/>
              <a:gd name="connsiteY2072" fmla="*/ 4867110 h 10287000"/>
              <a:gd name="connsiteX2073" fmla="*/ 33638 w 9854218"/>
              <a:gd name="connsiteY2073" fmla="*/ 4875080 h 10287000"/>
              <a:gd name="connsiteX2074" fmla="*/ 38317 w 9854218"/>
              <a:gd name="connsiteY2074" fmla="*/ 5257962 h 10287000"/>
              <a:gd name="connsiteX2075" fmla="*/ 7763 w 9854218"/>
              <a:gd name="connsiteY2075" fmla="*/ 5245961 h 10287000"/>
              <a:gd name="connsiteX2076" fmla="*/ 13253 w 9854218"/>
              <a:gd name="connsiteY2076" fmla="*/ 5142273 h 10287000"/>
              <a:gd name="connsiteX2077" fmla="*/ 13523 w 9854218"/>
              <a:gd name="connsiteY2077" fmla="*/ 4980081 h 10287000"/>
              <a:gd name="connsiteX2078" fmla="*/ 15772 w 9854218"/>
              <a:gd name="connsiteY2078" fmla="*/ 4427040 h 10287000"/>
              <a:gd name="connsiteX2079" fmla="*/ 33140 w 9854218"/>
              <a:gd name="connsiteY2079" fmla="*/ 4373885 h 10287000"/>
              <a:gd name="connsiteX2080" fmla="*/ 57440 w 9854218"/>
              <a:gd name="connsiteY2080" fmla="*/ 4150566 h 10287000"/>
              <a:gd name="connsiteX2081" fmla="*/ 46864 w 9854218"/>
              <a:gd name="connsiteY2081" fmla="*/ 4114664 h 10287000"/>
              <a:gd name="connsiteX2082" fmla="*/ 67012 w 9854218"/>
              <a:gd name="connsiteY2082" fmla="*/ 4026818 h 10287000"/>
              <a:gd name="connsiteX2083" fmla="*/ 67000 w 9854218"/>
              <a:gd name="connsiteY2083" fmla="*/ 4020699 h 10287000"/>
              <a:gd name="connsiteX2084" fmla="*/ 65014 w 9854218"/>
              <a:gd name="connsiteY2084" fmla="*/ 4025822 h 10287000"/>
              <a:gd name="connsiteX2085" fmla="*/ 64348 w 9854218"/>
              <a:gd name="connsiteY2085" fmla="*/ 4027533 h 10287000"/>
              <a:gd name="connsiteX2086" fmla="*/ 61525 w 9854218"/>
              <a:gd name="connsiteY2086" fmla="*/ 4021134 h 10287000"/>
              <a:gd name="connsiteX2087" fmla="*/ 53659 w 9854218"/>
              <a:gd name="connsiteY2087" fmla="*/ 4025597 h 10287000"/>
              <a:gd name="connsiteX2088" fmla="*/ 56329 w 9854218"/>
              <a:gd name="connsiteY2088" fmla="*/ 4009362 h 10287000"/>
              <a:gd name="connsiteX2089" fmla="*/ 51775 w 9854218"/>
              <a:gd name="connsiteY2089" fmla="*/ 3999042 h 10287000"/>
              <a:gd name="connsiteX2090" fmla="*/ 57086 w 9854218"/>
              <a:gd name="connsiteY2090" fmla="*/ 3985355 h 10287000"/>
              <a:gd name="connsiteX2091" fmla="*/ 58274 w 9854218"/>
              <a:gd name="connsiteY2091" fmla="*/ 3984828 h 10287000"/>
              <a:gd name="connsiteX2092" fmla="*/ 60529 w 9854218"/>
              <a:gd name="connsiteY2092" fmla="*/ 3983834 h 10287000"/>
              <a:gd name="connsiteX2093" fmla="*/ 62828 w 9854218"/>
              <a:gd name="connsiteY2093" fmla="*/ 3969863 h 10287000"/>
              <a:gd name="connsiteX2094" fmla="*/ 56248 w 9854218"/>
              <a:gd name="connsiteY2094" fmla="*/ 3950091 h 10287000"/>
              <a:gd name="connsiteX2095" fmla="*/ 73595 w 9854218"/>
              <a:gd name="connsiteY2095" fmla="*/ 3739805 h 10287000"/>
              <a:gd name="connsiteX2096" fmla="*/ 129517 w 9854218"/>
              <a:gd name="connsiteY2096" fmla="*/ 3352061 h 10287000"/>
              <a:gd name="connsiteX2097" fmla="*/ 144617 w 9854218"/>
              <a:gd name="connsiteY2097" fmla="*/ 3231939 h 10287000"/>
              <a:gd name="connsiteX2098" fmla="*/ 248047 w 9854218"/>
              <a:gd name="connsiteY2098" fmla="*/ 2823230 h 10287000"/>
              <a:gd name="connsiteX2099" fmla="*/ 248816 w 9854218"/>
              <a:gd name="connsiteY2099" fmla="*/ 2783181 h 10287000"/>
              <a:gd name="connsiteX2100" fmla="*/ 254678 w 9854218"/>
              <a:gd name="connsiteY2100" fmla="*/ 2751132 h 10287000"/>
              <a:gd name="connsiteX2101" fmla="*/ 255632 w 9854218"/>
              <a:gd name="connsiteY2101" fmla="*/ 2750391 h 10287000"/>
              <a:gd name="connsiteX2102" fmla="*/ 256715 w 9854218"/>
              <a:gd name="connsiteY2102" fmla="*/ 2739984 h 10287000"/>
              <a:gd name="connsiteX2103" fmla="*/ 254678 w 9854218"/>
              <a:gd name="connsiteY2103" fmla="*/ 2751132 h 10287000"/>
              <a:gd name="connsiteX2104" fmla="*/ 251404 w 9854218"/>
              <a:gd name="connsiteY2104" fmla="*/ 2753673 h 10287000"/>
              <a:gd name="connsiteX2105" fmla="*/ 249802 w 9854218"/>
              <a:gd name="connsiteY2105" fmla="*/ 2762892 h 10287000"/>
              <a:gd name="connsiteX2106" fmla="*/ 246382 w 9854218"/>
              <a:gd name="connsiteY2106" fmla="*/ 2760717 h 10287000"/>
              <a:gd name="connsiteX2107" fmla="*/ 363172 w 9854218"/>
              <a:gd name="connsiteY2107" fmla="*/ 2348637 h 10287000"/>
              <a:gd name="connsiteX2108" fmla="*/ 378028 w 9854218"/>
              <a:gd name="connsiteY2108" fmla="*/ 2346074 h 10287000"/>
              <a:gd name="connsiteX2109" fmla="*/ 481169 w 9854218"/>
              <a:gd name="connsiteY2109" fmla="*/ 2039606 h 10287000"/>
              <a:gd name="connsiteX2110" fmla="*/ 526723 w 9854218"/>
              <a:gd name="connsiteY2110" fmla="*/ 1962774 h 10287000"/>
              <a:gd name="connsiteX2111" fmla="*/ 690233 w 9854218"/>
              <a:gd name="connsiteY2111" fmla="*/ 1561589 h 10287000"/>
              <a:gd name="connsiteX2112" fmla="*/ 776561 w 9854218"/>
              <a:gd name="connsiteY2112" fmla="*/ 1374578 h 10287000"/>
              <a:gd name="connsiteX2113" fmla="*/ 847036 w 9854218"/>
              <a:gd name="connsiteY2113" fmla="*/ 1197606 h 10287000"/>
              <a:gd name="connsiteX2114" fmla="*/ 847310 w 9854218"/>
              <a:gd name="connsiteY2114" fmla="*/ 1197278 h 10287000"/>
              <a:gd name="connsiteX2115" fmla="*/ 852622 w 9854218"/>
              <a:gd name="connsiteY2115" fmla="*/ 1183587 h 10287000"/>
              <a:gd name="connsiteX2116" fmla="*/ 847036 w 9854218"/>
              <a:gd name="connsiteY2116" fmla="*/ 1197606 h 10287000"/>
              <a:gd name="connsiteX2117" fmla="*/ 832498 w 9854218"/>
              <a:gd name="connsiteY2117" fmla="*/ 1215161 h 10287000"/>
              <a:gd name="connsiteX2118" fmla="*/ 838928 w 9854218"/>
              <a:gd name="connsiteY2118" fmla="*/ 1178285 h 10287000"/>
              <a:gd name="connsiteX2119" fmla="*/ 844240 w 9854218"/>
              <a:gd name="connsiteY2119" fmla="*/ 1164594 h 10287000"/>
              <a:gd name="connsiteX2120" fmla="*/ 834739 w 9854218"/>
              <a:gd name="connsiteY2120" fmla="*/ 1168788 h 10287000"/>
              <a:gd name="connsiteX2121" fmla="*/ 669278 w 9854218"/>
              <a:gd name="connsiteY2121" fmla="*/ 1514108 h 10287000"/>
              <a:gd name="connsiteX2122" fmla="*/ 647206 w 9854218"/>
              <a:gd name="connsiteY2122" fmla="*/ 1489808 h 10287000"/>
              <a:gd name="connsiteX2123" fmla="*/ 698071 w 9854218"/>
              <a:gd name="connsiteY2123" fmla="*/ 1399286 h 10287000"/>
              <a:gd name="connsiteX2124" fmla="*/ 770180 w 9854218"/>
              <a:gd name="connsiteY2124" fmla="*/ 1254008 h 10287000"/>
              <a:gd name="connsiteX2125" fmla="*/ 1017248 w 9854218"/>
              <a:gd name="connsiteY2125" fmla="*/ 759218 h 10287000"/>
              <a:gd name="connsiteX2126" fmla="*/ 1056373 w 9854218"/>
              <a:gd name="connsiteY2126" fmla="*/ 719261 h 10287000"/>
              <a:gd name="connsiteX2127" fmla="*/ 1177109 w 9854218"/>
              <a:gd name="connsiteY2127" fmla="*/ 529832 h 10287000"/>
              <a:gd name="connsiteX2128" fmla="*/ 1183537 w 9854218"/>
              <a:gd name="connsiteY2128" fmla="*/ 492956 h 10287000"/>
              <a:gd name="connsiteX2129" fmla="*/ 1248095 w 9854218"/>
              <a:gd name="connsiteY2129" fmla="*/ 407736 h 10287000"/>
              <a:gd name="connsiteX2130" fmla="*/ 1229092 w 9854218"/>
              <a:gd name="connsiteY2130" fmla="*/ 416123 h 10287000"/>
              <a:gd name="connsiteX2131" fmla="*/ 1382525 w 9854218"/>
              <a:gd name="connsiteY2131" fmla="*/ 223613 h 10287000"/>
              <a:gd name="connsiteX2132" fmla="*/ 1286102 w 9854218"/>
              <a:gd name="connsiteY2132" fmla="*/ 390965 h 10287000"/>
              <a:gd name="connsiteX2133" fmla="*/ 1208299 w 9854218"/>
              <a:gd name="connsiteY2133" fmla="*/ 545849 h 10287000"/>
              <a:gd name="connsiteX2134" fmla="*/ 1127428 w 9854218"/>
              <a:gd name="connsiteY2134" fmla="*/ 690221 h 10287000"/>
              <a:gd name="connsiteX2135" fmla="*/ 1108069 w 9854218"/>
              <a:gd name="connsiteY2135" fmla="*/ 707793 h 10287000"/>
              <a:gd name="connsiteX2136" fmla="*/ 1112260 w 9854218"/>
              <a:gd name="connsiteY2136" fmla="*/ 717290 h 10287000"/>
              <a:gd name="connsiteX2137" fmla="*/ 1127428 w 9854218"/>
              <a:gd name="connsiteY2137" fmla="*/ 690221 h 10287000"/>
              <a:gd name="connsiteX2138" fmla="*/ 1132385 w 9854218"/>
              <a:gd name="connsiteY2138" fmla="*/ 685718 h 10287000"/>
              <a:gd name="connsiteX2139" fmla="*/ 1131265 w 9854218"/>
              <a:gd name="connsiteY2139" fmla="*/ 708903 h 10287000"/>
              <a:gd name="connsiteX2140" fmla="*/ 1135454 w 9854218"/>
              <a:gd name="connsiteY2140" fmla="*/ 718400 h 10287000"/>
              <a:gd name="connsiteX2141" fmla="*/ 1256921 w 9854218"/>
              <a:gd name="connsiteY2141" fmla="*/ 549921 h 10287000"/>
              <a:gd name="connsiteX2142" fmla="*/ 1309982 w 9854218"/>
              <a:gd name="connsiteY2142" fmla="*/ 467855 h 10287000"/>
              <a:gd name="connsiteX2143" fmla="*/ 1323848 w 9854218"/>
              <a:gd name="connsiteY2143" fmla="*/ 443909 h 10287000"/>
              <a:gd name="connsiteX2144" fmla="*/ 1324727 w 9854218"/>
              <a:gd name="connsiteY2144" fmla="*/ 443033 h 10287000"/>
              <a:gd name="connsiteX2145" fmla="*/ 1360994 w 9854218"/>
              <a:gd name="connsiteY2145" fmla="*/ 380607 h 10287000"/>
              <a:gd name="connsiteX2146" fmla="*/ 1424365 w 9854218"/>
              <a:gd name="connsiteY2146" fmla="*/ 313029 h 10287000"/>
              <a:gd name="connsiteX2147" fmla="*/ 1496720 w 9854218"/>
              <a:gd name="connsiteY2147" fmla="*/ 196157 h 10287000"/>
              <a:gd name="connsiteX2148" fmla="*/ 1626158 w 9854218"/>
              <a:gd name="connsiteY2148" fmla="*/ 18683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Lst>
            <a:rect l="l" t="t" r="r" b="b"/>
            <a:pathLst>
              <a:path w="9854218" h="10287000">
                <a:moveTo>
                  <a:pt x="3702233" y="10176083"/>
                </a:moveTo>
                <a:cubicBezTo>
                  <a:pt x="3728380" y="10185165"/>
                  <a:pt x="3760481" y="10220492"/>
                  <a:pt x="3789992" y="10255622"/>
                </a:cubicBezTo>
                <a:lnTo>
                  <a:pt x="3816186" y="10287000"/>
                </a:lnTo>
                <a:lnTo>
                  <a:pt x="3772988" y="10287000"/>
                </a:lnTo>
                <a:lnTo>
                  <a:pt x="3756533" y="10269543"/>
                </a:lnTo>
                <a:cubicBezTo>
                  <a:pt x="3731954" y="10240912"/>
                  <a:pt x="3708635" y="10211966"/>
                  <a:pt x="3678386" y="10176729"/>
                </a:cubicBezTo>
                <a:cubicBezTo>
                  <a:pt x="3685463" y="10172945"/>
                  <a:pt x="3693517" y="10173056"/>
                  <a:pt x="3702233" y="10176083"/>
                </a:cubicBezTo>
                <a:close/>
                <a:moveTo>
                  <a:pt x="3705923" y="10030618"/>
                </a:moveTo>
                <a:cubicBezTo>
                  <a:pt x="3756330" y="10082211"/>
                  <a:pt x="3803273" y="10130656"/>
                  <a:pt x="3847970" y="10176154"/>
                </a:cubicBezTo>
                <a:lnTo>
                  <a:pt x="3959456" y="10287000"/>
                </a:lnTo>
                <a:lnTo>
                  <a:pt x="3904190" y="10287000"/>
                </a:lnTo>
                <a:lnTo>
                  <a:pt x="3902490" y="10285437"/>
                </a:lnTo>
                <a:cubicBezTo>
                  <a:pt x="3877370" y="10263302"/>
                  <a:pt x="3852800" y="10242700"/>
                  <a:pt x="3829493" y="10224459"/>
                </a:cubicBezTo>
                <a:cubicBezTo>
                  <a:pt x="3781590" y="10161530"/>
                  <a:pt x="3721092" y="10091055"/>
                  <a:pt x="3705923" y="10030618"/>
                </a:cubicBezTo>
                <a:close/>
                <a:moveTo>
                  <a:pt x="1244332" y="9732028"/>
                </a:moveTo>
                <a:lnTo>
                  <a:pt x="1244333" y="9742350"/>
                </a:lnTo>
                <a:lnTo>
                  <a:pt x="1244333" y="9752674"/>
                </a:lnTo>
                <a:lnTo>
                  <a:pt x="1234499" y="9744334"/>
                </a:lnTo>
                <a:cubicBezTo>
                  <a:pt x="1234333" y="9743673"/>
                  <a:pt x="1234166" y="9743012"/>
                  <a:pt x="1234001" y="9742350"/>
                </a:cubicBezTo>
                <a:cubicBezTo>
                  <a:pt x="1234001" y="9732026"/>
                  <a:pt x="1234001" y="9732026"/>
                  <a:pt x="1244332" y="9732028"/>
                </a:cubicBezTo>
                <a:close/>
                <a:moveTo>
                  <a:pt x="3569508" y="9650436"/>
                </a:moveTo>
                <a:lnTo>
                  <a:pt x="3581998" y="9662421"/>
                </a:lnTo>
                <a:cubicBezTo>
                  <a:pt x="3575669" y="9662421"/>
                  <a:pt x="3572504" y="9659258"/>
                  <a:pt x="3570923" y="9656094"/>
                </a:cubicBezTo>
                <a:close/>
                <a:moveTo>
                  <a:pt x="3568812" y="9649767"/>
                </a:moveTo>
                <a:lnTo>
                  <a:pt x="3569340" y="9649768"/>
                </a:lnTo>
                <a:lnTo>
                  <a:pt x="3569508" y="9650436"/>
                </a:lnTo>
                <a:close/>
                <a:moveTo>
                  <a:pt x="3733836" y="9636734"/>
                </a:moveTo>
                <a:lnTo>
                  <a:pt x="3746490" y="9649767"/>
                </a:lnTo>
                <a:lnTo>
                  <a:pt x="3733838" y="9637113"/>
                </a:lnTo>
                <a:close/>
                <a:moveTo>
                  <a:pt x="3494952" y="9551220"/>
                </a:moveTo>
                <a:lnTo>
                  <a:pt x="3496187" y="9552490"/>
                </a:lnTo>
                <a:lnTo>
                  <a:pt x="3504850" y="9560888"/>
                </a:lnTo>
                <a:lnTo>
                  <a:pt x="3499745" y="9559612"/>
                </a:lnTo>
                <a:close/>
                <a:moveTo>
                  <a:pt x="3455460" y="9510579"/>
                </a:moveTo>
                <a:cubicBezTo>
                  <a:pt x="3468112" y="9523228"/>
                  <a:pt x="3480766" y="9523232"/>
                  <a:pt x="3480766" y="9535886"/>
                </a:cubicBezTo>
                <a:lnTo>
                  <a:pt x="3493421" y="9548540"/>
                </a:lnTo>
                <a:lnTo>
                  <a:pt x="3494952" y="9551220"/>
                </a:lnTo>
                <a:close/>
                <a:moveTo>
                  <a:pt x="3392190" y="9409350"/>
                </a:moveTo>
                <a:lnTo>
                  <a:pt x="3404846" y="9409350"/>
                </a:lnTo>
                <a:lnTo>
                  <a:pt x="3417497" y="9409350"/>
                </a:lnTo>
                <a:cubicBezTo>
                  <a:pt x="3518728" y="9510580"/>
                  <a:pt x="3670571" y="9649764"/>
                  <a:pt x="3797105" y="9738340"/>
                </a:cubicBezTo>
                <a:lnTo>
                  <a:pt x="3809762" y="9738340"/>
                </a:lnTo>
                <a:cubicBezTo>
                  <a:pt x="3809762" y="9750993"/>
                  <a:pt x="3822416" y="9763647"/>
                  <a:pt x="3835066" y="9776301"/>
                </a:cubicBezTo>
                <a:cubicBezTo>
                  <a:pt x="3835066" y="9776301"/>
                  <a:pt x="3873026" y="9814262"/>
                  <a:pt x="3873026" y="9801610"/>
                </a:cubicBezTo>
                <a:lnTo>
                  <a:pt x="3910990" y="9839571"/>
                </a:lnTo>
                <a:cubicBezTo>
                  <a:pt x="3923640" y="9852224"/>
                  <a:pt x="3923640" y="9852224"/>
                  <a:pt x="3936296" y="9852222"/>
                </a:cubicBezTo>
                <a:cubicBezTo>
                  <a:pt x="3936298" y="9864876"/>
                  <a:pt x="3948950" y="9864876"/>
                  <a:pt x="3961601" y="9877532"/>
                </a:cubicBezTo>
                <a:cubicBezTo>
                  <a:pt x="3961601" y="9877532"/>
                  <a:pt x="3986910" y="9890182"/>
                  <a:pt x="3999564" y="9902836"/>
                </a:cubicBezTo>
                <a:cubicBezTo>
                  <a:pt x="4037526" y="9953451"/>
                  <a:pt x="4075487" y="9966108"/>
                  <a:pt x="4113444" y="10004066"/>
                </a:cubicBezTo>
                <a:cubicBezTo>
                  <a:pt x="4138752" y="10016718"/>
                  <a:pt x="4164058" y="10042026"/>
                  <a:pt x="4176716" y="10054680"/>
                </a:cubicBezTo>
                <a:cubicBezTo>
                  <a:pt x="4202021" y="10067332"/>
                  <a:pt x="4227329" y="10092639"/>
                  <a:pt x="4239982" y="10105293"/>
                </a:cubicBezTo>
                <a:cubicBezTo>
                  <a:pt x="4277945" y="10143254"/>
                  <a:pt x="4328554" y="10168562"/>
                  <a:pt x="4341209" y="10181214"/>
                </a:cubicBezTo>
                <a:cubicBezTo>
                  <a:pt x="4353864" y="10168563"/>
                  <a:pt x="4290594" y="10155908"/>
                  <a:pt x="4328555" y="10143254"/>
                </a:cubicBezTo>
                <a:lnTo>
                  <a:pt x="4328555" y="10155908"/>
                </a:lnTo>
                <a:cubicBezTo>
                  <a:pt x="4353864" y="10168563"/>
                  <a:pt x="4366518" y="10181214"/>
                  <a:pt x="4391824" y="10181214"/>
                </a:cubicBezTo>
                <a:lnTo>
                  <a:pt x="4391824" y="10168562"/>
                </a:lnTo>
                <a:lnTo>
                  <a:pt x="4404478" y="10168562"/>
                </a:lnTo>
                <a:lnTo>
                  <a:pt x="4404476" y="10181214"/>
                </a:lnTo>
                <a:lnTo>
                  <a:pt x="4417134" y="10193868"/>
                </a:lnTo>
                <a:cubicBezTo>
                  <a:pt x="4448766" y="10206520"/>
                  <a:pt x="4477236" y="10225500"/>
                  <a:pt x="4504126" y="10246062"/>
                </a:cubicBezTo>
                <a:lnTo>
                  <a:pt x="4555560" y="10287000"/>
                </a:lnTo>
                <a:lnTo>
                  <a:pt x="4347497" y="10287000"/>
                </a:lnTo>
                <a:lnTo>
                  <a:pt x="4341209" y="10282443"/>
                </a:lnTo>
                <a:cubicBezTo>
                  <a:pt x="4252636" y="10231826"/>
                  <a:pt x="4176714" y="10168562"/>
                  <a:pt x="4088141" y="10105290"/>
                </a:cubicBezTo>
                <a:cubicBezTo>
                  <a:pt x="4088138" y="10101074"/>
                  <a:pt x="4088140" y="10096856"/>
                  <a:pt x="4088136" y="10092639"/>
                </a:cubicBezTo>
                <a:cubicBezTo>
                  <a:pt x="4050179" y="10067332"/>
                  <a:pt x="4012217" y="10029374"/>
                  <a:pt x="3974256" y="10004066"/>
                </a:cubicBezTo>
                <a:lnTo>
                  <a:pt x="3974255" y="9991412"/>
                </a:lnTo>
                <a:lnTo>
                  <a:pt x="3974255" y="9978758"/>
                </a:lnTo>
                <a:lnTo>
                  <a:pt x="3961601" y="9966108"/>
                </a:lnTo>
                <a:lnTo>
                  <a:pt x="3948950" y="9953451"/>
                </a:lnTo>
                <a:lnTo>
                  <a:pt x="3936296" y="9953451"/>
                </a:lnTo>
                <a:cubicBezTo>
                  <a:pt x="3936296" y="9953451"/>
                  <a:pt x="3936296" y="9966106"/>
                  <a:pt x="3948952" y="9966104"/>
                </a:cubicBezTo>
                <a:lnTo>
                  <a:pt x="3961601" y="9978758"/>
                </a:lnTo>
                <a:lnTo>
                  <a:pt x="3948950" y="9991412"/>
                </a:lnTo>
                <a:cubicBezTo>
                  <a:pt x="3910990" y="9953451"/>
                  <a:pt x="3873028" y="9915490"/>
                  <a:pt x="3835066" y="9890182"/>
                </a:cubicBezTo>
                <a:cubicBezTo>
                  <a:pt x="3835067" y="9877528"/>
                  <a:pt x="3822413" y="9877532"/>
                  <a:pt x="3822413" y="9877532"/>
                </a:cubicBezTo>
                <a:cubicBezTo>
                  <a:pt x="3822414" y="9873314"/>
                  <a:pt x="3822414" y="9869094"/>
                  <a:pt x="3822416" y="9864876"/>
                </a:cubicBezTo>
                <a:lnTo>
                  <a:pt x="3784448" y="9826916"/>
                </a:lnTo>
                <a:cubicBezTo>
                  <a:pt x="3784448" y="9826916"/>
                  <a:pt x="3784451" y="9814262"/>
                  <a:pt x="3771798" y="9814262"/>
                </a:cubicBezTo>
                <a:cubicBezTo>
                  <a:pt x="3771802" y="9801610"/>
                  <a:pt x="3759146" y="9801610"/>
                  <a:pt x="3759143" y="9788956"/>
                </a:cubicBezTo>
                <a:cubicBezTo>
                  <a:pt x="3746490" y="9788956"/>
                  <a:pt x="3746489" y="9776301"/>
                  <a:pt x="3733834" y="9763647"/>
                </a:cubicBezTo>
                <a:lnTo>
                  <a:pt x="3721186" y="9763647"/>
                </a:lnTo>
                <a:lnTo>
                  <a:pt x="3721187" y="9750996"/>
                </a:lnTo>
                <a:lnTo>
                  <a:pt x="3708530" y="9750996"/>
                </a:lnTo>
                <a:lnTo>
                  <a:pt x="3670571" y="9713032"/>
                </a:lnTo>
                <a:lnTo>
                  <a:pt x="3683226" y="9713036"/>
                </a:lnTo>
                <a:cubicBezTo>
                  <a:pt x="3632610" y="9662421"/>
                  <a:pt x="3607301" y="9649768"/>
                  <a:pt x="3556684" y="9573846"/>
                </a:cubicBezTo>
                <a:cubicBezTo>
                  <a:pt x="3569340" y="9611808"/>
                  <a:pt x="3556688" y="9608644"/>
                  <a:pt x="3534545" y="9589662"/>
                </a:cubicBezTo>
                <a:lnTo>
                  <a:pt x="3531419" y="9586632"/>
                </a:lnTo>
                <a:cubicBezTo>
                  <a:pt x="3531408" y="9586588"/>
                  <a:pt x="3531394" y="9586545"/>
                  <a:pt x="3531382" y="9586500"/>
                </a:cubicBezTo>
                <a:lnTo>
                  <a:pt x="3531150" y="9586378"/>
                </a:lnTo>
                <a:lnTo>
                  <a:pt x="3504850" y="9560888"/>
                </a:lnTo>
                <a:lnTo>
                  <a:pt x="3506069" y="9561192"/>
                </a:lnTo>
                <a:lnTo>
                  <a:pt x="3518723" y="9573846"/>
                </a:lnTo>
                <a:cubicBezTo>
                  <a:pt x="3518723" y="9573846"/>
                  <a:pt x="3531382" y="9586500"/>
                  <a:pt x="3531383" y="9573843"/>
                </a:cubicBezTo>
                <a:lnTo>
                  <a:pt x="3531382" y="9561192"/>
                </a:lnTo>
                <a:cubicBezTo>
                  <a:pt x="3506072" y="9535886"/>
                  <a:pt x="3493421" y="9510579"/>
                  <a:pt x="3468112" y="9497925"/>
                </a:cubicBezTo>
                <a:lnTo>
                  <a:pt x="3468112" y="9485268"/>
                </a:lnTo>
                <a:lnTo>
                  <a:pt x="3442808" y="9459964"/>
                </a:lnTo>
                <a:lnTo>
                  <a:pt x="3417497" y="9434658"/>
                </a:lnTo>
                <a:close/>
                <a:moveTo>
                  <a:pt x="3012584" y="9257510"/>
                </a:moveTo>
                <a:cubicBezTo>
                  <a:pt x="3018910" y="9263835"/>
                  <a:pt x="3022073" y="9267000"/>
                  <a:pt x="3022073" y="9268580"/>
                </a:cubicBezTo>
                <a:lnTo>
                  <a:pt x="3019736" y="9268968"/>
                </a:lnTo>
                <a:close/>
                <a:moveTo>
                  <a:pt x="2847455" y="8968533"/>
                </a:moveTo>
                <a:lnTo>
                  <a:pt x="2865802" y="8997360"/>
                </a:lnTo>
                <a:lnTo>
                  <a:pt x="2872247" y="9005182"/>
                </a:lnTo>
                <a:lnTo>
                  <a:pt x="2871814" y="9000681"/>
                </a:lnTo>
                <a:cubicBezTo>
                  <a:pt x="2873394" y="8998506"/>
                  <a:pt x="2876558" y="8998902"/>
                  <a:pt x="2879723" y="8999692"/>
                </a:cubicBezTo>
                <a:lnTo>
                  <a:pt x="2882327" y="9000148"/>
                </a:lnTo>
                <a:lnTo>
                  <a:pt x="2884188" y="8997712"/>
                </a:lnTo>
                <a:lnTo>
                  <a:pt x="2885808" y="9000758"/>
                </a:lnTo>
                <a:lnTo>
                  <a:pt x="2887631" y="9001077"/>
                </a:lnTo>
                <a:cubicBezTo>
                  <a:pt x="2889212" y="9000483"/>
                  <a:pt x="2889210" y="8998112"/>
                  <a:pt x="2886047" y="8991786"/>
                </a:cubicBezTo>
                <a:cubicBezTo>
                  <a:pt x="2867069" y="8972806"/>
                  <a:pt x="2862323" y="8982292"/>
                  <a:pt x="2850458" y="8972210"/>
                </a:cubicBezTo>
                <a:close/>
                <a:moveTo>
                  <a:pt x="1261949" y="8958783"/>
                </a:moveTo>
                <a:lnTo>
                  <a:pt x="1262372" y="8959339"/>
                </a:lnTo>
                <a:cubicBezTo>
                  <a:pt x="1264021" y="8962171"/>
                  <a:pt x="1265987" y="8966141"/>
                  <a:pt x="1268305" y="8971461"/>
                </a:cubicBezTo>
                <a:close/>
                <a:moveTo>
                  <a:pt x="1119280" y="8584360"/>
                </a:moveTo>
                <a:lnTo>
                  <a:pt x="1121074" y="8598870"/>
                </a:lnTo>
                <a:cubicBezTo>
                  <a:pt x="1122452" y="8605311"/>
                  <a:pt x="1124435" y="8612043"/>
                  <a:pt x="1126753" y="8617364"/>
                </a:cubicBezTo>
                <a:cubicBezTo>
                  <a:pt x="1132726" y="8622356"/>
                  <a:pt x="1138447" y="8629674"/>
                  <a:pt x="1143751" y="8637490"/>
                </a:cubicBezTo>
                <a:lnTo>
                  <a:pt x="1153022" y="8652268"/>
                </a:lnTo>
                <a:close/>
                <a:moveTo>
                  <a:pt x="993608" y="8563178"/>
                </a:moveTo>
                <a:lnTo>
                  <a:pt x="1001044" y="8596624"/>
                </a:lnTo>
                <a:cubicBezTo>
                  <a:pt x="1023343" y="8643507"/>
                  <a:pt x="968572" y="8547682"/>
                  <a:pt x="978638" y="8602694"/>
                </a:cubicBezTo>
                <a:cubicBezTo>
                  <a:pt x="1037416" y="8731112"/>
                  <a:pt x="1104418" y="8818810"/>
                  <a:pt x="1150966" y="8955356"/>
                </a:cubicBezTo>
                <a:cubicBezTo>
                  <a:pt x="1197725" y="8985993"/>
                  <a:pt x="1236260" y="9057346"/>
                  <a:pt x="1276850" y="9118520"/>
                </a:cubicBezTo>
                <a:cubicBezTo>
                  <a:pt x="1315387" y="9189874"/>
                  <a:pt x="1353923" y="9261231"/>
                  <a:pt x="1396570" y="9312225"/>
                </a:cubicBezTo>
                <a:cubicBezTo>
                  <a:pt x="1364095" y="9263283"/>
                  <a:pt x="1376327" y="9255160"/>
                  <a:pt x="1368209" y="9242926"/>
                </a:cubicBezTo>
                <a:cubicBezTo>
                  <a:pt x="1386500" y="9257217"/>
                  <a:pt x="1388557" y="9247036"/>
                  <a:pt x="1398731" y="9249092"/>
                </a:cubicBezTo>
                <a:cubicBezTo>
                  <a:pt x="1408364" y="9266931"/>
                  <a:pt x="1416862" y="9280566"/>
                  <a:pt x="1424824" y="9291942"/>
                </a:cubicBezTo>
                <a:lnTo>
                  <a:pt x="1437577" y="9308271"/>
                </a:lnTo>
                <a:lnTo>
                  <a:pt x="1426300" y="9285122"/>
                </a:lnTo>
                <a:cubicBezTo>
                  <a:pt x="1417705" y="9267270"/>
                  <a:pt x="1408622" y="9248446"/>
                  <a:pt x="1398241" y="9227676"/>
                </a:cubicBezTo>
                <a:lnTo>
                  <a:pt x="1399595" y="9228166"/>
                </a:lnTo>
                <a:lnTo>
                  <a:pt x="1358393" y="9155026"/>
                </a:lnTo>
                <a:cubicBezTo>
                  <a:pt x="1350428" y="9148370"/>
                  <a:pt x="1333193" y="9120430"/>
                  <a:pt x="1318568" y="9121743"/>
                </a:cubicBezTo>
                <a:cubicBezTo>
                  <a:pt x="1253680" y="8972774"/>
                  <a:pt x="1175336" y="8920834"/>
                  <a:pt x="1090468" y="8795770"/>
                </a:cubicBezTo>
                <a:cubicBezTo>
                  <a:pt x="1081232" y="8754218"/>
                  <a:pt x="1067092" y="8714482"/>
                  <a:pt x="1049606" y="8674704"/>
                </a:cubicBezTo>
                <a:close/>
                <a:moveTo>
                  <a:pt x="978416" y="8451138"/>
                </a:moveTo>
                <a:lnTo>
                  <a:pt x="1037843" y="8567380"/>
                </a:lnTo>
                <a:cubicBezTo>
                  <a:pt x="1065181" y="8615604"/>
                  <a:pt x="1093349" y="8662830"/>
                  <a:pt x="1119851" y="8712051"/>
                </a:cubicBezTo>
                <a:cubicBezTo>
                  <a:pt x="1149687" y="8757285"/>
                  <a:pt x="1179522" y="8802521"/>
                  <a:pt x="1205537" y="8846256"/>
                </a:cubicBezTo>
                <a:lnTo>
                  <a:pt x="1261949" y="8958783"/>
                </a:lnTo>
                <a:lnTo>
                  <a:pt x="1258343" y="8954042"/>
                </a:lnTo>
                <a:cubicBezTo>
                  <a:pt x="1252057" y="8949424"/>
                  <a:pt x="1255998" y="8978095"/>
                  <a:pt x="1262950" y="8994056"/>
                </a:cubicBezTo>
                <a:cubicBezTo>
                  <a:pt x="1286843" y="9014024"/>
                  <a:pt x="1306687" y="9071212"/>
                  <a:pt x="1312042" y="9048618"/>
                </a:cubicBezTo>
                <a:cubicBezTo>
                  <a:pt x="1344847" y="9106488"/>
                  <a:pt x="1362742" y="9136668"/>
                  <a:pt x="1391452" y="9183502"/>
                </a:cubicBezTo>
                <a:lnTo>
                  <a:pt x="1424497" y="9237166"/>
                </a:lnTo>
                <a:lnTo>
                  <a:pt x="1429220" y="9238874"/>
                </a:lnTo>
                <a:lnTo>
                  <a:pt x="1434265" y="9245505"/>
                </a:lnTo>
                <a:lnTo>
                  <a:pt x="1456580" y="9264154"/>
                </a:lnTo>
                <a:cubicBezTo>
                  <a:pt x="1466537" y="9272475"/>
                  <a:pt x="1476492" y="9280796"/>
                  <a:pt x="1488438" y="9290780"/>
                </a:cubicBezTo>
                <a:cubicBezTo>
                  <a:pt x="1499014" y="9326686"/>
                  <a:pt x="1532177" y="9367938"/>
                  <a:pt x="1565340" y="9409190"/>
                </a:cubicBezTo>
                <a:cubicBezTo>
                  <a:pt x="1605166" y="9442467"/>
                  <a:pt x="1630366" y="9477063"/>
                  <a:pt x="1632974" y="9506312"/>
                </a:cubicBezTo>
                <a:cubicBezTo>
                  <a:pt x="1632974" y="9506312"/>
                  <a:pt x="1632974" y="9506312"/>
                  <a:pt x="1626314" y="9514282"/>
                </a:cubicBezTo>
                <a:lnTo>
                  <a:pt x="1611659" y="9502036"/>
                </a:lnTo>
                <a:lnTo>
                  <a:pt x="1622706" y="9517170"/>
                </a:lnTo>
                <a:lnTo>
                  <a:pt x="1722140" y="9649444"/>
                </a:lnTo>
                <a:lnTo>
                  <a:pt x="1730402" y="9674248"/>
                </a:lnTo>
                <a:cubicBezTo>
                  <a:pt x="1730402" y="9674248"/>
                  <a:pt x="1730402" y="9674248"/>
                  <a:pt x="1740784" y="9674248"/>
                </a:cubicBezTo>
                <a:lnTo>
                  <a:pt x="1722140" y="9649444"/>
                </a:lnTo>
                <a:lnTo>
                  <a:pt x="1720020" y="9643092"/>
                </a:lnTo>
                <a:cubicBezTo>
                  <a:pt x="1730402" y="9632706"/>
                  <a:pt x="1740782" y="9643092"/>
                  <a:pt x="1740782" y="9653476"/>
                </a:cubicBezTo>
                <a:cubicBezTo>
                  <a:pt x="1751162" y="9653476"/>
                  <a:pt x="1751162" y="9653476"/>
                  <a:pt x="1751162" y="9653476"/>
                </a:cubicBezTo>
                <a:lnTo>
                  <a:pt x="1657852" y="9494422"/>
                </a:lnTo>
                <a:lnTo>
                  <a:pt x="1559534" y="9346986"/>
                </a:lnTo>
                <a:lnTo>
                  <a:pt x="1533182" y="9310760"/>
                </a:lnTo>
                <a:lnTo>
                  <a:pt x="1529318" y="9301674"/>
                </a:lnTo>
                <a:lnTo>
                  <a:pt x="1470966" y="9214168"/>
                </a:lnTo>
                <a:lnTo>
                  <a:pt x="1207861" y="8762176"/>
                </a:lnTo>
                <a:lnTo>
                  <a:pt x="1204783" y="8758706"/>
                </a:lnTo>
                <a:cubicBezTo>
                  <a:pt x="1197649" y="8751052"/>
                  <a:pt x="1189684" y="8744396"/>
                  <a:pt x="1182371" y="8745052"/>
                </a:cubicBezTo>
                <a:cubicBezTo>
                  <a:pt x="1133705" y="8633324"/>
                  <a:pt x="1077472" y="8576176"/>
                  <a:pt x="1016593" y="8501824"/>
                </a:cubicBezTo>
                <a:close/>
                <a:moveTo>
                  <a:pt x="490171" y="8276537"/>
                </a:moveTo>
                <a:cubicBezTo>
                  <a:pt x="531494" y="8338470"/>
                  <a:pt x="562486" y="8452023"/>
                  <a:pt x="583148" y="8524276"/>
                </a:cubicBezTo>
                <a:cubicBezTo>
                  <a:pt x="614143" y="8513955"/>
                  <a:pt x="676127" y="8637828"/>
                  <a:pt x="676129" y="8689440"/>
                </a:cubicBezTo>
                <a:cubicBezTo>
                  <a:pt x="676130" y="8692881"/>
                  <a:pt x="676129" y="8696324"/>
                  <a:pt x="676130" y="8699764"/>
                </a:cubicBezTo>
                <a:lnTo>
                  <a:pt x="686459" y="8710083"/>
                </a:lnTo>
                <a:cubicBezTo>
                  <a:pt x="686459" y="8720408"/>
                  <a:pt x="676129" y="8720408"/>
                  <a:pt x="676129" y="8720408"/>
                </a:cubicBezTo>
                <a:lnTo>
                  <a:pt x="670654" y="8717283"/>
                </a:lnTo>
                <a:lnTo>
                  <a:pt x="665797" y="8710086"/>
                </a:lnTo>
                <a:cubicBezTo>
                  <a:pt x="665797" y="8710086"/>
                  <a:pt x="665798" y="8712666"/>
                  <a:pt x="667090" y="8715248"/>
                </a:cubicBezTo>
                <a:lnTo>
                  <a:pt x="670654" y="8717283"/>
                </a:lnTo>
                <a:lnTo>
                  <a:pt x="689203" y="8744763"/>
                </a:lnTo>
                <a:cubicBezTo>
                  <a:pt x="712933" y="8777182"/>
                  <a:pt x="738116" y="8808152"/>
                  <a:pt x="769109" y="8885571"/>
                </a:cubicBezTo>
                <a:cubicBezTo>
                  <a:pt x="769103" y="8895892"/>
                  <a:pt x="779438" y="8895892"/>
                  <a:pt x="779438" y="8906216"/>
                </a:cubicBezTo>
                <a:cubicBezTo>
                  <a:pt x="779438" y="8916540"/>
                  <a:pt x="789766" y="8916537"/>
                  <a:pt x="789766" y="8916537"/>
                </a:cubicBezTo>
                <a:cubicBezTo>
                  <a:pt x="789769" y="8937183"/>
                  <a:pt x="789769" y="8937183"/>
                  <a:pt x="779437" y="8937183"/>
                </a:cubicBezTo>
                <a:cubicBezTo>
                  <a:pt x="789769" y="8947508"/>
                  <a:pt x="810430" y="8988798"/>
                  <a:pt x="820763" y="8988798"/>
                </a:cubicBezTo>
                <a:cubicBezTo>
                  <a:pt x="872417" y="9122992"/>
                  <a:pt x="986057" y="9267507"/>
                  <a:pt x="1027381" y="9401702"/>
                </a:cubicBezTo>
                <a:lnTo>
                  <a:pt x="1017050" y="9387624"/>
                </a:lnTo>
                <a:lnTo>
                  <a:pt x="1017052" y="9381058"/>
                </a:lnTo>
                <a:lnTo>
                  <a:pt x="1006720" y="9370732"/>
                </a:lnTo>
                <a:cubicBezTo>
                  <a:pt x="1006720" y="9375896"/>
                  <a:pt x="1009303" y="9378476"/>
                  <a:pt x="1013176" y="9382348"/>
                </a:cubicBezTo>
                <a:lnTo>
                  <a:pt x="1017050" y="9387624"/>
                </a:lnTo>
                <a:lnTo>
                  <a:pt x="1017052" y="9391383"/>
                </a:lnTo>
                <a:cubicBezTo>
                  <a:pt x="1027381" y="9401702"/>
                  <a:pt x="1027381" y="9401702"/>
                  <a:pt x="1027381" y="9412026"/>
                </a:cubicBezTo>
                <a:lnTo>
                  <a:pt x="1017050" y="9412023"/>
                </a:lnTo>
                <a:lnTo>
                  <a:pt x="1008526" y="9402288"/>
                </a:lnTo>
                <a:lnTo>
                  <a:pt x="1006721" y="9391380"/>
                </a:lnTo>
                <a:cubicBezTo>
                  <a:pt x="1006721" y="9396542"/>
                  <a:pt x="1006720" y="9399122"/>
                  <a:pt x="1008011" y="9401702"/>
                </a:cubicBezTo>
                <a:lnTo>
                  <a:pt x="1008526" y="9402288"/>
                </a:lnTo>
                <a:lnTo>
                  <a:pt x="1010108" y="9411862"/>
                </a:lnTo>
                <a:cubicBezTo>
                  <a:pt x="1016405" y="9436542"/>
                  <a:pt x="1029964" y="9471380"/>
                  <a:pt x="1037713" y="9494604"/>
                </a:cubicBezTo>
                <a:lnTo>
                  <a:pt x="1037713" y="9484281"/>
                </a:lnTo>
                <a:cubicBezTo>
                  <a:pt x="1037713" y="9484281"/>
                  <a:pt x="1048043" y="9494606"/>
                  <a:pt x="1048045" y="9504932"/>
                </a:cubicBezTo>
                <a:lnTo>
                  <a:pt x="1058374" y="9515253"/>
                </a:lnTo>
                <a:cubicBezTo>
                  <a:pt x="1097114" y="9592671"/>
                  <a:pt x="1141667" y="9658476"/>
                  <a:pt x="1192031" y="9708318"/>
                </a:cubicBezTo>
                <a:lnTo>
                  <a:pt x="1234499" y="9744334"/>
                </a:lnTo>
                <a:lnTo>
                  <a:pt x="1235294" y="9747512"/>
                </a:lnTo>
                <a:cubicBezTo>
                  <a:pt x="1236584" y="9750092"/>
                  <a:pt x="1239166" y="9752673"/>
                  <a:pt x="1244333" y="9752674"/>
                </a:cubicBezTo>
                <a:lnTo>
                  <a:pt x="1254664" y="9762996"/>
                </a:lnTo>
                <a:cubicBezTo>
                  <a:pt x="1264996" y="9752672"/>
                  <a:pt x="1285657" y="9783639"/>
                  <a:pt x="1306319" y="9814608"/>
                </a:cubicBezTo>
                <a:cubicBezTo>
                  <a:pt x="1295989" y="9824932"/>
                  <a:pt x="1285657" y="9804284"/>
                  <a:pt x="1285657" y="9804284"/>
                </a:cubicBezTo>
                <a:lnTo>
                  <a:pt x="1285658" y="9814605"/>
                </a:lnTo>
                <a:lnTo>
                  <a:pt x="1285658" y="9824930"/>
                </a:lnTo>
                <a:lnTo>
                  <a:pt x="1275326" y="9814608"/>
                </a:lnTo>
                <a:cubicBezTo>
                  <a:pt x="1295987" y="9845578"/>
                  <a:pt x="1285658" y="9845577"/>
                  <a:pt x="1316651" y="9886866"/>
                </a:cubicBezTo>
                <a:lnTo>
                  <a:pt x="1316650" y="9876544"/>
                </a:lnTo>
                <a:lnTo>
                  <a:pt x="1306318" y="9866220"/>
                </a:lnTo>
                <a:lnTo>
                  <a:pt x="1306319" y="9855898"/>
                </a:lnTo>
                <a:cubicBezTo>
                  <a:pt x="1316650" y="9855898"/>
                  <a:pt x="1326980" y="9866220"/>
                  <a:pt x="1326982" y="9876542"/>
                </a:cubicBezTo>
                <a:lnTo>
                  <a:pt x="1337312" y="9886866"/>
                </a:lnTo>
                <a:cubicBezTo>
                  <a:pt x="1357973" y="9886864"/>
                  <a:pt x="1388966" y="9917835"/>
                  <a:pt x="1430291" y="9959126"/>
                </a:cubicBezTo>
                <a:cubicBezTo>
                  <a:pt x="1461284" y="10000414"/>
                  <a:pt x="1492277" y="10052030"/>
                  <a:pt x="1502608" y="10082998"/>
                </a:cubicBezTo>
                <a:lnTo>
                  <a:pt x="1512938" y="10082996"/>
                </a:lnTo>
                <a:cubicBezTo>
                  <a:pt x="1512938" y="10082996"/>
                  <a:pt x="1523270" y="10093316"/>
                  <a:pt x="1523272" y="10103638"/>
                </a:cubicBezTo>
                <a:lnTo>
                  <a:pt x="1533602" y="10103642"/>
                </a:lnTo>
                <a:lnTo>
                  <a:pt x="1533600" y="10113968"/>
                </a:lnTo>
                <a:cubicBezTo>
                  <a:pt x="1554262" y="10144932"/>
                  <a:pt x="1564594" y="10134608"/>
                  <a:pt x="1585256" y="10175902"/>
                </a:cubicBezTo>
                <a:cubicBezTo>
                  <a:pt x="1585256" y="10196548"/>
                  <a:pt x="1564594" y="10165578"/>
                  <a:pt x="1554262" y="10165578"/>
                </a:cubicBezTo>
                <a:lnTo>
                  <a:pt x="1554263" y="10175902"/>
                </a:lnTo>
                <a:cubicBezTo>
                  <a:pt x="1554262" y="10186224"/>
                  <a:pt x="1543931" y="10175902"/>
                  <a:pt x="1543931" y="10165578"/>
                </a:cubicBezTo>
                <a:lnTo>
                  <a:pt x="1533600" y="10165576"/>
                </a:lnTo>
                <a:cubicBezTo>
                  <a:pt x="1554263" y="10196548"/>
                  <a:pt x="1585254" y="10227514"/>
                  <a:pt x="1605917" y="10248159"/>
                </a:cubicBezTo>
                <a:lnTo>
                  <a:pt x="1626580" y="10227514"/>
                </a:lnTo>
                <a:lnTo>
                  <a:pt x="1705960" y="10287000"/>
                </a:lnTo>
                <a:lnTo>
                  <a:pt x="1582592" y="10287000"/>
                </a:lnTo>
                <a:lnTo>
                  <a:pt x="1543931" y="10237834"/>
                </a:lnTo>
                <a:cubicBezTo>
                  <a:pt x="1505190" y="10188802"/>
                  <a:pt x="1466448" y="10139770"/>
                  <a:pt x="1430290" y="10093320"/>
                </a:cubicBezTo>
                <a:cubicBezTo>
                  <a:pt x="1388968" y="10052031"/>
                  <a:pt x="1326980" y="9979772"/>
                  <a:pt x="1275326" y="9897192"/>
                </a:cubicBezTo>
                <a:cubicBezTo>
                  <a:pt x="1213340" y="9824930"/>
                  <a:pt x="1172015" y="9742350"/>
                  <a:pt x="1151353" y="9690735"/>
                </a:cubicBezTo>
                <a:cubicBezTo>
                  <a:pt x="1110031" y="9639123"/>
                  <a:pt x="1068707" y="9577190"/>
                  <a:pt x="1048043" y="9525574"/>
                </a:cubicBezTo>
                <a:lnTo>
                  <a:pt x="1037713" y="9515253"/>
                </a:lnTo>
                <a:cubicBezTo>
                  <a:pt x="1027381" y="9504928"/>
                  <a:pt x="1027381" y="9504928"/>
                  <a:pt x="1027381" y="9494606"/>
                </a:cubicBezTo>
                <a:cubicBezTo>
                  <a:pt x="924071" y="9350090"/>
                  <a:pt x="872417" y="9226216"/>
                  <a:pt x="800101" y="9071380"/>
                </a:cubicBezTo>
                <a:lnTo>
                  <a:pt x="769108" y="9102346"/>
                </a:lnTo>
                <a:cubicBezTo>
                  <a:pt x="748444" y="9092025"/>
                  <a:pt x="738113" y="9071378"/>
                  <a:pt x="717451" y="9050732"/>
                </a:cubicBezTo>
                <a:cubicBezTo>
                  <a:pt x="727783" y="9061056"/>
                  <a:pt x="727783" y="9071378"/>
                  <a:pt x="727783" y="9071378"/>
                </a:cubicBezTo>
                <a:cubicBezTo>
                  <a:pt x="738113" y="9081700"/>
                  <a:pt x="738113" y="9081700"/>
                  <a:pt x="738113" y="9092025"/>
                </a:cubicBezTo>
                <a:lnTo>
                  <a:pt x="727783" y="9081700"/>
                </a:lnTo>
                <a:cubicBezTo>
                  <a:pt x="717451" y="9071380"/>
                  <a:pt x="717451" y="9061056"/>
                  <a:pt x="717451" y="9061056"/>
                </a:cubicBezTo>
                <a:lnTo>
                  <a:pt x="707120" y="9050734"/>
                </a:lnTo>
                <a:cubicBezTo>
                  <a:pt x="696790" y="9030088"/>
                  <a:pt x="686458" y="9009442"/>
                  <a:pt x="676127" y="8999120"/>
                </a:cubicBezTo>
                <a:lnTo>
                  <a:pt x="676127" y="8988798"/>
                </a:lnTo>
                <a:lnTo>
                  <a:pt x="676127" y="8978474"/>
                </a:lnTo>
                <a:lnTo>
                  <a:pt x="683875" y="8978474"/>
                </a:lnTo>
                <a:lnTo>
                  <a:pt x="686458" y="8988795"/>
                </a:lnTo>
                <a:lnTo>
                  <a:pt x="686458" y="8978476"/>
                </a:lnTo>
                <a:lnTo>
                  <a:pt x="683875" y="8978474"/>
                </a:lnTo>
                <a:lnTo>
                  <a:pt x="681293" y="8968152"/>
                </a:lnTo>
                <a:cubicBezTo>
                  <a:pt x="681292" y="8962992"/>
                  <a:pt x="681292" y="8957829"/>
                  <a:pt x="676127" y="8947508"/>
                </a:cubicBezTo>
                <a:cubicBezTo>
                  <a:pt x="686458" y="8916540"/>
                  <a:pt x="707120" y="8978474"/>
                  <a:pt x="727783" y="8978476"/>
                </a:cubicBezTo>
                <a:cubicBezTo>
                  <a:pt x="707122" y="8926862"/>
                  <a:pt x="717451" y="8916540"/>
                  <a:pt x="707120" y="8895896"/>
                </a:cubicBezTo>
                <a:lnTo>
                  <a:pt x="717451" y="8885571"/>
                </a:lnTo>
                <a:lnTo>
                  <a:pt x="707120" y="8885571"/>
                </a:lnTo>
                <a:lnTo>
                  <a:pt x="707120" y="8875250"/>
                </a:lnTo>
                <a:cubicBezTo>
                  <a:pt x="696791" y="8864928"/>
                  <a:pt x="696791" y="8864928"/>
                  <a:pt x="707122" y="8864925"/>
                </a:cubicBezTo>
                <a:cubicBezTo>
                  <a:pt x="707122" y="8861484"/>
                  <a:pt x="707122" y="8858044"/>
                  <a:pt x="707123" y="8854604"/>
                </a:cubicBezTo>
                <a:cubicBezTo>
                  <a:pt x="665801" y="8782344"/>
                  <a:pt x="624473" y="8720408"/>
                  <a:pt x="645137" y="8699764"/>
                </a:cubicBezTo>
                <a:lnTo>
                  <a:pt x="655465" y="8699762"/>
                </a:lnTo>
                <a:cubicBezTo>
                  <a:pt x="645137" y="8699764"/>
                  <a:pt x="645136" y="8689440"/>
                  <a:pt x="645136" y="8689440"/>
                </a:cubicBezTo>
                <a:cubicBezTo>
                  <a:pt x="634807" y="8689443"/>
                  <a:pt x="634804" y="8668796"/>
                  <a:pt x="624473" y="8658474"/>
                </a:cubicBezTo>
                <a:cubicBezTo>
                  <a:pt x="624472" y="8648150"/>
                  <a:pt x="624472" y="8648150"/>
                  <a:pt x="634804" y="8648150"/>
                </a:cubicBezTo>
                <a:cubicBezTo>
                  <a:pt x="603811" y="8637828"/>
                  <a:pt x="572818" y="8575892"/>
                  <a:pt x="541826" y="8493312"/>
                </a:cubicBezTo>
                <a:cubicBezTo>
                  <a:pt x="510832" y="8410731"/>
                  <a:pt x="500500" y="8328149"/>
                  <a:pt x="490171" y="8276537"/>
                </a:cubicBezTo>
                <a:close/>
                <a:moveTo>
                  <a:pt x="806632" y="8255612"/>
                </a:moveTo>
                <a:lnTo>
                  <a:pt x="850907" y="8343801"/>
                </a:lnTo>
                <a:cubicBezTo>
                  <a:pt x="869095" y="8411044"/>
                  <a:pt x="903518" y="8502760"/>
                  <a:pt x="935992" y="8551696"/>
                </a:cubicBezTo>
                <a:cubicBezTo>
                  <a:pt x="936073" y="8511982"/>
                  <a:pt x="954359" y="8529584"/>
                  <a:pt x="969526" y="8533143"/>
                </a:cubicBezTo>
                <a:lnTo>
                  <a:pt x="976687" y="8531121"/>
                </a:lnTo>
                <a:lnTo>
                  <a:pt x="917057" y="8420546"/>
                </a:lnTo>
                <a:cubicBezTo>
                  <a:pt x="892441" y="8373114"/>
                  <a:pt x="867602" y="8321903"/>
                  <a:pt x="844099" y="8265042"/>
                </a:cubicBezTo>
                <a:cubicBezTo>
                  <a:pt x="840083" y="8281989"/>
                  <a:pt x="820424" y="8263022"/>
                  <a:pt x="808037" y="8255841"/>
                </a:cubicBezTo>
                <a:close/>
                <a:moveTo>
                  <a:pt x="2503470" y="8056143"/>
                </a:moveTo>
                <a:lnTo>
                  <a:pt x="2519093" y="8080730"/>
                </a:lnTo>
                <a:cubicBezTo>
                  <a:pt x="2512766" y="8074404"/>
                  <a:pt x="2506439" y="8064915"/>
                  <a:pt x="2503277" y="8057009"/>
                </a:cubicBezTo>
                <a:cubicBezTo>
                  <a:pt x="2503342" y="8056721"/>
                  <a:pt x="2503406" y="8056431"/>
                  <a:pt x="2503470" y="8056143"/>
                </a:cubicBezTo>
                <a:close/>
                <a:moveTo>
                  <a:pt x="764668" y="8009342"/>
                </a:moveTo>
                <a:lnTo>
                  <a:pt x="763417" y="8021661"/>
                </a:lnTo>
                <a:cubicBezTo>
                  <a:pt x="796582" y="8062913"/>
                  <a:pt x="800495" y="8106791"/>
                  <a:pt x="834965" y="8162667"/>
                </a:cubicBezTo>
                <a:cubicBezTo>
                  <a:pt x="834830" y="8243760"/>
                  <a:pt x="875959" y="8291669"/>
                  <a:pt x="931577" y="8419358"/>
                </a:cubicBezTo>
                <a:cubicBezTo>
                  <a:pt x="938237" y="8411388"/>
                  <a:pt x="943885" y="8412724"/>
                  <a:pt x="948700" y="8415056"/>
                </a:cubicBezTo>
                <a:lnTo>
                  <a:pt x="953120" y="8415668"/>
                </a:lnTo>
                <a:lnTo>
                  <a:pt x="913409" y="8298012"/>
                </a:lnTo>
                <a:cubicBezTo>
                  <a:pt x="878441" y="8218455"/>
                  <a:pt x="830095" y="8138715"/>
                  <a:pt x="780862" y="8043854"/>
                </a:cubicBezTo>
                <a:close/>
                <a:moveTo>
                  <a:pt x="2215406" y="7954197"/>
                </a:moveTo>
                <a:cubicBezTo>
                  <a:pt x="2215409" y="7966851"/>
                  <a:pt x="2215409" y="7966851"/>
                  <a:pt x="2228060" y="7966851"/>
                </a:cubicBezTo>
                <a:cubicBezTo>
                  <a:pt x="2215408" y="7979505"/>
                  <a:pt x="2202754" y="7966848"/>
                  <a:pt x="2215406" y="7954197"/>
                </a:cubicBezTo>
                <a:close/>
                <a:moveTo>
                  <a:pt x="3442472" y="7922889"/>
                </a:moveTo>
                <a:lnTo>
                  <a:pt x="3452306" y="7931229"/>
                </a:lnTo>
                <a:cubicBezTo>
                  <a:pt x="3447140" y="7931228"/>
                  <a:pt x="3444560" y="7928648"/>
                  <a:pt x="3443267" y="7926066"/>
                </a:cubicBezTo>
                <a:close/>
                <a:moveTo>
                  <a:pt x="633680" y="7810980"/>
                </a:moveTo>
                <a:lnTo>
                  <a:pt x="657178" y="7880034"/>
                </a:lnTo>
                <a:lnTo>
                  <a:pt x="662339" y="7894485"/>
                </a:lnTo>
                <a:lnTo>
                  <a:pt x="663355" y="7877766"/>
                </a:lnTo>
                <a:lnTo>
                  <a:pt x="662722" y="7877663"/>
                </a:lnTo>
                <a:close/>
                <a:moveTo>
                  <a:pt x="2312033" y="7793150"/>
                </a:moveTo>
                <a:lnTo>
                  <a:pt x="2329289" y="7802352"/>
                </a:lnTo>
                <a:cubicBezTo>
                  <a:pt x="2316636" y="7802355"/>
                  <a:pt x="2329290" y="7815009"/>
                  <a:pt x="2329290" y="7827662"/>
                </a:cubicBezTo>
                <a:lnTo>
                  <a:pt x="2316635" y="7815006"/>
                </a:lnTo>
                <a:lnTo>
                  <a:pt x="2316636" y="7802355"/>
                </a:lnTo>
                <a:close/>
                <a:moveTo>
                  <a:pt x="2296450" y="7769516"/>
                </a:moveTo>
                <a:lnTo>
                  <a:pt x="2303980" y="7777047"/>
                </a:lnTo>
                <a:lnTo>
                  <a:pt x="2312033" y="7793150"/>
                </a:lnTo>
                <a:lnTo>
                  <a:pt x="2308530" y="7791284"/>
                </a:lnTo>
                <a:close/>
                <a:moveTo>
                  <a:pt x="2276478" y="7726433"/>
                </a:moveTo>
                <a:lnTo>
                  <a:pt x="2286584" y="7751738"/>
                </a:lnTo>
                <a:lnTo>
                  <a:pt x="2296450" y="7769516"/>
                </a:lnTo>
                <a:lnTo>
                  <a:pt x="2291328" y="7764395"/>
                </a:lnTo>
                <a:cubicBezTo>
                  <a:pt x="2291328" y="7751738"/>
                  <a:pt x="2278673" y="7739090"/>
                  <a:pt x="2266022" y="7726434"/>
                </a:cubicBezTo>
                <a:close/>
                <a:moveTo>
                  <a:pt x="2268472" y="7706363"/>
                </a:moveTo>
                <a:lnTo>
                  <a:pt x="2278674" y="7726434"/>
                </a:lnTo>
                <a:lnTo>
                  <a:pt x="2276478" y="7726433"/>
                </a:lnTo>
                <a:close/>
                <a:moveTo>
                  <a:pt x="3206446" y="7625214"/>
                </a:moveTo>
                <a:lnTo>
                  <a:pt x="3235355" y="7673157"/>
                </a:lnTo>
                <a:cubicBezTo>
                  <a:pt x="3235355" y="7683482"/>
                  <a:pt x="3235355" y="7683482"/>
                  <a:pt x="3245688" y="7693805"/>
                </a:cubicBezTo>
                <a:cubicBezTo>
                  <a:pt x="3245688" y="7704126"/>
                  <a:pt x="3256018" y="7704129"/>
                  <a:pt x="3256018" y="7704129"/>
                </a:cubicBezTo>
                <a:cubicBezTo>
                  <a:pt x="3276682" y="7755744"/>
                  <a:pt x="3318005" y="7817678"/>
                  <a:pt x="3359327" y="7869293"/>
                </a:cubicBezTo>
                <a:cubicBezTo>
                  <a:pt x="3379990" y="7920902"/>
                  <a:pt x="3421314" y="8003487"/>
                  <a:pt x="3483299" y="8075745"/>
                </a:cubicBezTo>
                <a:cubicBezTo>
                  <a:pt x="3534956" y="8158326"/>
                  <a:pt x="3596940" y="8230581"/>
                  <a:pt x="3638266" y="8271875"/>
                </a:cubicBezTo>
                <a:lnTo>
                  <a:pt x="3778586" y="8450318"/>
                </a:lnTo>
                <a:lnTo>
                  <a:pt x="3799856" y="8410686"/>
                </a:lnTo>
                <a:lnTo>
                  <a:pt x="3796932" y="8407347"/>
                </a:lnTo>
                <a:lnTo>
                  <a:pt x="3739514" y="8350320"/>
                </a:lnTo>
                <a:cubicBezTo>
                  <a:pt x="3718596" y="8331752"/>
                  <a:pt x="3703464" y="8307914"/>
                  <a:pt x="3695316" y="8279910"/>
                </a:cubicBezTo>
                <a:cubicBezTo>
                  <a:pt x="3694896" y="8262531"/>
                  <a:pt x="3694476" y="8245152"/>
                  <a:pt x="3694056" y="8227773"/>
                </a:cubicBezTo>
                <a:lnTo>
                  <a:pt x="3682170" y="8203487"/>
                </a:lnTo>
                <a:cubicBezTo>
                  <a:pt x="3669258" y="8181552"/>
                  <a:pt x="3653760" y="8158323"/>
                  <a:pt x="3638266" y="8137679"/>
                </a:cubicBezTo>
                <a:cubicBezTo>
                  <a:pt x="3596942" y="8096387"/>
                  <a:pt x="3565948" y="8065419"/>
                  <a:pt x="3545285" y="8065419"/>
                </a:cubicBezTo>
                <a:cubicBezTo>
                  <a:pt x="3545285" y="8055099"/>
                  <a:pt x="3534954" y="8055099"/>
                  <a:pt x="3534954" y="8055099"/>
                </a:cubicBezTo>
                <a:cubicBezTo>
                  <a:pt x="3534956" y="8044778"/>
                  <a:pt x="3524626" y="8034453"/>
                  <a:pt x="3514292" y="8034456"/>
                </a:cubicBezTo>
                <a:lnTo>
                  <a:pt x="3514294" y="8044778"/>
                </a:lnTo>
                <a:lnTo>
                  <a:pt x="3524627" y="8055099"/>
                </a:lnTo>
                <a:lnTo>
                  <a:pt x="3524626" y="8065421"/>
                </a:lnTo>
                <a:cubicBezTo>
                  <a:pt x="3493634" y="8024127"/>
                  <a:pt x="3503962" y="8024130"/>
                  <a:pt x="3483299" y="7993160"/>
                </a:cubicBezTo>
                <a:lnTo>
                  <a:pt x="3493632" y="8003487"/>
                </a:lnTo>
                <a:lnTo>
                  <a:pt x="3493634" y="7993163"/>
                </a:lnTo>
                <a:lnTo>
                  <a:pt x="3493632" y="7982841"/>
                </a:lnTo>
                <a:cubicBezTo>
                  <a:pt x="3493632" y="7982841"/>
                  <a:pt x="3503962" y="8003487"/>
                  <a:pt x="3514292" y="7993163"/>
                </a:cubicBezTo>
                <a:cubicBezTo>
                  <a:pt x="3493632" y="7962194"/>
                  <a:pt x="3472968" y="7931226"/>
                  <a:pt x="3462640" y="7941551"/>
                </a:cubicBezTo>
                <a:cubicBezTo>
                  <a:pt x="3462640" y="7941551"/>
                  <a:pt x="3462640" y="7931229"/>
                  <a:pt x="3452306" y="7931229"/>
                </a:cubicBezTo>
                <a:lnTo>
                  <a:pt x="3452306" y="7920905"/>
                </a:lnTo>
                <a:lnTo>
                  <a:pt x="3452306" y="7910582"/>
                </a:lnTo>
                <a:lnTo>
                  <a:pt x="3441976" y="7920905"/>
                </a:lnTo>
                <a:cubicBezTo>
                  <a:pt x="3442140" y="7921568"/>
                  <a:pt x="3442308" y="7922228"/>
                  <a:pt x="3442472" y="7922889"/>
                </a:cubicBezTo>
                <a:lnTo>
                  <a:pt x="3400006" y="7886874"/>
                </a:lnTo>
                <a:cubicBezTo>
                  <a:pt x="3349642" y="7837032"/>
                  <a:pt x="3305090" y="7771226"/>
                  <a:pt x="3266348" y="7693805"/>
                </a:cubicBezTo>
                <a:cubicBezTo>
                  <a:pt x="3266348" y="7693805"/>
                  <a:pt x="3266348" y="7683482"/>
                  <a:pt x="3256018" y="7683485"/>
                </a:cubicBezTo>
                <a:cubicBezTo>
                  <a:pt x="3256018" y="7673160"/>
                  <a:pt x="3245690" y="7662839"/>
                  <a:pt x="3245690" y="7662839"/>
                </a:cubicBezTo>
                <a:lnTo>
                  <a:pt x="3245688" y="7673162"/>
                </a:lnTo>
                <a:lnTo>
                  <a:pt x="3233204" y="7637403"/>
                </a:lnTo>
                <a:close/>
                <a:moveTo>
                  <a:pt x="3217256" y="7536666"/>
                </a:moveTo>
                <a:lnTo>
                  <a:pt x="3221402" y="7555992"/>
                </a:lnTo>
                <a:lnTo>
                  <a:pt x="3225024" y="7559613"/>
                </a:lnTo>
                <a:lnTo>
                  <a:pt x="3225026" y="7566182"/>
                </a:lnTo>
                <a:lnTo>
                  <a:pt x="3222992" y="7563411"/>
                </a:lnTo>
                <a:lnTo>
                  <a:pt x="3228820" y="7590581"/>
                </a:lnTo>
                <a:lnTo>
                  <a:pt x="3235356" y="7590581"/>
                </a:lnTo>
                <a:cubicBezTo>
                  <a:pt x="3235356" y="7580259"/>
                  <a:pt x="3235356" y="7580259"/>
                  <a:pt x="3225026" y="7569936"/>
                </a:cubicBezTo>
                <a:lnTo>
                  <a:pt x="3225026" y="7566182"/>
                </a:lnTo>
                <a:lnTo>
                  <a:pt x="3235356" y="7580259"/>
                </a:lnTo>
                <a:close/>
                <a:moveTo>
                  <a:pt x="576853" y="7500311"/>
                </a:moveTo>
                <a:lnTo>
                  <a:pt x="576661" y="7505700"/>
                </a:lnTo>
                <a:lnTo>
                  <a:pt x="577664" y="7506488"/>
                </a:lnTo>
                <a:lnTo>
                  <a:pt x="580756" y="7503573"/>
                </a:lnTo>
                <a:close/>
                <a:moveTo>
                  <a:pt x="3058964" y="7357428"/>
                </a:moveTo>
                <a:lnTo>
                  <a:pt x="3110093" y="7465419"/>
                </a:lnTo>
                <a:lnTo>
                  <a:pt x="3147628" y="7527669"/>
                </a:lnTo>
                <a:close/>
                <a:moveTo>
                  <a:pt x="1935281" y="7216802"/>
                </a:moveTo>
                <a:lnTo>
                  <a:pt x="1937030" y="7220294"/>
                </a:lnTo>
                <a:lnTo>
                  <a:pt x="1937028" y="7232948"/>
                </a:lnTo>
                <a:lnTo>
                  <a:pt x="1937028" y="7245597"/>
                </a:lnTo>
                <a:cubicBezTo>
                  <a:pt x="1936446" y="7235999"/>
                  <a:pt x="1935863" y="7226400"/>
                  <a:pt x="1935281" y="7216802"/>
                </a:cubicBezTo>
                <a:close/>
                <a:moveTo>
                  <a:pt x="2891850" y="7157030"/>
                </a:moveTo>
                <a:lnTo>
                  <a:pt x="2894432" y="7157030"/>
                </a:lnTo>
                <a:cubicBezTo>
                  <a:pt x="2894430" y="7160471"/>
                  <a:pt x="2894430" y="7163912"/>
                  <a:pt x="2894429" y="7167353"/>
                </a:cubicBezTo>
                <a:close/>
                <a:moveTo>
                  <a:pt x="404158" y="7137999"/>
                </a:moveTo>
                <a:lnTo>
                  <a:pt x="401374" y="7139007"/>
                </a:lnTo>
                <a:cubicBezTo>
                  <a:pt x="401072" y="7144677"/>
                  <a:pt x="403046" y="7156478"/>
                  <a:pt x="408661" y="7178088"/>
                </a:cubicBezTo>
                <a:lnTo>
                  <a:pt x="412363" y="7181183"/>
                </a:lnTo>
                <a:close/>
                <a:moveTo>
                  <a:pt x="2918046" y="7071500"/>
                </a:moveTo>
                <a:lnTo>
                  <a:pt x="2915096" y="7074452"/>
                </a:lnTo>
                <a:cubicBezTo>
                  <a:pt x="2925426" y="7095093"/>
                  <a:pt x="2915093" y="7105416"/>
                  <a:pt x="2935756" y="7157030"/>
                </a:cubicBezTo>
                <a:cubicBezTo>
                  <a:pt x="2915093" y="7157027"/>
                  <a:pt x="2894432" y="7095093"/>
                  <a:pt x="2884102" y="7126059"/>
                </a:cubicBezTo>
                <a:cubicBezTo>
                  <a:pt x="2889268" y="7136382"/>
                  <a:pt x="2889268" y="7141548"/>
                  <a:pt x="2889268" y="7146705"/>
                </a:cubicBezTo>
                <a:lnTo>
                  <a:pt x="2891850" y="7157030"/>
                </a:lnTo>
                <a:lnTo>
                  <a:pt x="2884104" y="7157030"/>
                </a:lnTo>
                <a:lnTo>
                  <a:pt x="2884104" y="7167354"/>
                </a:lnTo>
                <a:lnTo>
                  <a:pt x="2884104" y="7177674"/>
                </a:lnTo>
                <a:cubicBezTo>
                  <a:pt x="2894432" y="7187996"/>
                  <a:pt x="2904764" y="7208642"/>
                  <a:pt x="2915096" y="7229289"/>
                </a:cubicBezTo>
                <a:lnTo>
                  <a:pt x="2925425" y="7239612"/>
                </a:lnTo>
                <a:cubicBezTo>
                  <a:pt x="2925425" y="7239612"/>
                  <a:pt x="2925425" y="7249932"/>
                  <a:pt x="2935756" y="7260254"/>
                </a:cubicBezTo>
                <a:cubicBezTo>
                  <a:pt x="2935756" y="7260254"/>
                  <a:pt x="2935757" y="7270577"/>
                  <a:pt x="2946089" y="7270578"/>
                </a:cubicBezTo>
                <a:cubicBezTo>
                  <a:pt x="2946089" y="7260257"/>
                  <a:pt x="2946089" y="7260257"/>
                  <a:pt x="2935752" y="7249928"/>
                </a:cubicBezTo>
                <a:cubicBezTo>
                  <a:pt x="2935752" y="7249928"/>
                  <a:pt x="2935756" y="7239608"/>
                  <a:pt x="2925425" y="7229289"/>
                </a:cubicBezTo>
                <a:cubicBezTo>
                  <a:pt x="2946086" y="7249932"/>
                  <a:pt x="2956418" y="7270577"/>
                  <a:pt x="2977079" y="7280901"/>
                </a:cubicBezTo>
                <a:cubicBezTo>
                  <a:pt x="2982244" y="7275741"/>
                  <a:pt x="2982248" y="7265417"/>
                  <a:pt x="2984831" y="7257674"/>
                </a:cubicBezTo>
                <a:lnTo>
                  <a:pt x="3003734" y="7251377"/>
                </a:lnTo>
                <a:lnTo>
                  <a:pt x="2942093" y="7133019"/>
                </a:lnTo>
                <a:close/>
                <a:moveTo>
                  <a:pt x="2915093" y="7063944"/>
                </a:moveTo>
                <a:lnTo>
                  <a:pt x="2915093" y="7064126"/>
                </a:lnTo>
                <a:lnTo>
                  <a:pt x="2915164" y="7064126"/>
                </a:lnTo>
                <a:cubicBezTo>
                  <a:pt x="2915140" y="7064067"/>
                  <a:pt x="2915117" y="7064004"/>
                  <a:pt x="2915093" y="7063944"/>
                </a:cubicBezTo>
                <a:close/>
                <a:moveTo>
                  <a:pt x="2849382" y="6895821"/>
                </a:moveTo>
                <a:lnTo>
                  <a:pt x="2848265" y="6901058"/>
                </a:lnTo>
                <a:cubicBezTo>
                  <a:pt x="2849880" y="6910896"/>
                  <a:pt x="2854398" y="6922835"/>
                  <a:pt x="2860859" y="6936381"/>
                </a:cubicBezTo>
                <a:lnTo>
                  <a:pt x="2875322" y="6962196"/>
                </a:lnTo>
                <a:close/>
                <a:moveTo>
                  <a:pt x="385241" y="6674598"/>
                </a:moveTo>
                <a:lnTo>
                  <a:pt x="385633" y="6679001"/>
                </a:lnTo>
                <a:cubicBezTo>
                  <a:pt x="387103" y="6695453"/>
                  <a:pt x="388735" y="6713736"/>
                  <a:pt x="390691" y="6735674"/>
                </a:cubicBezTo>
                <a:cubicBezTo>
                  <a:pt x="456884" y="6899270"/>
                  <a:pt x="457918" y="7076084"/>
                  <a:pt x="520061" y="7276901"/>
                </a:cubicBezTo>
                <a:cubicBezTo>
                  <a:pt x="513403" y="7284867"/>
                  <a:pt x="523978" y="7320776"/>
                  <a:pt x="526588" y="7350027"/>
                </a:cubicBezTo>
                <a:cubicBezTo>
                  <a:pt x="541213" y="7348715"/>
                  <a:pt x="546431" y="7407216"/>
                  <a:pt x="553093" y="7399248"/>
                </a:cubicBezTo>
                <a:cubicBezTo>
                  <a:pt x="557144" y="7362027"/>
                  <a:pt x="537298" y="7304837"/>
                  <a:pt x="566546" y="7302215"/>
                </a:cubicBezTo>
                <a:cubicBezTo>
                  <a:pt x="606235" y="7416590"/>
                  <a:pt x="611455" y="7475093"/>
                  <a:pt x="616675" y="7533593"/>
                </a:cubicBezTo>
                <a:cubicBezTo>
                  <a:pt x="617654" y="7544562"/>
                  <a:pt x="616568" y="7547885"/>
                  <a:pt x="614161" y="7546719"/>
                </a:cubicBezTo>
                <a:lnTo>
                  <a:pt x="609307" y="7540304"/>
                </a:lnTo>
                <a:lnTo>
                  <a:pt x="620531" y="7570017"/>
                </a:lnTo>
                <a:cubicBezTo>
                  <a:pt x="629965" y="7593128"/>
                  <a:pt x="639236" y="7614408"/>
                  <a:pt x="648503" y="7635690"/>
                </a:cubicBezTo>
                <a:cubicBezTo>
                  <a:pt x="641845" y="7643657"/>
                  <a:pt x="624608" y="7615721"/>
                  <a:pt x="627220" y="7644969"/>
                </a:cubicBezTo>
                <a:cubicBezTo>
                  <a:pt x="660385" y="7686221"/>
                  <a:pt x="664298" y="7730099"/>
                  <a:pt x="698768" y="7785975"/>
                </a:cubicBezTo>
                <a:cubicBezTo>
                  <a:pt x="698737" y="7806249"/>
                  <a:pt x="701281" y="7824449"/>
                  <a:pt x="705985" y="7842338"/>
                </a:cubicBezTo>
                <a:lnTo>
                  <a:pt x="719231" y="7878117"/>
                </a:lnTo>
                <a:lnTo>
                  <a:pt x="727777" y="7870068"/>
                </a:lnTo>
                <a:cubicBezTo>
                  <a:pt x="747623" y="7927256"/>
                  <a:pt x="766162" y="7969820"/>
                  <a:pt x="784700" y="8012382"/>
                </a:cubicBezTo>
                <a:lnTo>
                  <a:pt x="781397" y="8012736"/>
                </a:lnTo>
                <a:lnTo>
                  <a:pt x="795380" y="8042666"/>
                </a:lnTo>
                <a:cubicBezTo>
                  <a:pt x="808700" y="8026727"/>
                  <a:pt x="817970" y="8048009"/>
                  <a:pt x="824632" y="8040041"/>
                </a:cubicBezTo>
                <a:cubicBezTo>
                  <a:pt x="870980" y="8146451"/>
                  <a:pt x="930647" y="8236919"/>
                  <a:pt x="983654" y="8335359"/>
                </a:cubicBezTo>
                <a:lnTo>
                  <a:pt x="1037300" y="8419382"/>
                </a:lnTo>
                <a:lnTo>
                  <a:pt x="972338" y="8288648"/>
                </a:lnTo>
                <a:cubicBezTo>
                  <a:pt x="825709" y="7969799"/>
                  <a:pt x="696904" y="7641530"/>
                  <a:pt x="580660" y="7306610"/>
                </a:cubicBezTo>
                <a:cubicBezTo>
                  <a:pt x="536000" y="7176582"/>
                  <a:pt x="492655" y="7046556"/>
                  <a:pt x="452429" y="6916037"/>
                </a:cubicBezTo>
                <a:close/>
                <a:moveTo>
                  <a:pt x="2698146" y="6455090"/>
                </a:moveTo>
                <a:cubicBezTo>
                  <a:pt x="2708474" y="6506702"/>
                  <a:pt x="2718806" y="6589286"/>
                  <a:pt x="2749798" y="6671862"/>
                </a:cubicBezTo>
                <a:cubicBezTo>
                  <a:pt x="2765296" y="6713156"/>
                  <a:pt x="2780790" y="6749286"/>
                  <a:pt x="2796288" y="6776381"/>
                </a:cubicBezTo>
                <a:lnTo>
                  <a:pt x="2807396" y="6788406"/>
                </a:lnTo>
                <a:lnTo>
                  <a:pt x="2758038" y="6662120"/>
                </a:lnTo>
                <a:lnTo>
                  <a:pt x="2702070" y="6463778"/>
                </a:lnTo>
                <a:close/>
                <a:moveTo>
                  <a:pt x="1578806" y="6051324"/>
                </a:moveTo>
                <a:lnTo>
                  <a:pt x="1578095" y="6052265"/>
                </a:lnTo>
                <a:lnTo>
                  <a:pt x="1579340" y="6053457"/>
                </a:lnTo>
                <a:close/>
                <a:moveTo>
                  <a:pt x="3157676" y="5831444"/>
                </a:moveTo>
                <a:lnTo>
                  <a:pt x="3167154" y="5897463"/>
                </a:lnTo>
                <a:lnTo>
                  <a:pt x="3179536" y="5918415"/>
                </a:lnTo>
                <a:lnTo>
                  <a:pt x="3183389" y="5926548"/>
                </a:lnTo>
                <a:close/>
                <a:moveTo>
                  <a:pt x="1608035" y="5790446"/>
                </a:moveTo>
                <a:lnTo>
                  <a:pt x="1608806" y="5802330"/>
                </a:lnTo>
                <a:lnTo>
                  <a:pt x="1608036" y="5803103"/>
                </a:lnTo>
                <a:close/>
                <a:moveTo>
                  <a:pt x="1620094" y="5777793"/>
                </a:moveTo>
                <a:lnTo>
                  <a:pt x="1620690" y="5777793"/>
                </a:lnTo>
                <a:lnTo>
                  <a:pt x="1620689" y="5790449"/>
                </a:lnTo>
                <a:cubicBezTo>
                  <a:pt x="1620491" y="5786231"/>
                  <a:pt x="1620293" y="5782011"/>
                  <a:pt x="1620094" y="5777793"/>
                </a:cubicBezTo>
                <a:close/>
                <a:moveTo>
                  <a:pt x="987599" y="5658741"/>
                </a:moveTo>
                <a:lnTo>
                  <a:pt x="986690" y="5662070"/>
                </a:lnTo>
                <a:lnTo>
                  <a:pt x="988007" y="5663910"/>
                </a:lnTo>
                <a:close/>
                <a:moveTo>
                  <a:pt x="179521" y="5654276"/>
                </a:moveTo>
                <a:cubicBezTo>
                  <a:pt x="176486" y="5655123"/>
                  <a:pt x="173573" y="5658609"/>
                  <a:pt x="170569" y="5666250"/>
                </a:cubicBezTo>
                <a:cubicBezTo>
                  <a:pt x="185059" y="5746032"/>
                  <a:pt x="196937" y="5796564"/>
                  <a:pt x="203464" y="5869691"/>
                </a:cubicBezTo>
                <a:cubicBezTo>
                  <a:pt x="208685" y="5928194"/>
                  <a:pt x="221867" y="5993349"/>
                  <a:pt x="224344" y="6103695"/>
                </a:cubicBezTo>
                <a:cubicBezTo>
                  <a:pt x="224344" y="6103695"/>
                  <a:pt x="209719" y="6105008"/>
                  <a:pt x="211024" y="6119633"/>
                </a:cubicBezTo>
                <a:cubicBezTo>
                  <a:pt x="233477" y="6206070"/>
                  <a:pt x="224212" y="6184790"/>
                  <a:pt x="245357" y="6256604"/>
                </a:cubicBezTo>
                <a:cubicBezTo>
                  <a:pt x="247969" y="6285855"/>
                  <a:pt x="250579" y="6315104"/>
                  <a:pt x="254494" y="6358982"/>
                </a:cubicBezTo>
                <a:lnTo>
                  <a:pt x="266614" y="6397541"/>
                </a:lnTo>
                <a:lnTo>
                  <a:pt x="260396" y="6349323"/>
                </a:lnTo>
                <a:cubicBezTo>
                  <a:pt x="254164" y="6300128"/>
                  <a:pt x="247931" y="6250931"/>
                  <a:pt x="238729" y="6189101"/>
                </a:cubicBezTo>
                <a:cubicBezTo>
                  <a:pt x="242779" y="6151881"/>
                  <a:pt x="248135" y="6129287"/>
                  <a:pt x="245522" y="6100037"/>
                </a:cubicBezTo>
                <a:cubicBezTo>
                  <a:pt x="235667" y="6030894"/>
                  <a:pt x="227479" y="5959761"/>
                  <a:pt x="221948" y="5887466"/>
                </a:cubicBezTo>
                <a:lnTo>
                  <a:pt x="214630" y="5676320"/>
                </a:lnTo>
                <a:lnTo>
                  <a:pt x="200849" y="5668716"/>
                </a:lnTo>
                <a:cubicBezTo>
                  <a:pt x="192137" y="5661435"/>
                  <a:pt x="185588" y="5652579"/>
                  <a:pt x="179521" y="5654276"/>
                </a:cubicBezTo>
                <a:close/>
                <a:moveTo>
                  <a:pt x="207314" y="5516166"/>
                </a:moveTo>
                <a:lnTo>
                  <a:pt x="207958" y="5528946"/>
                </a:lnTo>
                <a:lnTo>
                  <a:pt x="211150" y="5547980"/>
                </a:lnTo>
                <a:lnTo>
                  <a:pt x="210569" y="5526123"/>
                </a:lnTo>
                <a:close/>
                <a:moveTo>
                  <a:pt x="192424" y="5257115"/>
                </a:moveTo>
                <a:lnTo>
                  <a:pt x="193628" y="5272157"/>
                </a:lnTo>
                <a:lnTo>
                  <a:pt x="191896" y="5279469"/>
                </a:lnTo>
                <a:lnTo>
                  <a:pt x="193616" y="5297948"/>
                </a:lnTo>
                <a:lnTo>
                  <a:pt x="196162" y="5303711"/>
                </a:lnTo>
                <a:lnTo>
                  <a:pt x="193628" y="5272157"/>
                </a:lnTo>
                <a:lnTo>
                  <a:pt x="193729" y="5271741"/>
                </a:lnTo>
                <a:cubicBezTo>
                  <a:pt x="193729" y="5271741"/>
                  <a:pt x="193729" y="5271741"/>
                  <a:pt x="192424" y="5257115"/>
                </a:cubicBezTo>
                <a:close/>
                <a:moveTo>
                  <a:pt x="167189" y="5242794"/>
                </a:moveTo>
                <a:cubicBezTo>
                  <a:pt x="165524" y="5244786"/>
                  <a:pt x="165853" y="5248443"/>
                  <a:pt x="169834" y="5251772"/>
                </a:cubicBezTo>
                <a:cubicBezTo>
                  <a:pt x="167089" y="5303616"/>
                  <a:pt x="170969" y="5367765"/>
                  <a:pt x="174181" y="5434740"/>
                </a:cubicBezTo>
                <a:lnTo>
                  <a:pt x="175744" y="5481300"/>
                </a:lnTo>
                <a:lnTo>
                  <a:pt x="176030" y="5479637"/>
                </a:lnTo>
                <a:cubicBezTo>
                  <a:pt x="178870" y="5470169"/>
                  <a:pt x="182201" y="5466183"/>
                  <a:pt x="181550" y="5458872"/>
                </a:cubicBezTo>
                <a:cubicBezTo>
                  <a:pt x="186184" y="5469513"/>
                  <a:pt x="190166" y="5472840"/>
                  <a:pt x="193984" y="5474340"/>
                </a:cubicBezTo>
                <a:lnTo>
                  <a:pt x="201959" y="5477472"/>
                </a:lnTo>
                <a:lnTo>
                  <a:pt x="196402" y="5432868"/>
                </a:lnTo>
                <a:cubicBezTo>
                  <a:pt x="189137" y="5390691"/>
                  <a:pt x="181877" y="5348513"/>
                  <a:pt x="176849" y="5308184"/>
                </a:cubicBezTo>
                <a:lnTo>
                  <a:pt x="173353" y="5243462"/>
                </a:lnTo>
                <a:close/>
                <a:moveTo>
                  <a:pt x="1645996" y="5183081"/>
                </a:moveTo>
                <a:lnTo>
                  <a:pt x="1645996" y="5195732"/>
                </a:lnTo>
                <a:lnTo>
                  <a:pt x="1633342" y="5195732"/>
                </a:lnTo>
                <a:close/>
                <a:moveTo>
                  <a:pt x="1620689" y="5043891"/>
                </a:moveTo>
                <a:cubicBezTo>
                  <a:pt x="1620690" y="5069196"/>
                  <a:pt x="1620690" y="5107157"/>
                  <a:pt x="1633343" y="5119812"/>
                </a:cubicBezTo>
                <a:cubicBezTo>
                  <a:pt x="1633342" y="5132463"/>
                  <a:pt x="1633343" y="5145120"/>
                  <a:pt x="1620690" y="5145120"/>
                </a:cubicBezTo>
                <a:cubicBezTo>
                  <a:pt x="1620689" y="5157771"/>
                  <a:pt x="1620689" y="5170424"/>
                  <a:pt x="1633342" y="5170424"/>
                </a:cubicBezTo>
                <a:cubicBezTo>
                  <a:pt x="1633343" y="5174643"/>
                  <a:pt x="1633344" y="5178861"/>
                  <a:pt x="1633343" y="5183081"/>
                </a:cubicBezTo>
                <a:cubicBezTo>
                  <a:pt x="1633343" y="5187296"/>
                  <a:pt x="1633342" y="5191514"/>
                  <a:pt x="1633342" y="5195732"/>
                </a:cubicBezTo>
                <a:lnTo>
                  <a:pt x="1633342" y="5208387"/>
                </a:lnTo>
                <a:lnTo>
                  <a:pt x="1633343" y="5221041"/>
                </a:lnTo>
                <a:lnTo>
                  <a:pt x="1645996" y="5221038"/>
                </a:lnTo>
                <a:cubicBezTo>
                  <a:pt x="1645996" y="5284307"/>
                  <a:pt x="1633343" y="5221041"/>
                  <a:pt x="1620689" y="5233692"/>
                </a:cubicBezTo>
                <a:cubicBezTo>
                  <a:pt x="1608036" y="5246345"/>
                  <a:pt x="1620690" y="5259002"/>
                  <a:pt x="1633343" y="5246346"/>
                </a:cubicBezTo>
                <a:cubicBezTo>
                  <a:pt x="1633342" y="5309613"/>
                  <a:pt x="1620689" y="5246345"/>
                  <a:pt x="1620689" y="5284307"/>
                </a:cubicBezTo>
                <a:cubicBezTo>
                  <a:pt x="1620689" y="5284307"/>
                  <a:pt x="1620689" y="5322267"/>
                  <a:pt x="1620694" y="5360228"/>
                </a:cubicBezTo>
                <a:lnTo>
                  <a:pt x="1608036" y="5372882"/>
                </a:lnTo>
                <a:cubicBezTo>
                  <a:pt x="1608036" y="5372882"/>
                  <a:pt x="1608035" y="5385537"/>
                  <a:pt x="1620689" y="5385533"/>
                </a:cubicBezTo>
                <a:lnTo>
                  <a:pt x="1608035" y="5385537"/>
                </a:lnTo>
                <a:cubicBezTo>
                  <a:pt x="1633343" y="5436149"/>
                  <a:pt x="1595381" y="5474111"/>
                  <a:pt x="1620689" y="5512071"/>
                </a:cubicBezTo>
                <a:lnTo>
                  <a:pt x="1620690" y="5524721"/>
                </a:lnTo>
                <a:lnTo>
                  <a:pt x="1620689" y="5550032"/>
                </a:lnTo>
                <a:cubicBezTo>
                  <a:pt x="1620690" y="5562681"/>
                  <a:pt x="1620690" y="5562681"/>
                  <a:pt x="1633342" y="5550032"/>
                </a:cubicBezTo>
                <a:cubicBezTo>
                  <a:pt x="1608035" y="5575335"/>
                  <a:pt x="1620690" y="5613299"/>
                  <a:pt x="1620689" y="5651259"/>
                </a:cubicBezTo>
                <a:cubicBezTo>
                  <a:pt x="1620689" y="5663913"/>
                  <a:pt x="1620689" y="5651259"/>
                  <a:pt x="1608035" y="5651259"/>
                </a:cubicBezTo>
                <a:lnTo>
                  <a:pt x="1608035" y="5663913"/>
                </a:lnTo>
                <a:cubicBezTo>
                  <a:pt x="1608035" y="5676567"/>
                  <a:pt x="1608035" y="5676567"/>
                  <a:pt x="1620689" y="5676567"/>
                </a:cubicBezTo>
                <a:lnTo>
                  <a:pt x="1620689" y="5689218"/>
                </a:lnTo>
                <a:cubicBezTo>
                  <a:pt x="1620690" y="5701871"/>
                  <a:pt x="1620690" y="5701871"/>
                  <a:pt x="1633342" y="5701869"/>
                </a:cubicBezTo>
                <a:cubicBezTo>
                  <a:pt x="1642835" y="5739831"/>
                  <a:pt x="1623851" y="5735088"/>
                  <a:pt x="1619108" y="5757035"/>
                </a:cubicBezTo>
                <a:cubicBezTo>
                  <a:pt x="1619435" y="5763954"/>
                  <a:pt x="1619766" y="5770875"/>
                  <a:pt x="1620094" y="5777793"/>
                </a:cubicBezTo>
                <a:lnTo>
                  <a:pt x="1608035" y="5777793"/>
                </a:lnTo>
                <a:lnTo>
                  <a:pt x="1608036" y="5765139"/>
                </a:lnTo>
                <a:lnTo>
                  <a:pt x="1595382" y="5714528"/>
                </a:lnTo>
                <a:cubicBezTo>
                  <a:pt x="1595382" y="5710310"/>
                  <a:pt x="1595382" y="5706092"/>
                  <a:pt x="1595386" y="5701874"/>
                </a:cubicBezTo>
                <a:lnTo>
                  <a:pt x="1582726" y="5714528"/>
                </a:lnTo>
                <a:cubicBezTo>
                  <a:pt x="1570074" y="5651259"/>
                  <a:pt x="1544766" y="5562684"/>
                  <a:pt x="1557422" y="5499417"/>
                </a:cubicBezTo>
                <a:cubicBezTo>
                  <a:pt x="1570074" y="5499414"/>
                  <a:pt x="1570078" y="5436149"/>
                  <a:pt x="1570076" y="5372882"/>
                </a:cubicBezTo>
                <a:cubicBezTo>
                  <a:pt x="1570076" y="5309618"/>
                  <a:pt x="1582726" y="5259002"/>
                  <a:pt x="1608035" y="5271653"/>
                </a:cubicBezTo>
                <a:cubicBezTo>
                  <a:pt x="1620690" y="5183081"/>
                  <a:pt x="1620690" y="5145120"/>
                  <a:pt x="1620689" y="5043891"/>
                </a:cubicBezTo>
                <a:close/>
                <a:moveTo>
                  <a:pt x="139210" y="4996022"/>
                </a:moveTo>
                <a:lnTo>
                  <a:pt x="139087" y="5001062"/>
                </a:lnTo>
                <a:cubicBezTo>
                  <a:pt x="137144" y="5033484"/>
                  <a:pt x="133681" y="5066966"/>
                  <a:pt x="127640" y="5102522"/>
                </a:cubicBezTo>
                <a:cubicBezTo>
                  <a:pt x="134267" y="5114828"/>
                  <a:pt x="139226" y="5129124"/>
                  <a:pt x="143042" y="5144790"/>
                </a:cubicBezTo>
                <a:lnTo>
                  <a:pt x="144632" y="5154192"/>
                </a:lnTo>
                <a:lnTo>
                  <a:pt x="142862" y="5083734"/>
                </a:lnTo>
                <a:lnTo>
                  <a:pt x="142894" y="5017103"/>
                </a:lnTo>
                <a:close/>
                <a:moveTo>
                  <a:pt x="2966222" y="4796178"/>
                </a:moveTo>
                <a:cubicBezTo>
                  <a:pt x="2943960" y="4811502"/>
                  <a:pt x="2946632" y="4827998"/>
                  <a:pt x="2947385" y="4848713"/>
                </a:cubicBezTo>
                <a:cubicBezTo>
                  <a:pt x="2955606" y="5132568"/>
                  <a:pt x="2968048" y="5418345"/>
                  <a:pt x="3017699" y="5700701"/>
                </a:cubicBezTo>
                <a:cubicBezTo>
                  <a:pt x="3023795" y="5754405"/>
                  <a:pt x="3046768" y="5815799"/>
                  <a:pt x="3017195" y="5858349"/>
                </a:cubicBezTo>
                <a:cubicBezTo>
                  <a:pt x="2968038" y="5932724"/>
                  <a:pt x="2999442" y="5997959"/>
                  <a:pt x="3016649" y="6072003"/>
                </a:cubicBezTo>
                <a:cubicBezTo>
                  <a:pt x="3039366" y="6212220"/>
                  <a:pt x="3071866" y="6350528"/>
                  <a:pt x="3109499" y="6487352"/>
                </a:cubicBezTo>
                <a:lnTo>
                  <a:pt x="3193523" y="6763580"/>
                </a:lnTo>
                <a:lnTo>
                  <a:pt x="3215621" y="6797463"/>
                </a:lnTo>
                <a:cubicBezTo>
                  <a:pt x="3249426" y="6839049"/>
                  <a:pt x="3282842" y="6860072"/>
                  <a:pt x="3303474" y="6938549"/>
                </a:cubicBezTo>
                <a:cubicBezTo>
                  <a:pt x="3297698" y="6953375"/>
                  <a:pt x="3281246" y="6929888"/>
                  <a:pt x="3273834" y="6927000"/>
                </a:cubicBezTo>
                <a:cubicBezTo>
                  <a:pt x="3320687" y="7047710"/>
                  <a:pt x="3343676" y="7142046"/>
                  <a:pt x="3415644" y="7264004"/>
                </a:cubicBezTo>
                <a:cubicBezTo>
                  <a:pt x="3414011" y="7246292"/>
                  <a:pt x="3425944" y="7259478"/>
                  <a:pt x="3440762" y="7265252"/>
                </a:cubicBezTo>
                <a:cubicBezTo>
                  <a:pt x="3473669" y="7312224"/>
                  <a:pt x="3484348" y="7350537"/>
                  <a:pt x="3497912" y="7381436"/>
                </a:cubicBezTo>
                <a:cubicBezTo>
                  <a:pt x="3511478" y="7412334"/>
                  <a:pt x="3529565" y="7453533"/>
                  <a:pt x="3572770" y="7495980"/>
                </a:cubicBezTo>
                <a:cubicBezTo>
                  <a:pt x="3586336" y="7526879"/>
                  <a:pt x="3568628" y="7528518"/>
                  <a:pt x="3594125" y="7572603"/>
                </a:cubicBezTo>
                <a:cubicBezTo>
                  <a:pt x="3617988" y="7598976"/>
                  <a:pt x="3619242" y="7573851"/>
                  <a:pt x="3644740" y="7617936"/>
                </a:cubicBezTo>
                <a:cubicBezTo>
                  <a:pt x="3652529" y="7663661"/>
                  <a:pt x="3707664" y="7719294"/>
                  <a:pt x="3749616" y="7786866"/>
                </a:cubicBezTo>
                <a:cubicBezTo>
                  <a:pt x="3743840" y="7801694"/>
                  <a:pt x="3785789" y="7869264"/>
                  <a:pt x="3817064" y="7898523"/>
                </a:cubicBezTo>
                <a:cubicBezTo>
                  <a:pt x="3812542" y="7888224"/>
                  <a:pt x="3812542" y="7888224"/>
                  <a:pt x="3812542" y="7888224"/>
                </a:cubicBezTo>
                <a:cubicBezTo>
                  <a:pt x="3808019" y="7877925"/>
                  <a:pt x="3800610" y="7875038"/>
                  <a:pt x="3810908" y="7870512"/>
                </a:cubicBezTo>
                <a:cubicBezTo>
                  <a:pt x="3810908" y="7870512"/>
                  <a:pt x="3815429" y="7880811"/>
                  <a:pt x="3822840" y="7883699"/>
                </a:cubicBezTo>
                <a:cubicBezTo>
                  <a:pt x="3833136" y="7879172"/>
                  <a:pt x="3833136" y="7879172"/>
                  <a:pt x="3833136" y="7879172"/>
                </a:cubicBezTo>
                <a:cubicBezTo>
                  <a:pt x="3857000" y="7905546"/>
                  <a:pt x="3848336" y="7927785"/>
                  <a:pt x="3839292" y="7907186"/>
                </a:cubicBezTo>
                <a:cubicBezTo>
                  <a:pt x="3843814" y="7917485"/>
                  <a:pt x="3843814" y="7917485"/>
                  <a:pt x="3843814" y="7917485"/>
                </a:cubicBezTo>
                <a:cubicBezTo>
                  <a:pt x="3848336" y="7927785"/>
                  <a:pt x="3845448" y="7935197"/>
                  <a:pt x="3845448" y="7935197"/>
                </a:cubicBezTo>
                <a:cubicBezTo>
                  <a:pt x="3838038" y="7932311"/>
                  <a:pt x="3833518" y="7922010"/>
                  <a:pt x="3826106" y="7919123"/>
                </a:cubicBezTo>
                <a:lnTo>
                  <a:pt x="3821928" y="7917495"/>
                </a:lnTo>
                <a:lnTo>
                  <a:pt x="4217118" y="8397302"/>
                </a:lnTo>
                <a:lnTo>
                  <a:pt x="4226942" y="8401994"/>
                </a:lnTo>
                <a:cubicBezTo>
                  <a:pt x="4241414" y="8414948"/>
                  <a:pt x="4252336" y="8430108"/>
                  <a:pt x="4264216" y="8443161"/>
                </a:cubicBezTo>
                <a:lnTo>
                  <a:pt x="4315950" y="8494650"/>
                </a:lnTo>
                <a:lnTo>
                  <a:pt x="4779590" y="8921636"/>
                </a:lnTo>
                <a:lnTo>
                  <a:pt x="5003136" y="9083376"/>
                </a:lnTo>
                <a:lnTo>
                  <a:pt x="5015632" y="9083552"/>
                </a:lnTo>
                <a:cubicBezTo>
                  <a:pt x="5024545" y="9085068"/>
                  <a:pt x="5033383" y="9086128"/>
                  <a:pt x="5042230" y="9085005"/>
                </a:cubicBezTo>
                <a:lnTo>
                  <a:pt x="5052194" y="9080643"/>
                </a:lnTo>
                <a:lnTo>
                  <a:pt x="4898326" y="8953278"/>
                </a:lnTo>
                <a:lnTo>
                  <a:pt x="4893268" y="8949717"/>
                </a:lnTo>
                <a:lnTo>
                  <a:pt x="4882082" y="8939832"/>
                </a:lnTo>
                <a:lnTo>
                  <a:pt x="4873380" y="8932628"/>
                </a:lnTo>
                <a:lnTo>
                  <a:pt x="4870010" y="8929164"/>
                </a:lnTo>
                <a:lnTo>
                  <a:pt x="4733957" y="8808936"/>
                </a:lnTo>
                <a:cubicBezTo>
                  <a:pt x="4631488" y="8711421"/>
                  <a:pt x="4534811" y="8608635"/>
                  <a:pt x="4433788" y="8512905"/>
                </a:cubicBezTo>
                <a:cubicBezTo>
                  <a:pt x="4415758" y="8497914"/>
                  <a:pt x="4399007" y="8480116"/>
                  <a:pt x="4384469" y="8459937"/>
                </a:cubicBezTo>
                <a:lnTo>
                  <a:pt x="4349390" y="8394454"/>
                </a:lnTo>
                <a:lnTo>
                  <a:pt x="4290320" y="8320214"/>
                </a:lnTo>
                <a:cubicBezTo>
                  <a:pt x="4270846" y="8294244"/>
                  <a:pt x="4250630" y="8267079"/>
                  <a:pt x="4225055" y="8236626"/>
                </a:cubicBezTo>
                <a:cubicBezTo>
                  <a:pt x="4215508" y="8242574"/>
                  <a:pt x="4229195" y="8253926"/>
                  <a:pt x="4219649" y="8259875"/>
                </a:cubicBezTo>
                <a:cubicBezTo>
                  <a:pt x="4178580" y="8225817"/>
                  <a:pt x="4158950" y="8204915"/>
                  <a:pt x="4133375" y="8174462"/>
                </a:cubicBezTo>
                <a:cubicBezTo>
                  <a:pt x="4115544" y="8145812"/>
                  <a:pt x="4089970" y="8115359"/>
                  <a:pt x="4052508" y="8065806"/>
                </a:cubicBezTo>
                <a:cubicBezTo>
                  <a:pt x="4056113" y="8050307"/>
                  <a:pt x="4022792" y="8018054"/>
                  <a:pt x="4006766" y="7981653"/>
                </a:cubicBezTo>
                <a:cubicBezTo>
                  <a:pt x="4010906" y="7998953"/>
                  <a:pt x="4009104" y="8006702"/>
                  <a:pt x="3989472" y="7985799"/>
                </a:cubicBezTo>
                <a:cubicBezTo>
                  <a:pt x="3955616" y="7920747"/>
                  <a:pt x="3871145" y="7827588"/>
                  <a:pt x="3868270" y="7769745"/>
                </a:cubicBezTo>
                <a:cubicBezTo>
                  <a:pt x="3813515" y="7724337"/>
                  <a:pt x="3773716" y="7649735"/>
                  <a:pt x="3743464" y="7569188"/>
                </a:cubicBezTo>
                <a:cubicBezTo>
                  <a:pt x="3735718" y="7567386"/>
                  <a:pt x="3735718" y="7567386"/>
                  <a:pt x="3735718" y="7567386"/>
                </a:cubicBezTo>
                <a:cubicBezTo>
                  <a:pt x="3735718" y="7567386"/>
                  <a:pt x="3737522" y="7559636"/>
                  <a:pt x="3737522" y="7559636"/>
                </a:cubicBezTo>
                <a:cubicBezTo>
                  <a:pt x="3729776" y="7557836"/>
                  <a:pt x="3725634" y="7540536"/>
                  <a:pt x="3725634" y="7540536"/>
                </a:cubicBezTo>
                <a:cubicBezTo>
                  <a:pt x="3719692" y="7530986"/>
                  <a:pt x="3727436" y="7532787"/>
                  <a:pt x="3733379" y="7542338"/>
                </a:cubicBezTo>
                <a:lnTo>
                  <a:pt x="3736644" y="7543607"/>
                </a:lnTo>
                <a:lnTo>
                  <a:pt x="3739324" y="7551888"/>
                </a:lnTo>
                <a:cubicBezTo>
                  <a:pt x="3740224" y="7548014"/>
                  <a:pt x="3740675" y="7546076"/>
                  <a:pt x="3739932" y="7544883"/>
                </a:cubicBezTo>
                <a:lnTo>
                  <a:pt x="3736644" y="7543607"/>
                </a:lnTo>
                <a:lnTo>
                  <a:pt x="3732942" y="7532154"/>
                </a:lnTo>
                <a:cubicBezTo>
                  <a:pt x="3723116" y="7511873"/>
                  <a:pt x="3706500" y="7491162"/>
                  <a:pt x="3715014" y="7480890"/>
                </a:cubicBezTo>
                <a:cubicBezTo>
                  <a:pt x="3770304" y="7559094"/>
                  <a:pt x="3820384" y="7554407"/>
                  <a:pt x="3862522" y="7654056"/>
                </a:cubicBezTo>
                <a:cubicBezTo>
                  <a:pt x="3858917" y="7669554"/>
                  <a:pt x="3839284" y="7648652"/>
                  <a:pt x="3831539" y="7646849"/>
                </a:cubicBezTo>
                <a:cubicBezTo>
                  <a:pt x="3895112" y="7759652"/>
                  <a:pt x="3931307" y="7849751"/>
                  <a:pt x="4019918" y="7960209"/>
                </a:cubicBezTo>
                <a:cubicBezTo>
                  <a:pt x="4015778" y="7942910"/>
                  <a:pt x="4029467" y="7954263"/>
                  <a:pt x="4044958" y="7957865"/>
                </a:cubicBezTo>
                <a:cubicBezTo>
                  <a:pt x="4084220" y="7999671"/>
                  <a:pt x="4100249" y="8036070"/>
                  <a:pt x="4118078" y="8064722"/>
                </a:cubicBezTo>
                <a:cubicBezTo>
                  <a:pt x="4135908" y="8093373"/>
                  <a:pt x="4159680" y="8131574"/>
                  <a:pt x="4208492" y="8167431"/>
                </a:cubicBezTo>
                <a:cubicBezTo>
                  <a:pt x="4226321" y="8196083"/>
                  <a:pt x="4209028" y="8200229"/>
                  <a:pt x="4240546" y="8240231"/>
                </a:cubicBezTo>
                <a:cubicBezTo>
                  <a:pt x="4267924" y="8262935"/>
                  <a:pt x="4265585" y="8237888"/>
                  <a:pt x="4297103" y="8277890"/>
                </a:cubicBezTo>
                <a:cubicBezTo>
                  <a:pt x="4304214" y="8299964"/>
                  <a:pt x="4323398" y="8322803"/>
                  <a:pt x="4347194" y="8347739"/>
                </a:cubicBezTo>
                <a:lnTo>
                  <a:pt x="4351784" y="8352600"/>
                </a:lnTo>
                <a:lnTo>
                  <a:pt x="4361840" y="8340473"/>
                </a:lnTo>
                <a:lnTo>
                  <a:pt x="4268230" y="8210715"/>
                </a:lnTo>
                <a:lnTo>
                  <a:pt x="4380947" y="8337401"/>
                </a:lnTo>
                <a:lnTo>
                  <a:pt x="4391542" y="8337747"/>
                </a:lnTo>
                <a:cubicBezTo>
                  <a:pt x="4397750" y="8343965"/>
                  <a:pt x="4402250" y="8353925"/>
                  <a:pt x="4408034" y="8361078"/>
                </a:cubicBezTo>
                <a:cubicBezTo>
                  <a:pt x="4482524" y="8435680"/>
                  <a:pt x="4562459" y="8508246"/>
                  <a:pt x="4635240" y="8586590"/>
                </a:cubicBezTo>
                <a:lnTo>
                  <a:pt x="5039628" y="8963541"/>
                </a:lnTo>
                <a:lnTo>
                  <a:pt x="5454780" y="9255388"/>
                </a:lnTo>
                <a:cubicBezTo>
                  <a:pt x="5602636" y="9352022"/>
                  <a:pt x="5753536" y="9444945"/>
                  <a:pt x="5905180" y="9536937"/>
                </a:cubicBezTo>
                <a:cubicBezTo>
                  <a:pt x="5519662" y="9287486"/>
                  <a:pt x="5171191" y="9001436"/>
                  <a:pt x="4854150" y="8681319"/>
                </a:cubicBezTo>
                <a:lnTo>
                  <a:pt x="4576214" y="8371013"/>
                </a:lnTo>
                <a:lnTo>
                  <a:pt x="4394212" y="8183049"/>
                </a:lnTo>
                <a:lnTo>
                  <a:pt x="4349627" y="8105747"/>
                </a:lnTo>
                <a:lnTo>
                  <a:pt x="4344314" y="8098556"/>
                </a:lnTo>
                <a:lnTo>
                  <a:pt x="4243772" y="7987931"/>
                </a:lnTo>
                <a:cubicBezTo>
                  <a:pt x="3819179" y="7473444"/>
                  <a:pt x="3485410" y="6881225"/>
                  <a:pt x="3267006" y="6235823"/>
                </a:cubicBezTo>
                <a:lnTo>
                  <a:pt x="3211728" y="6031370"/>
                </a:lnTo>
                <a:lnTo>
                  <a:pt x="3206867" y="6033956"/>
                </a:lnTo>
                <a:cubicBezTo>
                  <a:pt x="3204473" y="6033330"/>
                  <a:pt x="3202001" y="6031191"/>
                  <a:pt x="3199584" y="6028499"/>
                </a:cubicBezTo>
                <a:lnTo>
                  <a:pt x="3192322" y="6019941"/>
                </a:lnTo>
                <a:lnTo>
                  <a:pt x="3227930" y="6178428"/>
                </a:lnTo>
                <a:cubicBezTo>
                  <a:pt x="3231658" y="6195404"/>
                  <a:pt x="3236465" y="6210009"/>
                  <a:pt x="3224717" y="6218504"/>
                </a:cubicBezTo>
                <a:lnTo>
                  <a:pt x="3221740" y="6219554"/>
                </a:lnTo>
                <a:lnTo>
                  <a:pt x="3233850" y="6276857"/>
                </a:lnTo>
                <a:cubicBezTo>
                  <a:pt x="3241373" y="6306689"/>
                  <a:pt x="3250618" y="6337751"/>
                  <a:pt x="3262542" y="6371084"/>
                </a:cubicBezTo>
                <a:cubicBezTo>
                  <a:pt x="3264276" y="6353381"/>
                  <a:pt x="3273509" y="6368579"/>
                  <a:pt x="3286976" y="6377040"/>
                </a:cubicBezTo>
                <a:cubicBezTo>
                  <a:pt x="3310442" y="6429372"/>
                  <a:pt x="3313712" y="6469010"/>
                  <a:pt x="3321210" y="6501911"/>
                </a:cubicBezTo>
                <a:cubicBezTo>
                  <a:pt x="3328712" y="6534812"/>
                  <a:pt x="3338714" y="6578682"/>
                  <a:pt x="3373146" y="6628508"/>
                </a:cubicBezTo>
                <a:cubicBezTo>
                  <a:pt x="3380648" y="6661410"/>
                  <a:pt x="3362948" y="6659682"/>
                  <a:pt x="3379682" y="6707784"/>
                </a:cubicBezTo>
                <a:cubicBezTo>
                  <a:pt x="3398150" y="6738179"/>
                  <a:pt x="3404116" y="6713741"/>
                  <a:pt x="3420848" y="6761841"/>
                </a:cubicBezTo>
                <a:cubicBezTo>
                  <a:pt x="3419885" y="6808215"/>
                  <a:pt x="3463552" y="6873239"/>
                  <a:pt x="3492018" y="6947505"/>
                </a:cubicBezTo>
                <a:cubicBezTo>
                  <a:pt x="3483552" y="6960977"/>
                  <a:pt x="3512021" y="7035242"/>
                  <a:pt x="3537221" y="7069871"/>
                </a:cubicBezTo>
                <a:cubicBezTo>
                  <a:pt x="3534720" y="7058904"/>
                  <a:pt x="3534720" y="7058904"/>
                  <a:pt x="3534720" y="7058904"/>
                </a:cubicBezTo>
                <a:cubicBezTo>
                  <a:pt x="3532220" y="7047936"/>
                  <a:pt x="3525488" y="7043706"/>
                  <a:pt x="3536454" y="7041201"/>
                </a:cubicBezTo>
                <a:cubicBezTo>
                  <a:pt x="3536454" y="7041201"/>
                  <a:pt x="3538955" y="7052168"/>
                  <a:pt x="3545687" y="7056398"/>
                </a:cubicBezTo>
                <a:cubicBezTo>
                  <a:pt x="3556652" y="7053894"/>
                  <a:pt x="3556652" y="7053894"/>
                  <a:pt x="3556652" y="7053894"/>
                </a:cubicBezTo>
                <a:cubicBezTo>
                  <a:pt x="3575120" y="7084290"/>
                  <a:pt x="3562421" y="7104500"/>
                  <a:pt x="3557422" y="7082565"/>
                </a:cubicBezTo>
                <a:cubicBezTo>
                  <a:pt x="3559922" y="7093532"/>
                  <a:pt x="3559922" y="7093532"/>
                  <a:pt x="3559922" y="7093532"/>
                </a:cubicBezTo>
                <a:cubicBezTo>
                  <a:pt x="3562421" y="7104500"/>
                  <a:pt x="3558190" y="7111235"/>
                  <a:pt x="3558190" y="7111235"/>
                </a:cubicBezTo>
                <a:cubicBezTo>
                  <a:pt x="3551456" y="7107003"/>
                  <a:pt x="3548956" y="7096035"/>
                  <a:pt x="3542222" y="7091805"/>
                </a:cubicBezTo>
                <a:cubicBezTo>
                  <a:pt x="3522022" y="7079111"/>
                  <a:pt x="3499322" y="7055451"/>
                  <a:pt x="3516058" y="7103550"/>
                </a:cubicBezTo>
                <a:cubicBezTo>
                  <a:pt x="3474122" y="7020822"/>
                  <a:pt x="3448154" y="6957524"/>
                  <a:pt x="3433152" y="6891720"/>
                </a:cubicBezTo>
                <a:cubicBezTo>
                  <a:pt x="3407186" y="6828422"/>
                  <a:pt x="3394684" y="6773586"/>
                  <a:pt x="3366216" y="6699320"/>
                </a:cubicBezTo>
                <a:cubicBezTo>
                  <a:pt x="3355248" y="6701825"/>
                  <a:pt x="3364484" y="6717024"/>
                  <a:pt x="3353518" y="6719529"/>
                </a:cubicBezTo>
                <a:cubicBezTo>
                  <a:pt x="3325817" y="6673934"/>
                  <a:pt x="3314084" y="6647768"/>
                  <a:pt x="3299850" y="6610635"/>
                </a:cubicBezTo>
                <a:cubicBezTo>
                  <a:pt x="3292349" y="6577733"/>
                  <a:pt x="3278114" y="6540600"/>
                  <a:pt x="3258880" y="6481532"/>
                </a:cubicBezTo>
                <a:cubicBezTo>
                  <a:pt x="3267346" y="6468062"/>
                  <a:pt x="3246380" y="6426698"/>
                  <a:pt x="3243110" y="6387060"/>
                </a:cubicBezTo>
                <a:cubicBezTo>
                  <a:pt x="3241379" y="6404762"/>
                  <a:pt x="3237146" y="6411498"/>
                  <a:pt x="3225413" y="6385334"/>
                </a:cubicBezTo>
                <a:cubicBezTo>
                  <a:pt x="3220028" y="6349064"/>
                  <a:pt x="3204977" y="6302021"/>
                  <a:pt x="3193292" y="6257094"/>
                </a:cubicBezTo>
                <a:lnTo>
                  <a:pt x="3186686" y="6225378"/>
                </a:lnTo>
                <a:lnTo>
                  <a:pt x="3176492" y="6225662"/>
                </a:lnTo>
                <a:cubicBezTo>
                  <a:pt x="3169302" y="6220476"/>
                  <a:pt x="3164804" y="6210788"/>
                  <a:pt x="3162320" y="6199470"/>
                </a:cubicBezTo>
                <a:lnTo>
                  <a:pt x="3154300" y="6149984"/>
                </a:lnTo>
                <a:cubicBezTo>
                  <a:pt x="3062178" y="5726052"/>
                  <a:pt x="2996910" y="5299074"/>
                  <a:pt x="2993406" y="4859490"/>
                </a:cubicBezTo>
                <a:cubicBezTo>
                  <a:pt x="2992656" y="4838775"/>
                  <a:pt x="3003808" y="4803111"/>
                  <a:pt x="2966222" y="4796178"/>
                </a:cubicBezTo>
                <a:close/>
                <a:moveTo>
                  <a:pt x="175099" y="4684419"/>
                </a:moveTo>
                <a:lnTo>
                  <a:pt x="171418" y="4693523"/>
                </a:lnTo>
                <a:cubicBezTo>
                  <a:pt x="169517" y="4699338"/>
                  <a:pt x="167845" y="4706399"/>
                  <a:pt x="166832" y="4715702"/>
                </a:cubicBezTo>
                <a:cubicBezTo>
                  <a:pt x="164774" y="4754585"/>
                  <a:pt x="162868" y="4702238"/>
                  <a:pt x="154717" y="4696059"/>
                </a:cubicBezTo>
                <a:lnTo>
                  <a:pt x="153653" y="4696379"/>
                </a:lnTo>
                <a:lnTo>
                  <a:pt x="162041" y="4772906"/>
                </a:lnTo>
                <a:lnTo>
                  <a:pt x="169337" y="4750575"/>
                </a:lnTo>
                <a:cubicBezTo>
                  <a:pt x="171688" y="4735623"/>
                  <a:pt x="173215" y="4716597"/>
                  <a:pt x="174475" y="4695869"/>
                </a:cubicBezTo>
                <a:close/>
                <a:moveTo>
                  <a:pt x="1004585" y="4636356"/>
                </a:moveTo>
                <a:lnTo>
                  <a:pt x="970019" y="4725380"/>
                </a:lnTo>
                <a:lnTo>
                  <a:pt x="965716" y="4750385"/>
                </a:lnTo>
                <a:lnTo>
                  <a:pt x="970034" y="4774376"/>
                </a:lnTo>
                <a:cubicBezTo>
                  <a:pt x="971045" y="4790331"/>
                  <a:pt x="970007" y="4808609"/>
                  <a:pt x="965494" y="4831253"/>
                </a:cubicBezTo>
                <a:cubicBezTo>
                  <a:pt x="960503" y="4835858"/>
                  <a:pt x="957050" y="4832117"/>
                  <a:pt x="954268" y="4826603"/>
                </a:cubicBezTo>
                <a:lnTo>
                  <a:pt x="953048" y="4824008"/>
                </a:lnTo>
                <a:lnTo>
                  <a:pt x="950050" y="4841435"/>
                </a:lnTo>
                <a:lnTo>
                  <a:pt x="943958" y="4841435"/>
                </a:lnTo>
                <a:lnTo>
                  <a:pt x="931352" y="4963230"/>
                </a:lnTo>
                <a:cubicBezTo>
                  <a:pt x="926975" y="5012306"/>
                  <a:pt x="924947" y="5062679"/>
                  <a:pt x="929729" y="5122931"/>
                </a:cubicBezTo>
                <a:cubicBezTo>
                  <a:pt x="935108" y="5108730"/>
                  <a:pt x="939325" y="5123313"/>
                  <a:pt x="948533" y="5133290"/>
                </a:cubicBezTo>
                <a:cubicBezTo>
                  <a:pt x="956198" y="5181645"/>
                  <a:pt x="950050" y="5215034"/>
                  <a:pt x="948890" y="5243817"/>
                </a:cubicBezTo>
                <a:cubicBezTo>
                  <a:pt x="947734" y="5272602"/>
                  <a:pt x="946189" y="5310978"/>
                  <a:pt x="963448" y="5359716"/>
                </a:cubicBezTo>
                <a:cubicBezTo>
                  <a:pt x="962288" y="5388500"/>
                  <a:pt x="948089" y="5383130"/>
                  <a:pt x="951149" y="5426495"/>
                </a:cubicBezTo>
                <a:cubicBezTo>
                  <a:pt x="959587" y="5455662"/>
                  <a:pt x="969953" y="5436855"/>
                  <a:pt x="973013" y="5480220"/>
                </a:cubicBezTo>
                <a:cubicBezTo>
                  <a:pt x="967444" y="5499219"/>
                  <a:pt x="970028" y="5524548"/>
                  <a:pt x="974866" y="5553570"/>
                </a:cubicBezTo>
                <a:lnTo>
                  <a:pt x="983561" y="5607579"/>
                </a:lnTo>
                <a:lnTo>
                  <a:pt x="983264" y="5603807"/>
                </a:lnTo>
                <a:cubicBezTo>
                  <a:pt x="984845" y="5587991"/>
                  <a:pt x="988009" y="5575337"/>
                  <a:pt x="988007" y="5562681"/>
                </a:cubicBezTo>
                <a:cubicBezTo>
                  <a:pt x="988010" y="5613299"/>
                  <a:pt x="1000663" y="5638607"/>
                  <a:pt x="1013318" y="5638604"/>
                </a:cubicBezTo>
                <a:cubicBezTo>
                  <a:pt x="1000663" y="5562684"/>
                  <a:pt x="1013318" y="5537375"/>
                  <a:pt x="1000663" y="5474109"/>
                </a:cubicBezTo>
                <a:cubicBezTo>
                  <a:pt x="1025971" y="5423496"/>
                  <a:pt x="1051279" y="5486763"/>
                  <a:pt x="1051279" y="5423496"/>
                </a:cubicBezTo>
                <a:lnTo>
                  <a:pt x="1051136" y="5420049"/>
                </a:lnTo>
                <a:lnTo>
                  <a:pt x="1044272" y="5328966"/>
                </a:lnTo>
                <a:cubicBezTo>
                  <a:pt x="1042762" y="5296539"/>
                  <a:pt x="1041310" y="5262711"/>
                  <a:pt x="1037272" y="5223147"/>
                </a:cubicBezTo>
                <a:cubicBezTo>
                  <a:pt x="1026034" y="5222699"/>
                  <a:pt x="1030975" y="5239784"/>
                  <a:pt x="1019735" y="5239334"/>
                </a:cubicBezTo>
                <a:cubicBezTo>
                  <a:pt x="1004911" y="5188086"/>
                  <a:pt x="1000423" y="5159763"/>
                  <a:pt x="996383" y="5120201"/>
                </a:cubicBezTo>
                <a:cubicBezTo>
                  <a:pt x="997742" y="5086482"/>
                  <a:pt x="993706" y="5046920"/>
                  <a:pt x="990572" y="4984880"/>
                </a:cubicBezTo>
                <a:cubicBezTo>
                  <a:pt x="1002265" y="4974087"/>
                  <a:pt x="992834" y="4928682"/>
                  <a:pt x="1000037" y="4889568"/>
                </a:cubicBezTo>
                <a:cubicBezTo>
                  <a:pt x="993739" y="4906203"/>
                  <a:pt x="987893" y="4911599"/>
                  <a:pt x="983404" y="4883276"/>
                </a:cubicBezTo>
                <a:cubicBezTo>
                  <a:pt x="991964" y="4810443"/>
                  <a:pt x="974461" y="4685915"/>
                  <a:pt x="1004594" y="4636457"/>
                </a:cubicBezTo>
                <a:close/>
                <a:moveTo>
                  <a:pt x="149099" y="4457675"/>
                </a:moveTo>
                <a:lnTo>
                  <a:pt x="143266" y="4491044"/>
                </a:lnTo>
                <a:lnTo>
                  <a:pt x="143735" y="4525754"/>
                </a:lnTo>
                <a:lnTo>
                  <a:pt x="149555" y="4628400"/>
                </a:lnTo>
                <a:lnTo>
                  <a:pt x="152983" y="4628075"/>
                </a:lnTo>
                <a:cubicBezTo>
                  <a:pt x="158735" y="4631058"/>
                  <a:pt x="163564" y="4639694"/>
                  <a:pt x="169382" y="4644875"/>
                </a:cubicBezTo>
                <a:lnTo>
                  <a:pt x="177158" y="4646628"/>
                </a:lnTo>
                <a:lnTo>
                  <a:pt x="178010" y="4630940"/>
                </a:lnTo>
                <a:cubicBezTo>
                  <a:pt x="180575" y="4587402"/>
                  <a:pt x="184301" y="4546529"/>
                  <a:pt x="193639" y="4527261"/>
                </a:cubicBezTo>
                <a:cubicBezTo>
                  <a:pt x="179014" y="4528574"/>
                  <a:pt x="171049" y="4521917"/>
                  <a:pt x="183061" y="4491354"/>
                </a:cubicBezTo>
                <a:lnTo>
                  <a:pt x="184220" y="4484595"/>
                </a:lnTo>
                <a:lnTo>
                  <a:pt x="164446" y="4477784"/>
                </a:lnTo>
                <a:close/>
                <a:moveTo>
                  <a:pt x="1160026" y="4212987"/>
                </a:moveTo>
                <a:lnTo>
                  <a:pt x="1147762" y="4244943"/>
                </a:lnTo>
                <a:cubicBezTo>
                  <a:pt x="1140644" y="4263330"/>
                  <a:pt x="1133527" y="4281519"/>
                  <a:pt x="1127200" y="4297337"/>
                </a:cubicBezTo>
                <a:cubicBezTo>
                  <a:pt x="1114547" y="4373258"/>
                  <a:pt x="1127201" y="4474485"/>
                  <a:pt x="1101892" y="4525101"/>
                </a:cubicBezTo>
                <a:cubicBezTo>
                  <a:pt x="1101892" y="4499793"/>
                  <a:pt x="1089239" y="4474485"/>
                  <a:pt x="1089239" y="4474485"/>
                </a:cubicBezTo>
                <a:lnTo>
                  <a:pt x="1066336" y="4519083"/>
                </a:lnTo>
                <a:lnTo>
                  <a:pt x="1064863" y="4537541"/>
                </a:lnTo>
                <a:cubicBezTo>
                  <a:pt x="1061941" y="4540236"/>
                  <a:pt x="1059469" y="4540491"/>
                  <a:pt x="1057318" y="4539261"/>
                </a:cubicBezTo>
                <a:lnTo>
                  <a:pt x="1056508" y="4538223"/>
                </a:lnTo>
                <a:lnTo>
                  <a:pt x="1047917" y="4554953"/>
                </a:lnTo>
                <a:lnTo>
                  <a:pt x="1037087" y="4575152"/>
                </a:lnTo>
                <a:lnTo>
                  <a:pt x="1033973" y="4605788"/>
                </a:lnTo>
                <a:cubicBezTo>
                  <a:pt x="1024109" y="4693521"/>
                  <a:pt x="1014565" y="4773350"/>
                  <a:pt x="1022969" y="4879224"/>
                </a:cubicBezTo>
                <a:cubicBezTo>
                  <a:pt x="1029266" y="4862589"/>
                  <a:pt x="1034207" y="4879671"/>
                  <a:pt x="1044995" y="4891359"/>
                </a:cubicBezTo>
                <a:cubicBezTo>
                  <a:pt x="1053974" y="4948004"/>
                  <a:pt x="1046771" y="4987119"/>
                  <a:pt x="1045415" y="5020836"/>
                </a:cubicBezTo>
                <a:cubicBezTo>
                  <a:pt x="1044736" y="5037696"/>
                  <a:pt x="1043945" y="5057364"/>
                  <a:pt x="1045849" y="5079956"/>
                </a:cubicBezTo>
                <a:lnTo>
                  <a:pt x="1053521" y="5115344"/>
                </a:lnTo>
                <a:lnTo>
                  <a:pt x="1054442" y="5115068"/>
                </a:lnTo>
                <a:cubicBezTo>
                  <a:pt x="1057606" y="5110323"/>
                  <a:pt x="1057607" y="5100833"/>
                  <a:pt x="1051282" y="5081852"/>
                </a:cubicBezTo>
                <a:cubicBezTo>
                  <a:pt x="1076582" y="5119812"/>
                  <a:pt x="1089239" y="5107157"/>
                  <a:pt x="1101892" y="5119812"/>
                </a:cubicBezTo>
                <a:cubicBezTo>
                  <a:pt x="1114546" y="5296962"/>
                  <a:pt x="1165160" y="5512071"/>
                  <a:pt x="1228429" y="5448803"/>
                </a:cubicBezTo>
                <a:cubicBezTo>
                  <a:pt x="1228429" y="5410842"/>
                  <a:pt x="1225267" y="5372882"/>
                  <a:pt x="1223684" y="5338083"/>
                </a:cubicBezTo>
                <a:lnTo>
                  <a:pt x="1227343" y="5267367"/>
                </a:lnTo>
                <a:lnTo>
                  <a:pt x="1220456" y="5226296"/>
                </a:lnTo>
                <a:cubicBezTo>
                  <a:pt x="1216307" y="5189543"/>
                  <a:pt x="1214854" y="5155712"/>
                  <a:pt x="1216210" y="5121995"/>
                </a:cubicBezTo>
                <a:cubicBezTo>
                  <a:pt x="1207684" y="5054109"/>
                  <a:pt x="1209946" y="4997912"/>
                  <a:pt x="1201873" y="4918788"/>
                </a:cubicBezTo>
                <a:cubicBezTo>
                  <a:pt x="1190633" y="4918341"/>
                  <a:pt x="1195574" y="4935423"/>
                  <a:pt x="1184335" y="4934976"/>
                </a:cubicBezTo>
                <a:cubicBezTo>
                  <a:pt x="1169510" y="4883726"/>
                  <a:pt x="1165021" y="4855404"/>
                  <a:pt x="1160984" y="4815842"/>
                </a:cubicBezTo>
                <a:cubicBezTo>
                  <a:pt x="1162342" y="4782125"/>
                  <a:pt x="1158305" y="4742561"/>
                  <a:pt x="1155173" y="4680522"/>
                </a:cubicBezTo>
                <a:cubicBezTo>
                  <a:pt x="1166864" y="4669728"/>
                  <a:pt x="1157432" y="4624323"/>
                  <a:pt x="1164637" y="4585209"/>
                </a:cubicBezTo>
                <a:cubicBezTo>
                  <a:pt x="1158337" y="4601846"/>
                  <a:pt x="1152493" y="4607240"/>
                  <a:pt x="1148003" y="4578918"/>
                </a:cubicBezTo>
                <a:cubicBezTo>
                  <a:pt x="1156564" y="4506086"/>
                  <a:pt x="1139060" y="4381556"/>
                  <a:pt x="1169194" y="4332098"/>
                </a:cubicBezTo>
                <a:cubicBezTo>
                  <a:pt x="1159310" y="4297931"/>
                  <a:pt x="1156624" y="4259829"/>
                  <a:pt x="1158937" y="4219817"/>
                </a:cubicBezTo>
                <a:close/>
                <a:moveTo>
                  <a:pt x="91588" y="4168734"/>
                </a:moveTo>
                <a:lnTo>
                  <a:pt x="83972" y="4316366"/>
                </a:lnTo>
                <a:lnTo>
                  <a:pt x="74405" y="4340697"/>
                </a:lnTo>
                <a:cubicBezTo>
                  <a:pt x="74405" y="4340697"/>
                  <a:pt x="74405" y="4340697"/>
                  <a:pt x="82370" y="4347356"/>
                </a:cubicBezTo>
                <a:lnTo>
                  <a:pt x="83972" y="4316366"/>
                </a:lnTo>
                <a:lnTo>
                  <a:pt x="86419" y="4310133"/>
                </a:lnTo>
                <a:cubicBezTo>
                  <a:pt x="101044" y="4308821"/>
                  <a:pt x="102349" y="4323447"/>
                  <a:pt x="95689" y="4331417"/>
                </a:cubicBezTo>
                <a:lnTo>
                  <a:pt x="100619" y="4335539"/>
                </a:lnTo>
                <a:lnTo>
                  <a:pt x="104017" y="4168869"/>
                </a:lnTo>
                <a:cubicBezTo>
                  <a:pt x="100312" y="4173339"/>
                  <a:pt x="96818" y="4173462"/>
                  <a:pt x="93514" y="4171199"/>
                </a:cubicBezTo>
                <a:close/>
                <a:moveTo>
                  <a:pt x="1747226" y="4145492"/>
                </a:moveTo>
                <a:lnTo>
                  <a:pt x="1747224" y="4196109"/>
                </a:lnTo>
                <a:cubicBezTo>
                  <a:pt x="1734570" y="4208762"/>
                  <a:pt x="1734570" y="4221414"/>
                  <a:pt x="1734570" y="4221414"/>
                </a:cubicBezTo>
                <a:lnTo>
                  <a:pt x="1734570" y="4208762"/>
                </a:lnTo>
                <a:lnTo>
                  <a:pt x="1734570" y="4196109"/>
                </a:lnTo>
                <a:lnTo>
                  <a:pt x="1734570" y="4183452"/>
                </a:lnTo>
                <a:cubicBezTo>
                  <a:pt x="1734570" y="4170800"/>
                  <a:pt x="1734570" y="4158146"/>
                  <a:pt x="1747226" y="4145492"/>
                </a:cubicBezTo>
                <a:close/>
                <a:moveTo>
                  <a:pt x="302197" y="4128171"/>
                </a:moveTo>
                <a:cubicBezTo>
                  <a:pt x="286436" y="4154439"/>
                  <a:pt x="275927" y="4180709"/>
                  <a:pt x="270673" y="4206978"/>
                </a:cubicBezTo>
                <a:cubicBezTo>
                  <a:pt x="260167" y="4280525"/>
                  <a:pt x="254914" y="4354077"/>
                  <a:pt x="244402" y="4427628"/>
                </a:cubicBezTo>
                <a:lnTo>
                  <a:pt x="233195" y="4459299"/>
                </a:lnTo>
                <a:lnTo>
                  <a:pt x="228695" y="4527801"/>
                </a:lnTo>
                <a:lnTo>
                  <a:pt x="220168" y="4693059"/>
                </a:lnTo>
                <a:lnTo>
                  <a:pt x="210602" y="4717389"/>
                </a:lnTo>
                <a:cubicBezTo>
                  <a:pt x="210602" y="4717389"/>
                  <a:pt x="210602" y="4717389"/>
                  <a:pt x="218566" y="4724043"/>
                </a:cubicBezTo>
                <a:lnTo>
                  <a:pt x="220168" y="4693059"/>
                </a:lnTo>
                <a:lnTo>
                  <a:pt x="222616" y="4686827"/>
                </a:lnTo>
                <a:cubicBezTo>
                  <a:pt x="237241" y="4685514"/>
                  <a:pt x="238546" y="4700138"/>
                  <a:pt x="231886" y="4708109"/>
                </a:cubicBezTo>
                <a:cubicBezTo>
                  <a:pt x="239851" y="4714763"/>
                  <a:pt x="239851" y="4714763"/>
                  <a:pt x="239851" y="4714763"/>
                </a:cubicBezTo>
                <a:cubicBezTo>
                  <a:pt x="265319" y="4587170"/>
                  <a:pt x="288179" y="4430322"/>
                  <a:pt x="292363" y="4312007"/>
                </a:cubicBezTo>
                <a:lnTo>
                  <a:pt x="323828" y="4208169"/>
                </a:lnTo>
                <a:lnTo>
                  <a:pt x="322393" y="4195155"/>
                </a:lnTo>
                <a:cubicBezTo>
                  <a:pt x="317960" y="4172826"/>
                  <a:pt x="311393" y="4150499"/>
                  <a:pt x="302197" y="4128171"/>
                </a:cubicBezTo>
                <a:close/>
                <a:moveTo>
                  <a:pt x="136856" y="4085625"/>
                </a:moveTo>
                <a:lnTo>
                  <a:pt x="122686" y="4126770"/>
                </a:lnTo>
                <a:cubicBezTo>
                  <a:pt x="115268" y="4163018"/>
                  <a:pt x="116146" y="4201986"/>
                  <a:pt x="116063" y="4254851"/>
                </a:cubicBezTo>
                <a:lnTo>
                  <a:pt x="115835" y="4265180"/>
                </a:lnTo>
                <a:lnTo>
                  <a:pt x="132179" y="4167393"/>
                </a:lnTo>
                <a:lnTo>
                  <a:pt x="132100" y="4159281"/>
                </a:lnTo>
                <a:close/>
                <a:moveTo>
                  <a:pt x="146296" y="3904146"/>
                </a:moveTo>
                <a:cubicBezTo>
                  <a:pt x="144367" y="3904998"/>
                  <a:pt x="142183" y="3908090"/>
                  <a:pt x="139528" y="3914934"/>
                </a:cubicBezTo>
                <a:cubicBezTo>
                  <a:pt x="145255" y="3940773"/>
                  <a:pt x="144134" y="3963960"/>
                  <a:pt x="142351" y="3988856"/>
                </a:cubicBezTo>
                <a:lnTo>
                  <a:pt x="142147" y="4003731"/>
                </a:lnTo>
                <a:lnTo>
                  <a:pt x="148504" y="3905261"/>
                </a:lnTo>
                <a:close/>
                <a:moveTo>
                  <a:pt x="166543" y="3359468"/>
                </a:moveTo>
                <a:cubicBezTo>
                  <a:pt x="165046" y="3357510"/>
                  <a:pt x="163340" y="3357566"/>
                  <a:pt x="161255" y="3361278"/>
                </a:cubicBezTo>
                <a:cubicBezTo>
                  <a:pt x="158473" y="3366230"/>
                  <a:pt x="155014" y="3377684"/>
                  <a:pt x="150472" y="3399543"/>
                </a:cubicBezTo>
                <a:cubicBezTo>
                  <a:pt x="154664" y="3409040"/>
                  <a:pt x="154664" y="3409040"/>
                  <a:pt x="154664" y="3409040"/>
                </a:cubicBezTo>
                <a:cubicBezTo>
                  <a:pt x="159973" y="3395351"/>
                  <a:pt x="159973" y="3395351"/>
                  <a:pt x="159973" y="3395351"/>
                </a:cubicBezTo>
                <a:cubicBezTo>
                  <a:pt x="159973" y="3395351"/>
                  <a:pt x="159973" y="3395351"/>
                  <a:pt x="164165" y="3404847"/>
                </a:cubicBezTo>
                <a:cubicBezTo>
                  <a:pt x="164165" y="3404847"/>
                  <a:pt x="168355" y="3414344"/>
                  <a:pt x="168355" y="3414344"/>
                </a:cubicBezTo>
                <a:cubicBezTo>
                  <a:pt x="158852" y="3418536"/>
                  <a:pt x="163045" y="3428033"/>
                  <a:pt x="163045" y="3428033"/>
                </a:cubicBezTo>
                <a:cubicBezTo>
                  <a:pt x="153542" y="3432227"/>
                  <a:pt x="153542" y="3432227"/>
                  <a:pt x="153542" y="3432227"/>
                </a:cubicBezTo>
                <a:cubicBezTo>
                  <a:pt x="172546" y="3423840"/>
                  <a:pt x="154373" y="3511281"/>
                  <a:pt x="150184" y="3501785"/>
                </a:cubicBezTo>
                <a:cubicBezTo>
                  <a:pt x="145991" y="3492288"/>
                  <a:pt x="145991" y="3492288"/>
                  <a:pt x="145991" y="3492288"/>
                </a:cubicBezTo>
                <a:cubicBezTo>
                  <a:pt x="145991" y="3492288"/>
                  <a:pt x="150184" y="3501785"/>
                  <a:pt x="144872" y="3515475"/>
                </a:cubicBezTo>
                <a:cubicBezTo>
                  <a:pt x="144872" y="3515475"/>
                  <a:pt x="139562" y="3529161"/>
                  <a:pt x="139562" y="3529161"/>
                </a:cubicBezTo>
                <a:cubicBezTo>
                  <a:pt x="139562" y="3529161"/>
                  <a:pt x="130060" y="3533354"/>
                  <a:pt x="135371" y="3519663"/>
                </a:cubicBezTo>
                <a:cubicBezTo>
                  <a:pt x="135371" y="3519663"/>
                  <a:pt x="131180" y="3510168"/>
                  <a:pt x="131180" y="3510168"/>
                </a:cubicBezTo>
                <a:cubicBezTo>
                  <a:pt x="123629" y="3570230"/>
                  <a:pt x="73595" y="3739805"/>
                  <a:pt x="85049" y="3791483"/>
                </a:cubicBezTo>
                <a:cubicBezTo>
                  <a:pt x="110482" y="3746220"/>
                  <a:pt x="126413" y="3705153"/>
                  <a:pt x="153794" y="3715758"/>
                </a:cubicBezTo>
                <a:cubicBezTo>
                  <a:pt x="149813" y="3726026"/>
                  <a:pt x="144571" y="3762377"/>
                  <a:pt x="156463" y="3768831"/>
                </a:cubicBezTo>
                <a:lnTo>
                  <a:pt x="166171" y="3765864"/>
                </a:lnTo>
                <a:lnTo>
                  <a:pt x="197119" y="3566031"/>
                </a:lnTo>
                <a:lnTo>
                  <a:pt x="236113" y="3380820"/>
                </a:lnTo>
                <a:lnTo>
                  <a:pt x="224242" y="3412373"/>
                </a:lnTo>
                <a:cubicBezTo>
                  <a:pt x="208309" y="3453441"/>
                  <a:pt x="216980" y="3370194"/>
                  <a:pt x="203290" y="3364890"/>
                </a:cubicBezTo>
                <a:cubicBezTo>
                  <a:pt x="203290" y="3364890"/>
                  <a:pt x="192667" y="3392270"/>
                  <a:pt x="178976" y="3386964"/>
                </a:cubicBezTo>
                <a:cubicBezTo>
                  <a:pt x="173632" y="3389322"/>
                  <a:pt x="171029" y="3365342"/>
                  <a:pt x="166543" y="3359468"/>
                </a:cubicBezTo>
                <a:close/>
                <a:moveTo>
                  <a:pt x="675232" y="2205345"/>
                </a:moveTo>
                <a:cubicBezTo>
                  <a:pt x="646334" y="2226359"/>
                  <a:pt x="622691" y="2250000"/>
                  <a:pt x="598391" y="2271671"/>
                </a:cubicBezTo>
                <a:lnTo>
                  <a:pt x="595514" y="2273613"/>
                </a:lnTo>
                <a:lnTo>
                  <a:pt x="593956" y="2282829"/>
                </a:lnTo>
                <a:cubicBezTo>
                  <a:pt x="587123" y="2306837"/>
                  <a:pt x="579290" y="2332385"/>
                  <a:pt x="575621" y="2365005"/>
                </a:cubicBezTo>
                <a:cubicBezTo>
                  <a:pt x="538019" y="2412810"/>
                  <a:pt x="530204" y="2460243"/>
                  <a:pt x="513883" y="2537843"/>
                </a:cubicBezTo>
                <a:lnTo>
                  <a:pt x="507934" y="2563505"/>
                </a:lnTo>
                <a:lnTo>
                  <a:pt x="533374" y="2578352"/>
                </a:lnTo>
                <a:cubicBezTo>
                  <a:pt x="554392" y="2594111"/>
                  <a:pt x="570152" y="2583605"/>
                  <a:pt x="580660" y="2562593"/>
                </a:cubicBezTo>
                <a:cubicBezTo>
                  <a:pt x="622693" y="2452268"/>
                  <a:pt x="680485" y="2341938"/>
                  <a:pt x="675232" y="2205345"/>
                </a:cubicBezTo>
                <a:close/>
                <a:moveTo>
                  <a:pt x="523040" y="2200926"/>
                </a:moveTo>
                <a:lnTo>
                  <a:pt x="513322" y="2228223"/>
                </a:lnTo>
                <a:cubicBezTo>
                  <a:pt x="500569" y="2263632"/>
                  <a:pt x="484639" y="2304701"/>
                  <a:pt x="461300" y="2354711"/>
                </a:cubicBezTo>
                <a:cubicBezTo>
                  <a:pt x="461300" y="2354711"/>
                  <a:pt x="447608" y="2349407"/>
                  <a:pt x="442297" y="2363097"/>
                </a:cubicBezTo>
                <a:cubicBezTo>
                  <a:pt x="424126" y="2450534"/>
                  <a:pt x="425249" y="2427350"/>
                  <a:pt x="412385" y="2501100"/>
                </a:cubicBezTo>
                <a:cubicBezTo>
                  <a:pt x="401762" y="2528478"/>
                  <a:pt x="391144" y="2555858"/>
                  <a:pt x="375211" y="2596926"/>
                </a:cubicBezTo>
                <a:cubicBezTo>
                  <a:pt x="362063" y="2772915"/>
                  <a:pt x="284644" y="2931885"/>
                  <a:pt x="251371" y="3139446"/>
                </a:cubicBezTo>
                <a:cubicBezTo>
                  <a:pt x="241871" y="3143637"/>
                  <a:pt x="235441" y="3180515"/>
                  <a:pt x="224819" y="3207893"/>
                </a:cubicBezTo>
                <a:cubicBezTo>
                  <a:pt x="238511" y="3213197"/>
                  <a:pt x="217268" y="3267957"/>
                  <a:pt x="226771" y="3263763"/>
                </a:cubicBezTo>
                <a:cubicBezTo>
                  <a:pt x="241862" y="3240084"/>
                  <a:pt x="249883" y="3200378"/>
                  <a:pt x="264502" y="3186482"/>
                </a:cubicBezTo>
                <a:lnTo>
                  <a:pt x="277628" y="3183644"/>
                </a:lnTo>
                <a:lnTo>
                  <a:pt x="294317" y="3104372"/>
                </a:lnTo>
                <a:cubicBezTo>
                  <a:pt x="329782" y="2951360"/>
                  <a:pt x="367873" y="2799006"/>
                  <a:pt x="407276" y="2646653"/>
                </a:cubicBezTo>
                <a:cubicBezTo>
                  <a:pt x="419101" y="2599368"/>
                  <a:pt x="433879" y="2549130"/>
                  <a:pt x="478208" y="2553563"/>
                </a:cubicBezTo>
                <a:lnTo>
                  <a:pt x="495008" y="2558340"/>
                </a:lnTo>
                <a:lnTo>
                  <a:pt x="519655" y="2451215"/>
                </a:lnTo>
                <a:cubicBezTo>
                  <a:pt x="501502" y="2465693"/>
                  <a:pt x="500848" y="2412767"/>
                  <a:pt x="490688" y="2414930"/>
                </a:cubicBezTo>
                <a:lnTo>
                  <a:pt x="521407" y="2296610"/>
                </a:lnTo>
                <a:lnTo>
                  <a:pt x="522992" y="2284277"/>
                </a:lnTo>
                <a:lnTo>
                  <a:pt x="518692" y="2290899"/>
                </a:lnTo>
                <a:cubicBezTo>
                  <a:pt x="517693" y="2292438"/>
                  <a:pt x="517693" y="2292438"/>
                  <a:pt x="517693" y="2292438"/>
                </a:cubicBezTo>
                <a:cubicBezTo>
                  <a:pt x="509698" y="2304755"/>
                  <a:pt x="509698" y="2304755"/>
                  <a:pt x="509698" y="2304755"/>
                </a:cubicBezTo>
                <a:cubicBezTo>
                  <a:pt x="507535" y="2294601"/>
                  <a:pt x="505373" y="2284451"/>
                  <a:pt x="503212" y="2274299"/>
                </a:cubicBezTo>
                <a:cubicBezTo>
                  <a:pt x="511207" y="2261982"/>
                  <a:pt x="511207" y="2261982"/>
                  <a:pt x="511207" y="2261982"/>
                </a:cubicBezTo>
                <a:cubicBezTo>
                  <a:pt x="511207" y="2261982"/>
                  <a:pt x="511207" y="2261982"/>
                  <a:pt x="521365" y="2259818"/>
                </a:cubicBezTo>
                <a:cubicBezTo>
                  <a:pt x="517202" y="2252744"/>
                  <a:pt x="516173" y="2241687"/>
                  <a:pt x="517589" y="2227290"/>
                </a:cubicBezTo>
                <a:close/>
                <a:moveTo>
                  <a:pt x="609370" y="1937486"/>
                </a:moveTo>
                <a:lnTo>
                  <a:pt x="606925" y="1938728"/>
                </a:lnTo>
                <a:lnTo>
                  <a:pt x="600083" y="1963008"/>
                </a:lnTo>
                <a:close/>
                <a:moveTo>
                  <a:pt x="2354597" y="1627446"/>
                </a:moveTo>
                <a:cubicBezTo>
                  <a:pt x="2354598" y="1633772"/>
                  <a:pt x="2354598" y="1636937"/>
                  <a:pt x="2353016" y="1638516"/>
                </a:cubicBezTo>
                <a:lnTo>
                  <a:pt x="2347962" y="1639239"/>
                </a:lnTo>
                <a:close/>
                <a:moveTo>
                  <a:pt x="2453333" y="1504730"/>
                </a:moveTo>
                <a:lnTo>
                  <a:pt x="2443172" y="1513565"/>
                </a:lnTo>
                <a:lnTo>
                  <a:pt x="2433042" y="1543170"/>
                </a:lnTo>
                <a:close/>
                <a:moveTo>
                  <a:pt x="2455824" y="966746"/>
                </a:moveTo>
                <a:lnTo>
                  <a:pt x="2455824" y="969464"/>
                </a:lnTo>
                <a:lnTo>
                  <a:pt x="2443172" y="982118"/>
                </a:lnTo>
                <a:close/>
                <a:moveTo>
                  <a:pt x="1481994" y="366944"/>
                </a:moveTo>
                <a:cubicBezTo>
                  <a:pt x="1479083" y="365739"/>
                  <a:pt x="1474638" y="366686"/>
                  <a:pt x="1467562" y="370847"/>
                </a:cubicBezTo>
                <a:cubicBezTo>
                  <a:pt x="1429750" y="442577"/>
                  <a:pt x="1407925" y="489677"/>
                  <a:pt x="1367948" y="551256"/>
                </a:cubicBezTo>
                <a:cubicBezTo>
                  <a:pt x="1335968" y="600519"/>
                  <a:pt x="1306151" y="659933"/>
                  <a:pt x="1240025" y="748308"/>
                </a:cubicBezTo>
                <a:cubicBezTo>
                  <a:pt x="1240025" y="748308"/>
                  <a:pt x="1227707" y="740318"/>
                  <a:pt x="1219709" y="752634"/>
                </a:cubicBezTo>
                <a:cubicBezTo>
                  <a:pt x="1184059" y="834516"/>
                  <a:pt x="1189894" y="812051"/>
                  <a:pt x="1162235" y="881616"/>
                </a:cubicBezTo>
                <a:cubicBezTo>
                  <a:pt x="1146244" y="906249"/>
                  <a:pt x="1130255" y="930879"/>
                  <a:pt x="1106269" y="967827"/>
                </a:cubicBezTo>
                <a:cubicBezTo>
                  <a:pt x="1081856" y="1052624"/>
                  <a:pt x="1042583" y="1129971"/>
                  <a:pt x="1000045" y="1210668"/>
                </a:cubicBezTo>
                <a:lnTo>
                  <a:pt x="959045" y="1289678"/>
                </a:lnTo>
                <a:lnTo>
                  <a:pt x="939901" y="1370676"/>
                </a:lnTo>
                <a:cubicBezTo>
                  <a:pt x="926111" y="1442258"/>
                  <a:pt x="919541" y="1509242"/>
                  <a:pt x="927422" y="1538138"/>
                </a:cubicBezTo>
                <a:cubicBezTo>
                  <a:pt x="1058777" y="1285962"/>
                  <a:pt x="1190123" y="1033787"/>
                  <a:pt x="1289950" y="765854"/>
                </a:cubicBezTo>
                <a:cubicBezTo>
                  <a:pt x="1316218" y="694929"/>
                  <a:pt x="1347743" y="626631"/>
                  <a:pt x="1382551" y="560306"/>
                </a:cubicBezTo>
                <a:lnTo>
                  <a:pt x="1487975" y="378446"/>
                </a:lnTo>
                <a:lnTo>
                  <a:pt x="1487231" y="375944"/>
                </a:lnTo>
                <a:cubicBezTo>
                  <a:pt x="1486283" y="371502"/>
                  <a:pt x="1484906" y="368148"/>
                  <a:pt x="1481994" y="366944"/>
                </a:cubicBezTo>
                <a:close/>
                <a:moveTo>
                  <a:pt x="2896330" y="0"/>
                </a:moveTo>
                <a:lnTo>
                  <a:pt x="3314054" y="0"/>
                </a:lnTo>
                <a:lnTo>
                  <a:pt x="3271984" y="44175"/>
                </a:lnTo>
                <a:cubicBezTo>
                  <a:pt x="3243512" y="77390"/>
                  <a:pt x="3221369" y="109025"/>
                  <a:pt x="3215042" y="134331"/>
                </a:cubicBezTo>
                <a:cubicBezTo>
                  <a:pt x="3189730" y="134331"/>
                  <a:pt x="3215042" y="71066"/>
                  <a:pt x="3164426" y="159642"/>
                </a:cubicBezTo>
                <a:lnTo>
                  <a:pt x="3164426" y="146985"/>
                </a:lnTo>
                <a:lnTo>
                  <a:pt x="3151772" y="146985"/>
                </a:lnTo>
                <a:cubicBezTo>
                  <a:pt x="3151772" y="159641"/>
                  <a:pt x="3139120" y="159641"/>
                  <a:pt x="3139120" y="159641"/>
                </a:cubicBezTo>
                <a:cubicBezTo>
                  <a:pt x="3113812" y="159641"/>
                  <a:pt x="3113812" y="197601"/>
                  <a:pt x="3088506" y="222906"/>
                </a:cubicBezTo>
                <a:lnTo>
                  <a:pt x="3088506" y="210252"/>
                </a:lnTo>
                <a:lnTo>
                  <a:pt x="3075852" y="210252"/>
                </a:lnTo>
                <a:cubicBezTo>
                  <a:pt x="3075852" y="210252"/>
                  <a:pt x="3075851" y="222906"/>
                  <a:pt x="3063198" y="222906"/>
                </a:cubicBezTo>
                <a:lnTo>
                  <a:pt x="3063197" y="235560"/>
                </a:lnTo>
                <a:cubicBezTo>
                  <a:pt x="3037892" y="260870"/>
                  <a:pt x="3050540" y="273522"/>
                  <a:pt x="3037892" y="286175"/>
                </a:cubicBezTo>
                <a:lnTo>
                  <a:pt x="3025236" y="298829"/>
                </a:lnTo>
                <a:lnTo>
                  <a:pt x="3012582" y="298827"/>
                </a:lnTo>
                <a:lnTo>
                  <a:pt x="2999930" y="311481"/>
                </a:lnTo>
                <a:lnTo>
                  <a:pt x="3012582" y="311481"/>
                </a:lnTo>
                <a:lnTo>
                  <a:pt x="3025236" y="311481"/>
                </a:lnTo>
                <a:cubicBezTo>
                  <a:pt x="2987278" y="362096"/>
                  <a:pt x="2974622" y="387402"/>
                  <a:pt x="2936663" y="400056"/>
                </a:cubicBezTo>
                <a:lnTo>
                  <a:pt x="2936662" y="387402"/>
                </a:lnTo>
                <a:lnTo>
                  <a:pt x="2949317" y="374747"/>
                </a:lnTo>
                <a:lnTo>
                  <a:pt x="2936662" y="374750"/>
                </a:lnTo>
                <a:lnTo>
                  <a:pt x="2949318" y="362094"/>
                </a:lnTo>
                <a:lnTo>
                  <a:pt x="2961968" y="362093"/>
                </a:lnTo>
                <a:cubicBezTo>
                  <a:pt x="2961966" y="357876"/>
                  <a:pt x="2961968" y="353658"/>
                  <a:pt x="2961965" y="349442"/>
                </a:cubicBezTo>
                <a:cubicBezTo>
                  <a:pt x="2961968" y="345224"/>
                  <a:pt x="2961968" y="341007"/>
                  <a:pt x="2961968" y="336788"/>
                </a:cubicBezTo>
                <a:lnTo>
                  <a:pt x="2949317" y="349442"/>
                </a:lnTo>
                <a:cubicBezTo>
                  <a:pt x="2974619" y="311484"/>
                  <a:pt x="3025236" y="273521"/>
                  <a:pt x="2961965" y="298827"/>
                </a:cubicBezTo>
                <a:lnTo>
                  <a:pt x="2974624" y="286175"/>
                </a:lnTo>
                <a:lnTo>
                  <a:pt x="2987278" y="286176"/>
                </a:lnTo>
                <a:cubicBezTo>
                  <a:pt x="2999930" y="273521"/>
                  <a:pt x="2999928" y="260870"/>
                  <a:pt x="2999928" y="260870"/>
                </a:cubicBezTo>
                <a:cubicBezTo>
                  <a:pt x="2999928" y="248213"/>
                  <a:pt x="2987276" y="248213"/>
                  <a:pt x="2974622" y="260867"/>
                </a:cubicBezTo>
                <a:lnTo>
                  <a:pt x="2961970" y="273521"/>
                </a:lnTo>
                <a:lnTo>
                  <a:pt x="2949317" y="286175"/>
                </a:lnTo>
                <a:cubicBezTo>
                  <a:pt x="2936662" y="298827"/>
                  <a:pt x="2924009" y="311484"/>
                  <a:pt x="2924008" y="324135"/>
                </a:cubicBezTo>
                <a:cubicBezTo>
                  <a:pt x="2924008" y="324135"/>
                  <a:pt x="2936663" y="324135"/>
                  <a:pt x="2949317" y="311481"/>
                </a:cubicBezTo>
                <a:lnTo>
                  <a:pt x="2961965" y="298827"/>
                </a:lnTo>
                <a:lnTo>
                  <a:pt x="2936662" y="349442"/>
                </a:lnTo>
                <a:lnTo>
                  <a:pt x="2924008" y="362096"/>
                </a:lnTo>
                <a:cubicBezTo>
                  <a:pt x="2911355" y="362093"/>
                  <a:pt x="2911355" y="362093"/>
                  <a:pt x="2898702" y="374747"/>
                </a:cubicBezTo>
                <a:cubicBezTo>
                  <a:pt x="2898702" y="374747"/>
                  <a:pt x="2898702" y="387402"/>
                  <a:pt x="2911350" y="374747"/>
                </a:cubicBezTo>
                <a:cubicBezTo>
                  <a:pt x="2911352" y="378965"/>
                  <a:pt x="2911352" y="383184"/>
                  <a:pt x="2911354" y="387402"/>
                </a:cubicBezTo>
                <a:cubicBezTo>
                  <a:pt x="2886047" y="400056"/>
                  <a:pt x="2886047" y="412713"/>
                  <a:pt x="2911354" y="400059"/>
                </a:cubicBezTo>
                <a:lnTo>
                  <a:pt x="2886048" y="425363"/>
                </a:lnTo>
                <a:cubicBezTo>
                  <a:pt x="2898704" y="438017"/>
                  <a:pt x="2898704" y="438017"/>
                  <a:pt x="2911350" y="425363"/>
                </a:cubicBezTo>
                <a:cubicBezTo>
                  <a:pt x="2911350" y="425363"/>
                  <a:pt x="2911350" y="412710"/>
                  <a:pt x="2924008" y="412712"/>
                </a:cubicBezTo>
                <a:cubicBezTo>
                  <a:pt x="2898704" y="438017"/>
                  <a:pt x="2911354" y="450671"/>
                  <a:pt x="2873394" y="501282"/>
                </a:cubicBezTo>
                <a:cubicBezTo>
                  <a:pt x="2873393" y="488631"/>
                  <a:pt x="2898702" y="463323"/>
                  <a:pt x="2886047" y="450672"/>
                </a:cubicBezTo>
                <a:cubicBezTo>
                  <a:pt x="2873394" y="501282"/>
                  <a:pt x="2873394" y="475979"/>
                  <a:pt x="2848088" y="488633"/>
                </a:cubicBezTo>
                <a:lnTo>
                  <a:pt x="2848086" y="475980"/>
                </a:lnTo>
                <a:cubicBezTo>
                  <a:pt x="2860742" y="463323"/>
                  <a:pt x="2860742" y="450671"/>
                  <a:pt x="2860742" y="450671"/>
                </a:cubicBezTo>
                <a:cubicBezTo>
                  <a:pt x="2848088" y="450672"/>
                  <a:pt x="2835430" y="463322"/>
                  <a:pt x="2822778" y="475977"/>
                </a:cubicBezTo>
                <a:cubicBezTo>
                  <a:pt x="2822777" y="488633"/>
                  <a:pt x="2822777" y="488633"/>
                  <a:pt x="2810128" y="488631"/>
                </a:cubicBezTo>
                <a:cubicBezTo>
                  <a:pt x="2797472" y="488631"/>
                  <a:pt x="2784820" y="513938"/>
                  <a:pt x="2759512" y="539243"/>
                </a:cubicBezTo>
                <a:cubicBezTo>
                  <a:pt x="2772164" y="551898"/>
                  <a:pt x="2784820" y="513938"/>
                  <a:pt x="2797472" y="513938"/>
                </a:cubicBezTo>
                <a:lnTo>
                  <a:pt x="2784818" y="526592"/>
                </a:lnTo>
                <a:cubicBezTo>
                  <a:pt x="2772164" y="539243"/>
                  <a:pt x="2772164" y="551898"/>
                  <a:pt x="2772164" y="551898"/>
                </a:cubicBezTo>
                <a:cubicBezTo>
                  <a:pt x="2772162" y="564552"/>
                  <a:pt x="2784820" y="551898"/>
                  <a:pt x="2797474" y="539243"/>
                </a:cubicBezTo>
                <a:lnTo>
                  <a:pt x="2810128" y="539243"/>
                </a:lnTo>
                <a:cubicBezTo>
                  <a:pt x="2772164" y="577206"/>
                  <a:pt x="2734204" y="627818"/>
                  <a:pt x="2772166" y="602513"/>
                </a:cubicBezTo>
                <a:cubicBezTo>
                  <a:pt x="2734200" y="653127"/>
                  <a:pt x="2759512" y="589857"/>
                  <a:pt x="2721554" y="627818"/>
                </a:cubicBezTo>
                <a:cubicBezTo>
                  <a:pt x="2683589" y="665778"/>
                  <a:pt x="2683589" y="703739"/>
                  <a:pt x="2658284" y="703743"/>
                </a:cubicBezTo>
                <a:lnTo>
                  <a:pt x="2658284" y="741699"/>
                </a:lnTo>
                <a:cubicBezTo>
                  <a:pt x="2645626" y="741699"/>
                  <a:pt x="2632979" y="754355"/>
                  <a:pt x="2595016" y="779661"/>
                </a:cubicBezTo>
                <a:cubicBezTo>
                  <a:pt x="2538072" y="855582"/>
                  <a:pt x="2523836" y="881681"/>
                  <a:pt x="2488250" y="927351"/>
                </a:cubicBezTo>
                <a:lnTo>
                  <a:pt x="2455824" y="966746"/>
                </a:lnTo>
                <a:cubicBezTo>
                  <a:pt x="2455823" y="963432"/>
                  <a:pt x="2455823" y="960122"/>
                  <a:pt x="2455822" y="956810"/>
                </a:cubicBezTo>
                <a:cubicBezTo>
                  <a:pt x="2443172" y="956810"/>
                  <a:pt x="2443172" y="956810"/>
                  <a:pt x="2430518" y="969464"/>
                </a:cubicBezTo>
                <a:cubicBezTo>
                  <a:pt x="2430518" y="982118"/>
                  <a:pt x="2430518" y="982118"/>
                  <a:pt x="2417862" y="994773"/>
                </a:cubicBezTo>
                <a:cubicBezTo>
                  <a:pt x="2392554" y="1007424"/>
                  <a:pt x="2354597" y="1070693"/>
                  <a:pt x="2316635" y="1133960"/>
                </a:cubicBezTo>
                <a:lnTo>
                  <a:pt x="2316635" y="1121304"/>
                </a:lnTo>
                <a:lnTo>
                  <a:pt x="2303984" y="1121304"/>
                </a:lnTo>
                <a:lnTo>
                  <a:pt x="2303984" y="1133960"/>
                </a:lnTo>
                <a:lnTo>
                  <a:pt x="2291328" y="1146614"/>
                </a:lnTo>
                <a:cubicBezTo>
                  <a:pt x="2291326" y="1159269"/>
                  <a:pt x="2278676" y="1171917"/>
                  <a:pt x="2291330" y="1171919"/>
                </a:cubicBezTo>
                <a:cubicBezTo>
                  <a:pt x="2278672" y="1184574"/>
                  <a:pt x="2266022" y="1184576"/>
                  <a:pt x="2266020" y="1171919"/>
                </a:cubicBezTo>
                <a:cubicBezTo>
                  <a:pt x="2253368" y="1184576"/>
                  <a:pt x="2253368" y="1197225"/>
                  <a:pt x="2253370" y="1209881"/>
                </a:cubicBezTo>
                <a:lnTo>
                  <a:pt x="2253368" y="1197225"/>
                </a:lnTo>
                <a:lnTo>
                  <a:pt x="2240712" y="1197225"/>
                </a:lnTo>
                <a:cubicBezTo>
                  <a:pt x="2228060" y="1209879"/>
                  <a:pt x="2228060" y="1222535"/>
                  <a:pt x="2228060" y="1222535"/>
                </a:cubicBezTo>
                <a:lnTo>
                  <a:pt x="2228062" y="1235190"/>
                </a:lnTo>
                <a:cubicBezTo>
                  <a:pt x="2215408" y="1235189"/>
                  <a:pt x="2202754" y="1260494"/>
                  <a:pt x="2190100" y="1285800"/>
                </a:cubicBezTo>
                <a:lnTo>
                  <a:pt x="2177446" y="1298454"/>
                </a:lnTo>
                <a:cubicBezTo>
                  <a:pt x="2177447" y="1311110"/>
                  <a:pt x="2164793" y="1311110"/>
                  <a:pt x="2164790" y="1323761"/>
                </a:cubicBezTo>
                <a:lnTo>
                  <a:pt x="2177447" y="1311110"/>
                </a:lnTo>
                <a:lnTo>
                  <a:pt x="2190096" y="1311111"/>
                </a:lnTo>
                <a:cubicBezTo>
                  <a:pt x="2202754" y="1311110"/>
                  <a:pt x="2152136" y="1349069"/>
                  <a:pt x="2164793" y="1374375"/>
                </a:cubicBezTo>
                <a:cubicBezTo>
                  <a:pt x="2152139" y="1387029"/>
                  <a:pt x="2152139" y="1387029"/>
                  <a:pt x="2152140" y="1399685"/>
                </a:cubicBezTo>
                <a:lnTo>
                  <a:pt x="2139485" y="1399683"/>
                </a:lnTo>
                <a:lnTo>
                  <a:pt x="2139485" y="1412336"/>
                </a:lnTo>
                <a:cubicBezTo>
                  <a:pt x="2139484" y="1424993"/>
                  <a:pt x="2126834" y="1424993"/>
                  <a:pt x="2126834" y="1424993"/>
                </a:cubicBezTo>
                <a:lnTo>
                  <a:pt x="2126832" y="1437641"/>
                </a:lnTo>
                <a:cubicBezTo>
                  <a:pt x="2101524" y="1475604"/>
                  <a:pt x="2088870" y="1488257"/>
                  <a:pt x="2076220" y="1475606"/>
                </a:cubicBezTo>
                <a:lnTo>
                  <a:pt x="2076220" y="1513566"/>
                </a:lnTo>
                <a:cubicBezTo>
                  <a:pt x="2063566" y="1526216"/>
                  <a:pt x="2063564" y="1538871"/>
                  <a:pt x="2063564" y="1538871"/>
                </a:cubicBezTo>
                <a:lnTo>
                  <a:pt x="2076215" y="1538868"/>
                </a:lnTo>
                <a:cubicBezTo>
                  <a:pt x="2076216" y="1534650"/>
                  <a:pt x="2076216" y="1530434"/>
                  <a:pt x="2076218" y="1526216"/>
                </a:cubicBezTo>
                <a:cubicBezTo>
                  <a:pt x="2076215" y="1538868"/>
                  <a:pt x="2076215" y="1538868"/>
                  <a:pt x="2088868" y="1551525"/>
                </a:cubicBezTo>
                <a:cubicBezTo>
                  <a:pt x="1949682" y="1779284"/>
                  <a:pt x="1810493" y="2045012"/>
                  <a:pt x="1734570" y="2285429"/>
                </a:cubicBezTo>
                <a:cubicBezTo>
                  <a:pt x="1696612" y="2298080"/>
                  <a:pt x="1696612" y="2336040"/>
                  <a:pt x="1683956" y="2386655"/>
                </a:cubicBezTo>
                <a:cubicBezTo>
                  <a:pt x="1671304" y="2411966"/>
                  <a:pt x="1645996" y="2424618"/>
                  <a:pt x="1645996" y="2449923"/>
                </a:cubicBezTo>
                <a:cubicBezTo>
                  <a:pt x="1620690" y="2487884"/>
                  <a:pt x="1633343" y="2500539"/>
                  <a:pt x="1620689" y="2551154"/>
                </a:cubicBezTo>
                <a:cubicBezTo>
                  <a:pt x="1595384" y="2639726"/>
                  <a:pt x="1506806" y="2829530"/>
                  <a:pt x="1506806" y="2905451"/>
                </a:cubicBezTo>
                <a:lnTo>
                  <a:pt x="1494152" y="2918102"/>
                </a:lnTo>
                <a:cubicBezTo>
                  <a:pt x="1494152" y="2922320"/>
                  <a:pt x="1494155" y="2926538"/>
                  <a:pt x="1494154" y="2930757"/>
                </a:cubicBezTo>
                <a:lnTo>
                  <a:pt x="1506806" y="2930756"/>
                </a:lnTo>
                <a:lnTo>
                  <a:pt x="1506806" y="2943410"/>
                </a:lnTo>
                <a:cubicBezTo>
                  <a:pt x="1494155" y="2968719"/>
                  <a:pt x="1481500" y="2968716"/>
                  <a:pt x="1494152" y="2943410"/>
                </a:cubicBezTo>
                <a:cubicBezTo>
                  <a:pt x="1468846" y="2956065"/>
                  <a:pt x="1456192" y="3019331"/>
                  <a:pt x="1456192" y="3057288"/>
                </a:cubicBezTo>
                <a:cubicBezTo>
                  <a:pt x="1456193" y="3044640"/>
                  <a:pt x="1456193" y="3044640"/>
                  <a:pt x="1443541" y="3057291"/>
                </a:cubicBezTo>
                <a:cubicBezTo>
                  <a:pt x="1443536" y="3069942"/>
                  <a:pt x="1443536" y="3069942"/>
                  <a:pt x="1443536" y="3082601"/>
                </a:cubicBezTo>
                <a:cubicBezTo>
                  <a:pt x="1430885" y="3158522"/>
                  <a:pt x="1430888" y="3133214"/>
                  <a:pt x="1405579" y="3209135"/>
                </a:cubicBezTo>
                <a:lnTo>
                  <a:pt x="1392929" y="3221789"/>
                </a:lnTo>
                <a:lnTo>
                  <a:pt x="1380271" y="3272402"/>
                </a:lnTo>
                <a:lnTo>
                  <a:pt x="1380272" y="3285053"/>
                </a:lnTo>
                <a:lnTo>
                  <a:pt x="1380271" y="3297705"/>
                </a:lnTo>
                <a:lnTo>
                  <a:pt x="1380271" y="3310362"/>
                </a:lnTo>
                <a:cubicBezTo>
                  <a:pt x="1380272" y="3323013"/>
                  <a:pt x="1367617" y="3323018"/>
                  <a:pt x="1367617" y="3348326"/>
                </a:cubicBezTo>
                <a:cubicBezTo>
                  <a:pt x="1380274" y="3348326"/>
                  <a:pt x="1380272" y="3323013"/>
                  <a:pt x="1392925" y="3335669"/>
                </a:cubicBezTo>
                <a:cubicBezTo>
                  <a:pt x="1392925" y="3348320"/>
                  <a:pt x="1392925" y="3348320"/>
                  <a:pt x="1392928" y="3360977"/>
                </a:cubicBezTo>
                <a:lnTo>
                  <a:pt x="1380272" y="3360974"/>
                </a:lnTo>
                <a:lnTo>
                  <a:pt x="1380271" y="3373631"/>
                </a:lnTo>
                <a:lnTo>
                  <a:pt x="1380271" y="3386286"/>
                </a:lnTo>
                <a:lnTo>
                  <a:pt x="1380271" y="3411591"/>
                </a:lnTo>
                <a:cubicBezTo>
                  <a:pt x="1354961" y="3449549"/>
                  <a:pt x="1354961" y="3500165"/>
                  <a:pt x="1329658" y="3512819"/>
                </a:cubicBezTo>
                <a:cubicBezTo>
                  <a:pt x="1329656" y="3525473"/>
                  <a:pt x="1329656" y="3538127"/>
                  <a:pt x="1342310" y="3512817"/>
                </a:cubicBezTo>
                <a:cubicBezTo>
                  <a:pt x="1342310" y="3512817"/>
                  <a:pt x="1342310" y="3550779"/>
                  <a:pt x="1329658" y="3550775"/>
                </a:cubicBezTo>
                <a:cubicBezTo>
                  <a:pt x="1317004" y="3601392"/>
                  <a:pt x="1342310" y="3525473"/>
                  <a:pt x="1354964" y="3550778"/>
                </a:cubicBezTo>
                <a:cubicBezTo>
                  <a:pt x="1354961" y="3538127"/>
                  <a:pt x="1342310" y="3487512"/>
                  <a:pt x="1367618" y="3500165"/>
                </a:cubicBezTo>
                <a:lnTo>
                  <a:pt x="1367618" y="3512819"/>
                </a:lnTo>
                <a:lnTo>
                  <a:pt x="1380271" y="3512817"/>
                </a:lnTo>
                <a:lnTo>
                  <a:pt x="1380271" y="3500166"/>
                </a:lnTo>
                <a:lnTo>
                  <a:pt x="1380271" y="3487512"/>
                </a:lnTo>
                <a:cubicBezTo>
                  <a:pt x="1392926" y="3525473"/>
                  <a:pt x="1405579" y="3386286"/>
                  <a:pt x="1418236" y="3348324"/>
                </a:cubicBezTo>
                <a:lnTo>
                  <a:pt x="1430885" y="3335669"/>
                </a:lnTo>
                <a:lnTo>
                  <a:pt x="1430887" y="3323013"/>
                </a:lnTo>
                <a:lnTo>
                  <a:pt x="1418234" y="3323015"/>
                </a:lnTo>
                <a:cubicBezTo>
                  <a:pt x="1456193" y="3209135"/>
                  <a:pt x="1506806" y="3044640"/>
                  <a:pt x="1544766" y="2918102"/>
                </a:cubicBezTo>
                <a:lnTo>
                  <a:pt x="1544766" y="2880141"/>
                </a:lnTo>
                <a:cubicBezTo>
                  <a:pt x="1557422" y="2842184"/>
                  <a:pt x="1582727" y="2791569"/>
                  <a:pt x="1595382" y="2740952"/>
                </a:cubicBezTo>
                <a:lnTo>
                  <a:pt x="1582726" y="2753607"/>
                </a:lnTo>
                <a:cubicBezTo>
                  <a:pt x="1595381" y="2728298"/>
                  <a:pt x="1620689" y="2690340"/>
                  <a:pt x="1633342" y="2652380"/>
                </a:cubicBezTo>
                <a:cubicBezTo>
                  <a:pt x="1683958" y="2538498"/>
                  <a:pt x="1734570" y="2386658"/>
                  <a:pt x="1785186" y="2285430"/>
                </a:cubicBezTo>
                <a:cubicBezTo>
                  <a:pt x="1823146" y="2196854"/>
                  <a:pt x="1848454" y="2082972"/>
                  <a:pt x="1886414" y="2007050"/>
                </a:cubicBezTo>
                <a:cubicBezTo>
                  <a:pt x="1911718" y="1981743"/>
                  <a:pt x="1924376" y="1969092"/>
                  <a:pt x="1937028" y="1943783"/>
                </a:cubicBezTo>
                <a:cubicBezTo>
                  <a:pt x="1962334" y="1905822"/>
                  <a:pt x="1962336" y="1867862"/>
                  <a:pt x="1987643" y="1829903"/>
                </a:cubicBezTo>
                <a:cubicBezTo>
                  <a:pt x="2000292" y="1804598"/>
                  <a:pt x="2000294" y="1817246"/>
                  <a:pt x="2012950" y="1804596"/>
                </a:cubicBezTo>
                <a:cubicBezTo>
                  <a:pt x="2050910" y="1753983"/>
                  <a:pt x="2088870" y="1589486"/>
                  <a:pt x="2139486" y="1576833"/>
                </a:cubicBezTo>
                <a:lnTo>
                  <a:pt x="2139485" y="1551525"/>
                </a:lnTo>
                <a:cubicBezTo>
                  <a:pt x="2202754" y="1475604"/>
                  <a:pt x="2228062" y="1412336"/>
                  <a:pt x="2266022" y="1349070"/>
                </a:cubicBezTo>
                <a:cubicBezTo>
                  <a:pt x="2291328" y="1298457"/>
                  <a:pt x="2316635" y="1247843"/>
                  <a:pt x="2367250" y="1197225"/>
                </a:cubicBezTo>
                <a:cubicBezTo>
                  <a:pt x="2354597" y="1197225"/>
                  <a:pt x="2392558" y="1159265"/>
                  <a:pt x="2430518" y="1108653"/>
                </a:cubicBezTo>
                <a:cubicBezTo>
                  <a:pt x="2468477" y="1058039"/>
                  <a:pt x="2519093" y="994770"/>
                  <a:pt x="2519094" y="969464"/>
                </a:cubicBezTo>
                <a:cubicBezTo>
                  <a:pt x="2531747" y="956810"/>
                  <a:pt x="2544401" y="956810"/>
                  <a:pt x="2531748" y="982118"/>
                </a:cubicBezTo>
                <a:cubicBezTo>
                  <a:pt x="2544401" y="982118"/>
                  <a:pt x="2557055" y="931503"/>
                  <a:pt x="2544401" y="944157"/>
                </a:cubicBezTo>
                <a:cubicBezTo>
                  <a:pt x="2595014" y="880889"/>
                  <a:pt x="2658282" y="792314"/>
                  <a:pt x="2721552" y="716393"/>
                </a:cubicBezTo>
                <a:cubicBezTo>
                  <a:pt x="2784818" y="627818"/>
                  <a:pt x="2860744" y="551898"/>
                  <a:pt x="2898701" y="501282"/>
                </a:cubicBezTo>
                <a:cubicBezTo>
                  <a:pt x="2911355" y="475977"/>
                  <a:pt x="2936662" y="463322"/>
                  <a:pt x="2924008" y="488633"/>
                </a:cubicBezTo>
                <a:cubicBezTo>
                  <a:pt x="2949317" y="501285"/>
                  <a:pt x="2949318" y="450671"/>
                  <a:pt x="2936662" y="450671"/>
                </a:cubicBezTo>
                <a:cubicBezTo>
                  <a:pt x="3012582" y="387402"/>
                  <a:pt x="3088506" y="311481"/>
                  <a:pt x="3177078" y="210252"/>
                </a:cubicBezTo>
                <a:lnTo>
                  <a:pt x="3189732" y="210252"/>
                </a:lnTo>
                <a:lnTo>
                  <a:pt x="3202388" y="197600"/>
                </a:lnTo>
                <a:cubicBezTo>
                  <a:pt x="3240348" y="134331"/>
                  <a:pt x="3265658" y="172292"/>
                  <a:pt x="3278308" y="121680"/>
                </a:cubicBezTo>
                <a:lnTo>
                  <a:pt x="3290962" y="134334"/>
                </a:lnTo>
                <a:cubicBezTo>
                  <a:pt x="3290962" y="134334"/>
                  <a:pt x="3303614" y="134331"/>
                  <a:pt x="3303617" y="121682"/>
                </a:cubicBezTo>
                <a:cubicBezTo>
                  <a:pt x="3316268" y="109025"/>
                  <a:pt x="3316268" y="109025"/>
                  <a:pt x="3316272" y="96371"/>
                </a:cubicBezTo>
                <a:cubicBezTo>
                  <a:pt x="3341574" y="96371"/>
                  <a:pt x="3354233" y="96371"/>
                  <a:pt x="3379536" y="58410"/>
                </a:cubicBezTo>
                <a:cubicBezTo>
                  <a:pt x="3366882" y="58410"/>
                  <a:pt x="3341574" y="96371"/>
                  <a:pt x="3341576" y="71066"/>
                </a:cubicBezTo>
                <a:lnTo>
                  <a:pt x="3354233" y="58410"/>
                </a:lnTo>
                <a:lnTo>
                  <a:pt x="3341576" y="58410"/>
                </a:lnTo>
                <a:cubicBezTo>
                  <a:pt x="3354230" y="42594"/>
                  <a:pt x="3365302" y="30732"/>
                  <a:pt x="3374990" y="21242"/>
                </a:cubicBezTo>
                <a:lnTo>
                  <a:pt x="3398246" y="0"/>
                </a:lnTo>
                <a:lnTo>
                  <a:pt x="3467874" y="0"/>
                </a:lnTo>
                <a:lnTo>
                  <a:pt x="3444386" y="25196"/>
                </a:lnTo>
                <a:cubicBezTo>
                  <a:pt x="3417497" y="55248"/>
                  <a:pt x="3392190" y="83718"/>
                  <a:pt x="3366882" y="109025"/>
                </a:cubicBezTo>
                <a:cubicBezTo>
                  <a:pt x="3253002" y="222906"/>
                  <a:pt x="3088505" y="374747"/>
                  <a:pt x="2987278" y="513935"/>
                </a:cubicBezTo>
                <a:cubicBezTo>
                  <a:pt x="2961968" y="526593"/>
                  <a:pt x="2961968" y="564552"/>
                  <a:pt x="2961968" y="564552"/>
                </a:cubicBezTo>
                <a:cubicBezTo>
                  <a:pt x="2936662" y="589857"/>
                  <a:pt x="2924008" y="577206"/>
                  <a:pt x="2911354" y="589857"/>
                </a:cubicBezTo>
                <a:cubicBezTo>
                  <a:pt x="2848088" y="640473"/>
                  <a:pt x="2822778" y="729050"/>
                  <a:pt x="2784818" y="767007"/>
                </a:cubicBezTo>
                <a:cubicBezTo>
                  <a:pt x="2772164" y="779661"/>
                  <a:pt x="2759512" y="779661"/>
                  <a:pt x="2759512" y="779661"/>
                </a:cubicBezTo>
                <a:cubicBezTo>
                  <a:pt x="2721554" y="817623"/>
                  <a:pt x="2670936" y="880889"/>
                  <a:pt x="2696243" y="893543"/>
                </a:cubicBezTo>
                <a:cubicBezTo>
                  <a:pt x="2670936" y="931505"/>
                  <a:pt x="2658284" y="918849"/>
                  <a:pt x="2632974" y="956810"/>
                </a:cubicBezTo>
                <a:cubicBezTo>
                  <a:pt x="2569709" y="1058039"/>
                  <a:pt x="2443174" y="1209879"/>
                  <a:pt x="2392558" y="1323761"/>
                </a:cubicBezTo>
                <a:cubicBezTo>
                  <a:pt x="2341943" y="1374375"/>
                  <a:pt x="2291328" y="1450299"/>
                  <a:pt x="2253366" y="1538871"/>
                </a:cubicBezTo>
                <a:cubicBezTo>
                  <a:pt x="2215408" y="1614791"/>
                  <a:pt x="2240714" y="1576832"/>
                  <a:pt x="2190100" y="1640100"/>
                </a:cubicBezTo>
                <a:cubicBezTo>
                  <a:pt x="2139485" y="1728675"/>
                  <a:pt x="2101524" y="1842554"/>
                  <a:pt x="2038253" y="1956437"/>
                </a:cubicBezTo>
                <a:cubicBezTo>
                  <a:pt x="2038256" y="1981745"/>
                  <a:pt x="2012950" y="1994399"/>
                  <a:pt x="2000296" y="2019705"/>
                </a:cubicBezTo>
                <a:cubicBezTo>
                  <a:pt x="1911720" y="2171547"/>
                  <a:pt x="1861108" y="2348691"/>
                  <a:pt x="1810492" y="2462576"/>
                </a:cubicBezTo>
                <a:cubicBezTo>
                  <a:pt x="1747226" y="2601765"/>
                  <a:pt x="1696610" y="2766260"/>
                  <a:pt x="1633343" y="2930756"/>
                </a:cubicBezTo>
                <a:cubicBezTo>
                  <a:pt x="1608035" y="2994026"/>
                  <a:pt x="1570074" y="3057291"/>
                  <a:pt x="1570074" y="3133212"/>
                </a:cubicBezTo>
                <a:lnTo>
                  <a:pt x="1557420" y="3145868"/>
                </a:lnTo>
                <a:lnTo>
                  <a:pt x="1557422" y="3171176"/>
                </a:lnTo>
                <a:cubicBezTo>
                  <a:pt x="1532116" y="3183827"/>
                  <a:pt x="1519462" y="3272402"/>
                  <a:pt x="1494154" y="3323016"/>
                </a:cubicBezTo>
                <a:cubicBezTo>
                  <a:pt x="1506809" y="3323016"/>
                  <a:pt x="1506806" y="3285057"/>
                  <a:pt x="1519463" y="3297708"/>
                </a:cubicBezTo>
                <a:cubicBezTo>
                  <a:pt x="1519460" y="3247095"/>
                  <a:pt x="1557424" y="3247095"/>
                  <a:pt x="1544768" y="3209136"/>
                </a:cubicBezTo>
                <a:cubicBezTo>
                  <a:pt x="1557420" y="3209135"/>
                  <a:pt x="1557422" y="3234441"/>
                  <a:pt x="1570074" y="3196481"/>
                </a:cubicBezTo>
                <a:cubicBezTo>
                  <a:pt x="1570074" y="3209135"/>
                  <a:pt x="1570074" y="3209135"/>
                  <a:pt x="1582726" y="3196481"/>
                </a:cubicBezTo>
                <a:lnTo>
                  <a:pt x="1582727" y="3183827"/>
                </a:lnTo>
                <a:lnTo>
                  <a:pt x="1582726" y="3171176"/>
                </a:lnTo>
                <a:lnTo>
                  <a:pt x="1582726" y="3158520"/>
                </a:lnTo>
                <a:cubicBezTo>
                  <a:pt x="1595382" y="3133212"/>
                  <a:pt x="1608035" y="3044642"/>
                  <a:pt x="1633342" y="3019331"/>
                </a:cubicBezTo>
                <a:cubicBezTo>
                  <a:pt x="1671305" y="2918102"/>
                  <a:pt x="1696612" y="2804219"/>
                  <a:pt x="1734570" y="2766260"/>
                </a:cubicBezTo>
                <a:cubicBezTo>
                  <a:pt x="1747224" y="2715648"/>
                  <a:pt x="1785185" y="2652377"/>
                  <a:pt x="1823146" y="2576459"/>
                </a:cubicBezTo>
                <a:lnTo>
                  <a:pt x="1835800" y="2576456"/>
                </a:lnTo>
                <a:lnTo>
                  <a:pt x="1835800" y="2551151"/>
                </a:lnTo>
                <a:cubicBezTo>
                  <a:pt x="1835798" y="2546934"/>
                  <a:pt x="1835798" y="2542716"/>
                  <a:pt x="1835796" y="2538498"/>
                </a:cubicBezTo>
                <a:cubicBezTo>
                  <a:pt x="1861106" y="2487885"/>
                  <a:pt x="1873760" y="2424618"/>
                  <a:pt x="1899068" y="2361350"/>
                </a:cubicBezTo>
                <a:cubicBezTo>
                  <a:pt x="1899068" y="2361350"/>
                  <a:pt x="1911722" y="2348691"/>
                  <a:pt x="1911720" y="2336043"/>
                </a:cubicBezTo>
                <a:cubicBezTo>
                  <a:pt x="1924374" y="2336042"/>
                  <a:pt x="1937030" y="2323389"/>
                  <a:pt x="1937026" y="2336043"/>
                </a:cubicBezTo>
                <a:cubicBezTo>
                  <a:pt x="1937030" y="2323389"/>
                  <a:pt x="1937028" y="2310734"/>
                  <a:pt x="1937028" y="2298083"/>
                </a:cubicBezTo>
                <a:cubicBezTo>
                  <a:pt x="1949682" y="2285426"/>
                  <a:pt x="1962335" y="2272770"/>
                  <a:pt x="1962336" y="2260122"/>
                </a:cubicBezTo>
                <a:cubicBezTo>
                  <a:pt x="2025604" y="2146238"/>
                  <a:pt x="2076220" y="2019704"/>
                  <a:pt x="2126832" y="1905822"/>
                </a:cubicBezTo>
                <a:lnTo>
                  <a:pt x="2126832" y="1893168"/>
                </a:lnTo>
                <a:lnTo>
                  <a:pt x="2139485" y="1880514"/>
                </a:lnTo>
                <a:cubicBezTo>
                  <a:pt x="2164793" y="1855208"/>
                  <a:pt x="2190100" y="1791941"/>
                  <a:pt x="2202754" y="1791941"/>
                </a:cubicBezTo>
                <a:lnTo>
                  <a:pt x="2202755" y="1753982"/>
                </a:lnTo>
                <a:lnTo>
                  <a:pt x="2215408" y="1741328"/>
                </a:lnTo>
                <a:cubicBezTo>
                  <a:pt x="2240714" y="1728675"/>
                  <a:pt x="2253368" y="1690712"/>
                  <a:pt x="2278674" y="1652753"/>
                </a:cubicBezTo>
                <a:lnTo>
                  <a:pt x="2291330" y="1640102"/>
                </a:lnTo>
                <a:cubicBezTo>
                  <a:pt x="2303984" y="1627446"/>
                  <a:pt x="2303982" y="1614791"/>
                  <a:pt x="2303982" y="1602140"/>
                </a:cubicBezTo>
                <a:cubicBezTo>
                  <a:pt x="2329289" y="1564178"/>
                  <a:pt x="2316632" y="1564179"/>
                  <a:pt x="2354598" y="1526214"/>
                </a:cubicBezTo>
                <a:lnTo>
                  <a:pt x="2367250" y="1513565"/>
                </a:lnTo>
                <a:lnTo>
                  <a:pt x="2367251" y="1500911"/>
                </a:lnTo>
                <a:cubicBezTo>
                  <a:pt x="2455824" y="1361721"/>
                  <a:pt x="2531747" y="1235189"/>
                  <a:pt x="2620324" y="1095999"/>
                </a:cubicBezTo>
                <a:lnTo>
                  <a:pt x="2632978" y="1083344"/>
                </a:lnTo>
                <a:lnTo>
                  <a:pt x="2645628" y="1070693"/>
                </a:lnTo>
                <a:cubicBezTo>
                  <a:pt x="2645627" y="1066475"/>
                  <a:pt x="2645627" y="1062257"/>
                  <a:pt x="2645626" y="1058039"/>
                </a:cubicBezTo>
                <a:lnTo>
                  <a:pt x="2658282" y="1045385"/>
                </a:lnTo>
                <a:lnTo>
                  <a:pt x="2670936" y="1045385"/>
                </a:lnTo>
                <a:cubicBezTo>
                  <a:pt x="2658284" y="1058040"/>
                  <a:pt x="2658284" y="1058040"/>
                  <a:pt x="2658280" y="1070693"/>
                </a:cubicBezTo>
                <a:cubicBezTo>
                  <a:pt x="2658280" y="1070693"/>
                  <a:pt x="2658281" y="1083344"/>
                  <a:pt x="2670938" y="1070693"/>
                </a:cubicBezTo>
                <a:lnTo>
                  <a:pt x="2683589" y="1070693"/>
                </a:lnTo>
                <a:cubicBezTo>
                  <a:pt x="2683586" y="1058039"/>
                  <a:pt x="2696244" y="1058040"/>
                  <a:pt x="2696244" y="1058040"/>
                </a:cubicBezTo>
                <a:cubicBezTo>
                  <a:pt x="2658284" y="1095999"/>
                  <a:pt x="2658284" y="1095999"/>
                  <a:pt x="2632978" y="1159265"/>
                </a:cubicBezTo>
                <a:cubicBezTo>
                  <a:pt x="2632978" y="1108656"/>
                  <a:pt x="2595014" y="1171919"/>
                  <a:pt x="2557054" y="1235189"/>
                </a:cubicBezTo>
                <a:cubicBezTo>
                  <a:pt x="2569706" y="1235192"/>
                  <a:pt x="2582362" y="1222536"/>
                  <a:pt x="2595012" y="1222535"/>
                </a:cubicBezTo>
                <a:cubicBezTo>
                  <a:pt x="2582362" y="1247843"/>
                  <a:pt x="2569708" y="1285800"/>
                  <a:pt x="2531747" y="1323761"/>
                </a:cubicBezTo>
                <a:lnTo>
                  <a:pt x="2531747" y="1311110"/>
                </a:lnTo>
                <a:lnTo>
                  <a:pt x="2531748" y="1298457"/>
                </a:lnTo>
                <a:lnTo>
                  <a:pt x="2519093" y="1311110"/>
                </a:lnTo>
                <a:cubicBezTo>
                  <a:pt x="2519090" y="1323761"/>
                  <a:pt x="2506440" y="1336415"/>
                  <a:pt x="2506440" y="1336415"/>
                </a:cubicBezTo>
                <a:cubicBezTo>
                  <a:pt x="2493790" y="1336415"/>
                  <a:pt x="2481130" y="1361721"/>
                  <a:pt x="2468480" y="1374375"/>
                </a:cubicBezTo>
                <a:cubicBezTo>
                  <a:pt x="2468476" y="1387029"/>
                  <a:pt x="2455824" y="1387029"/>
                  <a:pt x="2455824" y="1387029"/>
                </a:cubicBezTo>
                <a:lnTo>
                  <a:pt x="2455826" y="1399683"/>
                </a:lnTo>
                <a:lnTo>
                  <a:pt x="2468480" y="1399685"/>
                </a:lnTo>
                <a:lnTo>
                  <a:pt x="2417864" y="1450296"/>
                </a:lnTo>
                <a:cubicBezTo>
                  <a:pt x="2430520" y="1450296"/>
                  <a:pt x="2443172" y="1437641"/>
                  <a:pt x="2455824" y="1450296"/>
                </a:cubicBezTo>
                <a:cubicBezTo>
                  <a:pt x="2417864" y="1500911"/>
                  <a:pt x="2430520" y="1475606"/>
                  <a:pt x="2417861" y="1513565"/>
                </a:cubicBezTo>
                <a:cubicBezTo>
                  <a:pt x="2405212" y="1538868"/>
                  <a:pt x="2405210" y="1513565"/>
                  <a:pt x="2379904" y="1551524"/>
                </a:cubicBezTo>
                <a:cubicBezTo>
                  <a:pt x="2392558" y="1551525"/>
                  <a:pt x="2392558" y="1538871"/>
                  <a:pt x="2405212" y="1538868"/>
                </a:cubicBezTo>
                <a:cubicBezTo>
                  <a:pt x="2392558" y="1564181"/>
                  <a:pt x="2379904" y="1576832"/>
                  <a:pt x="2379904" y="1564179"/>
                </a:cubicBezTo>
                <a:cubicBezTo>
                  <a:pt x="2367246" y="1589486"/>
                  <a:pt x="2367246" y="1589486"/>
                  <a:pt x="2367250" y="1602137"/>
                </a:cubicBezTo>
                <a:lnTo>
                  <a:pt x="2354598" y="1614791"/>
                </a:lnTo>
                <a:lnTo>
                  <a:pt x="2341944" y="1627446"/>
                </a:lnTo>
                <a:lnTo>
                  <a:pt x="2341943" y="1640100"/>
                </a:lnTo>
                <a:lnTo>
                  <a:pt x="2347962" y="1639239"/>
                </a:lnTo>
                <a:lnTo>
                  <a:pt x="2340360" y="1652750"/>
                </a:lnTo>
                <a:cubicBezTo>
                  <a:pt x="2335613" y="1659078"/>
                  <a:pt x="2329289" y="1665405"/>
                  <a:pt x="2316635" y="1678061"/>
                </a:cubicBezTo>
                <a:lnTo>
                  <a:pt x="2316636" y="1690712"/>
                </a:lnTo>
                <a:lnTo>
                  <a:pt x="2316635" y="1703367"/>
                </a:lnTo>
                <a:cubicBezTo>
                  <a:pt x="2303982" y="1716018"/>
                  <a:pt x="2291328" y="1741328"/>
                  <a:pt x="2278674" y="1779284"/>
                </a:cubicBezTo>
                <a:cubicBezTo>
                  <a:pt x="2266024" y="1804596"/>
                  <a:pt x="2240714" y="1791941"/>
                  <a:pt x="2240716" y="1829903"/>
                </a:cubicBezTo>
                <a:lnTo>
                  <a:pt x="2228057" y="1829903"/>
                </a:lnTo>
                <a:cubicBezTo>
                  <a:pt x="2228060" y="1817244"/>
                  <a:pt x="2228057" y="1829903"/>
                  <a:pt x="2215409" y="1829900"/>
                </a:cubicBezTo>
                <a:lnTo>
                  <a:pt x="2215409" y="1855205"/>
                </a:lnTo>
                <a:lnTo>
                  <a:pt x="2215408" y="1867862"/>
                </a:lnTo>
                <a:cubicBezTo>
                  <a:pt x="2202754" y="1880516"/>
                  <a:pt x="2202754" y="1893173"/>
                  <a:pt x="2215409" y="1893168"/>
                </a:cubicBezTo>
                <a:cubicBezTo>
                  <a:pt x="2190101" y="1943783"/>
                  <a:pt x="2152139" y="1956437"/>
                  <a:pt x="2152139" y="1994397"/>
                </a:cubicBezTo>
                <a:cubicBezTo>
                  <a:pt x="2152139" y="1994397"/>
                  <a:pt x="2139485" y="2007051"/>
                  <a:pt x="2139485" y="2019704"/>
                </a:cubicBezTo>
                <a:lnTo>
                  <a:pt x="2139486" y="2032355"/>
                </a:lnTo>
                <a:lnTo>
                  <a:pt x="2139485" y="2045012"/>
                </a:lnTo>
                <a:cubicBezTo>
                  <a:pt x="2126832" y="2070317"/>
                  <a:pt x="2114180" y="2082972"/>
                  <a:pt x="2101526" y="2095623"/>
                </a:cubicBezTo>
                <a:cubicBezTo>
                  <a:pt x="2120505" y="2105114"/>
                  <a:pt x="2089662" y="2121723"/>
                  <a:pt x="2083730" y="2134771"/>
                </a:cubicBezTo>
                <a:lnTo>
                  <a:pt x="2088130" y="2144585"/>
                </a:lnTo>
                <a:lnTo>
                  <a:pt x="2087437" y="2146015"/>
                </a:lnTo>
                <a:cubicBezTo>
                  <a:pt x="2086893" y="2147621"/>
                  <a:pt x="2087289" y="2147819"/>
                  <a:pt x="2088870" y="2146236"/>
                </a:cubicBezTo>
                <a:lnTo>
                  <a:pt x="2088130" y="2144585"/>
                </a:lnTo>
                <a:lnTo>
                  <a:pt x="2091639" y="2137342"/>
                </a:lnTo>
                <a:cubicBezTo>
                  <a:pt x="2104689" y="2113026"/>
                  <a:pt x="2142649" y="2051340"/>
                  <a:pt x="2152139" y="2032358"/>
                </a:cubicBezTo>
                <a:cubicBezTo>
                  <a:pt x="2164790" y="2032358"/>
                  <a:pt x="2164793" y="2019704"/>
                  <a:pt x="2164793" y="2019704"/>
                </a:cubicBezTo>
                <a:lnTo>
                  <a:pt x="2177447" y="2007050"/>
                </a:lnTo>
                <a:cubicBezTo>
                  <a:pt x="2177447" y="1994397"/>
                  <a:pt x="2177447" y="1994397"/>
                  <a:pt x="2164794" y="1994397"/>
                </a:cubicBezTo>
                <a:cubicBezTo>
                  <a:pt x="2164793" y="1981743"/>
                  <a:pt x="2177446" y="1981743"/>
                  <a:pt x="2177447" y="1969089"/>
                </a:cubicBezTo>
                <a:cubicBezTo>
                  <a:pt x="2190101" y="1943783"/>
                  <a:pt x="2190100" y="1956437"/>
                  <a:pt x="2202754" y="1956437"/>
                </a:cubicBezTo>
                <a:cubicBezTo>
                  <a:pt x="2215408" y="1931130"/>
                  <a:pt x="2202754" y="1918476"/>
                  <a:pt x="2228057" y="1880516"/>
                </a:cubicBezTo>
                <a:cubicBezTo>
                  <a:pt x="2228058" y="1876299"/>
                  <a:pt x="2228058" y="1872080"/>
                  <a:pt x="2228060" y="1867862"/>
                </a:cubicBezTo>
                <a:lnTo>
                  <a:pt x="2240714" y="1867862"/>
                </a:lnTo>
                <a:cubicBezTo>
                  <a:pt x="2240714" y="1867862"/>
                  <a:pt x="2253365" y="1867862"/>
                  <a:pt x="2253370" y="1855208"/>
                </a:cubicBezTo>
                <a:lnTo>
                  <a:pt x="2253370" y="1842557"/>
                </a:lnTo>
                <a:lnTo>
                  <a:pt x="2240712" y="1842554"/>
                </a:lnTo>
                <a:cubicBezTo>
                  <a:pt x="2278674" y="1804596"/>
                  <a:pt x="2291328" y="1766636"/>
                  <a:pt x="2329289" y="1703364"/>
                </a:cubicBezTo>
                <a:lnTo>
                  <a:pt x="2329290" y="1716023"/>
                </a:lnTo>
                <a:lnTo>
                  <a:pt x="2341943" y="1703366"/>
                </a:lnTo>
                <a:lnTo>
                  <a:pt x="2341943" y="1690709"/>
                </a:lnTo>
                <a:cubicBezTo>
                  <a:pt x="2354597" y="1665407"/>
                  <a:pt x="2341944" y="1665407"/>
                  <a:pt x="2367250" y="1627446"/>
                </a:cubicBezTo>
                <a:lnTo>
                  <a:pt x="2379904" y="1627443"/>
                </a:lnTo>
                <a:lnTo>
                  <a:pt x="2379904" y="1614791"/>
                </a:lnTo>
                <a:cubicBezTo>
                  <a:pt x="2379902" y="1610574"/>
                  <a:pt x="2379902" y="1606356"/>
                  <a:pt x="2379900" y="1602140"/>
                </a:cubicBezTo>
                <a:cubicBezTo>
                  <a:pt x="2408372" y="1573670"/>
                  <a:pt x="2436844" y="1509612"/>
                  <a:pt x="2465318" y="1468683"/>
                </a:cubicBezTo>
                <a:lnTo>
                  <a:pt x="2481902" y="1450599"/>
                </a:lnTo>
                <a:lnTo>
                  <a:pt x="2579830" y="1265063"/>
                </a:lnTo>
                <a:cubicBezTo>
                  <a:pt x="2717198" y="1022537"/>
                  <a:pt x="2870026" y="786258"/>
                  <a:pt x="3038504" y="556154"/>
                </a:cubicBezTo>
                <a:cubicBezTo>
                  <a:pt x="3120582" y="445845"/>
                  <a:pt x="3206686" y="339281"/>
                  <a:pt x="3295808" y="235523"/>
                </a:cubicBezTo>
                <a:lnTo>
                  <a:pt x="3509334" y="0"/>
                </a:lnTo>
                <a:lnTo>
                  <a:pt x="9854218" y="0"/>
                </a:lnTo>
                <a:lnTo>
                  <a:pt x="9854218" y="10287000"/>
                </a:lnTo>
                <a:lnTo>
                  <a:pt x="4569194" y="10287000"/>
                </a:lnTo>
                <a:lnTo>
                  <a:pt x="4512034" y="10239735"/>
                </a:lnTo>
                <a:cubicBezTo>
                  <a:pt x="4483562" y="10219173"/>
                  <a:pt x="4455092" y="10200194"/>
                  <a:pt x="4429784" y="10181214"/>
                </a:cubicBezTo>
                <a:cubicBezTo>
                  <a:pt x="4429784" y="10168562"/>
                  <a:pt x="4417133" y="10168558"/>
                  <a:pt x="4404479" y="10143254"/>
                </a:cubicBezTo>
                <a:lnTo>
                  <a:pt x="4404479" y="10130601"/>
                </a:lnTo>
                <a:cubicBezTo>
                  <a:pt x="4391824" y="10117947"/>
                  <a:pt x="4391824" y="10105293"/>
                  <a:pt x="4366518" y="10092639"/>
                </a:cubicBezTo>
                <a:cubicBezTo>
                  <a:pt x="4366518" y="10092639"/>
                  <a:pt x="4366520" y="10079986"/>
                  <a:pt x="4353864" y="10079984"/>
                </a:cubicBezTo>
                <a:lnTo>
                  <a:pt x="4341210" y="10079986"/>
                </a:lnTo>
                <a:cubicBezTo>
                  <a:pt x="4341206" y="10092639"/>
                  <a:pt x="4353864" y="10092639"/>
                  <a:pt x="4366518" y="10105293"/>
                </a:cubicBezTo>
                <a:lnTo>
                  <a:pt x="4379172" y="10130601"/>
                </a:lnTo>
                <a:cubicBezTo>
                  <a:pt x="4379171" y="10134819"/>
                  <a:pt x="4379171" y="10139036"/>
                  <a:pt x="4379170" y="10143254"/>
                </a:cubicBezTo>
                <a:lnTo>
                  <a:pt x="4366518" y="10143254"/>
                </a:lnTo>
                <a:lnTo>
                  <a:pt x="4366518" y="10130601"/>
                </a:lnTo>
                <a:lnTo>
                  <a:pt x="4353864" y="10130602"/>
                </a:lnTo>
                <a:lnTo>
                  <a:pt x="4341210" y="10117947"/>
                </a:lnTo>
                <a:cubicBezTo>
                  <a:pt x="4341209" y="10105293"/>
                  <a:pt x="4328555" y="10105293"/>
                  <a:pt x="4328555" y="10105293"/>
                </a:cubicBezTo>
                <a:lnTo>
                  <a:pt x="4328555" y="10092639"/>
                </a:lnTo>
                <a:cubicBezTo>
                  <a:pt x="4328555" y="10092639"/>
                  <a:pt x="4328555" y="10079986"/>
                  <a:pt x="4315904" y="10079986"/>
                </a:cubicBezTo>
                <a:lnTo>
                  <a:pt x="4303250" y="10079985"/>
                </a:lnTo>
                <a:lnTo>
                  <a:pt x="4303250" y="10092639"/>
                </a:lnTo>
                <a:cubicBezTo>
                  <a:pt x="4315904" y="10092639"/>
                  <a:pt x="4315901" y="10105293"/>
                  <a:pt x="4315901" y="10105293"/>
                </a:cubicBezTo>
                <a:lnTo>
                  <a:pt x="4303250" y="10117946"/>
                </a:lnTo>
                <a:lnTo>
                  <a:pt x="4252632" y="10067332"/>
                </a:lnTo>
                <a:cubicBezTo>
                  <a:pt x="4252636" y="10079986"/>
                  <a:pt x="4265290" y="10092639"/>
                  <a:pt x="4252636" y="10092639"/>
                </a:cubicBezTo>
                <a:cubicBezTo>
                  <a:pt x="4252636" y="10092639"/>
                  <a:pt x="4239980" y="10079986"/>
                  <a:pt x="4227329" y="10079986"/>
                </a:cubicBezTo>
                <a:lnTo>
                  <a:pt x="4189368" y="10042026"/>
                </a:lnTo>
                <a:cubicBezTo>
                  <a:pt x="4176714" y="10029372"/>
                  <a:pt x="4151405" y="10016718"/>
                  <a:pt x="4138756" y="10004066"/>
                </a:cubicBezTo>
                <a:cubicBezTo>
                  <a:pt x="4151405" y="10004066"/>
                  <a:pt x="4164062" y="9991413"/>
                  <a:pt x="4189368" y="10016718"/>
                </a:cubicBezTo>
                <a:cubicBezTo>
                  <a:pt x="4176716" y="9978759"/>
                  <a:pt x="4164062" y="9991413"/>
                  <a:pt x="4126100" y="9940797"/>
                </a:cubicBezTo>
                <a:lnTo>
                  <a:pt x="4113446" y="9928143"/>
                </a:lnTo>
                <a:cubicBezTo>
                  <a:pt x="4126100" y="9940797"/>
                  <a:pt x="4138754" y="9928143"/>
                  <a:pt x="4138754" y="9928143"/>
                </a:cubicBezTo>
                <a:cubicBezTo>
                  <a:pt x="4138751" y="9915490"/>
                  <a:pt x="4126100" y="9915490"/>
                  <a:pt x="4126100" y="9902836"/>
                </a:cubicBezTo>
                <a:lnTo>
                  <a:pt x="4113446" y="9890182"/>
                </a:lnTo>
                <a:lnTo>
                  <a:pt x="4100792" y="9877532"/>
                </a:lnTo>
                <a:cubicBezTo>
                  <a:pt x="4088141" y="9890180"/>
                  <a:pt x="4100790" y="9890182"/>
                  <a:pt x="4100790" y="9890182"/>
                </a:cubicBezTo>
                <a:lnTo>
                  <a:pt x="4113444" y="9902836"/>
                </a:lnTo>
                <a:lnTo>
                  <a:pt x="4113446" y="9915490"/>
                </a:lnTo>
                <a:lnTo>
                  <a:pt x="4062832" y="9877532"/>
                </a:lnTo>
                <a:cubicBezTo>
                  <a:pt x="4075486" y="9902834"/>
                  <a:pt x="4050180" y="9877532"/>
                  <a:pt x="4062832" y="9902836"/>
                </a:cubicBezTo>
                <a:cubicBezTo>
                  <a:pt x="4037526" y="9890182"/>
                  <a:pt x="4024871" y="9877530"/>
                  <a:pt x="4012217" y="9877532"/>
                </a:cubicBezTo>
                <a:lnTo>
                  <a:pt x="4012217" y="9890182"/>
                </a:lnTo>
                <a:cubicBezTo>
                  <a:pt x="4012217" y="9877532"/>
                  <a:pt x="3999564" y="9864876"/>
                  <a:pt x="3999564" y="9864876"/>
                </a:cubicBezTo>
                <a:lnTo>
                  <a:pt x="3986910" y="9852222"/>
                </a:lnTo>
                <a:lnTo>
                  <a:pt x="3974254" y="9839571"/>
                </a:lnTo>
                <a:cubicBezTo>
                  <a:pt x="3974255" y="9843788"/>
                  <a:pt x="3974256" y="9848006"/>
                  <a:pt x="3974256" y="9852222"/>
                </a:cubicBezTo>
                <a:cubicBezTo>
                  <a:pt x="3961601" y="9852219"/>
                  <a:pt x="3948950" y="9839571"/>
                  <a:pt x="3936298" y="9826916"/>
                </a:cubicBezTo>
                <a:lnTo>
                  <a:pt x="3936296" y="9814262"/>
                </a:lnTo>
                <a:lnTo>
                  <a:pt x="3936298" y="9801610"/>
                </a:lnTo>
                <a:lnTo>
                  <a:pt x="3923640" y="9801610"/>
                </a:lnTo>
                <a:lnTo>
                  <a:pt x="3910988" y="9801610"/>
                </a:lnTo>
                <a:lnTo>
                  <a:pt x="3898332" y="9788956"/>
                </a:lnTo>
                <a:cubicBezTo>
                  <a:pt x="3898334" y="9784738"/>
                  <a:pt x="3898336" y="9780520"/>
                  <a:pt x="3898336" y="9776301"/>
                </a:cubicBezTo>
                <a:lnTo>
                  <a:pt x="3898336" y="9750996"/>
                </a:lnTo>
                <a:lnTo>
                  <a:pt x="3885682" y="9750996"/>
                </a:lnTo>
                <a:lnTo>
                  <a:pt x="3885680" y="9763644"/>
                </a:lnTo>
                <a:lnTo>
                  <a:pt x="3885682" y="9776301"/>
                </a:lnTo>
                <a:lnTo>
                  <a:pt x="3847722" y="9738340"/>
                </a:lnTo>
                <a:cubicBezTo>
                  <a:pt x="3835066" y="9738340"/>
                  <a:pt x="3847722" y="9750998"/>
                  <a:pt x="3847722" y="9763647"/>
                </a:cubicBezTo>
                <a:cubicBezTo>
                  <a:pt x="3847722" y="9750998"/>
                  <a:pt x="3835064" y="9750996"/>
                  <a:pt x="3835066" y="9738340"/>
                </a:cubicBezTo>
                <a:lnTo>
                  <a:pt x="3835067" y="9725686"/>
                </a:lnTo>
                <a:cubicBezTo>
                  <a:pt x="3809762" y="9687726"/>
                  <a:pt x="3784452" y="9662421"/>
                  <a:pt x="3759146" y="9649764"/>
                </a:cubicBezTo>
                <a:lnTo>
                  <a:pt x="3759146" y="9662421"/>
                </a:lnTo>
                <a:lnTo>
                  <a:pt x="3746490" y="9637114"/>
                </a:lnTo>
                <a:cubicBezTo>
                  <a:pt x="3746492" y="9624458"/>
                  <a:pt x="3746492" y="9624458"/>
                  <a:pt x="3733836" y="9624460"/>
                </a:cubicBezTo>
                <a:lnTo>
                  <a:pt x="3733836" y="9636734"/>
                </a:lnTo>
                <a:lnTo>
                  <a:pt x="3640518" y="9540630"/>
                </a:lnTo>
                <a:cubicBezTo>
                  <a:pt x="3607301" y="9510579"/>
                  <a:pt x="3575669" y="9485271"/>
                  <a:pt x="3544034" y="9459962"/>
                </a:cubicBezTo>
                <a:cubicBezTo>
                  <a:pt x="3480766" y="9409350"/>
                  <a:pt x="3417497" y="9346084"/>
                  <a:pt x="3379536" y="9270158"/>
                </a:cubicBezTo>
                <a:cubicBezTo>
                  <a:pt x="3328919" y="9219549"/>
                  <a:pt x="3253002" y="9181588"/>
                  <a:pt x="3240347" y="9118320"/>
                </a:cubicBezTo>
                <a:cubicBezTo>
                  <a:pt x="3215042" y="9093014"/>
                  <a:pt x="3227696" y="9118320"/>
                  <a:pt x="3227696" y="9118320"/>
                </a:cubicBezTo>
                <a:cubicBezTo>
                  <a:pt x="3202388" y="9055053"/>
                  <a:pt x="3126467" y="8991784"/>
                  <a:pt x="3075851" y="8903210"/>
                </a:cubicBezTo>
                <a:cubicBezTo>
                  <a:pt x="3063198" y="8903210"/>
                  <a:pt x="3075852" y="8915864"/>
                  <a:pt x="3063197" y="8915864"/>
                </a:cubicBezTo>
                <a:cubicBezTo>
                  <a:pt x="2999926" y="8839942"/>
                  <a:pt x="3088506" y="8890558"/>
                  <a:pt x="3025236" y="8827288"/>
                </a:cubicBezTo>
                <a:cubicBezTo>
                  <a:pt x="3012584" y="8827288"/>
                  <a:pt x="3037889" y="8852592"/>
                  <a:pt x="3025238" y="8865246"/>
                </a:cubicBezTo>
                <a:cubicBezTo>
                  <a:pt x="2987276" y="8801984"/>
                  <a:pt x="2898704" y="8726062"/>
                  <a:pt x="2924008" y="8688099"/>
                </a:cubicBezTo>
                <a:cubicBezTo>
                  <a:pt x="2911354" y="8675448"/>
                  <a:pt x="2886047" y="8662794"/>
                  <a:pt x="2873393" y="8650138"/>
                </a:cubicBezTo>
                <a:lnTo>
                  <a:pt x="2873393" y="8637488"/>
                </a:lnTo>
                <a:cubicBezTo>
                  <a:pt x="2873392" y="8633270"/>
                  <a:pt x="2873393" y="8629052"/>
                  <a:pt x="2873392" y="8624834"/>
                </a:cubicBezTo>
                <a:lnTo>
                  <a:pt x="2860744" y="8624834"/>
                </a:lnTo>
                <a:cubicBezTo>
                  <a:pt x="2721550" y="8422374"/>
                  <a:pt x="2607670" y="8245227"/>
                  <a:pt x="2506439" y="8042772"/>
                </a:cubicBezTo>
                <a:lnTo>
                  <a:pt x="2503470" y="8056143"/>
                </a:lnTo>
                <a:lnTo>
                  <a:pt x="2422608" y="7928891"/>
                </a:lnTo>
                <a:cubicBezTo>
                  <a:pt x="2395720" y="7875114"/>
                  <a:pt x="2373578" y="7821335"/>
                  <a:pt x="2354598" y="7777047"/>
                </a:cubicBezTo>
                <a:lnTo>
                  <a:pt x="2316635" y="7701123"/>
                </a:lnTo>
                <a:cubicBezTo>
                  <a:pt x="2303982" y="7688474"/>
                  <a:pt x="2278672" y="7650515"/>
                  <a:pt x="2266022" y="7637859"/>
                </a:cubicBezTo>
                <a:lnTo>
                  <a:pt x="2266022" y="7625202"/>
                </a:lnTo>
                <a:cubicBezTo>
                  <a:pt x="2240714" y="7536630"/>
                  <a:pt x="2215409" y="7498670"/>
                  <a:pt x="2164794" y="7397444"/>
                </a:cubicBezTo>
                <a:lnTo>
                  <a:pt x="2164793" y="7384790"/>
                </a:lnTo>
                <a:cubicBezTo>
                  <a:pt x="2152139" y="7359483"/>
                  <a:pt x="2139482" y="7334177"/>
                  <a:pt x="2126832" y="7334175"/>
                </a:cubicBezTo>
                <a:lnTo>
                  <a:pt x="2114180" y="7346829"/>
                </a:lnTo>
                <a:cubicBezTo>
                  <a:pt x="2114178" y="7359480"/>
                  <a:pt x="2126832" y="7372134"/>
                  <a:pt x="2126832" y="7372134"/>
                </a:cubicBezTo>
                <a:cubicBezTo>
                  <a:pt x="2139486" y="7372133"/>
                  <a:pt x="2139486" y="7384790"/>
                  <a:pt x="2139485" y="7397444"/>
                </a:cubicBezTo>
                <a:cubicBezTo>
                  <a:pt x="2152139" y="7460709"/>
                  <a:pt x="2177447" y="7536632"/>
                  <a:pt x="2202752" y="7549284"/>
                </a:cubicBezTo>
                <a:cubicBezTo>
                  <a:pt x="2190101" y="7561940"/>
                  <a:pt x="2215408" y="7587245"/>
                  <a:pt x="2240714" y="7637859"/>
                </a:cubicBezTo>
                <a:cubicBezTo>
                  <a:pt x="2240714" y="7637859"/>
                  <a:pt x="2253368" y="7650515"/>
                  <a:pt x="2253368" y="7663166"/>
                </a:cubicBezTo>
                <a:cubicBezTo>
                  <a:pt x="2256530" y="7672658"/>
                  <a:pt x="2261276" y="7686891"/>
                  <a:pt x="2267009" y="7702709"/>
                </a:cubicBezTo>
                <a:lnTo>
                  <a:pt x="2268472" y="7706363"/>
                </a:lnTo>
                <a:lnTo>
                  <a:pt x="2183772" y="7539792"/>
                </a:lnTo>
                <a:cubicBezTo>
                  <a:pt x="2152139" y="7482852"/>
                  <a:pt x="2120506" y="7429077"/>
                  <a:pt x="2088870" y="7372134"/>
                </a:cubicBezTo>
                <a:lnTo>
                  <a:pt x="2076218" y="7359483"/>
                </a:lnTo>
                <a:lnTo>
                  <a:pt x="2076220" y="7346829"/>
                </a:lnTo>
                <a:cubicBezTo>
                  <a:pt x="2025605" y="7194987"/>
                  <a:pt x="1974989" y="7030493"/>
                  <a:pt x="1911722" y="6815382"/>
                </a:cubicBezTo>
                <a:cubicBezTo>
                  <a:pt x="1899066" y="6777419"/>
                  <a:pt x="1873760" y="6726804"/>
                  <a:pt x="1861103" y="6676193"/>
                </a:cubicBezTo>
                <a:cubicBezTo>
                  <a:pt x="1861106" y="6650886"/>
                  <a:pt x="1861106" y="6612926"/>
                  <a:pt x="1861103" y="6625580"/>
                </a:cubicBezTo>
                <a:cubicBezTo>
                  <a:pt x="1861106" y="6621362"/>
                  <a:pt x="1861104" y="6617144"/>
                  <a:pt x="1861106" y="6612926"/>
                </a:cubicBezTo>
                <a:cubicBezTo>
                  <a:pt x="1848454" y="6600269"/>
                  <a:pt x="1861106" y="6574965"/>
                  <a:pt x="1861106" y="6574965"/>
                </a:cubicBezTo>
                <a:cubicBezTo>
                  <a:pt x="1848455" y="6511697"/>
                  <a:pt x="1823146" y="6435776"/>
                  <a:pt x="1810492" y="6359856"/>
                </a:cubicBezTo>
                <a:lnTo>
                  <a:pt x="1810492" y="6347198"/>
                </a:lnTo>
                <a:lnTo>
                  <a:pt x="1810493" y="6334550"/>
                </a:lnTo>
                <a:cubicBezTo>
                  <a:pt x="1810492" y="6321896"/>
                  <a:pt x="1797840" y="6309240"/>
                  <a:pt x="1797844" y="6296589"/>
                </a:cubicBezTo>
                <a:cubicBezTo>
                  <a:pt x="1797840" y="6292370"/>
                  <a:pt x="1797840" y="6288152"/>
                  <a:pt x="1797840" y="6283932"/>
                </a:cubicBezTo>
                <a:cubicBezTo>
                  <a:pt x="1797842" y="6258626"/>
                  <a:pt x="1785185" y="6233319"/>
                  <a:pt x="1785185" y="6208014"/>
                </a:cubicBezTo>
                <a:cubicBezTo>
                  <a:pt x="1785185" y="6195359"/>
                  <a:pt x="1785185" y="6182703"/>
                  <a:pt x="1797839" y="6182706"/>
                </a:cubicBezTo>
                <a:cubicBezTo>
                  <a:pt x="1797839" y="6170052"/>
                  <a:pt x="1785185" y="6157400"/>
                  <a:pt x="1785185" y="6170054"/>
                </a:cubicBezTo>
                <a:cubicBezTo>
                  <a:pt x="1785185" y="6144743"/>
                  <a:pt x="1772532" y="6132092"/>
                  <a:pt x="1772531" y="6106785"/>
                </a:cubicBezTo>
                <a:lnTo>
                  <a:pt x="1785185" y="6094131"/>
                </a:lnTo>
                <a:cubicBezTo>
                  <a:pt x="1772531" y="6005558"/>
                  <a:pt x="1772531" y="5929635"/>
                  <a:pt x="1759878" y="5841063"/>
                </a:cubicBezTo>
                <a:cubicBezTo>
                  <a:pt x="1759878" y="5853714"/>
                  <a:pt x="1772531" y="5853713"/>
                  <a:pt x="1772531" y="5853713"/>
                </a:cubicBezTo>
                <a:cubicBezTo>
                  <a:pt x="1759878" y="5803103"/>
                  <a:pt x="1759878" y="5765139"/>
                  <a:pt x="1747224" y="5714525"/>
                </a:cubicBezTo>
                <a:cubicBezTo>
                  <a:pt x="1734570" y="5613297"/>
                  <a:pt x="1734570" y="5512070"/>
                  <a:pt x="1747224" y="5410842"/>
                </a:cubicBezTo>
                <a:lnTo>
                  <a:pt x="1759878" y="5398188"/>
                </a:lnTo>
                <a:lnTo>
                  <a:pt x="1759878" y="5372882"/>
                </a:lnTo>
                <a:cubicBezTo>
                  <a:pt x="1759882" y="5360228"/>
                  <a:pt x="1759882" y="5360228"/>
                  <a:pt x="1747224" y="5360225"/>
                </a:cubicBezTo>
                <a:lnTo>
                  <a:pt x="1747224" y="5347577"/>
                </a:lnTo>
                <a:cubicBezTo>
                  <a:pt x="1747228" y="5334921"/>
                  <a:pt x="1747224" y="5322264"/>
                  <a:pt x="1747224" y="5309616"/>
                </a:cubicBezTo>
                <a:lnTo>
                  <a:pt x="1747224" y="5284304"/>
                </a:lnTo>
                <a:cubicBezTo>
                  <a:pt x="1747224" y="5271653"/>
                  <a:pt x="1747228" y="5246345"/>
                  <a:pt x="1734570" y="5221037"/>
                </a:cubicBezTo>
                <a:lnTo>
                  <a:pt x="1747226" y="5221038"/>
                </a:lnTo>
                <a:lnTo>
                  <a:pt x="1747224" y="5208387"/>
                </a:lnTo>
                <a:lnTo>
                  <a:pt x="1747224" y="5195732"/>
                </a:lnTo>
                <a:lnTo>
                  <a:pt x="1734570" y="5195730"/>
                </a:lnTo>
                <a:lnTo>
                  <a:pt x="1734570" y="5157770"/>
                </a:lnTo>
                <a:cubicBezTo>
                  <a:pt x="1747224" y="5170427"/>
                  <a:pt x="1747226" y="5183078"/>
                  <a:pt x="1759878" y="5183081"/>
                </a:cubicBezTo>
                <a:lnTo>
                  <a:pt x="1759878" y="5170424"/>
                </a:lnTo>
                <a:cubicBezTo>
                  <a:pt x="1823147" y="5334920"/>
                  <a:pt x="1848455" y="5524721"/>
                  <a:pt x="1861106" y="5663910"/>
                </a:cubicBezTo>
                <a:cubicBezTo>
                  <a:pt x="1861108" y="5676567"/>
                  <a:pt x="1861108" y="5676567"/>
                  <a:pt x="1873760" y="5676567"/>
                </a:cubicBezTo>
                <a:lnTo>
                  <a:pt x="1873760" y="5663913"/>
                </a:lnTo>
                <a:lnTo>
                  <a:pt x="1873762" y="5651256"/>
                </a:lnTo>
                <a:cubicBezTo>
                  <a:pt x="1861106" y="5512070"/>
                  <a:pt x="1835801" y="5309616"/>
                  <a:pt x="1772531" y="5145120"/>
                </a:cubicBezTo>
                <a:cubicBezTo>
                  <a:pt x="1772531" y="5081852"/>
                  <a:pt x="1747226" y="5069196"/>
                  <a:pt x="1747226" y="5005928"/>
                </a:cubicBezTo>
                <a:cubicBezTo>
                  <a:pt x="1734572" y="4980623"/>
                  <a:pt x="1721916" y="4980624"/>
                  <a:pt x="1709264" y="4980624"/>
                </a:cubicBezTo>
                <a:cubicBezTo>
                  <a:pt x="1709266" y="4930010"/>
                  <a:pt x="1709266" y="4879394"/>
                  <a:pt x="1721916" y="4828781"/>
                </a:cubicBezTo>
                <a:cubicBezTo>
                  <a:pt x="1721916" y="4828781"/>
                  <a:pt x="1721916" y="4816124"/>
                  <a:pt x="1709264" y="4816124"/>
                </a:cubicBezTo>
                <a:lnTo>
                  <a:pt x="1709266" y="4828781"/>
                </a:lnTo>
                <a:cubicBezTo>
                  <a:pt x="1696610" y="4879395"/>
                  <a:pt x="1696610" y="4930007"/>
                  <a:pt x="1696613" y="4980624"/>
                </a:cubicBezTo>
                <a:cubicBezTo>
                  <a:pt x="1696613" y="4993277"/>
                  <a:pt x="1683956" y="4993277"/>
                  <a:pt x="1683956" y="4993277"/>
                </a:cubicBezTo>
                <a:cubicBezTo>
                  <a:pt x="1683956" y="4993277"/>
                  <a:pt x="1683956" y="4980623"/>
                  <a:pt x="1671304" y="4980624"/>
                </a:cubicBezTo>
                <a:cubicBezTo>
                  <a:pt x="1658650" y="4967967"/>
                  <a:pt x="1671304" y="4955313"/>
                  <a:pt x="1671304" y="4917353"/>
                </a:cubicBezTo>
                <a:cubicBezTo>
                  <a:pt x="1671305" y="4904702"/>
                  <a:pt x="1683956" y="4879392"/>
                  <a:pt x="1683956" y="4866741"/>
                </a:cubicBezTo>
                <a:lnTo>
                  <a:pt x="1683958" y="4854090"/>
                </a:lnTo>
                <a:lnTo>
                  <a:pt x="1683956" y="4841432"/>
                </a:lnTo>
                <a:lnTo>
                  <a:pt x="1696610" y="4828776"/>
                </a:lnTo>
                <a:lnTo>
                  <a:pt x="1696610" y="4816127"/>
                </a:lnTo>
                <a:lnTo>
                  <a:pt x="1696610" y="4803474"/>
                </a:lnTo>
                <a:cubicBezTo>
                  <a:pt x="1683956" y="4790820"/>
                  <a:pt x="1683956" y="4790820"/>
                  <a:pt x="1683956" y="4803471"/>
                </a:cubicBezTo>
                <a:lnTo>
                  <a:pt x="1671308" y="4816127"/>
                </a:lnTo>
                <a:cubicBezTo>
                  <a:pt x="1671304" y="4790820"/>
                  <a:pt x="1671304" y="4778163"/>
                  <a:pt x="1671304" y="4752860"/>
                </a:cubicBezTo>
                <a:lnTo>
                  <a:pt x="1671304" y="4727555"/>
                </a:lnTo>
                <a:cubicBezTo>
                  <a:pt x="1671304" y="4714899"/>
                  <a:pt x="1658650" y="4714898"/>
                  <a:pt x="1658650" y="4702250"/>
                </a:cubicBezTo>
                <a:cubicBezTo>
                  <a:pt x="1671304" y="4676942"/>
                  <a:pt x="1671304" y="4651632"/>
                  <a:pt x="1671304" y="4626324"/>
                </a:cubicBezTo>
                <a:cubicBezTo>
                  <a:pt x="1671305" y="4601019"/>
                  <a:pt x="1671304" y="4575713"/>
                  <a:pt x="1683956" y="4563062"/>
                </a:cubicBezTo>
                <a:lnTo>
                  <a:pt x="1683958" y="4588368"/>
                </a:lnTo>
                <a:cubicBezTo>
                  <a:pt x="1696612" y="4601021"/>
                  <a:pt x="1683956" y="4626326"/>
                  <a:pt x="1683960" y="4638981"/>
                </a:cubicBezTo>
                <a:cubicBezTo>
                  <a:pt x="1683958" y="4643199"/>
                  <a:pt x="1683958" y="4647417"/>
                  <a:pt x="1683958" y="4651632"/>
                </a:cubicBezTo>
                <a:cubicBezTo>
                  <a:pt x="1683956" y="4676942"/>
                  <a:pt x="1696610" y="4702250"/>
                  <a:pt x="1696612" y="4714899"/>
                </a:cubicBezTo>
                <a:lnTo>
                  <a:pt x="1709264" y="4714898"/>
                </a:lnTo>
                <a:lnTo>
                  <a:pt x="1721918" y="4702250"/>
                </a:lnTo>
                <a:lnTo>
                  <a:pt x="1734570" y="4689593"/>
                </a:lnTo>
                <a:lnTo>
                  <a:pt x="1734570" y="4676942"/>
                </a:lnTo>
                <a:cubicBezTo>
                  <a:pt x="1734572" y="4672725"/>
                  <a:pt x="1734572" y="4668506"/>
                  <a:pt x="1734574" y="4664288"/>
                </a:cubicBezTo>
                <a:lnTo>
                  <a:pt x="1721916" y="4676942"/>
                </a:lnTo>
                <a:lnTo>
                  <a:pt x="1709264" y="4689597"/>
                </a:lnTo>
                <a:cubicBezTo>
                  <a:pt x="1709264" y="4676942"/>
                  <a:pt x="1696613" y="4664288"/>
                  <a:pt x="1696610" y="4651632"/>
                </a:cubicBezTo>
                <a:lnTo>
                  <a:pt x="1696610" y="4575714"/>
                </a:lnTo>
                <a:lnTo>
                  <a:pt x="1696610" y="4537751"/>
                </a:lnTo>
                <a:lnTo>
                  <a:pt x="1696610" y="4487138"/>
                </a:lnTo>
                <a:cubicBezTo>
                  <a:pt x="1696610" y="4474482"/>
                  <a:pt x="1696610" y="4461833"/>
                  <a:pt x="1709267" y="4436526"/>
                </a:cubicBezTo>
                <a:cubicBezTo>
                  <a:pt x="1709266" y="4432308"/>
                  <a:pt x="1709266" y="4428090"/>
                  <a:pt x="1709264" y="4423871"/>
                </a:cubicBezTo>
                <a:lnTo>
                  <a:pt x="1709264" y="4385910"/>
                </a:lnTo>
                <a:lnTo>
                  <a:pt x="1721916" y="4398566"/>
                </a:lnTo>
                <a:lnTo>
                  <a:pt x="1734570" y="4373259"/>
                </a:lnTo>
                <a:cubicBezTo>
                  <a:pt x="1721918" y="4360605"/>
                  <a:pt x="1721916" y="4347947"/>
                  <a:pt x="1721916" y="4347947"/>
                </a:cubicBezTo>
                <a:lnTo>
                  <a:pt x="1734570" y="4335296"/>
                </a:lnTo>
                <a:cubicBezTo>
                  <a:pt x="1734570" y="4322646"/>
                  <a:pt x="1734570" y="4322646"/>
                  <a:pt x="1721916" y="4322646"/>
                </a:cubicBezTo>
                <a:lnTo>
                  <a:pt x="1721918" y="4297335"/>
                </a:lnTo>
                <a:cubicBezTo>
                  <a:pt x="1721918" y="4284683"/>
                  <a:pt x="1734572" y="4272029"/>
                  <a:pt x="1734570" y="4259375"/>
                </a:cubicBezTo>
                <a:lnTo>
                  <a:pt x="1747226" y="4246719"/>
                </a:lnTo>
                <a:lnTo>
                  <a:pt x="1747224" y="4221419"/>
                </a:lnTo>
                <a:cubicBezTo>
                  <a:pt x="1747226" y="4208762"/>
                  <a:pt x="1747224" y="4196109"/>
                  <a:pt x="1759880" y="4183454"/>
                </a:cubicBezTo>
                <a:cubicBezTo>
                  <a:pt x="1759882" y="4170800"/>
                  <a:pt x="1759880" y="4158146"/>
                  <a:pt x="1759880" y="4158146"/>
                </a:cubicBezTo>
                <a:cubicBezTo>
                  <a:pt x="1759878" y="4145495"/>
                  <a:pt x="1759882" y="4132838"/>
                  <a:pt x="1759882" y="4132838"/>
                </a:cubicBezTo>
                <a:lnTo>
                  <a:pt x="1747226" y="4145492"/>
                </a:lnTo>
                <a:lnTo>
                  <a:pt x="1747224" y="4094879"/>
                </a:lnTo>
                <a:cubicBezTo>
                  <a:pt x="1747224" y="4082222"/>
                  <a:pt x="1759878" y="4069572"/>
                  <a:pt x="1759878" y="4056920"/>
                </a:cubicBezTo>
                <a:lnTo>
                  <a:pt x="1759880" y="4044264"/>
                </a:lnTo>
                <a:lnTo>
                  <a:pt x="1759878" y="4018959"/>
                </a:lnTo>
                <a:lnTo>
                  <a:pt x="1772531" y="4018959"/>
                </a:lnTo>
                <a:lnTo>
                  <a:pt x="1759878" y="4082226"/>
                </a:lnTo>
                <a:lnTo>
                  <a:pt x="1759878" y="4094879"/>
                </a:lnTo>
                <a:lnTo>
                  <a:pt x="1772532" y="4082226"/>
                </a:lnTo>
                <a:lnTo>
                  <a:pt x="1772531" y="4018959"/>
                </a:lnTo>
                <a:lnTo>
                  <a:pt x="1785185" y="4018956"/>
                </a:lnTo>
                <a:cubicBezTo>
                  <a:pt x="1797839" y="4006302"/>
                  <a:pt x="1797839" y="4006302"/>
                  <a:pt x="1797839" y="3993647"/>
                </a:cubicBezTo>
                <a:lnTo>
                  <a:pt x="1797839" y="3980997"/>
                </a:lnTo>
                <a:cubicBezTo>
                  <a:pt x="1797839" y="3968345"/>
                  <a:pt x="1785185" y="3955692"/>
                  <a:pt x="1785185" y="3943038"/>
                </a:cubicBezTo>
                <a:cubicBezTo>
                  <a:pt x="1785188" y="3938820"/>
                  <a:pt x="1785186" y="3934605"/>
                  <a:pt x="1785188" y="3930384"/>
                </a:cubicBezTo>
                <a:cubicBezTo>
                  <a:pt x="1797839" y="3930381"/>
                  <a:pt x="1810492" y="3930381"/>
                  <a:pt x="1797839" y="3892421"/>
                </a:cubicBezTo>
                <a:cubicBezTo>
                  <a:pt x="1810492" y="3854460"/>
                  <a:pt x="1823147" y="3829157"/>
                  <a:pt x="1823146" y="3803846"/>
                </a:cubicBezTo>
                <a:cubicBezTo>
                  <a:pt x="1835801" y="3765888"/>
                  <a:pt x="1835800" y="3740582"/>
                  <a:pt x="1848454" y="3702623"/>
                </a:cubicBezTo>
                <a:lnTo>
                  <a:pt x="1848454" y="3689967"/>
                </a:lnTo>
                <a:cubicBezTo>
                  <a:pt x="1861108" y="3677310"/>
                  <a:pt x="1873760" y="3639353"/>
                  <a:pt x="1873760" y="3614048"/>
                </a:cubicBezTo>
                <a:cubicBezTo>
                  <a:pt x="1886414" y="3576086"/>
                  <a:pt x="1886414" y="3525473"/>
                  <a:pt x="1899068" y="3487509"/>
                </a:cubicBezTo>
                <a:cubicBezTo>
                  <a:pt x="1911722" y="3462206"/>
                  <a:pt x="1911720" y="3424242"/>
                  <a:pt x="1924374" y="3398939"/>
                </a:cubicBezTo>
                <a:cubicBezTo>
                  <a:pt x="1937026" y="3373631"/>
                  <a:pt x="1937028" y="3348326"/>
                  <a:pt x="1937030" y="3323013"/>
                </a:cubicBezTo>
                <a:cubicBezTo>
                  <a:pt x="1962336" y="3310359"/>
                  <a:pt x="1974986" y="3297705"/>
                  <a:pt x="1962335" y="3259749"/>
                </a:cubicBezTo>
                <a:lnTo>
                  <a:pt x="1991070" y="3218426"/>
                </a:lnTo>
                <a:lnTo>
                  <a:pt x="2009375" y="3131484"/>
                </a:lnTo>
                <a:lnTo>
                  <a:pt x="2101524" y="2813634"/>
                </a:lnTo>
                <a:cubicBezTo>
                  <a:pt x="2101524" y="2810495"/>
                  <a:pt x="2101523" y="2807357"/>
                  <a:pt x="2101523" y="2804220"/>
                </a:cubicBezTo>
                <a:lnTo>
                  <a:pt x="2101522" y="2791569"/>
                </a:lnTo>
                <a:cubicBezTo>
                  <a:pt x="2101526" y="2778915"/>
                  <a:pt x="2101522" y="2791569"/>
                  <a:pt x="2088870" y="2791569"/>
                </a:cubicBezTo>
                <a:cubicBezTo>
                  <a:pt x="2088870" y="2791569"/>
                  <a:pt x="2088868" y="2778912"/>
                  <a:pt x="2088870" y="2766260"/>
                </a:cubicBezTo>
                <a:cubicBezTo>
                  <a:pt x="2095198" y="2766261"/>
                  <a:pt x="2098360" y="2766260"/>
                  <a:pt x="2103107" y="2764679"/>
                </a:cubicBezTo>
                <a:lnTo>
                  <a:pt x="2117687" y="2757873"/>
                </a:lnTo>
                <a:lnTo>
                  <a:pt x="2150044" y="2646270"/>
                </a:lnTo>
                <a:lnTo>
                  <a:pt x="2170826" y="2589693"/>
                </a:lnTo>
                <a:lnTo>
                  <a:pt x="2152136" y="2627073"/>
                </a:lnTo>
                <a:cubicBezTo>
                  <a:pt x="2152139" y="2639726"/>
                  <a:pt x="2139486" y="2665034"/>
                  <a:pt x="2139486" y="2677683"/>
                </a:cubicBezTo>
                <a:lnTo>
                  <a:pt x="2126832" y="2677683"/>
                </a:lnTo>
                <a:cubicBezTo>
                  <a:pt x="2152136" y="2627073"/>
                  <a:pt x="2164793" y="2576459"/>
                  <a:pt x="2190101" y="2525843"/>
                </a:cubicBezTo>
                <a:lnTo>
                  <a:pt x="2193160" y="2528904"/>
                </a:lnTo>
                <a:lnTo>
                  <a:pt x="2326253" y="2166623"/>
                </a:lnTo>
                <a:cubicBezTo>
                  <a:pt x="2390723" y="2007636"/>
                  <a:pt x="2460824" y="1849539"/>
                  <a:pt x="2536276" y="1692287"/>
                </a:cubicBezTo>
                <a:cubicBezTo>
                  <a:pt x="2609657" y="1542369"/>
                  <a:pt x="2693399" y="1392075"/>
                  <a:pt x="2779430" y="1247916"/>
                </a:cubicBezTo>
                <a:cubicBezTo>
                  <a:pt x="2792879" y="1218395"/>
                  <a:pt x="2808626" y="1195008"/>
                  <a:pt x="2770664" y="1177716"/>
                </a:cubicBezTo>
                <a:cubicBezTo>
                  <a:pt x="2761174" y="1173392"/>
                  <a:pt x="2754269" y="1172477"/>
                  <a:pt x="2749036" y="1173831"/>
                </a:cubicBezTo>
                <a:cubicBezTo>
                  <a:pt x="2733335" y="1177899"/>
                  <a:pt x="2732668" y="1202424"/>
                  <a:pt x="2722301" y="1216800"/>
                </a:cubicBezTo>
                <a:cubicBezTo>
                  <a:pt x="2705008" y="1254761"/>
                  <a:pt x="2685796" y="1296938"/>
                  <a:pt x="2664288" y="1332978"/>
                </a:cubicBezTo>
                <a:cubicBezTo>
                  <a:pt x="2499482" y="1650062"/>
                  <a:pt x="2317805" y="1959462"/>
                  <a:pt x="2203618" y="2299605"/>
                </a:cubicBezTo>
                <a:cubicBezTo>
                  <a:pt x="1980254" y="2946521"/>
                  <a:pt x="1775682" y="3596906"/>
                  <a:pt x="1707262" y="4283838"/>
                </a:cubicBezTo>
                <a:cubicBezTo>
                  <a:pt x="1707638" y="4294197"/>
                  <a:pt x="1704170" y="4312989"/>
                  <a:pt x="1681160" y="4307601"/>
                </a:cubicBezTo>
                <a:cubicBezTo>
                  <a:pt x="1657772" y="4291851"/>
                  <a:pt x="1667380" y="4270763"/>
                  <a:pt x="1666626" y="4250051"/>
                </a:cubicBezTo>
                <a:cubicBezTo>
                  <a:pt x="1662954" y="4034477"/>
                  <a:pt x="1719882" y="3831227"/>
                  <a:pt x="1755719" y="3618369"/>
                </a:cubicBezTo>
                <a:cubicBezTo>
                  <a:pt x="1848402" y="3057074"/>
                  <a:pt x="2000620" y="2521628"/>
                  <a:pt x="2213906" y="2011451"/>
                </a:cubicBezTo>
                <a:lnTo>
                  <a:pt x="2291730" y="1839899"/>
                </a:lnTo>
                <a:lnTo>
                  <a:pt x="2270768" y="1875771"/>
                </a:lnTo>
                <a:cubicBezTo>
                  <a:pt x="2250203" y="1912149"/>
                  <a:pt x="2234388" y="1943786"/>
                  <a:pt x="2228062" y="1969091"/>
                </a:cubicBezTo>
                <a:cubicBezTo>
                  <a:pt x="2190100" y="2032358"/>
                  <a:pt x="2139485" y="2120933"/>
                  <a:pt x="2088868" y="2209505"/>
                </a:cubicBezTo>
                <a:cubicBezTo>
                  <a:pt x="2050910" y="2298083"/>
                  <a:pt x="2012950" y="2386658"/>
                  <a:pt x="1987640" y="2449925"/>
                </a:cubicBezTo>
                <a:lnTo>
                  <a:pt x="1974989" y="2462577"/>
                </a:lnTo>
                <a:lnTo>
                  <a:pt x="1974990" y="2475228"/>
                </a:lnTo>
                <a:lnTo>
                  <a:pt x="1987643" y="2475230"/>
                </a:lnTo>
                <a:cubicBezTo>
                  <a:pt x="1962336" y="2513190"/>
                  <a:pt x="1949678" y="2589114"/>
                  <a:pt x="1974989" y="2538498"/>
                </a:cubicBezTo>
                <a:lnTo>
                  <a:pt x="1974989" y="2551151"/>
                </a:lnTo>
                <a:cubicBezTo>
                  <a:pt x="1974989" y="2551151"/>
                  <a:pt x="1974990" y="2563805"/>
                  <a:pt x="1987643" y="2551154"/>
                </a:cubicBezTo>
                <a:lnTo>
                  <a:pt x="2000297" y="2551154"/>
                </a:lnTo>
                <a:cubicBezTo>
                  <a:pt x="1987644" y="2563805"/>
                  <a:pt x="1987643" y="2576460"/>
                  <a:pt x="2000296" y="2563802"/>
                </a:cubicBezTo>
                <a:cubicBezTo>
                  <a:pt x="1962335" y="2601765"/>
                  <a:pt x="1987643" y="2614421"/>
                  <a:pt x="1962335" y="2652381"/>
                </a:cubicBezTo>
                <a:cubicBezTo>
                  <a:pt x="1962335" y="2601765"/>
                  <a:pt x="1949682" y="2627075"/>
                  <a:pt x="1924374" y="2690342"/>
                </a:cubicBezTo>
                <a:lnTo>
                  <a:pt x="1949678" y="2690340"/>
                </a:lnTo>
                <a:cubicBezTo>
                  <a:pt x="1899068" y="2791571"/>
                  <a:pt x="1911722" y="2804220"/>
                  <a:pt x="1873757" y="2867490"/>
                </a:cubicBezTo>
                <a:lnTo>
                  <a:pt x="1886414" y="2880144"/>
                </a:lnTo>
                <a:cubicBezTo>
                  <a:pt x="1886412" y="2892795"/>
                  <a:pt x="1873760" y="2905448"/>
                  <a:pt x="1861106" y="2905451"/>
                </a:cubicBezTo>
                <a:cubicBezTo>
                  <a:pt x="1861106" y="2930756"/>
                  <a:pt x="1873758" y="2918102"/>
                  <a:pt x="1861108" y="2943410"/>
                </a:cubicBezTo>
                <a:cubicBezTo>
                  <a:pt x="1835796" y="3006680"/>
                  <a:pt x="1810493" y="3082601"/>
                  <a:pt x="1772531" y="3196478"/>
                </a:cubicBezTo>
                <a:cubicBezTo>
                  <a:pt x="1759882" y="3234438"/>
                  <a:pt x="1747226" y="3259749"/>
                  <a:pt x="1747226" y="3272402"/>
                </a:cubicBezTo>
                <a:cubicBezTo>
                  <a:pt x="1709267" y="3398937"/>
                  <a:pt x="1683956" y="3576087"/>
                  <a:pt x="1645997" y="3576087"/>
                </a:cubicBezTo>
                <a:cubicBezTo>
                  <a:pt x="1658652" y="3614048"/>
                  <a:pt x="1645997" y="3614048"/>
                  <a:pt x="1633342" y="3689967"/>
                </a:cubicBezTo>
                <a:cubicBezTo>
                  <a:pt x="1620689" y="3740580"/>
                  <a:pt x="1620690" y="3639353"/>
                  <a:pt x="1608035" y="3715275"/>
                </a:cubicBezTo>
                <a:cubicBezTo>
                  <a:pt x="1595381" y="3689967"/>
                  <a:pt x="1582726" y="3740580"/>
                  <a:pt x="1595384" y="3677315"/>
                </a:cubicBezTo>
                <a:cubicBezTo>
                  <a:pt x="1582727" y="3677310"/>
                  <a:pt x="1582726" y="3727928"/>
                  <a:pt x="1570074" y="3727928"/>
                </a:cubicBezTo>
                <a:lnTo>
                  <a:pt x="1570076" y="3740582"/>
                </a:lnTo>
                <a:cubicBezTo>
                  <a:pt x="1570076" y="3740582"/>
                  <a:pt x="1557422" y="3727925"/>
                  <a:pt x="1557420" y="3740582"/>
                </a:cubicBezTo>
                <a:lnTo>
                  <a:pt x="1557422" y="3753236"/>
                </a:lnTo>
                <a:lnTo>
                  <a:pt x="1544766" y="3765888"/>
                </a:lnTo>
                <a:cubicBezTo>
                  <a:pt x="1544768" y="3778539"/>
                  <a:pt x="1544766" y="3791196"/>
                  <a:pt x="1532116" y="3816503"/>
                </a:cubicBezTo>
                <a:cubicBezTo>
                  <a:pt x="1506806" y="3892424"/>
                  <a:pt x="1506806" y="3930384"/>
                  <a:pt x="1494154" y="3955688"/>
                </a:cubicBezTo>
                <a:cubicBezTo>
                  <a:pt x="1494152" y="3943040"/>
                  <a:pt x="1494154" y="3955688"/>
                  <a:pt x="1481500" y="3968345"/>
                </a:cubicBezTo>
                <a:lnTo>
                  <a:pt x="1481500" y="3993647"/>
                </a:lnTo>
                <a:lnTo>
                  <a:pt x="1481501" y="4006304"/>
                </a:lnTo>
                <a:cubicBezTo>
                  <a:pt x="1434052" y="4006302"/>
                  <a:pt x="1407952" y="4113069"/>
                  <a:pt x="1381853" y="4214495"/>
                </a:cubicBezTo>
                <a:lnTo>
                  <a:pt x="1368499" y="4261914"/>
                </a:lnTo>
                <a:lnTo>
                  <a:pt x="1368140" y="4265309"/>
                </a:lnTo>
                <a:cubicBezTo>
                  <a:pt x="1376641" y="4249685"/>
                  <a:pt x="1379215" y="4267281"/>
                  <a:pt x="1388314" y="4280324"/>
                </a:cubicBezTo>
                <a:cubicBezTo>
                  <a:pt x="1389514" y="4337666"/>
                  <a:pt x="1377062" y="4375437"/>
                  <a:pt x="1371136" y="4408659"/>
                </a:cubicBezTo>
                <a:cubicBezTo>
                  <a:pt x="1365209" y="4441880"/>
                  <a:pt x="1357309" y="4486176"/>
                  <a:pt x="1369580" y="4545485"/>
                </a:cubicBezTo>
                <a:cubicBezTo>
                  <a:pt x="1363655" y="4578707"/>
                  <a:pt x="1348031" y="4570214"/>
                  <a:pt x="1344680" y="4621031"/>
                </a:cubicBezTo>
                <a:cubicBezTo>
                  <a:pt x="1349830" y="4656224"/>
                  <a:pt x="1364854" y="4636049"/>
                  <a:pt x="1361503" y="4686864"/>
                </a:cubicBezTo>
                <a:cubicBezTo>
                  <a:pt x="1342526" y="4729188"/>
                  <a:pt x="1357375" y="4806095"/>
                  <a:pt x="1354621" y="4885583"/>
                </a:cubicBezTo>
                <a:cubicBezTo>
                  <a:pt x="1341572" y="4894685"/>
                  <a:pt x="1338818" y="4974173"/>
                  <a:pt x="1348517" y="5015886"/>
                </a:cubicBezTo>
                <a:cubicBezTo>
                  <a:pt x="1350493" y="5004813"/>
                  <a:pt x="1350493" y="5004813"/>
                  <a:pt x="1350493" y="5004813"/>
                </a:cubicBezTo>
                <a:cubicBezTo>
                  <a:pt x="1352468" y="4993740"/>
                  <a:pt x="1347919" y="4987218"/>
                  <a:pt x="1358993" y="4989188"/>
                </a:cubicBezTo>
                <a:cubicBezTo>
                  <a:pt x="1358993" y="4989188"/>
                  <a:pt x="1357018" y="5000262"/>
                  <a:pt x="1361566" y="5006784"/>
                </a:cubicBezTo>
                <a:cubicBezTo>
                  <a:pt x="1372642" y="5008755"/>
                  <a:pt x="1372642" y="5008755"/>
                  <a:pt x="1372642" y="5008755"/>
                </a:cubicBezTo>
                <a:cubicBezTo>
                  <a:pt x="1377790" y="5043947"/>
                  <a:pt x="1358216" y="5057601"/>
                  <a:pt x="1362166" y="5035454"/>
                </a:cubicBezTo>
                <a:cubicBezTo>
                  <a:pt x="1360192" y="5046527"/>
                  <a:pt x="1360192" y="5046527"/>
                  <a:pt x="1360192" y="5046527"/>
                </a:cubicBezTo>
                <a:cubicBezTo>
                  <a:pt x="1358216" y="5057601"/>
                  <a:pt x="1351691" y="5062152"/>
                  <a:pt x="1351691" y="5062152"/>
                </a:cubicBezTo>
                <a:cubicBezTo>
                  <a:pt x="1347142" y="5055632"/>
                  <a:pt x="1349117" y="5044557"/>
                  <a:pt x="1344566" y="5038034"/>
                </a:cubicBezTo>
                <a:cubicBezTo>
                  <a:pt x="1330918" y="5018466"/>
                  <a:pt x="1319245" y="4987827"/>
                  <a:pt x="1315892" y="5038644"/>
                </a:cubicBezTo>
                <a:cubicBezTo>
                  <a:pt x="1309546" y="4946112"/>
                  <a:pt x="1310323" y="4877700"/>
                  <a:pt x="1322174" y="4811256"/>
                </a:cubicBezTo>
                <a:cubicBezTo>
                  <a:pt x="1322951" y="4742843"/>
                  <a:pt x="1332829" y="4687475"/>
                  <a:pt x="1335581" y="4607987"/>
                </a:cubicBezTo>
                <a:cubicBezTo>
                  <a:pt x="1324507" y="4606016"/>
                  <a:pt x="1327079" y="4623612"/>
                  <a:pt x="1316006" y="4621641"/>
                </a:cubicBezTo>
                <a:cubicBezTo>
                  <a:pt x="1308283" y="4568853"/>
                  <a:pt x="1307684" y="4540185"/>
                  <a:pt x="1309060" y="4500440"/>
                </a:cubicBezTo>
                <a:cubicBezTo>
                  <a:pt x="1314986" y="4467219"/>
                  <a:pt x="1316363" y="4427475"/>
                  <a:pt x="1321690" y="4365584"/>
                </a:cubicBezTo>
                <a:cubicBezTo>
                  <a:pt x="1328215" y="4361031"/>
                  <a:pt x="1330682" y="4347189"/>
                  <a:pt x="1333078" y="4329764"/>
                </a:cubicBezTo>
                <a:lnTo>
                  <a:pt x="1339778" y="4294655"/>
                </a:lnTo>
                <a:lnTo>
                  <a:pt x="1334128" y="4283789"/>
                </a:lnTo>
                <a:lnTo>
                  <a:pt x="1333241" y="4284804"/>
                </a:lnTo>
                <a:cubicBezTo>
                  <a:pt x="1331857" y="4284558"/>
                  <a:pt x="1330718" y="4282928"/>
                  <a:pt x="1329890" y="4279569"/>
                </a:cubicBezTo>
                <a:lnTo>
                  <a:pt x="1329440" y="4274876"/>
                </a:lnTo>
                <a:lnTo>
                  <a:pt x="1319377" y="4260165"/>
                </a:lnTo>
                <a:cubicBezTo>
                  <a:pt x="1315421" y="4257003"/>
                  <a:pt x="1310677" y="4256211"/>
                  <a:pt x="1304350" y="4259375"/>
                </a:cubicBezTo>
                <a:cubicBezTo>
                  <a:pt x="1304350" y="4347948"/>
                  <a:pt x="1291696" y="4347950"/>
                  <a:pt x="1291700" y="4411218"/>
                </a:cubicBezTo>
                <a:cubicBezTo>
                  <a:pt x="1253735" y="4461831"/>
                  <a:pt x="1228429" y="4398561"/>
                  <a:pt x="1228430" y="4309989"/>
                </a:cubicBezTo>
                <a:lnTo>
                  <a:pt x="1228429" y="4297332"/>
                </a:lnTo>
                <a:lnTo>
                  <a:pt x="1228429" y="4259375"/>
                </a:lnTo>
                <a:lnTo>
                  <a:pt x="1241081" y="4272029"/>
                </a:lnTo>
                <a:lnTo>
                  <a:pt x="1241083" y="4284678"/>
                </a:lnTo>
                <a:lnTo>
                  <a:pt x="1253735" y="4272029"/>
                </a:lnTo>
                <a:cubicBezTo>
                  <a:pt x="1266386" y="4259375"/>
                  <a:pt x="1266386" y="4158146"/>
                  <a:pt x="1241083" y="4234070"/>
                </a:cubicBezTo>
                <a:lnTo>
                  <a:pt x="1241081" y="4221419"/>
                </a:lnTo>
                <a:lnTo>
                  <a:pt x="1241081" y="4208763"/>
                </a:lnTo>
                <a:cubicBezTo>
                  <a:pt x="1241083" y="4202436"/>
                  <a:pt x="1241084" y="4199273"/>
                  <a:pt x="1239502" y="4197690"/>
                </a:cubicBezTo>
                <a:lnTo>
                  <a:pt x="1232377" y="4196673"/>
                </a:lnTo>
                <a:lnTo>
                  <a:pt x="1229462" y="4233180"/>
                </a:lnTo>
                <a:lnTo>
                  <a:pt x="1228429" y="4233416"/>
                </a:lnTo>
                <a:lnTo>
                  <a:pt x="1228429" y="4234070"/>
                </a:lnTo>
                <a:lnTo>
                  <a:pt x="1228429" y="4246722"/>
                </a:lnTo>
                <a:cubicBezTo>
                  <a:pt x="1228429" y="4246722"/>
                  <a:pt x="1228429" y="4259375"/>
                  <a:pt x="1215775" y="4259375"/>
                </a:cubicBezTo>
                <a:lnTo>
                  <a:pt x="1214402" y="4223664"/>
                </a:lnTo>
                <a:lnTo>
                  <a:pt x="1207888" y="4209806"/>
                </a:lnTo>
                <a:cubicBezTo>
                  <a:pt x="1197065" y="4338836"/>
                  <a:pt x="1176364" y="4433700"/>
                  <a:pt x="1187569" y="4574865"/>
                </a:cubicBezTo>
                <a:cubicBezTo>
                  <a:pt x="1193866" y="4558230"/>
                  <a:pt x="1198807" y="4575314"/>
                  <a:pt x="1209595" y="4587000"/>
                </a:cubicBezTo>
                <a:cubicBezTo>
                  <a:pt x="1218574" y="4643646"/>
                  <a:pt x="1211371" y="4682760"/>
                  <a:pt x="1210015" y="4716479"/>
                </a:cubicBezTo>
                <a:cubicBezTo>
                  <a:pt x="1208657" y="4750196"/>
                  <a:pt x="1206847" y="4795155"/>
                  <a:pt x="1227065" y="4852247"/>
                </a:cubicBezTo>
                <a:cubicBezTo>
                  <a:pt x="1225708" y="4885965"/>
                  <a:pt x="1209076" y="4879676"/>
                  <a:pt x="1212661" y="4930475"/>
                </a:cubicBezTo>
                <a:cubicBezTo>
                  <a:pt x="1222543" y="4964642"/>
                  <a:pt x="1234687" y="4942611"/>
                  <a:pt x="1238272" y="4993412"/>
                </a:cubicBezTo>
                <a:cubicBezTo>
                  <a:pt x="1225222" y="5037923"/>
                  <a:pt x="1250381" y="5112099"/>
                  <a:pt x="1258454" y="5191223"/>
                </a:cubicBezTo>
                <a:cubicBezTo>
                  <a:pt x="1255532" y="5193920"/>
                  <a:pt x="1253845" y="5200890"/>
                  <a:pt x="1253197" y="5210450"/>
                </a:cubicBezTo>
                <a:lnTo>
                  <a:pt x="1254044" y="5240709"/>
                </a:lnTo>
                <a:lnTo>
                  <a:pt x="1254724" y="5240415"/>
                </a:lnTo>
                <a:cubicBezTo>
                  <a:pt x="1285172" y="5244567"/>
                  <a:pt x="1305932" y="5364974"/>
                  <a:pt x="1317005" y="5398188"/>
                </a:cubicBezTo>
                <a:cubicBezTo>
                  <a:pt x="1317004" y="5385537"/>
                  <a:pt x="1317005" y="5360228"/>
                  <a:pt x="1329656" y="5372882"/>
                </a:cubicBezTo>
                <a:cubicBezTo>
                  <a:pt x="1342310" y="5436149"/>
                  <a:pt x="1354961" y="5537378"/>
                  <a:pt x="1380271" y="5613296"/>
                </a:cubicBezTo>
                <a:lnTo>
                  <a:pt x="1380271" y="5651258"/>
                </a:lnTo>
                <a:lnTo>
                  <a:pt x="1392926" y="5638607"/>
                </a:lnTo>
                <a:cubicBezTo>
                  <a:pt x="1392926" y="5651259"/>
                  <a:pt x="1405579" y="5651259"/>
                  <a:pt x="1405579" y="5651259"/>
                </a:cubicBezTo>
                <a:lnTo>
                  <a:pt x="1418234" y="5663912"/>
                </a:lnTo>
                <a:cubicBezTo>
                  <a:pt x="1437212" y="5730344"/>
                  <a:pt x="1463309" y="5818127"/>
                  <a:pt x="1496526" y="5884557"/>
                </a:cubicBezTo>
                <a:lnTo>
                  <a:pt x="1509760" y="5906024"/>
                </a:lnTo>
                <a:lnTo>
                  <a:pt x="1508820" y="5901420"/>
                </a:lnTo>
                <a:cubicBezTo>
                  <a:pt x="1503708" y="5880129"/>
                  <a:pt x="1497413" y="5855456"/>
                  <a:pt x="1490338" y="5825213"/>
                </a:cubicBezTo>
                <a:cubicBezTo>
                  <a:pt x="1499915" y="5812508"/>
                  <a:pt x="1482533" y="5769515"/>
                  <a:pt x="1482641" y="5729742"/>
                </a:cubicBezTo>
                <a:cubicBezTo>
                  <a:pt x="1479412" y="5747235"/>
                  <a:pt x="1474624" y="5753588"/>
                  <a:pt x="1465153" y="5726520"/>
                </a:cubicBezTo>
                <a:cubicBezTo>
                  <a:pt x="1460578" y="5653329"/>
                  <a:pt x="1421134" y="5533922"/>
                  <a:pt x="1441958" y="5479880"/>
                </a:cubicBezTo>
                <a:cubicBezTo>
                  <a:pt x="1410316" y="5416172"/>
                  <a:pt x="1404182" y="5331840"/>
                  <a:pt x="1409186" y="5245944"/>
                </a:cubicBezTo>
                <a:cubicBezTo>
                  <a:pt x="1402835" y="5241156"/>
                  <a:pt x="1402835" y="5241156"/>
                  <a:pt x="1402835" y="5241156"/>
                </a:cubicBezTo>
                <a:cubicBezTo>
                  <a:pt x="1402835" y="5241156"/>
                  <a:pt x="1407625" y="5234805"/>
                  <a:pt x="1407625" y="5234805"/>
                </a:cubicBezTo>
                <a:cubicBezTo>
                  <a:pt x="1401275" y="5230016"/>
                  <a:pt x="1404505" y="5212524"/>
                  <a:pt x="1404505" y="5212524"/>
                </a:cubicBezTo>
                <a:cubicBezTo>
                  <a:pt x="1402943" y="5201384"/>
                  <a:pt x="1409293" y="5206173"/>
                  <a:pt x="1410854" y="5217312"/>
                </a:cubicBezTo>
                <a:lnTo>
                  <a:pt x="1412483" y="5218949"/>
                </a:lnTo>
                <a:lnTo>
                  <a:pt x="1412413" y="5228451"/>
                </a:lnTo>
                <a:cubicBezTo>
                  <a:pt x="1414809" y="5225276"/>
                  <a:pt x="1416006" y="5223688"/>
                  <a:pt x="1415812" y="5222296"/>
                </a:cubicBezTo>
                <a:lnTo>
                  <a:pt x="1412483" y="5218949"/>
                </a:lnTo>
                <a:lnTo>
                  <a:pt x="1412731" y="5185101"/>
                </a:lnTo>
                <a:cubicBezTo>
                  <a:pt x="1411379" y="5170382"/>
                  <a:pt x="1411015" y="5157654"/>
                  <a:pt x="1418980" y="5153696"/>
                </a:cubicBezTo>
                <a:cubicBezTo>
                  <a:pt x="1437814" y="5247602"/>
                  <a:pt x="1485492" y="5263620"/>
                  <a:pt x="1483608" y="5371797"/>
                </a:cubicBezTo>
                <a:cubicBezTo>
                  <a:pt x="1474030" y="5384501"/>
                  <a:pt x="1464559" y="5357433"/>
                  <a:pt x="1458209" y="5352647"/>
                </a:cubicBezTo>
                <a:cubicBezTo>
                  <a:pt x="1470587" y="5481536"/>
                  <a:pt x="1467142" y="5578572"/>
                  <a:pt x="1503359" y="5715473"/>
                </a:cubicBezTo>
                <a:cubicBezTo>
                  <a:pt x="1506588" y="5697980"/>
                  <a:pt x="1514498" y="5713907"/>
                  <a:pt x="1527197" y="5723481"/>
                </a:cubicBezTo>
                <a:cubicBezTo>
                  <a:pt x="1546139" y="5777618"/>
                  <a:pt x="1546032" y="5817389"/>
                  <a:pt x="1550714" y="5850807"/>
                </a:cubicBezTo>
                <a:cubicBezTo>
                  <a:pt x="1555396" y="5884227"/>
                  <a:pt x="1561638" y="5928786"/>
                  <a:pt x="1591721" y="5981355"/>
                </a:cubicBezTo>
                <a:cubicBezTo>
                  <a:pt x="1596402" y="6014775"/>
                  <a:pt x="1578912" y="6011552"/>
                  <a:pt x="1591505" y="6060899"/>
                </a:cubicBezTo>
                <a:cubicBezTo>
                  <a:pt x="1603372" y="6084789"/>
                  <a:pt x="1610848" y="6077349"/>
                  <a:pt x="1619156" y="6092955"/>
                </a:cubicBezTo>
                <a:lnTo>
                  <a:pt x="1620138" y="6095787"/>
                </a:lnTo>
                <a:lnTo>
                  <a:pt x="1620689" y="6081479"/>
                </a:lnTo>
                <a:cubicBezTo>
                  <a:pt x="1620690" y="6077261"/>
                  <a:pt x="1620690" y="6073043"/>
                  <a:pt x="1620694" y="6068825"/>
                </a:cubicBezTo>
                <a:cubicBezTo>
                  <a:pt x="1620689" y="6056168"/>
                  <a:pt x="1608040" y="6056171"/>
                  <a:pt x="1608040" y="6056171"/>
                </a:cubicBezTo>
                <a:cubicBezTo>
                  <a:pt x="1608035" y="5989739"/>
                  <a:pt x="1615154" y="5944664"/>
                  <a:pt x="1613374" y="5872893"/>
                </a:cubicBezTo>
                <a:lnTo>
                  <a:pt x="1608806" y="5802330"/>
                </a:lnTo>
                <a:lnTo>
                  <a:pt x="1620689" y="5790449"/>
                </a:lnTo>
                <a:cubicBezTo>
                  <a:pt x="1633343" y="5790449"/>
                  <a:pt x="1633344" y="5752488"/>
                  <a:pt x="1645996" y="5790447"/>
                </a:cubicBezTo>
                <a:cubicBezTo>
                  <a:pt x="1633343" y="5790449"/>
                  <a:pt x="1645996" y="5815754"/>
                  <a:pt x="1633342" y="5841060"/>
                </a:cubicBezTo>
                <a:lnTo>
                  <a:pt x="1633343" y="5828409"/>
                </a:lnTo>
                <a:cubicBezTo>
                  <a:pt x="1620689" y="5815751"/>
                  <a:pt x="1620689" y="5815751"/>
                  <a:pt x="1620689" y="5828409"/>
                </a:cubicBezTo>
                <a:lnTo>
                  <a:pt x="1620689" y="5841063"/>
                </a:lnTo>
                <a:cubicBezTo>
                  <a:pt x="1633342" y="5841060"/>
                  <a:pt x="1633344" y="5853714"/>
                  <a:pt x="1633344" y="5853714"/>
                </a:cubicBezTo>
                <a:cubicBezTo>
                  <a:pt x="1633342" y="5891675"/>
                  <a:pt x="1658651" y="5866368"/>
                  <a:pt x="1658651" y="5904329"/>
                </a:cubicBezTo>
                <a:cubicBezTo>
                  <a:pt x="1658650" y="5929632"/>
                  <a:pt x="1633342" y="5980245"/>
                  <a:pt x="1658650" y="5992904"/>
                </a:cubicBezTo>
                <a:lnTo>
                  <a:pt x="1658650" y="6005558"/>
                </a:lnTo>
                <a:lnTo>
                  <a:pt x="1658650" y="6030861"/>
                </a:lnTo>
                <a:lnTo>
                  <a:pt x="1658651" y="6043518"/>
                </a:lnTo>
                <a:cubicBezTo>
                  <a:pt x="1633342" y="6043518"/>
                  <a:pt x="1671304" y="6094128"/>
                  <a:pt x="1658652" y="6119439"/>
                </a:cubicBezTo>
                <a:cubicBezTo>
                  <a:pt x="1658652" y="6123657"/>
                  <a:pt x="1658652" y="6127875"/>
                  <a:pt x="1658650" y="6132093"/>
                </a:cubicBezTo>
                <a:cubicBezTo>
                  <a:pt x="1658650" y="6144743"/>
                  <a:pt x="1671304" y="6144746"/>
                  <a:pt x="1671304" y="6144746"/>
                </a:cubicBezTo>
                <a:lnTo>
                  <a:pt x="1671304" y="6157400"/>
                </a:lnTo>
                <a:lnTo>
                  <a:pt x="1671304" y="6182706"/>
                </a:lnTo>
                <a:lnTo>
                  <a:pt x="1671304" y="6195360"/>
                </a:lnTo>
                <a:cubicBezTo>
                  <a:pt x="1671304" y="6220665"/>
                  <a:pt x="1671304" y="6258626"/>
                  <a:pt x="1696612" y="6271281"/>
                </a:cubicBezTo>
                <a:lnTo>
                  <a:pt x="1683956" y="6271278"/>
                </a:lnTo>
                <a:lnTo>
                  <a:pt x="1683956" y="6283935"/>
                </a:lnTo>
                <a:cubicBezTo>
                  <a:pt x="1683956" y="6296589"/>
                  <a:pt x="1683958" y="6309242"/>
                  <a:pt x="1696610" y="6309240"/>
                </a:cubicBezTo>
                <a:cubicBezTo>
                  <a:pt x="1693446" y="6331385"/>
                  <a:pt x="1693448" y="6351945"/>
                  <a:pt x="1695425" y="6372311"/>
                </a:cubicBezTo>
                <a:lnTo>
                  <a:pt x="1699331" y="6394962"/>
                </a:lnTo>
                <a:lnTo>
                  <a:pt x="1701635" y="6401727"/>
                </a:lnTo>
                <a:cubicBezTo>
                  <a:pt x="1706672" y="6414242"/>
                  <a:pt x="1712208" y="6425888"/>
                  <a:pt x="1717750" y="6435048"/>
                </a:cubicBezTo>
                <a:cubicBezTo>
                  <a:pt x="1716190" y="6423909"/>
                  <a:pt x="1716190" y="6423909"/>
                  <a:pt x="1716190" y="6423909"/>
                </a:cubicBezTo>
                <a:cubicBezTo>
                  <a:pt x="1714628" y="6412769"/>
                  <a:pt x="1708278" y="6407981"/>
                  <a:pt x="1719419" y="6406416"/>
                </a:cubicBezTo>
                <a:cubicBezTo>
                  <a:pt x="1719419" y="6406416"/>
                  <a:pt x="1720979" y="6417557"/>
                  <a:pt x="1727328" y="6422343"/>
                </a:cubicBezTo>
                <a:cubicBezTo>
                  <a:pt x="1738468" y="6420779"/>
                  <a:pt x="1738468" y="6420779"/>
                  <a:pt x="1738468" y="6420779"/>
                </a:cubicBezTo>
                <a:cubicBezTo>
                  <a:pt x="1754290" y="6452633"/>
                  <a:pt x="1739921" y="6471690"/>
                  <a:pt x="1736798" y="6449411"/>
                </a:cubicBezTo>
                <a:cubicBezTo>
                  <a:pt x="1738361" y="6460550"/>
                  <a:pt x="1738361" y="6460550"/>
                  <a:pt x="1738361" y="6460550"/>
                </a:cubicBezTo>
                <a:cubicBezTo>
                  <a:pt x="1739921" y="6471690"/>
                  <a:pt x="1735132" y="6478043"/>
                  <a:pt x="1735132" y="6478043"/>
                </a:cubicBezTo>
                <a:cubicBezTo>
                  <a:pt x="1728782" y="6473255"/>
                  <a:pt x="1727220" y="6462116"/>
                  <a:pt x="1720871" y="6457328"/>
                </a:cubicBezTo>
                <a:lnTo>
                  <a:pt x="1709114" y="6447681"/>
                </a:lnTo>
                <a:lnTo>
                  <a:pt x="1721522" y="6503195"/>
                </a:lnTo>
                <a:cubicBezTo>
                  <a:pt x="1726662" y="6528305"/>
                  <a:pt x="1731407" y="6555983"/>
                  <a:pt x="1734572" y="6587615"/>
                </a:cubicBezTo>
                <a:lnTo>
                  <a:pt x="1721918" y="6600269"/>
                </a:lnTo>
                <a:cubicBezTo>
                  <a:pt x="1721916" y="6612926"/>
                  <a:pt x="1734570" y="6625580"/>
                  <a:pt x="1734570" y="6625580"/>
                </a:cubicBezTo>
                <a:lnTo>
                  <a:pt x="1747224" y="6638229"/>
                </a:lnTo>
                <a:lnTo>
                  <a:pt x="1734570" y="6638232"/>
                </a:lnTo>
                <a:cubicBezTo>
                  <a:pt x="1747224" y="6650886"/>
                  <a:pt x="1759878" y="6688847"/>
                  <a:pt x="1759880" y="6714153"/>
                </a:cubicBezTo>
                <a:cubicBezTo>
                  <a:pt x="1759882" y="6718371"/>
                  <a:pt x="1759882" y="6722589"/>
                  <a:pt x="1759882" y="6726807"/>
                </a:cubicBezTo>
                <a:cubicBezTo>
                  <a:pt x="1759882" y="6731024"/>
                  <a:pt x="1759882" y="6735242"/>
                  <a:pt x="1759880" y="6739458"/>
                </a:cubicBezTo>
                <a:lnTo>
                  <a:pt x="1772531" y="6752112"/>
                </a:lnTo>
                <a:cubicBezTo>
                  <a:pt x="1772531" y="6802725"/>
                  <a:pt x="1810492" y="6891303"/>
                  <a:pt x="1810493" y="6929262"/>
                </a:cubicBezTo>
                <a:lnTo>
                  <a:pt x="1797839" y="6929262"/>
                </a:lnTo>
                <a:lnTo>
                  <a:pt x="1797839" y="6941918"/>
                </a:lnTo>
                <a:cubicBezTo>
                  <a:pt x="1797840" y="6954569"/>
                  <a:pt x="1797842" y="6967223"/>
                  <a:pt x="1810493" y="6967223"/>
                </a:cubicBezTo>
                <a:lnTo>
                  <a:pt x="1823147" y="6979875"/>
                </a:lnTo>
                <a:lnTo>
                  <a:pt x="1835800" y="6967220"/>
                </a:lnTo>
                <a:lnTo>
                  <a:pt x="1835801" y="6954573"/>
                </a:lnTo>
                <a:lnTo>
                  <a:pt x="1823147" y="6941916"/>
                </a:lnTo>
                <a:cubicBezTo>
                  <a:pt x="1810493" y="6916605"/>
                  <a:pt x="1823146" y="6916608"/>
                  <a:pt x="1810493" y="6878645"/>
                </a:cubicBezTo>
                <a:cubicBezTo>
                  <a:pt x="1823146" y="6878648"/>
                  <a:pt x="1823146" y="6891303"/>
                  <a:pt x="1835800" y="6916608"/>
                </a:cubicBezTo>
                <a:cubicBezTo>
                  <a:pt x="1835800" y="6903957"/>
                  <a:pt x="1835801" y="6891300"/>
                  <a:pt x="1823146" y="6865997"/>
                </a:cubicBezTo>
                <a:lnTo>
                  <a:pt x="1810492" y="6865997"/>
                </a:lnTo>
                <a:cubicBezTo>
                  <a:pt x="1810492" y="6828036"/>
                  <a:pt x="1797839" y="6790076"/>
                  <a:pt x="1785185" y="6752111"/>
                </a:cubicBezTo>
                <a:cubicBezTo>
                  <a:pt x="1797839" y="6752112"/>
                  <a:pt x="1823146" y="6815382"/>
                  <a:pt x="1797840" y="6739461"/>
                </a:cubicBezTo>
                <a:lnTo>
                  <a:pt x="1810492" y="6739458"/>
                </a:lnTo>
                <a:lnTo>
                  <a:pt x="1810492" y="6752112"/>
                </a:lnTo>
                <a:lnTo>
                  <a:pt x="1823146" y="6739461"/>
                </a:lnTo>
                <a:cubicBezTo>
                  <a:pt x="1848454" y="6777419"/>
                  <a:pt x="1835800" y="6764768"/>
                  <a:pt x="1848454" y="6815379"/>
                </a:cubicBezTo>
                <a:cubicBezTo>
                  <a:pt x="1848454" y="6815379"/>
                  <a:pt x="1848450" y="6802728"/>
                  <a:pt x="1848455" y="6790076"/>
                </a:cubicBezTo>
                <a:cubicBezTo>
                  <a:pt x="1848454" y="6815379"/>
                  <a:pt x="1861108" y="6840686"/>
                  <a:pt x="1848455" y="6865997"/>
                </a:cubicBezTo>
                <a:lnTo>
                  <a:pt x="1873762" y="6891303"/>
                </a:lnTo>
                <a:lnTo>
                  <a:pt x="1861106" y="6891303"/>
                </a:lnTo>
                <a:lnTo>
                  <a:pt x="1861106" y="6903956"/>
                </a:lnTo>
                <a:cubicBezTo>
                  <a:pt x="1861104" y="6908172"/>
                  <a:pt x="1861106" y="6912389"/>
                  <a:pt x="1861103" y="6916605"/>
                </a:cubicBezTo>
                <a:lnTo>
                  <a:pt x="1873760" y="6916608"/>
                </a:lnTo>
                <a:cubicBezTo>
                  <a:pt x="1899070" y="6929262"/>
                  <a:pt x="1873762" y="6954573"/>
                  <a:pt x="1899070" y="6967224"/>
                </a:cubicBezTo>
                <a:cubicBezTo>
                  <a:pt x="1911719" y="6979875"/>
                  <a:pt x="1899066" y="6954569"/>
                  <a:pt x="1899070" y="6929262"/>
                </a:cubicBezTo>
                <a:cubicBezTo>
                  <a:pt x="1899066" y="6954569"/>
                  <a:pt x="1911719" y="6979875"/>
                  <a:pt x="1911720" y="6992532"/>
                </a:cubicBezTo>
                <a:lnTo>
                  <a:pt x="1899068" y="6979878"/>
                </a:lnTo>
                <a:cubicBezTo>
                  <a:pt x="1886414" y="6979880"/>
                  <a:pt x="1886414" y="6979880"/>
                  <a:pt x="1886411" y="6992532"/>
                </a:cubicBezTo>
                <a:cubicBezTo>
                  <a:pt x="1873760" y="6967220"/>
                  <a:pt x="1861106" y="6992532"/>
                  <a:pt x="1861108" y="7017836"/>
                </a:cubicBezTo>
                <a:lnTo>
                  <a:pt x="1861108" y="7043144"/>
                </a:lnTo>
                <a:cubicBezTo>
                  <a:pt x="1861103" y="7055795"/>
                  <a:pt x="1861108" y="7068452"/>
                  <a:pt x="1873757" y="7068452"/>
                </a:cubicBezTo>
                <a:cubicBezTo>
                  <a:pt x="1873758" y="7081103"/>
                  <a:pt x="1886414" y="7081104"/>
                  <a:pt x="1886414" y="7068449"/>
                </a:cubicBezTo>
                <a:lnTo>
                  <a:pt x="1886414" y="7043144"/>
                </a:lnTo>
                <a:cubicBezTo>
                  <a:pt x="1886414" y="7068449"/>
                  <a:pt x="1899066" y="7055795"/>
                  <a:pt x="1911718" y="7068452"/>
                </a:cubicBezTo>
                <a:lnTo>
                  <a:pt x="1911719" y="7081104"/>
                </a:lnTo>
                <a:cubicBezTo>
                  <a:pt x="1911722" y="7093755"/>
                  <a:pt x="1911720" y="7106412"/>
                  <a:pt x="1911720" y="7106412"/>
                </a:cubicBezTo>
                <a:cubicBezTo>
                  <a:pt x="1924374" y="7119068"/>
                  <a:pt x="1924374" y="7119068"/>
                  <a:pt x="1924376" y="7106412"/>
                </a:cubicBezTo>
                <a:lnTo>
                  <a:pt x="1937026" y="7106411"/>
                </a:lnTo>
                <a:lnTo>
                  <a:pt x="1949682" y="7093755"/>
                </a:lnTo>
                <a:cubicBezTo>
                  <a:pt x="1924374" y="7119068"/>
                  <a:pt x="1962336" y="7207640"/>
                  <a:pt x="1911722" y="7131719"/>
                </a:cubicBezTo>
                <a:cubicBezTo>
                  <a:pt x="1918048" y="7157025"/>
                  <a:pt x="1927536" y="7176006"/>
                  <a:pt x="1933865" y="7193405"/>
                </a:cubicBezTo>
                <a:lnTo>
                  <a:pt x="1935281" y="7216802"/>
                </a:lnTo>
                <a:lnTo>
                  <a:pt x="1924374" y="7194987"/>
                </a:lnTo>
                <a:cubicBezTo>
                  <a:pt x="1911720" y="7194986"/>
                  <a:pt x="1911722" y="7207640"/>
                  <a:pt x="1911720" y="7220294"/>
                </a:cubicBezTo>
                <a:lnTo>
                  <a:pt x="1911720" y="7232945"/>
                </a:lnTo>
                <a:cubicBezTo>
                  <a:pt x="1899068" y="7207640"/>
                  <a:pt x="1899066" y="7194987"/>
                  <a:pt x="1886416" y="7169676"/>
                </a:cubicBezTo>
                <a:lnTo>
                  <a:pt x="1873760" y="7182333"/>
                </a:lnTo>
                <a:cubicBezTo>
                  <a:pt x="1861108" y="7182333"/>
                  <a:pt x="1873762" y="7207640"/>
                  <a:pt x="1873760" y="7220291"/>
                </a:cubicBezTo>
                <a:lnTo>
                  <a:pt x="1861106" y="7207640"/>
                </a:lnTo>
                <a:lnTo>
                  <a:pt x="1861106" y="7220295"/>
                </a:lnTo>
                <a:lnTo>
                  <a:pt x="1861106" y="7232945"/>
                </a:lnTo>
                <a:lnTo>
                  <a:pt x="1873762" y="7245600"/>
                </a:lnTo>
                <a:cubicBezTo>
                  <a:pt x="1861108" y="7296216"/>
                  <a:pt x="1937028" y="7308869"/>
                  <a:pt x="1911720" y="7334175"/>
                </a:cubicBezTo>
                <a:cubicBezTo>
                  <a:pt x="1924376" y="7372134"/>
                  <a:pt x="1911720" y="7308869"/>
                  <a:pt x="1937030" y="7321523"/>
                </a:cubicBezTo>
                <a:cubicBezTo>
                  <a:pt x="1911720" y="7308869"/>
                  <a:pt x="1899068" y="7270905"/>
                  <a:pt x="1924374" y="7270908"/>
                </a:cubicBezTo>
                <a:lnTo>
                  <a:pt x="1937028" y="7283561"/>
                </a:lnTo>
                <a:cubicBezTo>
                  <a:pt x="1937027" y="7296215"/>
                  <a:pt x="1949678" y="7308869"/>
                  <a:pt x="1949678" y="7308869"/>
                </a:cubicBezTo>
                <a:cubicBezTo>
                  <a:pt x="1962335" y="7308869"/>
                  <a:pt x="1962335" y="7296215"/>
                  <a:pt x="1949681" y="7270908"/>
                </a:cubicBezTo>
                <a:lnTo>
                  <a:pt x="1949681" y="7258254"/>
                </a:lnTo>
                <a:cubicBezTo>
                  <a:pt x="1974989" y="7270908"/>
                  <a:pt x="1949678" y="7308869"/>
                  <a:pt x="1974986" y="7346829"/>
                </a:cubicBezTo>
                <a:cubicBezTo>
                  <a:pt x="1974986" y="7346829"/>
                  <a:pt x="1962335" y="7346829"/>
                  <a:pt x="1974989" y="7359480"/>
                </a:cubicBezTo>
                <a:cubicBezTo>
                  <a:pt x="1974989" y="7372134"/>
                  <a:pt x="1974989" y="7372134"/>
                  <a:pt x="1987643" y="7372134"/>
                </a:cubicBezTo>
                <a:cubicBezTo>
                  <a:pt x="1974986" y="7397441"/>
                  <a:pt x="2012950" y="7435401"/>
                  <a:pt x="2025602" y="7460709"/>
                </a:cubicBezTo>
                <a:lnTo>
                  <a:pt x="2012950" y="7448058"/>
                </a:lnTo>
                <a:lnTo>
                  <a:pt x="2012951" y="7460709"/>
                </a:lnTo>
                <a:cubicBezTo>
                  <a:pt x="2012950" y="7473362"/>
                  <a:pt x="2012950" y="7473362"/>
                  <a:pt x="2012946" y="7486019"/>
                </a:cubicBezTo>
                <a:lnTo>
                  <a:pt x="2025604" y="7486019"/>
                </a:lnTo>
                <a:cubicBezTo>
                  <a:pt x="2038256" y="7511325"/>
                  <a:pt x="2063564" y="7549284"/>
                  <a:pt x="2076218" y="7574594"/>
                </a:cubicBezTo>
                <a:cubicBezTo>
                  <a:pt x="2076220" y="7587245"/>
                  <a:pt x="2088872" y="7612554"/>
                  <a:pt x="2088870" y="7625205"/>
                </a:cubicBezTo>
                <a:cubicBezTo>
                  <a:pt x="2101526" y="7637859"/>
                  <a:pt x="2114180" y="7663166"/>
                  <a:pt x="2114180" y="7688474"/>
                </a:cubicBezTo>
                <a:lnTo>
                  <a:pt x="2114180" y="7701126"/>
                </a:lnTo>
                <a:lnTo>
                  <a:pt x="2126834" y="7713780"/>
                </a:lnTo>
                <a:cubicBezTo>
                  <a:pt x="2139484" y="7751741"/>
                  <a:pt x="2164793" y="7802355"/>
                  <a:pt x="2190100" y="7852970"/>
                </a:cubicBezTo>
                <a:cubicBezTo>
                  <a:pt x="2202754" y="7890930"/>
                  <a:pt x="2215408" y="7916237"/>
                  <a:pt x="2228060" y="7928891"/>
                </a:cubicBezTo>
                <a:lnTo>
                  <a:pt x="2228060" y="7954194"/>
                </a:lnTo>
                <a:cubicBezTo>
                  <a:pt x="2228060" y="7941545"/>
                  <a:pt x="2215406" y="7941545"/>
                  <a:pt x="2215406" y="7941545"/>
                </a:cubicBezTo>
                <a:cubicBezTo>
                  <a:pt x="2215409" y="7928891"/>
                  <a:pt x="2202750" y="7928891"/>
                  <a:pt x="2202750" y="7928891"/>
                </a:cubicBezTo>
                <a:cubicBezTo>
                  <a:pt x="2202754" y="7941545"/>
                  <a:pt x="2202754" y="7941545"/>
                  <a:pt x="2215406" y="7954197"/>
                </a:cubicBezTo>
                <a:cubicBezTo>
                  <a:pt x="2177446" y="7916237"/>
                  <a:pt x="2202754" y="7979505"/>
                  <a:pt x="2215406" y="7992155"/>
                </a:cubicBezTo>
                <a:lnTo>
                  <a:pt x="2228060" y="8004812"/>
                </a:lnTo>
                <a:lnTo>
                  <a:pt x="2228060" y="8030117"/>
                </a:lnTo>
                <a:lnTo>
                  <a:pt x="2240711" y="8030117"/>
                </a:lnTo>
                <a:cubicBezTo>
                  <a:pt x="2240712" y="8025900"/>
                  <a:pt x="2240712" y="8021682"/>
                  <a:pt x="2240714" y="8017464"/>
                </a:cubicBezTo>
                <a:cubicBezTo>
                  <a:pt x="2253368" y="8030114"/>
                  <a:pt x="2253366" y="8042772"/>
                  <a:pt x="2253366" y="8042772"/>
                </a:cubicBezTo>
                <a:lnTo>
                  <a:pt x="2240714" y="8042772"/>
                </a:lnTo>
                <a:lnTo>
                  <a:pt x="2240714" y="8055425"/>
                </a:lnTo>
                <a:lnTo>
                  <a:pt x="2253370" y="8068077"/>
                </a:lnTo>
                <a:cubicBezTo>
                  <a:pt x="2303982" y="8118692"/>
                  <a:pt x="2303982" y="8131347"/>
                  <a:pt x="2354597" y="8232576"/>
                </a:cubicBezTo>
                <a:cubicBezTo>
                  <a:pt x="2329289" y="8219921"/>
                  <a:pt x="2316636" y="8194613"/>
                  <a:pt x="2341944" y="8283185"/>
                </a:cubicBezTo>
                <a:cubicBezTo>
                  <a:pt x="2354597" y="8270537"/>
                  <a:pt x="2341943" y="8245227"/>
                  <a:pt x="2341943" y="8245227"/>
                </a:cubicBezTo>
                <a:cubicBezTo>
                  <a:pt x="2367251" y="8283188"/>
                  <a:pt x="2417861" y="8359109"/>
                  <a:pt x="2417861" y="8397070"/>
                </a:cubicBezTo>
                <a:cubicBezTo>
                  <a:pt x="2430518" y="8397069"/>
                  <a:pt x="2417864" y="8371760"/>
                  <a:pt x="2430518" y="8397069"/>
                </a:cubicBezTo>
                <a:cubicBezTo>
                  <a:pt x="2430518" y="8460338"/>
                  <a:pt x="2531747" y="8599527"/>
                  <a:pt x="2544400" y="8624834"/>
                </a:cubicBezTo>
                <a:cubicBezTo>
                  <a:pt x="2557050" y="8675448"/>
                  <a:pt x="2632978" y="8814634"/>
                  <a:pt x="2696243" y="8903206"/>
                </a:cubicBezTo>
                <a:lnTo>
                  <a:pt x="2679262" y="8912472"/>
                </a:lnTo>
                <a:lnTo>
                  <a:pt x="2670938" y="8903210"/>
                </a:lnTo>
                <a:cubicBezTo>
                  <a:pt x="2670936" y="8909536"/>
                  <a:pt x="2674100" y="8912700"/>
                  <a:pt x="2678846" y="8912698"/>
                </a:cubicBezTo>
                <a:lnTo>
                  <a:pt x="2679262" y="8912472"/>
                </a:lnTo>
                <a:lnTo>
                  <a:pt x="2699010" y="8934448"/>
                </a:lnTo>
                <a:cubicBezTo>
                  <a:pt x="2726294" y="8975968"/>
                  <a:pt x="2750022" y="9042399"/>
                  <a:pt x="2759512" y="9080360"/>
                </a:cubicBezTo>
                <a:cubicBezTo>
                  <a:pt x="2784818" y="9067706"/>
                  <a:pt x="2759513" y="9093014"/>
                  <a:pt x="2784818" y="9105666"/>
                </a:cubicBezTo>
                <a:cubicBezTo>
                  <a:pt x="2784815" y="9118320"/>
                  <a:pt x="2784818" y="9093014"/>
                  <a:pt x="2797472" y="9105666"/>
                </a:cubicBezTo>
                <a:lnTo>
                  <a:pt x="2797474" y="9130974"/>
                </a:lnTo>
                <a:cubicBezTo>
                  <a:pt x="2797474" y="9130974"/>
                  <a:pt x="2810126" y="9156279"/>
                  <a:pt x="2822778" y="9156278"/>
                </a:cubicBezTo>
                <a:cubicBezTo>
                  <a:pt x="2810126" y="9156279"/>
                  <a:pt x="2797472" y="9143628"/>
                  <a:pt x="2810126" y="9156279"/>
                </a:cubicBezTo>
                <a:cubicBezTo>
                  <a:pt x="2822778" y="9181588"/>
                  <a:pt x="2886044" y="9257506"/>
                  <a:pt x="2911354" y="9308124"/>
                </a:cubicBezTo>
                <a:cubicBezTo>
                  <a:pt x="2911354" y="9308124"/>
                  <a:pt x="2936662" y="9371390"/>
                  <a:pt x="2949317" y="9396696"/>
                </a:cubicBezTo>
                <a:cubicBezTo>
                  <a:pt x="2961968" y="9396696"/>
                  <a:pt x="2961968" y="9384044"/>
                  <a:pt x="2974622" y="9396696"/>
                </a:cubicBezTo>
                <a:cubicBezTo>
                  <a:pt x="2987276" y="9409350"/>
                  <a:pt x="2949317" y="9409350"/>
                  <a:pt x="2974622" y="9422004"/>
                </a:cubicBezTo>
                <a:cubicBezTo>
                  <a:pt x="2987276" y="9409350"/>
                  <a:pt x="2987276" y="9447310"/>
                  <a:pt x="2999928" y="9459962"/>
                </a:cubicBezTo>
                <a:lnTo>
                  <a:pt x="3012582" y="9472618"/>
                </a:lnTo>
                <a:lnTo>
                  <a:pt x="3012584" y="9485268"/>
                </a:lnTo>
                <a:cubicBezTo>
                  <a:pt x="3012584" y="9485268"/>
                  <a:pt x="3012582" y="9497925"/>
                  <a:pt x="3025238" y="9497925"/>
                </a:cubicBezTo>
                <a:cubicBezTo>
                  <a:pt x="3025236" y="9493707"/>
                  <a:pt x="3025235" y="9489489"/>
                  <a:pt x="3025235" y="9485271"/>
                </a:cubicBezTo>
                <a:lnTo>
                  <a:pt x="3037894" y="9485271"/>
                </a:lnTo>
                <a:cubicBezTo>
                  <a:pt x="3050544" y="9510579"/>
                  <a:pt x="3037892" y="9510580"/>
                  <a:pt x="3063194" y="9535886"/>
                </a:cubicBezTo>
                <a:cubicBezTo>
                  <a:pt x="3063197" y="9523232"/>
                  <a:pt x="3050544" y="9510579"/>
                  <a:pt x="3063197" y="9510576"/>
                </a:cubicBezTo>
                <a:lnTo>
                  <a:pt x="3037892" y="9472620"/>
                </a:lnTo>
                <a:lnTo>
                  <a:pt x="3025238" y="9459964"/>
                </a:lnTo>
                <a:lnTo>
                  <a:pt x="3025236" y="9447310"/>
                </a:lnTo>
                <a:lnTo>
                  <a:pt x="3012584" y="9447308"/>
                </a:lnTo>
                <a:cubicBezTo>
                  <a:pt x="2999928" y="9434655"/>
                  <a:pt x="2999928" y="9422001"/>
                  <a:pt x="3012582" y="9434656"/>
                </a:cubicBezTo>
                <a:cubicBezTo>
                  <a:pt x="2949318" y="9346084"/>
                  <a:pt x="2911355" y="9282814"/>
                  <a:pt x="2873393" y="9219549"/>
                </a:cubicBezTo>
                <a:cubicBezTo>
                  <a:pt x="2835432" y="9143628"/>
                  <a:pt x="2810128" y="9080360"/>
                  <a:pt x="2746858" y="8991784"/>
                </a:cubicBezTo>
                <a:cubicBezTo>
                  <a:pt x="2759512" y="9004438"/>
                  <a:pt x="2772164" y="9004438"/>
                  <a:pt x="2759512" y="8991784"/>
                </a:cubicBezTo>
                <a:lnTo>
                  <a:pt x="2772164" y="9004438"/>
                </a:lnTo>
                <a:lnTo>
                  <a:pt x="2772166" y="8991782"/>
                </a:lnTo>
                <a:cubicBezTo>
                  <a:pt x="2772164" y="8979130"/>
                  <a:pt x="2759512" y="8953824"/>
                  <a:pt x="2734200" y="8915860"/>
                </a:cubicBezTo>
                <a:cubicBezTo>
                  <a:pt x="2734202" y="8911644"/>
                  <a:pt x="2734204" y="8907426"/>
                  <a:pt x="2734204" y="8903210"/>
                </a:cubicBezTo>
                <a:cubicBezTo>
                  <a:pt x="2734204" y="8890557"/>
                  <a:pt x="2721550" y="8890558"/>
                  <a:pt x="2721550" y="8890558"/>
                </a:cubicBezTo>
                <a:cubicBezTo>
                  <a:pt x="2721552" y="8886340"/>
                  <a:pt x="2721552" y="8882121"/>
                  <a:pt x="2721552" y="8877904"/>
                </a:cubicBezTo>
                <a:cubicBezTo>
                  <a:pt x="2734204" y="8890557"/>
                  <a:pt x="2746858" y="8890558"/>
                  <a:pt x="2746858" y="8890558"/>
                </a:cubicBezTo>
                <a:cubicBezTo>
                  <a:pt x="2746858" y="8890558"/>
                  <a:pt x="2746854" y="8877903"/>
                  <a:pt x="2746858" y="8865246"/>
                </a:cubicBezTo>
                <a:cubicBezTo>
                  <a:pt x="2746854" y="8877903"/>
                  <a:pt x="2759512" y="8877903"/>
                  <a:pt x="2759512" y="8890556"/>
                </a:cubicBezTo>
                <a:cubicBezTo>
                  <a:pt x="2772164" y="8903210"/>
                  <a:pt x="2721554" y="8814632"/>
                  <a:pt x="2708897" y="8776674"/>
                </a:cubicBezTo>
                <a:lnTo>
                  <a:pt x="2708898" y="8772040"/>
                </a:lnTo>
                <a:lnTo>
                  <a:pt x="2698295" y="8751880"/>
                </a:lnTo>
                <a:lnTo>
                  <a:pt x="2696243" y="8751368"/>
                </a:lnTo>
                <a:lnTo>
                  <a:pt x="2695566" y="8746690"/>
                </a:lnTo>
                <a:lnTo>
                  <a:pt x="2671432" y="8700795"/>
                </a:lnTo>
                <a:lnTo>
                  <a:pt x="2670936" y="8700753"/>
                </a:lnTo>
                <a:lnTo>
                  <a:pt x="2663276" y="8686708"/>
                </a:lnTo>
                <a:lnTo>
                  <a:pt x="2658886" y="8696884"/>
                </a:lnTo>
                <a:cubicBezTo>
                  <a:pt x="2659136" y="8701324"/>
                  <a:pt x="2659385" y="8705766"/>
                  <a:pt x="2654159" y="8707842"/>
                </a:cubicBezTo>
                <a:cubicBezTo>
                  <a:pt x="2619803" y="8667026"/>
                  <a:pt x="2604202" y="8642964"/>
                  <a:pt x="2584451" y="8608449"/>
                </a:cubicBezTo>
                <a:cubicBezTo>
                  <a:pt x="2572000" y="8577084"/>
                  <a:pt x="2552249" y="8542568"/>
                  <a:pt x="2524196" y="8487142"/>
                </a:cubicBezTo>
                <a:cubicBezTo>
                  <a:pt x="2530500" y="8472534"/>
                  <a:pt x="2503446" y="8434868"/>
                  <a:pt x="2494148" y="8396198"/>
                </a:cubicBezTo>
                <a:cubicBezTo>
                  <a:pt x="2495147" y="8413958"/>
                  <a:pt x="2491996" y="8421262"/>
                  <a:pt x="2476394" y="8397201"/>
                </a:cubicBezTo>
                <a:cubicBezTo>
                  <a:pt x="2454647" y="8327166"/>
                  <a:pt x="2388089" y="8220470"/>
                  <a:pt x="2395548" y="8163036"/>
                </a:cubicBezTo>
                <a:cubicBezTo>
                  <a:pt x="2349740" y="8108615"/>
                  <a:pt x="2323844" y="8028123"/>
                  <a:pt x="2308400" y="7943480"/>
                </a:cubicBezTo>
                <a:cubicBezTo>
                  <a:pt x="2301098" y="7940328"/>
                  <a:pt x="2301098" y="7940328"/>
                  <a:pt x="2301098" y="7940328"/>
                </a:cubicBezTo>
                <a:cubicBezTo>
                  <a:pt x="2301098" y="7940328"/>
                  <a:pt x="2304250" y="7933025"/>
                  <a:pt x="2304250" y="7933025"/>
                </a:cubicBezTo>
                <a:cubicBezTo>
                  <a:pt x="2296948" y="7929873"/>
                  <a:pt x="2295948" y="7912115"/>
                  <a:pt x="2295948" y="7912115"/>
                </a:cubicBezTo>
                <a:cubicBezTo>
                  <a:pt x="2291800" y="7901660"/>
                  <a:pt x="2299102" y="7904810"/>
                  <a:pt x="2303249" y="7915265"/>
                </a:cubicBezTo>
                <a:lnTo>
                  <a:pt x="2305222" y="7916473"/>
                </a:lnTo>
                <a:lnTo>
                  <a:pt x="2307401" y="7925720"/>
                </a:lnTo>
                <a:cubicBezTo>
                  <a:pt x="2308977" y="7922068"/>
                  <a:pt x="2309764" y="7920242"/>
                  <a:pt x="2309245" y="7918935"/>
                </a:cubicBezTo>
                <a:lnTo>
                  <a:pt x="2305222" y="7916473"/>
                </a:lnTo>
                <a:lnTo>
                  <a:pt x="2297459" y="7883523"/>
                </a:lnTo>
                <a:cubicBezTo>
                  <a:pt x="2292665" y="7869541"/>
                  <a:pt x="2289302" y="7857261"/>
                  <a:pt x="2296104" y="7851531"/>
                </a:cubicBezTo>
                <a:cubicBezTo>
                  <a:pt x="2336608" y="7938321"/>
                  <a:pt x="2386721" y="7942616"/>
                  <a:pt x="2410464" y="8048171"/>
                </a:cubicBezTo>
                <a:cubicBezTo>
                  <a:pt x="2404162" y="8062779"/>
                  <a:pt x="2388560" y="8038718"/>
                  <a:pt x="2381258" y="8035568"/>
                </a:cubicBezTo>
                <a:cubicBezTo>
                  <a:pt x="2423758" y="8157878"/>
                  <a:pt x="2443352" y="8252978"/>
                  <a:pt x="2510906" y="8377434"/>
                </a:cubicBezTo>
                <a:cubicBezTo>
                  <a:pt x="2509907" y="8359674"/>
                  <a:pt x="2521360" y="8373279"/>
                  <a:pt x="2535962" y="8379581"/>
                </a:cubicBezTo>
                <a:cubicBezTo>
                  <a:pt x="2567165" y="8427702"/>
                  <a:pt x="2576464" y="8466372"/>
                  <a:pt x="2588914" y="8497738"/>
                </a:cubicBezTo>
                <a:cubicBezTo>
                  <a:pt x="2601364" y="8529102"/>
                  <a:pt x="2617962" y="8570924"/>
                  <a:pt x="2659620" y="8614888"/>
                </a:cubicBezTo>
                <a:cubicBezTo>
                  <a:pt x="2665844" y="8630572"/>
                  <a:pt x="2664518" y="8638665"/>
                  <a:pt x="2664623" y="8648457"/>
                </a:cubicBezTo>
                <a:lnTo>
                  <a:pt x="2666112" y="8659284"/>
                </a:lnTo>
                <a:lnTo>
                  <a:pt x="2670938" y="8662794"/>
                </a:lnTo>
                <a:lnTo>
                  <a:pt x="2702213" y="8709080"/>
                </a:lnTo>
                <a:lnTo>
                  <a:pt x="2702321" y="8709128"/>
                </a:lnTo>
                <a:cubicBezTo>
                  <a:pt x="2708710" y="8711884"/>
                  <a:pt x="2715224" y="8716862"/>
                  <a:pt x="2727173" y="8739346"/>
                </a:cubicBezTo>
                <a:lnTo>
                  <a:pt x="2731750" y="8752797"/>
                </a:lnTo>
                <a:lnTo>
                  <a:pt x="2829106" y="8896884"/>
                </a:lnTo>
                <a:cubicBezTo>
                  <a:pt x="2882884" y="8969642"/>
                  <a:pt x="2936662" y="9036072"/>
                  <a:pt x="2987276" y="9093014"/>
                </a:cubicBezTo>
                <a:lnTo>
                  <a:pt x="2999928" y="9105663"/>
                </a:lnTo>
                <a:cubicBezTo>
                  <a:pt x="3012582" y="9118320"/>
                  <a:pt x="3025238" y="9143625"/>
                  <a:pt x="3037892" y="9156280"/>
                </a:cubicBezTo>
                <a:cubicBezTo>
                  <a:pt x="3164428" y="9295468"/>
                  <a:pt x="3316271" y="9434656"/>
                  <a:pt x="3430151" y="9561192"/>
                </a:cubicBezTo>
                <a:cubicBezTo>
                  <a:pt x="3442806" y="9548540"/>
                  <a:pt x="3379536" y="9510579"/>
                  <a:pt x="3379538" y="9497925"/>
                </a:cubicBezTo>
                <a:lnTo>
                  <a:pt x="3392189" y="9497925"/>
                </a:lnTo>
                <a:cubicBezTo>
                  <a:pt x="3392192" y="9510576"/>
                  <a:pt x="3404843" y="9510579"/>
                  <a:pt x="3417497" y="9510579"/>
                </a:cubicBezTo>
                <a:cubicBezTo>
                  <a:pt x="3417497" y="9510579"/>
                  <a:pt x="3417498" y="9497925"/>
                  <a:pt x="3404846" y="9485271"/>
                </a:cubicBezTo>
                <a:lnTo>
                  <a:pt x="3392190" y="9472617"/>
                </a:lnTo>
                <a:cubicBezTo>
                  <a:pt x="3404846" y="9472618"/>
                  <a:pt x="3417497" y="9472618"/>
                  <a:pt x="3430151" y="9485271"/>
                </a:cubicBezTo>
                <a:cubicBezTo>
                  <a:pt x="3430151" y="9489489"/>
                  <a:pt x="3430150" y="9493707"/>
                  <a:pt x="3430150" y="9497925"/>
                </a:cubicBezTo>
                <a:cubicBezTo>
                  <a:pt x="3417498" y="9497925"/>
                  <a:pt x="3430150" y="9497925"/>
                  <a:pt x="3430152" y="9510579"/>
                </a:cubicBezTo>
                <a:lnTo>
                  <a:pt x="3442805" y="9510579"/>
                </a:lnTo>
                <a:cubicBezTo>
                  <a:pt x="3461784" y="9529557"/>
                  <a:pt x="3474438" y="9548538"/>
                  <a:pt x="3487091" y="9562774"/>
                </a:cubicBezTo>
                <a:lnTo>
                  <a:pt x="3531150" y="9586378"/>
                </a:lnTo>
                <a:cubicBezTo>
                  <a:pt x="3531240" y="9586462"/>
                  <a:pt x="3531329" y="9586548"/>
                  <a:pt x="3531419" y="9586632"/>
                </a:cubicBezTo>
                <a:lnTo>
                  <a:pt x="3542453" y="9624460"/>
                </a:lnTo>
                <a:lnTo>
                  <a:pt x="3568812" y="9649767"/>
                </a:lnTo>
                <a:lnTo>
                  <a:pt x="3544032" y="9649767"/>
                </a:lnTo>
                <a:cubicBezTo>
                  <a:pt x="3544032" y="9649767"/>
                  <a:pt x="3544036" y="9675072"/>
                  <a:pt x="3556686" y="9675075"/>
                </a:cubicBezTo>
                <a:lnTo>
                  <a:pt x="3569339" y="9687726"/>
                </a:lnTo>
                <a:cubicBezTo>
                  <a:pt x="3531380" y="9675075"/>
                  <a:pt x="3619955" y="9750996"/>
                  <a:pt x="3657916" y="9788956"/>
                </a:cubicBezTo>
                <a:cubicBezTo>
                  <a:pt x="3657917" y="9793174"/>
                  <a:pt x="3657916" y="9797392"/>
                  <a:pt x="3657914" y="9801610"/>
                </a:cubicBezTo>
                <a:cubicBezTo>
                  <a:pt x="3657917" y="9814262"/>
                  <a:pt x="3670571" y="9814262"/>
                  <a:pt x="3670571" y="9814262"/>
                </a:cubicBezTo>
                <a:lnTo>
                  <a:pt x="3683225" y="9814262"/>
                </a:lnTo>
                <a:cubicBezTo>
                  <a:pt x="3683225" y="9826916"/>
                  <a:pt x="3695876" y="9826916"/>
                  <a:pt x="3708532" y="9826916"/>
                </a:cubicBezTo>
                <a:cubicBezTo>
                  <a:pt x="3771802" y="9890182"/>
                  <a:pt x="3860375" y="9966106"/>
                  <a:pt x="3948950" y="10042026"/>
                </a:cubicBezTo>
                <a:lnTo>
                  <a:pt x="3961601" y="10042026"/>
                </a:lnTo>
                <a:lnTo>
                  <a:pt x="3961601" y="10054677"/>
                </a:lnTo>
                <a:lnTo>
                  <a:pt x="3974255" y="10067332"/>
                </a:lnTo>
                <a:lnTo>
                  <a:pt x="3986910" y="10067332"/>
                </a:lnTo>
                <a:cubicBezTo>
                  <a:pt x="4012212" y="10079986"/>
                  <a:pt x="4037526" y="10105293"/>
                  <a:pt x="4050180" y="10117947"/>
                </a:cubicBezTo>
                <a:cubicBezTo>
                  <a:pt x="4113444" y="10155908"/>
                  <a:pt x="4164060" y="10193868"/>
                  <a:pt x="4202020" y="10231826"/>
                </a:cubicBezTo>
                <a:cubicBezTo>
                  <a:pt x="4176716" y="10231828"/>
                  <a:pt x="4214675" y="10244482"/>
                  <a:pt x="4252636" y="10269788"/>
                </a:cubicBezTo>
                <a:lnTo>
                  <a:pt x="4273434" y="10287000"/>
                </a:lnTo>
                <a:lnTo>
                  <a:pt x="4192550" y="10287000"/>
                </a:lnTo>
                <a:lnTo>
                  <a:pt x="4138751" y="10244482"/>
                </a:lnTo>
                <a:cubicBezTo>
                  <a:pt x="4024871" y="10168562"/>
                  <a:pt x="3910990" y="10067332"/>
                  <a:pt x="3822414" y="9991412"/>
                </a:cubicBezTo>
                <a:cubicBezTo>
                  <a:pt x="3809762" y="9991413"/>
                  <a:pt x="3784451" y="9991412"/>
                  <a:pt x="3784452" y="9978758"/>
                </a:cubicBezTo>
                <a:cubicBezTo>
                  <a:pt x="3733838" y="9953451"/>
                  <a:pt x="3683225" y="9864876"/>
                  <a:pt x="3645262" y="9864876"/>
                </a:cubicBezTo>
                <a:cubicBezTo>
                  <a:pt x="3784451" y="9991412"/>
                  <a:pt x="3936296" y="10130601"/>
                  <a:pt x="4100792" y="10257134"/>
                </a:cubicBezTo>
                <a:lnTo>
                  <a:pt x="4139230" y="10287000"/>
                </a:lnTo>
                <a:lnTo>
                  <a:pt x="4042092" y="10287000"/>
                </a:lnTo>
                <a:lnTo>
                  <a:pt x="3979991" y="10235188"/>
                </a:lnTo>
                <a:cubicBezTo>
                  <a:pt x="3946577" y="10205730"/>
                  <a:pt x="3914152" y="10174887"/>
                  <a:pt x="3885682" y="10143254"/>
                </a:cubicBezTo>
                <a:cubicBezTo>
                  <a:pt x="3822416" y="10092639"/>
                  <a:pt x="3822416" y="10079986"/>
                  <a:pt x="3771802" y="10029369"/>
                </a:cubicBezTo>
                <a:cubicBezTo>
                  <a:pt x="3733836" y="9991408"/>
                  <a:pt x="3695876" y="9940797"/>
                  <a:pt x="3657916" y="9902836"/>
                </a:cubicBezTo>
                <a:cubicBezTo>
                  <a:pt x="3632610" y="9877532"/>
                  <a:pt x="3594652" y="9864876"/>
                  <a:pt x="3594650" y="9852222"/>
                </a:cubicBezTo>
                <a:cubicBezTo>
                  <a:pt x="3569340" y="9839571"/>
                  <a:pt x="3581998" y="9826916"/>
                  <a:pt x="3569340" y="9814263"/>
                </a:cubicBezTo>
                <a:cubicBezTo>
                  <a:pt x="3544032" y="9788956"/>
                  <a:pt x="3480767" y="9763647"/>
                  <a:pt x="3493422" y="9738340"/>
                </a:cubicBezTo>
                <a:cubicBezTo>
                  <a:pt x="3417498" y="9675075"/>
                  <a:pt x="3366884" y="9611806"/>
                  <a:pt x="3303617" y="9535884"/>
                </a:cubicBezTo>
                <a:cubicBezTo>
                  <a:pt x="3290962" y="9523232"/>
                  <a:pt x="3278309" y="9523228"/>
                  <a:pt x="3278308" y="9535886"/>
                </a:cubicBezTo>
                <a:cubicBezTo>
                  <a:pt x="3227696" y="9459964"/>
                  <a:pt x="3164428" y="9371390"/>
                  <a:pt x="3101159" y="9282814"/>
                </a:cubicBezTo>
                <a:cubicBezTo>
                  <a:pt x="3037892" y="9194240"/>
                  <a:pt x="2974622" y="9118317"/>
                  <a:pt x="2924009" y="9055050"/>
                </a:cubicBezTo>
                <a:cubicBezTo>
                  <a:pt x="2924008" y="9067706"/>
                  <a:pt x="2936662" y="9080360"/>
                  <a:pt x="2949317" y="9093010"/>
                </a:cubicBezTo>
                <a:lnTo>
                  <a:pt x="2916180" y="9059880"/>
                </a:lnTo>
                <a:lnTo>
                  <a:pt x="2916390" y="9063592"/>
                </a:lnTo>
                <a:cubicBezTo>
                  <a:pt x="2909088" y="9060442"/>
                  <a:pt x="2904938" y="9049986"/>
                  <a:pt x="2897638" y="9046838"/>
                </a:cubicBezTo>
                <a:cubicBezTo>
                  <a:pt x="2886684" y="9042111"/>
                  <a:pt x="2874695" y="9034772"/>
                  <a:pt x="2868431" y="9034234"/>
                </a:cubicBezTo>
                <a:lnTo>
                  <a:pt x="2866349" y="9036910"/>
                </a:lnTo>
                <a:lnTo>
                  <a:pt x="2886048" y="9074034"/>
                </a:lnTo>
                <a:cubicBezTo>
                  <a:pt x="2898701" y="9099340"/>
                  <a:pt x="2911355" y="9124647"/>
                  <a:pt x="2936662" y="9156279"/>
                </a:cubicBezTo>
                <a:lnTo>
                  <a:pt x="2924008" y="9156278"/>
                </a:lnTo>
                <a:lnTo>
                  <a:pt x="2924009" y="9168934"/>
                </a:lnTo>
                <a:cubicBezTo>
                  <a:pt x="2924008" y="9181588"/>
                  <a:pt x="2936662" y="9194240"/>
                  <a:pt x="2949317" y="9194240"/>
                </a:cubicBezTo>
                <a:cubicBezTo>
                  <a:pt x="2936662" y="9206894"/>
                  <a:pt x="2961968" y="9232202"/>
                  <a:pt x="2974624" y="9257506"/>
                </a:cubicBezTo>
                <a:lnTo>
                  <a:pt x="2987276" y="9257510"/>
                </a:lnTo>
                <a:cubicBezTo>
                  <a:pt x="2999926" y="9270160"/>
                  <a:pt x="3012584" y="9270158"/>
                  <a:pt x="3012584" y="9270158"/>
                </a:cubicBezTo>
                <a:lnTo>
                  <a:pt x="3019736" y="9268968"/>
                </a:lnTo>
                <a:lnTo>
                  <a:pt x="3063198" y="9338571"/>
                </a:lnTo>
                <a:cubicBezTo>
                  <a:pt x="3108278" y="9415677"/>
                  <a:pt x="3139122" y="9482106"/>
                  <a:pt x="3177082" y="9548540"/>
                </a:cubicBezTo>
                <a:cubicBezTo>
                  <a:pt x="3215040" y="9637114"/>
                  <a:pt x="3265658" y="9713032"/>
                  <a:pt x="3328922" y="9826916"/>
                </a:cubicBezTo>
                <a:cubicBezTo>
                  <a:pt x="3328922" y="9801610"/>
                  <a:pt x="3328919" y="9788956"/>
                  <a:pt x="3354232" y="9788956"/>
                </a:cubicBezTo>
                <a:cubicBezTo>
                  <a:pt x="3442806" y="9915490"/>
                  <a:pt x="3531382" y="10042026"/>
                  <a:pt x="3619955" y="10181214"/>
                </a:cubicBezTo>
                <a:lnTo>
                  <a:pt x="3700596" y="10287000"/>
                </a:lnTo>
                <a:lnTo>
                  <a:pt x="3149945" y="10287000"/>
                </a:lnTo>
                <a:lnTo>
                  <a:pt x="2970956" y="10113828"/>
                </a:lnTo>
                <a:cubicBezTo>
                  <a:pt x="2529670" y="9648770"/>
                  <a:pt x="2148152" y="9127170"/>
                  <a:pt x="1838543" y="8560522"/>
                </a:cubicBezTo>
                <a:lnTo>
                  <a:pt x="1724466" y="8334921"/>
                </a:lnTo>
                <a:lnTo>
                  <a:pt x="1746474" y="8411187"/>
                </a:lnTo>
                <a:cubicBezTo>
                  <a:pt x="1763262" y="8466411"/>
                  <a:pt x="1783170" y="8522008"/>
                  <a:pt x="1814813" y="8585349"/>
                </a:cubicBezTo>
                <a:cubicBezTo>
                  <a:pt x="1814420" y="8567566"/>
                  <a:pt x="1825402" y="8581552"/>
                  <a:pt x="1839782" y="8588348"/>
                </a:cubicBezTo>
                <a:cubicBezTo>
                  <a:pt x="1869330" y="8637501"/>
                  <a:pt x="1877309" y="8676465"/>
                  <a:pt x="1888685" y="8708235"/>
                </a:cubicBezTo>
                <a:cubicBezTo>
                  <a:pt x="1900061" y="8740005"/>
                  <a:pt x="1915230" y="8782365"/>
                  <a:pt x="1955369" y="8827724"/>
                </a:cubicBezTo>
                <a:cubicBezTo>
                  <a:pt x="1966744" y="8859495"/>
                  <a:pt x="1948966" y="8859892"/>
                  <a:pt x="1971324" y="8905650"/>
                </a:cubicBezTo>
                <a:cubicBezTo>
                  <a:pt x="1993288" y="8933625"/>
                  <a:pt x="1996294" y="8908648"/>
                  <a:pt x="2018652" y="8954406"/>
                </a:cubicBezTo>
                <a:cubicBezTo>
                  <a:pt x="2023230" y="9000562"/>
                  <a:pt x="2074352" y="9059907"/>
                  <a:pt x="2111486" y="9130240"/>
                </a:cubicBezTo>
                <a:cubicBezTo>
                  <a:pt x="2104688" y="9144628"/>
                  <a:pt x="2141822" y="9214962"/>
                  <a:pt x="2170978" y="9246333"/>
                </a:cubicBezTo>
                <a:cubicBezTo>
                  <a:pt x="2167184" y="9235743"/>
                  <a:pt x="2167184" y="9235743"/>
                  <a:pt x="2167184" y="9235743"/>
                </a:cubicBezTo>
                <a:cubicBezTo>
                  <a:pt x="2163392" y="9225153"/>
                  <a:pt x="2156202" y="9221756"/>
                  <a:pt x="2166791" y="9217959"/>
                </a:cubicBezTo>
                <a:cubicBezTo>
                  <a:pt x="2166791" y="9217959"/>
                  <a:pt x="2170583" y="9228549"/>
                  <a:pt x="2177772" y="9231946"/>
                </a:cubicBezTo>
                <a:cubicBezTo>
                  <a:pt x="2188362" y="9228152"/>
                  <a:pt x="2188362" y="9228152"/>
                  <a:pt x="2188362" y="9228152"/>
                </a:cubicBezTo>
                <a:cubicBezTo>
                  <a:pt x="2210327" y="9256125"/>
                  <a:pt x="2200132" y="9277704"/>
                  <a:pt x="2192548" y="9256526"/>
                </a:cubicBezTo>
                <a:cubicBezTo>
                  <a:pt x="2196340" y="9267114"/>
                  <a:pt x="2196340" y="9267114"/>
                  <a:pt x="2196340" y="9267114"/>
                </a:cubicBezTo>
                <a:cubicBezTo>
                  <a:pt x="2200132" y="9277704"/>
                  <a:pt x="2196734" y="9284898"/>
                  <a:pt x="2196734" y="9284898"/>
                </a:cubicBezTo>
                <a:cubicBezTo>
                  <a:pt x="2189543" y="9281500"/>
                  <a:pt x="2185751" y="9270910"/>
                  <a:pt x="2178560" y="9267513"/>
                </a:cubicBezTo>
                <a:cubicBezTo>
                  <a:pt x="2156988" y="9257322"/>
                  <a:pt x="2131626" y="9236541"/>
                  <a:pt x="2153986" y="9282300"/>
                </a:cubicBezTo>
                <a:cubicBezTo>
                  <a:pt x="2102471" y="9205172"/>
                  <a:pt x="2069129" y="9145428"/>
                  <a:pt x="2046378" y="9081886"/>
                </a:cubicBezTo>
                <a:cubicBezTo>
                  <a:pt x="2013036" y="9022142"/>
                  <a:pt x="1994076" y="8969192"/>
                  <a:pt x="1956944" y="8898856"/>
                </a:cubicBezTo>
                <a:cubicBezTo>
                  <a:pt x="1946354" y="8902653"/>
                  <a:pt x="1957336" y="8916640"/>
                  <a:pt x="1946748" y="8920437"/>
                </a:cubicBezTo>
                <a:cubicBezTo>
                  <a:pt x="1913802" y="8878476"/>
                  <a:pt x="1899026" y="8853898"/>
                  <a:pt x="1880460" y="8818731"/>
                </a:cubicBezTo>
                <a:cubicBezTo>
                  <a:pt x="1869083" y="8786961"/>
                  <a:pt x="1850518" y="8751794"/>
                  <a:pt x="1824366" y="8695446"/>
                </a:cubicBezTo>
                <a:cubicBezTo>
                  <a:pt x="1831162" y="8681061"/>
                  <a:pt x="1805405" y="8642496"/>
                  <a:pt x="1797428" y="8603534"/>
                </a:cubicBezTo>
                <a:cubicBezTo>
                  <a:pt x="1797821" y="8621314"/>
                  <a:pt x="1794424" y="8628508"/>
                  <a:pt x="1779650" y="8603931"/>
                </a:cubicBezTo>
                <a:cubicBezTo>
                  <a:pt x="1760294" y="8533198"/>
                  <a:pt x="1697405" y="8424298"/>
                  <a:pt x="1706812" y="8367155"/>
                </a:cubicBezTo>
                <a:cubicBezTo>
                  <a:pt x="1662881" y="8311205"/>
                  <a:pt x="1639734" y="8229881"/>
                  <a:pt x="1627178" y="8144760"/>
                </a:cubicBezTo>
                <a:cubicBezTo>
                  <a:pt x="1619988" y="8141364"/>
                  <a:pt x="1619988" y="8141364"/>
                  <a:pt x="1619988" y="8141364"/>
                </a:cubicBezTo>
                <a:cubicBezTo>
                  <a:pt x="1619988" y="8141364"/>
                  <a:pt x="1623386" y="8134170"/>
                  <a:pt x="1623386" y="8134170"/>
                </a:cubicBezTo>
                <a:cubicBezTo>
                  <a:pt x="1619790" y="8132472"/>
                  <a:pt x="1617894" y="8127177"/>
                  <a:pt x="1616897" y="8122308"/>
                </a:cubicBezTo>
                <a:lnTo>
                  <a:pt x="1616332" y="8117499"/>
                </a:lnTo>
                <a:lnTo>
                  <a:pt x="1440302" y="7705850"/>
                </a:lnTo>
                <a:cubicBezTo>
                  <a:pt x="1267922" y="7263938"/>
                  <a:pt x="1136690" y="6801146"/>
                  <a:pt x="1051280" y="6321893"/>
                </a:cubicBezTo>
                <a:cubicBezTo>
                  <a:pt x="1038626" y="6309240"/>
                  <a:pt x="1038625" y="6283935"/>
                  <a:pt x="1038625" y="6258624"/>
                </a:cubicBezTo>
                <a:cubicBezTo>
                  <a:pt x="1019644" y="6151070"/>
                  <a:pt x="1003829" y="6043517"/>
                  <a:pt x="989593" y="5935962"/>
                </a:cubicBezTo>
                <a:lnTo>
                  <a:pt x="958919" y="5685665"/>
                </a:lnTo>
                <a:lnTo>
                  <a:pt x="957805" y="5679020"/>
                </a:lnTo>
                <a:lnTo>
                  <a:pt x="957656" y="5675358"/>
                </a:lnTo>
                <a:lnTo>
                  <a:pt x="950050" y="5613296"/>
                </a:lnTo>
                <a:lnTo>
                  <a:pt x="955616" y="5625239"/>
                </a:lnTo>
                <a:lnTo>
                  <a:pt x="954181" y="5589986"/>
                </a:lnTo>
                <a:cubicBezTo>
                  <a:pt x="946903" y="5532035"/>
                  <a:pt x="948833" y="5484063"/>
                  <a:pt x="941941" y="5416520"/>
                </a:cubicBezTo>
                <a:cubicBezTo>
                  <a:pt x="932347" y="5416137"/>
                  <a:pt x="936565" y="5430720"/>
                  <a:pt x="926971" y="5430338"/>
                </a:cubicBezTo>
                <a:cubicBezTo>
                  <a:pt x="914315" y="5386589"/>
                  <a:pt x="910483" y="5362410"/>
                  <a:pt x="907037" y="5328639"/>
                </a:cubicBezTo>
                <a:cubicBezTo>
                  <a:pt x="908197" y="5299856"/>
                  <a:pt x="904750" y="5266083"/>
                  <a:pt x="902077" y="5213123"/>
                </a:cubicBezTo>
                <a:cubicBezTo>
                  <a:pt x="912058" y="5203910"/>
                  <a:pt x="904006" y="5165150"/>
                  <a:pt x="910154" y="5131760"/>
                </a:cubicBezTo>
                <a:cubicBezTo>
                  <a:pt x="904778" y="5145960"/>
                  <a:pt x="899788" y="5150568"/>
                  <a:pt x="895957" y="5126390"/>
                </a:cubicBezTo>
                <a:cubicBezTo>
                  <a:pt x="903263" y="5064216"/>
                  <a:pt x="888320" y="4957913"/>
                  <a:pt x="914044" y="4915692"/>
                </a:cubicBezTo>
                <a:cubicBezTo>
                  <a:pt x="897173" y="4857362"/>
                  <a:pt x="904864" y="4785593"/>
                  <a:pt x="922153" y="4714206"/>
                </a:cubicBezTo>
                <a:cubicBezTo>
                  <a:pt x="917549" y="4709220"/>
                  <a:pt x="917549" y="4709220"/>
                  <a:pt x="917549" y="4709220"/>
                </a:cubicBezTo>
                <a:cubicBezTo>
                  <a:pt x="917549" y="4709220"/>
                  <a:pt x="922538" y="4704612"/>
                  <a:pt x="922538" y="4704612"/>
                </a:cubicBezTo>
                <a:cubicBezTo>
                  <a:pt x="917933" y="4699626"/>
                  <a:pt x="923311" y="4685424"/>
                  <a:pt x="923311" y="4685424"/>
                </a:cubicBezTo>
                <a:cubicBezTo>
                  <a:pt x="923698" y="4675830"/>
                  <a:pt x="928301" y="4680819"/>
                  <a:pt x="927916" y="4690412"/>
                </a:cubicBezTo>
                <a:cubicBezTo>
                  <a:pt x="932519" y="4695401"/>
                  <a:pt x="932519" y="4695401"/>
                  <a:pt x="927530" y="4700007"/>
                </a:cubicBezTo>
                <a:lnTo>
                  <a:pt x="933338" y="4669263"/>
                </a:lnTo>
                <a:lnTo>
                  <a:pt x="946591" y="4403777"/>
                </a:lnTo>
                <a:cubicBezTo>
                  <a:pt x="1026169" y="3391226"/>
                  <a:pt x="1304350" y="2440434"/>
                  <a:pt x="1747224" y="1576832"/>
                </a:cubicBezTo>
                <a:cubicBezTo>
                  <a:pt x="2039838" y="1039058"/>
                  <a:pt x="2396710" y="540825"/>
                  <a:pt x="2805480" y="94493"/>
                </a:cubicBezTo>
                <a:close/>
                <a:moveTo>
                  <a:pt x="1640016" y="0"/>
                </a:moveTo>
                <a:lnTo>
                  <a:pt x="1735528" y="0"/>
                </a:lnTo>
                <a:lnTo>
                  <a:pt x="1681926" y="81093"/>
                </a:lnTo>
                <a:cubicBezTo>
                  <a:pt x="1631794" y="144839"/>
                  <a:pt x="1581656" y="208580"/>
                  <a:pt x="1551839" y="267993"/>
                </a:cubicBezTo>
                <a:cubicBezTo>
                  <a:pt x="1583820" y="218729"/>
                  <a:pt x="1596140" y="226719"/>
                  <a:pt x="1604135" y="214406"/>
                </a:cubicBezTo>
                <a:lnTo>
                  <a:pt x="1604198" y="219425"/>
                </a:lnTo>
                <a:lnTo>
                  <a:pt x="1636301" y="176219"/>
                </a:lnTo>
                <a:lnTo>
                  <a:pt x="1783350" y="0"/>
                </a:lnTo>
                <a:lnTo>
                  <a:pt x="2826772" y="0"/>
                </a:lnTo>
                <a:lnTo>
                  <a:pt x="2746859" y="83717"/>
                </a:lnTo>
                <a:cubicBezTo>
                  <a:pt x="2721552" y="96371"/>
                  <a:pt x="2696242" y="134334"/>
                  <a:pt x="2658284" y="172292"/>
                </a:cubicBezTo>
                <a:cubicBezTo>
                  <a:pt x="2607670" y="235560"/>
                  <a:pt x="2544398" y="311481"/>
                  <a:pt x="2519093" y="349442"/>
                </a:cubicBezTo>
                <a:cubicBezTo>
                  <a:pt x="2531748" y="349442"/>
                  <a:pt x="2531748" y="349442"/>
                  <a:pt x="2544401" y="336788"/>
                </a:cubicBezTo>
                <a:cubicBezTo>
                  <a:pt x="2240716" y="729048"/>
                  <a:pt x="1962332" y="1146614"/>
                  <a:pt x="1747224" y="1576832"/>
                </a:cubicBezTo>
                <a:cubicBezTo>
                  <a:pt x="1329656" y="2336042"/>
                  <a:pt x="1051279" y="3183824"/>
                  <a:pt x="924742" y="4082226"/>
                </a:cubicBezTo>
                <a:cubicBezTo>
                  <a:pt x="886781" y="4360605"/>
                  <a:pt x="861475" y="4626326"/>
                  <a:pt x="848822" y="4904699"/>
                </a:cubicBezTo>
                <a:lnTo>
                  <a:pt x="848822" y="5259002"/>
                </a:lnTo>
                <a:lnTo>
                  <a:pt x="836168" y="5271650"/>
                </a:lnTo>
                <a:lnTo>
                  <a:pt x="836167" y="5309613"/>
                </a:lnTo>
                <a:cubicBezTo>
                  <a:pt x="836167" y="5322267"/>
                  <a:pt x="848822" y="5322267"/>
                  <a:pt x="848822" y="5322267"/>
                </a:cubicBezTo>
                <a:cubicBezTo>
                  <a:pt x="848821" y="5486760"/>
                  <a:pt x="861475" y="5638607"/>
                  <a:pt x="874127" y="5803103"/>
                </a:cubicBezTo>
                <a:cubicBezTo>
                  <a:pt x="1013315" y="7412471"/>
                  <a:pt x="1678816" y="8902222"/>
                  <a:pt x="2714376" y="10074994"/>
                </a:cubicBezTo>
                <a:lnTo>
                  <a:pt x="2912543" y="10287000"/>
                </a:lnTo>
                <a:lnTo>
                  <a:pt x="2242091" y="10287000"/>
                </a:lnTo>
                <a:lnTo>
                  <a:pt x="2206586" y="10246742"/>
                </a:lnTo>
                <a:lnTo>
                  <a:pt x="2073134" y="10110816"/>
                </a:lnTo>
                <a:lnTo>
                  <a:pt x="2072944" y="10110432"/>
                </a:lnTo>
                <a:cubicBezTo>
                  <a:pt x="2072944" y="10110432"/>
                  <a:pt x="2072944" y="10110432"/>
                  <a:pt x="2062562" y="10100046"/>
                </a:cubicBezTo>
                <a:lnTo>
                  <a:pt x="2073134" y="10110816"/>
                </a:lnTo>
                <a:lnTo>
                  <a:pt x="2083324" y="10131204"/>
                </a:lnTo>
                <a:cubicBezTo>
                  <a:pt x="2072942" y="10131204"/>
                  <a:pt x="2062562" y="10131204"/>
                  <a:pt x="2052182" y="10110432"/>
                </a:cubicBezTo>
                <a:cubicBezTo>
                  <a:pt x="2052182" y="10110432"/>
                  <a:pt x="2041802" y="10100046"/>
                  <a:pt x="2041802" y="10100046"/>
                </a:cubicBezTo>
                <a:cubicBezTo>
                  <a:pt x="2031422" y="10100046"/>
                  <a:pt x="2031422" y="10110432"/>
                  <a:pt x="2041802" y="10110432"/>
                </a:cubicBezTo>
                <a:cubicBezTo>
                  <a:pt x="2072942" y="10151974"/>
                  <a:pt x="2117057" y="10198708"/>
                  <a:pt x="2162470" y="10248039"/>
                </a:cubicBezTo>
                <a:lnTo>
                  <a:pt x="2195141" y="10287000"/>
                </a:lnTo>
                <a:lnTo>
                  <a:pt x="2149260" y="10287000"/>
                </a:lnTo>
                <a:lnTo>
                  <a:pt x="2124520" y="10248201"/>
                </a:lnTo>
                <a:cubicBezTo>
                  <a:pt x="2114464" y="10232460"/>
                  <a:pt x="2104084" y="10216882"/>
                  <a:pt x="2093704" y="10203902"/>
                </a:cubicBezTo>
                <a:cubicBezTo>
                  <a:pt x="1979524" y="10068892"/>
                  <a:pt x="1844580" y="9933880"/>
                  <a:pt x="1740782" y="9778100"/>
                </a:cubicBezTo>
                <a:cubicBezTo>
                  <a:pt x="1730400" y="9757332"/>
                  <a:pt x="1730402" y="9746946"/>
                  <a:pt x="1720022" y="9726174"/>
                </a:cubicBezTo>
                <a:cubicBezTo>
                  <a:pt x="1688880" y="9674248"/>
                  <a:pt x="1605842" y="9580779"/>
                  <a:pt x="1595462" y="9539236"/>
                </a:cubicBezTo>
                <a:cubicBezTo>
                  <a:pt x="1585080" y="9549622"/>
                  <a:pt x="1574700" y="9549622"/>
                  <a:pt x="1564320" y="9518468"/>
                </a:cubicBezTo>
                <a:cubicBezTo>
                  <a:pt x="1553940" y="9508083"/>
                  <a:pt x="1522800" y="9425000"/>
                  <a:pt x="1512419" y="9425000"/>
                </a:cubicBezTo>
                <a:cubicBezTo>
                  <a:pt x="1522800" y="9435384"/>
                  <a:pt x="1512420" y="9435386"/>
                  <a:pt x="1512419" y="9445772"/>
                </a:cubicBezTo>
                <a:lnTo>
                  <a:pt x="1496198" y="9418281"/>
                </a:lnTo>
                <a:lnTo>
                  <a:pt x="1485197" y="9418202"/>
                </a:lnTo>
                <a:cubicBezTo>
                  <a:pt x="1479634" y="9417075"/>
                  <a:pt x="1474356" y="9415347"/>
                  <a:pt x="1469904" y="9414448"/>
                </a:cubicBezTo>
                <a:cubicBezTo>
                  <a:pt x="1461001" y="9412650"/>
                  <a:pt x="1455400" y="9414168"/>
                  <a:pt x="1457402" y="9430466"/>
                </a:cubicBezTo>
                <a:cubicBezTo>
                  <a:pt x="1508168" y="9493694"/>
                  <a:pt x="1542696" y="9532455"/>
                  <a:pt x="1583290" y="9593630"/>
                </a:cubicBezTo>
                <a:cubicBezTo>
                  <a:pt x="1615763" y="9642572"/>
                  <a:pt x="1658408" y="9693564"/>
                  <a:pt x="1713180" y="9789388"/>
                </a:cubicBezTo>
                <a:cubicBezTo>
                  <a:pt x="1713180" y="9789388"/>
                  <a:pt x="1700950" y="9797514"/>
                  <a:pt x="1709069" y="9809750"/>
                </a:cubicBezTo>
                <a:cubicBezTo>
                  <a:pt x="1770008" y="9875034"/>
                  <a:pt x="1751717" y="9860744"/>
                  <a:pt x="1804538" y="9913796"/>
                </a:cubicBezTo>
                <a:cubicBezTo>
                  <a:pt x="1820774" y="9938265"/>
                  <a:pt x="1837012" y="9962733"/>
                  <a:pt x="1861366" y="9999440"/>
                </a:cubicBezTo>
                <a:cubicBezTo>
                  <a:pt x="1929450" y="10055574"/>
                  <a:pt x="1984790" y="10122376"/>
                  <a:pt x="2041901" y="10193510"/>
                </a:cubicBezTo>
                <a:lnTo>
                  <a:pt x="2117966" y="10287000"/>
                </a:lnTo>
                <a:lnTo>
                  <a:pt x="2016236" y="10287000"/>
                </a:lnTo>
                <a:lnTo>
                  <a:pt x="1972859" y="10233862"/>
                </a:lnTo>
                <a:cubicBezTo>
                  <a:pt x="1963714" y="10226716"/>
                  <a:pt x="1952024" y="10219058"/>
                  <a:pt x="1940588" y="10210128"/>
                </a:cubicBezTo>
                <a:lnTo>
                  <a:pt x="1917792" y="10186852"/>
                </a:lnTo>
                <a:lnTo>
                  <a:pt x="1917737" y="10185646"/>
                </a:lnTo>
                <a:cubicBezTo>
                  <a:pt x="1916981" y="10182844"/>
                  <a:pt x="1914948" y="10179784"/>
                  <a:pt x="1909860" y="10178757"/>
                </a:cubicBezTo>
                <a:lnTo>
                  <a:pt x="1917792" y="10186852"/>
                </a:lnTo>
                <a:lnTo>
                  <a:pt x="1917978" y="10190992"/>
                </a:lnTo>
                <a:cubicBezTo>
                  <a:pt x="1923068" y="10192020"/>
                  <a:pt x="1925098" y="10195080"/>
                  <a:pt x="1924584" y="10197622"/>
                </a:cubicBezTo>
                <a:lnTo>
                  <a:pt x="1920834" y="10199162"/>
                </a:lnTo>
                <a:lnTo>
                  <a:pt x="1651610" y="9866038"/>
                </a:lnTo>
                <a:lnTo>
                  <a:pt x="1658088" y="9852428"/>
                </a:lnTo>
                <a:cubicBezTo>
                  <a:pt x="1582968" y="9752492"/>
                  <a:pt x="1542377" y="9691316"/>
                  <a:pt x="1467258" y="9591382"/>
                </a:cubicBezTo>
                <a:cubicBezTo>
                  <a:pt x="1453078" y="9556731"/>
                  <a:pt x="1447015" y="9534316"/>
                  <a:pt x="1430779" y="9509848"/>
                </a:cubicBezTo>
                <a:cubicBezTo>
                  <a:pt x="1347538" y="9397677"/>
                  <a:pt x="1266356" y="9275326"/>
                  <a:pt x="1197406" y="9144856"/>
                </a:cubicBezTo>
                <a:cubicBezTo>
                  <a:pt x="1161901" y="9084705"/>
                  <a:pt x="1128943" y="9025072"/>
                  <a:pt x="1094453" y="8966456"/>
                </a:cubicBezTo>
                <a:lnTo>
                  <a:pt x="990553" y="8806798"/>
                </a:lnTo>
                <a:lnTo>
                  <a:pt x="990442" y="8806383"/>
                </a:lnTo>
                <a:cubicBezTo>
                  <a:pt x="990442" y="8806383"/>
                  <a:pt x="990442" y="8806383"/>
                  <a:pt x="982324" y="8794148"/>
                </a:cubicBezTo>
                <a:lnTo>
                  <a:pt x="990553" y="8806798"/>
                </a:lnTo>
                <a:lnTo>
                  <a:pt x="996503" y="8828799"/>
                </a:lnTo>
                <a:cubicBezTo>
                  <a:pt x="986329" y="8826744"/>
                  <a:pt x="976154" y="8824689"/>
                  <a:pt x="970094" y="8802273"/>
                </a:cubicBezTo>
                <a:cubicBezTo>
                  <a:pt x="970094" y="8802273"/>
                  <a:pt x="961973" y="8790038"/>
                  <a:pt x="961973" y="8790038"/>
                </a:cubicBezTo>
                <a:cubicBezTo>
                  <a:pt x="951800" y="8787982"/>
                  <a:pt x="949744" y="8798163"/>
                  <a:pt x="959918" y="8800218"/>
                </a:cubicBezTo>
                <a:cubicBezTo>
                  <a:pt x="1004516" y="8893988"/>
                  <a:pt x="1095872" y="9018393"/>
                  <a:pt x="1146532" y="9134578"/>
                </a:cubicBezTo>
                <a:cubicBezTo>
                  <a:pt x="1132246" y="9152878"/>
                  <a:pt x="1140364" y="9165116"/>
                  <a:pt x="1113953" y="9138590"/>
                </a:cubicBezTo>
                <a:cubicBezTo>
                  <a:pt x="1118065" y="9118233"/>
                  <a:pt x="1093709" y="9081526"/>
                  <a:pt x="1069355" y="9044823"/>
                </a:cubicBezTo>
                <a:cubicBezTo>
                  <a:pt x="1044893" y="9061070"/>
                  <a:pt x="1022702" y="8961231"/>
                  <a:pt x="992285" y="8902113"/>
                </a:cubicBezTo>
                <a:cubicBezTo>
                  <a:pt x="907099" y="8747169"/>
                  <a:pt x="801557" y="8588112"/>
                  <a:pt x="730658" y="8414864"/>
                </a:cubicBezTo>
                <a:cubicBezTo>
                  <a:pt x="724597" y="8392452"/>
                  <a:pt x="726652" y="8382272"/>
                  <a:pt x="720590" y="8359856"/>
                </a:cubicBezTo>
                <a:cubicBezTo>
                  <a:pt x="700346" y="8302793"/>
                  <a:pt x="637459" y="8194733"/>
                  <a:pt x="635510" y="8151957"/>
                </a:cubicBezTo>
                <a:cubicBezTo>
                  <a:pt x="623279" y="8160081"/>
                  <a:pt x="613103" y="8158026"/>
                  <a:pt x="609097" y="8125434"/>
                </a:cubicBezTo>
                <a:cubicBezTo>
                  <a:pt x="600979" y="8113199"/>
                  <a:pt x="586904" y="8025594"/>
                  <a:pt x="576730" y="8023539"/>
                </a:cubicBezTo>
                <a:cubicBezTo>
                  <a:pt x="584848" y="8035775"/>
                  <a:pt x="574673" y="8033718"/>
                  <a:pt x="572618" y="8043899"/>
                </a:cubicBezTo>
                <a:cubicBezTo>
                  <a:pt x="538196" y="7952186"/>
                  <a:pt x="528128" y="7897175"/>
                  <a:pt x="503882" y="7807515"/>
                </a:cubicBezTo>
                <a:cubicBezTo>
                  <a:pt x="546635" y="7805556"/>
                  <a:pt x="566768" y="7915575"/>
                  <a:pt x="584957" y="7982819"/>
                </a:cubicBezTo>
                <a:cubicBezTo>
                  <a:pt x="618457" y="8026670"/>
                  <a:pt x="642272" y="8079158"/>
                  <a:pt x="666584" y="8135721"/>
                </a:cubicBezTo>
                <a:lnTo>
                  <a:pt x="737858" y="8285064"/>
                </a:lnTo>
                <a:lnTo>
                  <a:pt x="741046" y="8311013"/>
                </a:lnTo>
                <a:cubicBezTo>
                  <a:pt x="741046" y="8311013"/>
                  <a:pt x="741046" y="8311013"/>
                  <a:pt x="751222" y="8313069"/>
                </a:cubicBezTo>
                <a:lnTo>
                  <a:pt x="737858" y="8285064"/>
                </a:lnTo>
                <a:lnTo>
                  <a:pt x="737039" y="8278418"/>
                </a:lnTo>
                <a:cubicBezTo>
                  <a:pt x="749272" y="8270292"/>
                  <a:pt x="757390" y="8282528"/>
                  <a:pt x="755335" y="8292708"/>
                </a:cubicBezTo>
                <a:cubicBezTo>
                  <a:pt x="765508" y="8294763"/>
                  <a:pt x="765508" y="8294763"/>
                  <a:pt x="765508" y="8294763"/>
                </a:cubicBezTo>
                <a:cubicBezTo>
                  <a:pt x="727078" y="8170454"/>
                  <a:pt x="672415" y="8021676"/>
                  <a:pt x="619700" y="7915673"/>
                </a:cubicBezTo>
                <a:lnTo>
                  <a:pt x="595768" y="7799183"/>
                </a:lnTo>
                <a:lnTo>
                  <a:pt x="566957" y="7711010"/>
                </a:lnTo>
                <a:lnTo>
                  <a:pt x="544270" y="7665315"/>
                </a:lnTo>
                <a:cubicBezTo>
                  <a:pt x="527885" y="7626243"/>
                  <a:pt x="510358" y="7574375"/>
                  <a:pt x="490513" y="7517186"/>
                </a:cubicBezTo>
                <a:cubicBezTo>
                  <a:pt x="450826" y="7402809"/>
                  <a:pt x="408526" y="7259183"/>
                  <a:pt x="368836" y="7144805"/>
                </a:cubicBezTo>
                <a:cubicBezTo>
                  <a:pt x="350299" y="7102242"/>
                  <a:pt x="339722" y="7066337"/>
                  <a:pt x="329147" y="7030430"/>
                </a:cubicBezTo>
                <a:cubicBezTo>
                  <a:pt x="286849" y="6886802"/>
                  <a:pt x="267137" y="6748517"/>
                  <a:pt x="240769" y="6618203"/>
                </a:cubicBezTo>
                <a:cubicBezTo>
                  <a:pt x="236137" y="6607562"/>
                  <a:pt x="229510" y="6595259"/>
                  <a:pt x="223714" y="6581958"/>
                </a:cubicBezTo>
                <a:lnTo>
                  <a:pt x="214768" y="6550631"/>
                </a:lnTo>
                <a:lnTo>
                  <a:pt x="215294" y="6549543"/>
                </a:lnTo>
                <a:cubicBezTo>
                  <a:pt x="215963" y="6546719"/>
                  <a:pt x="215638" y="6543062"/>
                  <a:pt x="211654" y="6539733"/>
                </a:cubicBezTo>
                <a:lnTo>
                  <a:pt x="214768" y="6550631"/>
                </a:lnTo>
                <a:lnTo>
                  <a:pt x="212959" y="6554360"/>
                </a:lnTo>
                <a:cubicBezTo>
                  <a:pt x="216941" y="6557687"/>
                  <a:pt x="217270" y="6561345"/>
                  <a:pt x="215606" y="6563334"/>
                </a:cubicBezTo>
                <a:lnTo>
                  <a:pt x="211577" y="6562901"/>
                </a:lnTo>
                <a:lnTo>
                  <a:pt x="133682" y="6141731"/>
                </a:lnTo>
                <a:lnTo>
                  <a:pt x="145867" y="6132851"/>
                </a:lnTo>
                <a:cubicBezTo>
                  <a:pt x="127462" y="6009194"/>
                  <a:pt x="120935" y="5936066"/>
                  <a:pt x="102532" y="5812410"/>
                </a:cubicBezTo>
                <a:cubicBezTo>
                  <a:pt x="106582" y="5775189"/>
                  <a:pt x="111940" y="5752595"/>
                  <a:pt x="109325" y="5723345"/>
                </a:cubicBezTo>
                <a:cubicBezTo>
                  <a:pt x="89617" y="5585060"/>
                  <a:pt x="76567" y="5438808"/>
                  <a:pt x="78142" y="5291246"/>
                </a:cubicBezTo>
                <a:cubicBezTo>
                  <a:pt x="75601" y="5221445"/>
                  <a:pt x="75049" y="5153312"/>
                  <a:pt x="72668" y="5085344"/>
                </a:cubicBezTo>
                <a:lnTo>
                  <a:pt x="57433" y="4895465"/>
                </a:lnTo>
                <a:lnTo>
                  <a:pt x="57532" y="4895049"/>
                </a:lnTo>
                <a:cubicBezTo>
                  <a:pt x="57532" y="4895049"/>
                  <a:pt x="57532" y="4895049"/>
                  <a:pt x="56227" y="4880423"/>
                </a:cubicBezTo>
                <a:lnTo>
                  <a:pt x="57433" y="4895465"/>
                </a:lnTo>
                <a:lnTo>
                  <a:pt x="52177" y="4917644"/>
                </a:lnTo>
                <a:cubicBezTo>
                  <a:pt x="44213" y="4910987"/>
                  <a:pt x="36247" y="4904330"/>
                  <a:pt x="41602" y="4881735"/>
                </a:cubicBezTo>
                <a:cubicBezTo>
                  <a:pt x="41602" y="4881735"/>
                  <a:pt x="40297" y="4867110"/>
                  <a:pt x="40297" y="4867110"/>
                </a:cubicBezTo>
                <a:cubicBezTo>
                  <a:pt x="32332" y="4860453"/>
                  <a:pt x="25672" y="4868423"/>
                  <a:pt x="33638" y="4875080"/>
                </a:cubicBezTo>
                <a:cubicBezTo>
                  <a:pt x="28147" y="4978769"/>
                  <a:pt x="49160" y="5131679"/>
                  <a:pt x="38317" y="5257962"/>
                </a:cubicBezTo>
                <a:cubicBezTo>
                  <a:pt x="17035" y="5267243"/>
                  <a:pt x="18338" y="5281868"/>
                  <a:pt x="7763" y="5245961"/>
                </a:cubicBezTo>
                <a:cubicBezTo>
                  <a:pt x="21083" y="5230025"/>
                  <a:pt x="17167" y="5186145"/>
                  <a:pt x="13253" y="5142273"/>
                </a:cubicBezTo>
                <a:cubicBezTo>
                  <a:pt x="-15996" y="5144895"/>
                  <a:pt x="12085" y="5046551"/>
                  <a:pt x="13523" y="4980081"/>
                </a:cubicBezTo>
                <a:cubicBezTo>
                  <a:pt x="12487" y="4803267"/>
                  <a:pt x="-4477" y="4613139"/>
                  <a:pt x="15772" y="4427040"/>
                </a:cubicBezTo>
                <a:cubicBezTo>
                  <a:pt x="21127" y="4404449"/>
                  <a:pt x="27787" y="4396479"/>
                  <a:pt x="33140" y="4373885"/>
                </a:cubicBezTo>
                <a:cubicBezTo>
                  <a:pt x="42544" y="4314074"/>
                  <a:pt x="38765" y="4189101"/>
                  <a:pt x="57440" y="4150566"/>
                </a:cubicBezTo>
                <a:cubicBezTo>
                  <a:pt x="42815" y="4151882"/>
                  <a:pt x="34852" y="4145225"/>
                  <a:pt x="46864" y="4114664"/>
                </a:cubicBezTo>
                <a:cubicBezTo>
                  <a:pt x="45886" y="4103694"/>
                  <a:pt x="62168" y="4053858"/>
                  <a:pt x="67012" y="4026818"/>
                </a:cubicBezTo>
                <a:lnTo>
                  <a:pt x="67000" y="4020699"/>
                </a:lnTo>
                <a:lnTo>
                  <a:pt x="65014" y="4025822"/>
                </a:lnTo>
                <a:cubicBezTo>
                  <a:pt x="64348" y="4027533"/>
                  <a:pt x="64348" y="4027533"/>
                  <a:pt x="64348" y="4027533"/>
                </a:cubicBezTo>
                <a:lnTo>
                  <a:pt x="61525" y="4021134"/>
                </a:lnTo>
                <a:lnTo>
                  <a:pt x="53659" y="4025597"/>
                </a:lnTo>
                <a:lnTo>
                  <a:pt x="56329" y="4009362"/>
                </a:lnTo>
                <a:lnTo>
                  <a:pt x="51775" y="3999042"/>
                </a:lnTo>
                <a:cubicBezTo>
                  <a:pt x="57086" y="3985355"/>
                  <a:pt x="57086" y="3985355"/>
                  <a:pt x="57086" y="3985355"/>
                </a:cubicBezTo>
                <a:cubicBezTo>
                  <a:pt x="57086" y="3985355"/>
                  <a:pt x="57086" y="3985355"/>
                  <a:pt x="58274" y="3984828"/>
                </a:cubicBezTo>
                <a:lnTo>
                  <a:pt x="60529" y="3983834"/>
                </a:lnTo>
                <a:lnTo>
                  <a:pt x="62828" y="3969863"/>
                </a:lnTo>
                <a:lnTo>
                  <a:pt x="56248" y="3950091"/>
                </a:lnTo>
                <a:cubicBezTo>
                  <a:pt x="51574" y="3906947"/>
                  <a:pt x="62270" y="3829898"/>
                  <a:pt x="73595" y="3739805"/>
                </a:cubicBezTo>
                <a:cubicBezTo>
                  <a:pt x="88697" y="3619683"/>
                  <a:pt x="114418" y="3472184"/>
                  <a:pt x="129517" y="3352061"/>
                </a:cubicBezTo>
                <a:cubicBezTo>
                  <a:pt x="131758" y="3305691"/>
                  <a:pt x="138187" y="3268815"/>
                  <a:pt x="144617" y="3231939"/>
                </a:cubicBezTo>
                <a:cubicBezTo>
                  <a:pt x="170339" y="3084440"/>
                  <a:pt x="213943" y="2951736"/>
                  <a:pt x="248047" y="2823230"/>
                </a:cubicBezTo>
                <a:cubicBezTo>
                  <a:pt x="248606" y="2811638"/>
                  <a:pt x="248120" y="2797671"/>
                  <a:pt x="248816" y="2783181"/>
                </a:cubicBezTo>
                <a:lnTo>
                  <a:pt x="254678" y="2751132"/>
                </a:lnTo>
                <a:lnTo>
                  <a:pt x="255632" y="2750391"/>
                </a:lnTo>
                <a:cubicBezTo>
                  <a:pt x="257483" y="2748155"/>
                  <a:pt x="258811" y="2744733"/>
                  <a:pt x="256715" y="2739984"/>
                </a:cubicBezTo>
                <a:lnTo>
                  <a:pt x="254678" y="2751132"/>
                </a:lnTo>
                <a:lnTo>
                  <a:pt x="251404" y="2753673"/>
                </a:lnTo>
                <a:cubicBezTo>
                  <a:pt x="253499" y="2758421"/>
                  <a:pt x="252173" y="2761847"/>
                  <a:pt x="249802" y="2762892"/>
                </a:cubicBezTo>
                <a:lnTo>
                  <a:pt x="246382" y="2760717"/>
                </a:lnTo>
                <a:lnTo>
                  <a:pt x="363172" y="2348637"/>
                </a:lnTo>
                <a:lnTo>
                  <a:pt x="378028" y="2346074"/>
                </a:lnTo>
                <a:cubicBezTo>
                  <a:pt x="416323" y="2227064"/>
                  <a:pt x="442874" y="2158616"/>
                  <a:pt x="481169" y="2039606"/>
                </a:cubicBezTo>
                <a:cubicBezTo>
                  <a:pt x="501292" y="2008034"/>
                  <a:pt x="516106" y="1990151"/>
                  <a:pt x="526723" y="1962774"/>
                </a:cubicBezTo>
                <a:cubicBezTo>
                  <a:pt x="570329" y="1830071"/>
                  <a:pt x="623435" y="1693178"/>
                  <a:pt x="690233" y="1561589"/>
                </a:cubicBezTo>
                <a:cubicBezTo>
                  <a:pt x="718880" y="1497890"/>
                  <a:pt x="748577" y="1436565"/>
                  <a:pt x="776561" y="1374578"/>
                </a:cubicBezTo>
                <a:lnTo>
                  <a:pt x="847036" y="1197606"/>
                </a:lnTo>
                <a:lnTo>
                  <a:pt x="847310" y="1197278"/>
                </a:lnTo>
                <a:cubicBezTo>
                  <a:pt x="847310" y="1197278"/>
                  <a:pt x="847310" y="1197278"/>
                  <a:pt x="852622" y="1183587"/>
                </a:cubicBezTo>
                <a:lnTo>
                  <a:pt x="847036" y="1197606"/>
                </a:lnTo>
                <a:lnTo>
                  <a:pt x="832498" y="1215161"/>
                </a:lnTo>
                <a:cubicBezTo>
                  <a:pt x="828308" y="1205664"/>
                  <a:pt x="824116" y="1196169"/>
                  <a:pt x="838928" y="1178285"/>
                </a:cubicBezTo>
                <a:cubicBezTo>
                  <a:pt x="838928" y="1178285"/>
                  <a:pt x="844240" y="1164594"/>
                  <a:pt x="844240" y="1164594"/>
                </a:cubicBezTo>
                <a:cubicBezTo>
                  <a:pt x="840050" y="1155098"/>
                  <a:pt x="830546" y="1159292"/>
                  <a:pt x="834739" y="1168788"/>
                </a:cubicBezTo>
                <a:cubicBezTo>
                  <a:pt x="783872" y="1259310"/>
                  <a:pt x="734956" y="1405701"/>
                  <a:pt x="669278" y="1514108"/>
                </a:cubicBezTo>
                <a:cubicBezTo>
                  <a:pt x="646087" y="1512995"/>
                  <a:pt x="640775" y="1526684"/>
                  <a:pt x="647206" y="1489808"/>
                </a:cubicBezTo>
                <a:cubicBezTo>
                  <a:pt x="666206" y="1481423"/>
                  <a:pt x="682141" y="1440354"/>
                  <a:pt x="698071" y="1399286"/>
                </a:cubicBezTo>
                <a:cubicBezTo>
                  <a:pt x="670687" y="1388678"/>
                  <a:pt x="739438" y="1312958"/>
                  <a:pt x="770180" y="1254008"/>
                </a:cubicBezTo>
                <a:cubicBezTo>
                  <a:pt x="847600" y="1095041"/>
                  <a:pt x="916636" y="917075"/>
                  <a:pt x="1017248" y="759218"/>
                </a:cubicBezTo>
                <a:cubicBezTo>
                  <a:pt x="1032058" y="741336"/>
                  <a:pt x="1041560" y="737144"/>
                  <a:pt x="1056373" y="719261"/>
                </a:cubicBezTo>
                <a:cubicBezTo>
                  <a:pt x="1091308" y="669806"/>
                  <a:pt x="1143295" y="556101"/>
                  <a:pt x="1177109" y="529832"/>
                </a:cubicBezTo>
                <a:cubicBezTo>
                  <a:pt x="1163416" y="524528"/>
                  <a:pt x="1159226" y="515031"/>
                  <a:pt x="1183537" y="492956"/>
                </a:cubicBezTo>
                <a:cubicBezTo>
                  <a:pt x="1188850" y="479267"/>
                  <a:pt x="1252286" y="417234"/>
                  <a:pt x="1248095" y="407736"/>
                </a:cubicBezTo>
                <a:cubicBezTo>
                  <a:pt x="1242784" y="421427"/>
                  <a:pt x="1238594" y="411930"/>
                  <a:pt x="1229092" y="416123"/>
                </a:cubicBezTo>
                <a:cubicBezTo>
                  <a:pt x="1284149" y="335099"/>
                  <a:pt x="1323278" y="295140"/>
                  <a:pt x="1382525" y="223613"/>
                </a:cubicBezTo>
                <a:cubicBezTo>
                  <a:pt x="1408789" y="257405"/>
                  <a:pt x="1330538" y="337317"/>
                  <a:pt x="1286102" y="390965"/>
                </a:cubicBezTo>
                <a:cubicBezTo>
                  <a:pt x="1269610" y="443627"/>
                  <a:pt x="1240474" y="493356"/>
                  <a:pt x="1208299" y="545849"/>
                </a:cubicBezTo>
                <a:lnTo>
                  <a:pt x="1127428" y="690221"/>
                </a:lnTo>
                <a:lnTo>
                  <a:pt x="1108069" y="707793"/>
                </a:lnTo>
                <a:cubicBezTo>
                  <a:pt x="1108069" y="707793"/>
                  <a:pt x="1108069" y="707793"/>
                  <a:pt x="1112260" y="717290"/>
                </a:cubicBezTo>
                <a:lnTo>
                  <a:pt x="1127428" y="690221"/>
                </a:lnTo>
                <a:lnTo>
                  <a:pt x="1132385" y="685718"/>
                </a:lnTo>
                <a:cubicBezTo>
                  <a:pt x="1146076" y="691020"/>
                  <a:pt x="1140766" y="704711"/>
                  <a:pt x="1131265" y="708903"/>
                </a:cubicBezTo>
                <a:cubicBezTo>
                  <a:pt x="1135454" y="718400"/>
                  <a:pt x="1135454" y="718400"/>
                  <a:pt x="1135454" y="718400"/>
                </a:cubicBezTo>
                <a:cubicBezTo>
                  <a:pt x="1175140" y="666849"/>
                  <a:pt x="1217480" y="608454"/>
                  <a:pt x="1256921" y="549921"/>
                </a:cubicBezTo>
                <a:lnTo>
                  <a:pt x="1309982" y="467855"/>
                </a:lnTo>
                <a:lnTo>
                  <a:pt x="1323848" y="443909"/>
                </a:lnTo>
                <a:lnTo>
                  <a:pt x="1324727" y="443033"/>
                </a:lnTo>
                <a:lnTo>
                  <a:pt x="1360994" y="380607"/>
                </a:lnTo>
                <a:lnTo>
                  <a:pt x="1424365" y="313029"/>
                </a:lnTo>
                <a:lnTo>
                  <a:pt x="1496720" y="196157"/>
                </a:lnTo>
                <a:cubicBezTo>
                  <a:pt x="1536966" y="135848"/>
                  <a:pt x="1580024" y="76266"/>
                  <a:pt x="1626158" y="18683"/>
                </a:cubicBezTo>
                <a:close/>
              </a:path>
            </a:pathLst>
          </a:custGeom>
          <a:solidFill>
            <a:schemeClr val="bg1">
              <a:lumMod val="95000"/>
            </a:schemeClr>
          </a:solidFill>
          <a:ln w="25400">
            <a:noFill/>
          </a:ln>
          <a:effectLst/>
        </p:spPr>
        <p:txBody>
          <a:bodyPr wrap="square" lIns="68580" tIns="34290" rIns="68580" bIns="34290" anchor="ctr">
            <a:noAutofit/>
          </a:bodyPr>
          <a:lstStyle>
            <a:lvl1pPr marL="0" indent="0" algn="ctr">
              <a:buFontTx/>
              <a:buNone/>
              <a:defRPr sz="9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616625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Agenda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8796" y="0"/>
            <a:ext cx="184449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843808" y="411510"/>
            <a:ext cx="6300192" cy="576064"/>
          </a:xfrm>
          <a:prstGeom prst="rect">
            <a:avLst/>
          </a:prstGeom>
        </p:spPr>
        <p:txBody>
          <a:bodyPr anchor="ctr"/>
          <a:lstStyle>
            <a:lvl1pPr marL="0" indent="0" algn="l">
              <a:buNone/>
              <a:defRPr sz="4000" b="0" baseline="0">
                <a:solidFill>
                  <a:schemeClr val="tx1">
                    <a:lumMod val="75000"/>
                    <a:lumOff val="25000"/>
                  </a:schemeClr>
                </a:solidFill>
                <a:latin typeface="+mj-lt"/>
                <a:cs typeface="Arial" pitchFamily="34" charset="0"/>
              </a:defRPr>
            </a:lvl1pPr>
          </a:lstStyle>
          <a:p>
            <a:pPr lvl="0"/>
            <a:r>
              <a:rPr lang="en-US" altLang="ko-KR" dirty="0"/>
              <a:t>Agenda LAYOUT</a:t>
            </a:r>
          </a:p>
        </p:txBody>
      </p:sp>
      <p:sp>
        <p:nvSpPr>
          <p:cNvPr id="11" name="Text Placeholder 9"/>
          <p:cNvSpPr>
            <a:spLocks noGrp="1"/>
          </p:cNvSpPr>
          <p:nvPr>
            <p:ph type="body" sz="quarter" idx="11" hasCustomPrompt="1"/>
          </p:nvPr>
        </p:nvSpPr>
        <p:spPr>
          <a:xfrm>
            <a:off x="2843808" y="987574"/>
            <a:ext cx="6300192"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5" name="그룹 4">
            <a:extLst>
              <a:ext uri="{FF2B5EF4-FFF2-40B4-BE49-F238E27FC236}">
                <a16:creationId xmlns:a16="http://schemas.microsoft.com/office/drawing/2014/main" id="{C30755D1-256C-4889-82EC-8F44863D21AB}"/>
              </a:ext>
            </a:extLst>
          </p:cNvPr>
          <p:cNvGrpSpPr/>
          <p:nvPr userDrawn="1"/>
        </p:nvGrpSpPr>
        <p:grpSpPr>
          <a:xfrm>
            <a:off x="827913" y="699542"/>
            <a:ext cx="2003738" cy="4146550"/>
            <a:chOff x="827913" y="699542"/>
            <a:chExt cx="2003738" cy="4146550"/>
          </a:xfrm>
        </p:grpSpPr>
        <p:sp>
          <p:nvSpPr>
            <p:cNvPr id="15" name="자유형: 도형 14">
              <a:extLst>
                <a:ext uri="{FF2B5EF4-FFF2-40B4-BE49-F238E27FC236}">
                  <a16:creationId xmlns:a16="http://schemas.microsoft.com/office/drawing/2014/main" id="{731DF90E-610A-4E08-BB0C-2E8E815CCF38}"/>
                </a:ext>
              </a:extLst>
            </p:cNvPr>
            <p:cNvSpPr/>
            <p:nvPr userDrawn="1"/>
          </p:nvSpPr>
          <p:spPr>
            <a:xfrm rot="10800000">
              <a:off x="827913" y="699542"/>
              <a:ext cx="1007782" cy="4146550"/>
            </a:xfrm>
            <a:custGeom>
              <a:avLst/>
              <a:gdLst>
                <a:gd name="connsiteX0" fmla="*/ 284022 w 1007782"/>
                <a:gd name="connsiteY0" fmla="*/ 2280703 h 4146550"/>
                <a:gd name="connsiteX1" fmla="*/ 0 w 1007782"/>
                <a:gd name="connsiteY1" fmla="*/ 2280703 h 4146550"/>
                <a:gd name="connsiteX2" fmla="*/ 0 w 1007782"/>
                <a:gd name="connsiteY2" fmla="*/ 0 h 4146550"/>
                <a:gd name="connsiteX3" fmla="*/ 47783 w 1007782"/>
                <a:gd name="connsiteY3" fmla="*/ 0 h 4146550"/>
                <a:gd name="connsiteX4" fmla="*/ 284022 w 1007782"/>
                <a:gd name="connsiteY4" fmla="*/ 299438 h 4146550"/>
                <a:gd name="connsiteX5" fmla="*/ 284022 w 1007782"/>
                <a:gd name="connsiteY5" fmla="*/ 505097 h 4146550"/>
                <a:gd name="connsiteX6" fmla="*/ 135467 w 1007782"/>
                <a:gd name="connsiteY6" fmla="*/ 643400 h 4146550"/>
                <a:gd name="connsiteX7" fmla="*/ 284022 w 1007782"/>
                <a:gd name="connsiteY7" fmla="*/ 781705 h 4146550"/>
                <a:gd name="connsiteX8" fmla="*/ 284022 w 1007782"/>
                <a:gd name="connsiteY8" fmla="*/ 931536 h 4146550"/>
                <a:gd name="connsiteX9" fmla="*/ 144499 w 1007782"/>
                <a:gd name="connsiteY9" fmla="*/ 1069670 h 4146550"/>
                <a:gd name="connsiteX10" fmla="*/ 284022 w 1007782"/>
                <a:gd name="connsiteY10" fmla="*/ 1207803 h 4146550"/>
                <a:gd name="connsiteX11" fmla="*/ 284022 w 1007782"/>
                <a:gd name="connsiteY11" fmla="*/ 1332810 h 4146550"/>
                <a:gd name="connsiteX12" fmla="*/ 184215 w 1007782"/>
                <a:gd name="connsiteY12" fmla="*/ 1466053 h 4146550"/>
                <a:gd name="connsiteX13" fmla="*/ 284022 w 1007782"/>
                <a:gd name="connsiteY13" fmla="*/ 1599296 h 4146550"/>
                <a:gd name="connsiteX14" fmla="*/ 284022 w 1007782"/>
                <a:gd name="connsiteY14" fmla="*/ 1754885 h 4146550"/>
                <a:gd name="connsiteX15" fmla="*/ 80276 w 1007782"/>
                <a:gd name="connsiteY15" fmla="*/ 1936367 h 4146550"/>
                <a:gd name="connsiteX16" fmla="*/ 284022 w 1007782"/>
                <a:gd name="connsiteY16" fmla="*/ 2117848 h 4146550"/>
                <a:gd name="connsiteX17" fmla="*/ 322392 w 1007782"/>
                <a:gd name="connsiteY17" fmla="*/ 2838198 h 4146550"/>
                <a:gd name="connsiteX18" fmla="*/ 322392 w 1007782"/>
                <a:gd name="connsiteY18" fmla="*/ 2546307 h 4146550"/>
                <a:gd name="connsiteX19" fmla="*/ 29875 w 1007782"/>
                <a:gd name="connsiteY19" fmla="*/ 2546307 h 4146550"/>
                <a:gd name="connsiteX20" fmla="*/ 29875 w 1007782"/>
                <a:gd name="connsiteY20" fmla="*/ 2838198 h 4146550"/>
                <a:gd name="connsiteX21" fmla="*/ 322392 w 1007782"/>
                <a:gd name="connsiteY21" fmla="*/ 3179117 h 4146550"/>
                <a:gd name="connsiteX22" fmla="*/ 322392 w 1007782"/>
                <a:gd name="connsiteY22" fmla="*/ 2887226 h 4146550"/>
                <a:gd name="connsiteX23" fmla="*/ 29875 w 1007782"/>
                <a:gd name="connsiteY23" fmla="*/ 2887226 h 4146550"/>
                <a:gd name="connsiteX24" fmla="*/ 29875 w 1007782"/>
                <a:gd name="connsiteY24" fmla="*/ 3179117 h 4146550"/>
                <a:gd name="connsiteX25" fmla="*/ 1234 w 1007782"/>
                <a:gd name="connsiteY25" fmla="*/ 3838590 h 4146550"/>
                <a:gd name="connsiteX26" fmla="*/ 0 w 1007782"/>
                <a:gd name="connsiteY26" fmla="*/ 3837361 h 4146550"/>
                <a:gd name="connsiteX27" fmla="*/ 0 w 1007782"/>
                <a:gd name="connsiteY27" fmla="*/ 2280704 h 4146550"/>
                <a:gd name="connsiteX28" fmla="*/ 343175 w 1007782"/>
                <a:gd name="connsiteY28" fmla="*/ 2280704 h 4146550"/>
                <a:gd name="connsiteX29" fmla="*/ 366865 w 1007782"/>
                <a:gd name="connsiteY29" fmla="*/ 2375471 h 4146550"/>
                <a:gd name="connsiteX30" fmla="*/ 552765 w 1007782"/>
                <a:gd name="connsiteY30" fmla="*/ 2375471 h 4146550"/>
                <a:gd name="connsiteX31" fmla="*/ 651219 w 1007782"/>
                <a:gd name="connsiteY31" fmla="*/ 2473925 h 4146550"/>
                <a:gd name="connsiteX32" fmla="*/ 651219 w 1007782"/>
                <a:gd name="connsiteY32" fmla="*/ 3194282 h 4146550"/>
                <a:gd name="connsiteX33" fmla="*/ 646672 w 1007782"/>
                <a:gd name="connsiteY33" fmla="*/ 3194282 h 4146550"/>
                <a:gd name="connsiteX34" fmla="*/ 6990 w 1007782"/>
                <a:gd name="connsiteY34" fmla="*/ 4146550 h 4146550"/>
                <a:gd name="connsiteX35" fmla="*/ 6071 w 1007782"/>
                <a:gd name="connsiteY35" fmla="*/ 4146371 h 4146550"/>
                <a:gd name="connsiteX36" fmla="*/ 5151 w 1007782"/>
                <a:gd name="connsiteY36" fmla="*/ 4146550 h 4146550"/>
                <a:gd name="connsiteX37" fmla="*/ 0 w 1007782"/>
                <a:gd name="connsiteY37" fmla="*/ 4145548 h 4146550"/>
                <a:gd name="connsiteX38" fmla="*/ 0 w 1007782"/>
                <a:gd name="connsiteY38" fmla="*/ 3893182 h 4146550"/>
                <a:gd name="connsiteX39" fmla="*/ 6071 w 1007782"/>
                <a:gd name="connsiteY39" fmla="*/ 3899253 h 4146550"/>
                <a:gd name="connsiteX40" fmla="*/ 833568 w 1007782"/>
                <a:gd name="connsiteY40" fmla="*/ 3071756 h 4146550"/>
                <a:gd name="connsiteX41" fmla="*/ 977892 w 1007782"/>
                <a:gd name="connsiteY41" fmla="*/ 3071756 h 4146550"/>
                <a:gd name="connsiteX42" fmla="*/ 977892 w 1007782"/>
                <a:gd name="connsiteY42" fmla="*/ 3216081 h 4146550"/>
                <a:gd name="connsiteX43" fmla="*/ 82786 w 1007782"/>
                <a:gd name="connsiteY43" fmla="*/ 4111187 h 4146550"/>
                <a:gd name="connsiteX44" fmla="*/ 79151 w 1007782"/>
                <a:gd name="connsiteY44" fmla="*/ 4116660 h 4146550"/>
                <a:gd name="connsiteX45" fmla="*/ 6990 w 1007782"/>
                <a:gd name="connsiteY45" fmla="*/ 4146550 h 414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07782" h="4146550">
                  <a:moveTo>
                    <a:pt x="284022" y="2280703"/>
                  </a:moveTo>
                  <a:lnTo>
                    <a:pt x="0" y="2280703"/>
                  </a:lnTo>
                  <a:lnTo>
                    <a:pt x="0" y="0"/>
                  </a:lnTo>
                  <a:lnTo>
                    <a:pt x="47783" y="0"/>
                  </a:lnTo>
                  <a:lnTo>
                    <a:pt x="284022" y="299438"/>
                  </a:lnTo>
                  <a:lnTo>
                    <a:pt x="284022" y="505097"/>
                  </a:lnTo>
                  <a:lnTo>
                    <a:pt x="135467" y="643400"/>
                  </a:lnTo>
                  <a:lnTo>
                    <a:pt x="284022" y="781705"/>
                  </a:lnTo>
                  <a:lnTo>
                    <a:pt x="284022" y="931536"/>
                  </a:lnTo>
                  <a:lnTo>
                    <a:pt x="144499" y="1069670"/>
                  </a:lnTo>
                  <a:lnTo>
                    <a:pt x="284022" y="1207803"/>
                  </a:lnTo>
                  <a:lnTo>
                    <a:pt x="284022" y="1332810"/>
                  </a:lnTo>
                  <a:lnTo>
                    <a:pt x="184215" y="1466053"/>
                  </a:lnTo>
                  <a:lnTo>
                    <a:pt x="284022" y="1599296"/>
                  </a:lnTo>
                  <a:lnTo>
                    <a:pt x="284022" y="1754885"/>
                  </a:lnTo>
                  <a:lnTo>
                    <a:pt x="80276" y="1936367"/>
                  </a:lnTo>
                  <a:lnTo>
                    <a:pt x="284022" y="2117848"/>
                  </a:lnTo>
                  <a:close/>
                  <a:moveTo>
                    <a:pt x="322392" y="2838198"/>
                  </a:moveTo>
                  <a:lnTo>
                    <a:pt x="322392" y="2546307"/>
                  </a:lnTo>
                  <a:lnTo>
                    <a:pt x="29875" y="2546307"/>
                  </a:lnTo>
                  <a:lnTo>
                    <a:pt x="29875" y="2838198"/>
                  </a:lnTo>
                  <a:close/>
                  <a:moveTo>
                    <a:pt x="322392" y="3179117"/>
                  </a:moveTo>
                  <a:lnTo>
                    <a:pt x="322392" y="2887226"/>
                  </a:lnTo>
                  <a:lnTo>
                    <a:pt x="29875" y="2887226"/>
                  </a:lnTo>
                  <a:lnTo>
                    <a:pt x="29875" y="3179117"/>
                  </a:lnTo>
                  <a:close/>
                  <a:moveTo>
                    <a:pt x="1234" y="3838590"/>
                  </a:moveTo>
                  <a:lnTo>
                    <a:pt x="0" y="3837361"/>
                  </a:lnTo>
                  <a:lnTo>
                    <a:pt x="0" y="2280704"/>
                  </a:lnTo>
                  <a:lnTo>
                    <a:pt x="343175" y="2280704"/>
                  </a:lnTo>
                  <a:lnTo>
                    <a:pt x="366865" y="2375471"/>
                  </a:lnTo>
                  <a:lnTo>
                    <a:pt x="552765" y="2375471"/>
                  </a:lnTo>
                  <a:cubicBezTo>
                    <a:pt x="607140" y="2375471"/>
                    <a:pt x="651219" y="2419551"/>
                    <a:pt x="651219" y="2473925"/>
                  </a:cubicBezTo>
                  <a:lnTo>
                    <a:pt x="651219" y="3194282"/>
                  </a:lnTo>
                  <a:lnTo>
                    <a:pt x="646672" y="3194282"/>
                  </a:lnTo>
                  <a:close/>
                  <a:moveTo>
                    <a:pt x="6990" y="4146550"/>
                  </a:moveTo>
                  <a:lnTo>
                    <a:pt x="6071" y="4146371"/>
                  </a:lnTo>
                  <a:lnTo>
                    <a:pt x="5151" y="4146550"/>
                  </a:lnTo>
                  <a:lnTo>
                    <a:pt x="0" y="4145548"/>
                  </a:lnTo>
                  <a:lnTo>
                    <a:pt x="0" y="3893182"/>
                  </a:lnTo>
                  <a:lnTo>
                    <a:pt x="6071" y="3899253"/>
                  </a:lnTo>
                  <a:lnTo>
                    <a:pt x="833568" y="3071756"/>
                  </a:lnTo>
                  <a:cubicBezTo>
                    <a:pt x="873421" y="3031903"/>
                    <a:pt x="938039" y="3031903"/>
                    <a:pt x="977892" y="3071756"/>
                  </a:cubicBezTo>
                  <a:cubicBezTo>
                    <a:pt x="1017746" y="3111610"/>
                    <a:pt x="1017746" y="3176226"/>
                    <a:pt x="977892" y="3216081"/>
                  </a:cubicBezTo>
                  <a:lnTo>
                    <a:pt x="82786" y="4111187"/>
                  </a:lnTo>
                  <a:lnTo>
                    <a:pt x="79151" y="4116660"/>
                  </a:lnTo>
                  <a:cubicBezTo>
                    <a:pt x="59224" y="4136586"/>
                    <a:pt x="33106" y="4146550"/>
                    <a:pt x="6990" y="41465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자유형: 도형 16">
              <a:extLst>
                <a:ext uri="{FF2B5EF4-FFF2-40B4-BE49-F238E27FC236}">
                  <a16:creationId xmlns:a16="http://schemas.microsoft.com/office/drawing/2014/main" id="{5E1D1833-9731-4086-8655-1F44F65596E8}"/>
                </a:ext>
              </a:extLst>
            </p:cNvPr>
            <p:cNvSpPr/>
            <p:nvPr userDrawn="1"/>
          </p:nvSpPr>
          <p:spPr>
            <a:xfrm rot="10800000">
              <a:off x="1836009" y="699542"/>
              <a:ext cx="995642" cy="4145548"/>
            </a:xfrm>
            <a:custGeom>
              <a:avLst/>
              <a:gdLst>
                <a:gd name="connsiteX0" fmla="*/ 995642 w 995642"/>
                <a:gd name="connsiteY0" fmla="*/ 2280703 h 4145548"/>
                <a:gd name="connsiteX1" fmla="*/ 718626 w 995642"/>
                <a:gd name="connsiteY1" fmla="*/ 2280703 h 4145548"/>
                <a:gd name="connsiteX2" fmla="*/ 718626 w 995642"/>
                <a:gd name="connsiteY2" fmla="*/ 166985 h 4145548"/>
                <a:gd name="connsiteX3" fmla="*/ 718626 w 995642"/>
                <a:gd name="connsiteY3" fmla="*/ 163379 h 4145548"/>
                <a:gd name="connsiteX4" fmla="*/ 722232 w 995642"/>
                <a:gd name="connsiteY4" fmla="*/ 163379 h 4145548"/>
                <a:gd name="connsiteX5" fmla="*/ 885611 w 995642"/>
                <a:gd name="connsiteY5" fmla="*/ 0 h 4145548"/>
                <a:gd name="connsiteX6" fmla="*/ 874554 w 995642"/>
                <a:gd name="connsiteY6" fmla="*/ 2118870 h 4145548"/>
                <a:gd name="connsiteX7" fmla="*/ 910591 w 995642"/>
                <a:gd name="connsiteY7" fmla="*/ 2154906 h 4145548"/>
                <a:gd name="connsiteX8" fmla="*/ 946627 w 995642"/>
                <a:gd name="connsiteY8" fmla="*/ 2118870 h 4145548"/>
                <a:gd name="connsiteX9" fmla="*/ 959105 w 995642"/>
                <a:gd name="connsiteY9" fmla="*/ 0 h 4145548"/>
                <a:gd name="connsiteX10" fmla="*/ 995642 w 995642"/>
                <a:gd name="connsiteY10" fmla="*/ 0 h 4145548"/>
                <a:gd name="connsiteX11" fmla="*/ 965583 w 995642"/>
                <a:gd name="connsiteY11" fmla="*/ 2838198 h 4145548"/>
                <a:gd name="connsiteX12" fmla="*/ 965583 w 995642"/>
                <a:gd name="connsiteY12" fmla="*/ 2546307 h 4145548"/>
                <a:gd name="connsiteX13" fmla="*/ 673065 w 995642"/>
                <a:gd name="connsiteY13" fmla="*/ 2546307 h 4145548"/>
                <a:gd name="connsiteX14" fmla="*/ 673065 w 995642"/>
                <a:gd name="connsiteY14" fmla="*/ 2838198 h 4145548"/>
                <a:gd name="connsiteX15" fmla="*/ 965583 w 995642"/>
                <a:gd name="connsiteY15" fmla="*/ 3179117 h 4145548"/>
                <a:gd name="connsiteX16" fmla="*/ 965583 w 995642"/>
                <a:gd name="connsiteY16" fmla="*/ 2887226 h 4145548"/>
                <a:gd name="connsiteX17" fmla="*/ 673065 w 995642"/>
                <a:gd name="connsiteY17" fmla="*/ 2887226 h 4145548"/>
                <a:gd name="connsiteX18" fmla="*/ 673065 w 995642"/>
                <a:gd name="connsiteY18" fmla="*/ 3179117 h 4145548"/>
                <a:gd name="connsiteX19" fmla="*/ 995642 w 995642"/>
                <a:gd name="connsiteY19" fmla="*/ 3837361 h 4145548"/>
                <a:gd name="connsiteX20" fmla="*/ 348653 w 995642"/>
                <a:gd name="connsiteY20" fmla="*/ 3192512 h 4145548"/>
                <a:gd name="connsiteX21" fmla="*/ 351426 w 995642"/>
                <a:gd name="connsiteY21" fmla="*/ 3192512 h 4145548"/>
                <a:gd name="connsiteX22" fmla="*/ 351426 w 995642"/>
                <a:gd name="connsiteY22" fmla="*/ 2473925 h 4145548"/>
                <a:gd name="connsiteX23" fmla="*/ 449880 w 995642"/>
                <a:gd name="connsiteY23" fmla="*/ 2375471 h 4145548"/>
                <a:gd name="connsiteX24" fmla="*/ 635781 w 995642"/>
                <a:gd name="connsiteY24" fmla="*/ 2375471 h 4145548"/>
                <a:gd name="connsiteX25" fmla="*/ 659472 w 995642"/>
                <a:gd name="connsiteY25" fmla="*/ 2280704 h 4145548"/>
                <a:gd name="connsiteX26" fmla="*/ 995642 w 995642"/>
                <a:gd name="connsiteY26" fmla="*/ 2280704 h 4145548"/>
                <a:gd name="connsiteX27" fmla="*/ 995642 w 995642"/>
                <a:gd name="connsiteY27" fmla="*/ 4145548 h 4145548"/>
                <a:gd name="connsiteX28" fmla="*/ 962391 w 995642"/>
                <a:gd name="connsiteY28" fmla="*/ 4139077 h 4145548"/>
                <a:gd name="connsiteX29" fmla="*/ 928631 w 995642"/>
                <a:gd name="connsiteY29" fmla="*/ 4116660 h 4145548"/>
                <a:gd name="connsiteX30" fmla="*/ 924996 w 995642"/>
                <a:gd name="connsiteY30" fmla="*/ 4111187 h 4145548"/>
                <a:gd name="connsiteX31" fmla="*/ 29890 w 995642"/>
                <a:gd name="connsiteY31" fmla="*/ 3216081 h 4145548"/>
                <a:gd name="connsiteX32" fmla="*/ 29890 w 995642"/>
                <a:gd name="connsiteY32" fmla="*/ 3071756 h 4145548"/>
                <a:gd name="connsiteX33" fmla="*/ 174214 w 995642"/>
                <a:gd name="connsiteY33" fmla="*/ 3071756 h 4145548"/>
                <a:gd name="connsiteX34" fmla="*/ 995642 w 995642"/>
                <a:gd name="connsiteY34" fmla="*/ 3893182 h 41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5642" h="4145548">
                  <a:moveTo>
                    <a:pt x="995642" y="2280703"/>
                  </a:moveTo>
                  <a:lnTo>
                    <a:pt x="718626" y="2280703"/>
                  </a:lnTo>
                  <a:lnTo>
                    <a:pt x="718626" y="166985"/>
                  </a:lnTo>
                  <a:lnTo>
                    <a:pt x="718626" y="163379"/>
                  </a:lnTo>
                  <a:lnTo>
                    <a:pt x="722232" y="163379"/>
                  </a:lnTo>
                  <a:lnTo>
                    <a:pt x="885611" y="0"/>
                  </a:lnTo>
                  <a:lnTo>
                    <a:pt x="874554" y="2118870"/>
                  </a:lnTo>
                  <a:cubicBezTo>
                    <a:pt x="874554" y="2138772"/>
                    <a:pt x="890688" y="2154906"/>
                    <a:pt x="910591" y="2154906"/>
                  </a:cubicBezTo>
                  <a:cubicBezTo>
                    <a:pt x="930494" y="2154906"/>
                    <a:pt x="946627" y="2138772"/>
                    <a:pt x="946627" y="2118870"/>
                  </a:cubicBezTo>
                  <a:cubicBezTo>
                    <a:pt x="948260" y="1412580"/>
                    <a:pt x="957473" y="706290"/>
                    <a:pt x="959105" y="0"/>
                  </a:cubicBezTo>
                  <a:lnTo>
                    <a:pt x="995642" y="0"/>
                  </a:lnTo>
                  <a:close/>
                  <a:moveTo>
                    <a:pt x="965583" y="2838198"/>
                  </a:moveTo>
                  <a:lnTo>
                    <a:pt x="965583" y="2546307"/>
                  </a:lnTo>
                  <a:lnTo>
                    <a:pt x="673065" y="2546307"/>
                  </a:lnTo>
                  <a:lnTo>
                    <a:pt x="673065" y="2838198"/>
                  </a:lnTo>
                  <a:close/>
                  <a:moveTo>
                    <a:pt x="965583" y="3179117"/>
                  </a:moveTo>
                  <a:lnTo>
                    <a:pt x="965583" y="2887226"/>
                  </a:lnTo>
                  <a:lnTo>
                    <a:pt x="673065" y="2887226"/>
                  </a:lnTo>
                  <a:lnTo>
                    <a:pt x="673065" y="3179117"/>
                  </a:lnTo>
                  <a:close/>
                  <a:moveTo>
                    <a:pt x="995642" y="3837361"/>
                  </a:moveTo>
                  <a:lnTo>
                    <a:pt x="348653" y="3192512"/>
                  </a:lnTo>
                  <a:lnTo>
                    <a:pt x="351426" y="3192512"/>
                  </a:lnTo>
                  <a:lnTo>
                    <a:pt x="351426" y="2473925"/>
                  </a:lnTo>
                  <a:cubicBezTo>
                    <a:pt x="351426" y="2419551"/>
                    <a:pt x="395506" y="2375471"/>
                    <a:pt x="449880" y="2375471"/>
                  </a:cubicBezTo>
                  <a:lnTo>
                    <a:pt x="635781" y="2375471"/>
                  </a:lnTo>
                  <a:lnTo>
                    <a:pt x="659472" y="2280704"/>
                  </a:lnTo>
                  <a:lnTo>
                    <a:pt x="995642" y="2280704"/>
                  </a:lnTo>
                  <a:close/>
                  <a:moveTo>
                    <a:pt x="995642" y="4145548"/>
                  </a:moveTo>
                  <a:lnTo>
                    <a:pt x="962391" y="4139077"/>
                  </a:lnTo>
                  <a:cubicBezTo>
                    <a:pt x="950105" y="4134095"/>
                    <a:pt x="938594" y="4126623"/>
                    <a:pt x="928631" y="4116660"/>
                  </a:cubicBezTo>
                  <a:lnTo>
                    <a:pt x="924996" y="4111187"/>
                  </a:lnTo>
                  <a:lnTo>
                    <a:pt x="29890" y="3216081"/>
                  </a:lnTo>
                  <a:cubicBezTo>
                    <a:pt x="-9964" y="3176226"/>
                    <a:pt x="-9964" y="3111610"/>
                    <a:pt x="29890" y="3071756"/>
                  </a:cubicBezTo>
                  <a:cubicBezTo>
                    <a:pt x="69743" y="3031903"/>
                    <a:pt x="134361" y="3031903"/>
                    <a:pt x="174214" y="3071756"/>
                  </a:cubicBezTo>
                  <a:lnTo>
                    <a:pt x="995642" y="3893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4592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6" name="Rectangle 5"/>
          <p:cNvSpPr/>
          <p:nvPr userDrawn="1"/>
        </p:nvSpPr>
        <p:spPr>
          <a:xfrm>
            <a:off x="-2604" y="0"/>
            <a:ext cx="158417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E:\002-KIMS BUSINESS\007-02-Fullslidesppt-Contents\20161228\02-edu\bulb-item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484" y="938231"/>
            <a:ext cx="1584176" cy="351595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50000"/>
          <a:stretch/>
        </p:blipFill>
        <p:spPr bwMode="auto">
          <a:xfrm>
            <a:off x="789484" y="938231"/>
            <a:ext cx="792088" cy="3515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12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genda Layout">
    <p:spTree>
      <p:nvGrpSpPr>
        <p:cNvPr id="1" name=""/>
        <p:cNvGrpSpPr/>
        <p:nvPr/>
      </p:nvGrpSpPr>
      <p:grpSpPr>
        <a:xfrm>
          <a:off x="0" y="0"/>
          <a:ext cx="0" cy="0"/>
          <a:chOff x="0" y="0"/>
          <a:chExt cx="0" cy="0"/>
        </a:xfrm>
      </p:grpSpPr>
      <p:sp>
        <p:nvSpPr>
          <p:cNvPr id="6" name="Rectangle 5"/>
          <p:cNvSpPr/>
          <p:nvPr userDrawn="1"/>
        </p:nvSpPr>
        <p:spPr>
          <a:xfrm>
            <a:off x="-2604" y="0"/>
            <a:ext cx="158417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E:\002-KIMS BUSINESS\007-02-Fullslidesppt-Contents\20161228\02-edu\bulb-item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6735" y="2931790"/>
            <a:ext cx="945499" cy="2098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998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Rectangle 1"/>
          <p:cNvSpPr/>
          <p:nvPr userDrawn="1"/>
        </p:nvSpPr>
        <p:spPr>
          <a:xfrm>
            <a:off x="0" y="3399842"/>
            <a:ext cx="9144000" cy="1743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Oval 3"/>
          <p:cNvSpPr/>
          <p:nvPr userDrawn="1"/>
        </p:nvSpPr>
        <p:spPr>
          <a:xfrm>
            <a:off x="4043561" y="2859782"/>
            <a:ext cx="1080120" cy="1080120"/>
          </a:xfrm>
          <a:prstGeom prst="ellipse">
            <a:avLst/>
          </a:prstGeom>
          <a:solidFill>
            <a:schemeClr val="accent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8057" y="3010192"/>
            <a:ext cx="351128" cy="77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867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63500"/>
            <a:ext cx="9144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p:cNvSpPr/>
          <p:nvPr userDrawn="1"/>
        </p:nvSpPr>
        <p:spPr>
          <a:xfrm>
            <a:off x="0" y="0"/>
            <a:ext cx="914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290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9608501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4" r:id="rId3"/>
    <p:sldLayoutId id="2147483675" r:id="rId4"/>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72" r:id="rId2"/>
    <p:sldLayoutId id="2147483670" r:id="rId3"/>
    <p:sldLayoutId id="2147483652" r:id="rId4"/>
    <p:sldLayoutId id="2147483671" r:id="rId5"/>
    <p:sldLayoutId id="2147483655" r:id="rId6"/>
    <p:sldLayoutId id="2147483662" r:id="rId7"/>
    <p:sldLayoutId id="2147483663" r:id="rId8"/>
    <p:sldLayoutId id="2147483665" r:id="rId9"/>
    <p:sldLayoutId id="2147483666" r:id="rId10"/>
    <p:sldLayoutId id="2147483667" r:id="rId11"/>
    <p:sldLayoutId id="2147483664" r:id="rId12"/>
    <p:sldLayoutId id="2147483668" r:id="rId13"/>
    <p:sldLayoutId id="2147483669" r:id="rId14"/>
    <p:sldLayoutId id="2147483673" r:id="rId15"/>
    <p:sldLayoutId id="2147483656" r:id="rId16"/>
    <p:sldLayoutId id="2147483676" r:id="rId17"/>
    <p:sldLayoutId id="2147483677" r:id="rId18"/>
    <p:sldLayoutId id="2147483678" r:id="rId19"/>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3.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00.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41.png"/><Relationship Id="rId3" Type="http://schemas.openxmlformats.org/officeDocument/2006/relationships/image" Target="../media/image13.png"/><Relationship Id="rId7" Type="http://schemas.openxmlformats.org/officeDocument/2006/relationships/image" Target="../media/image290.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22.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13.pn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3.pn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49.png"/><Relationship Id="rId5" Type="http://schemas.openxmlformats.org/officeDocument/2006/relationships/image" Target="../media/image47.png"/><Relationship Id="rId10" Type="http://schemas.openxmlformats.org/officeDocument/2006/relationships/image" Target="../media/image53.png"/><Relationship Id="rId4" Type="http://schemas.openxmlformats.org/officeDocument/2006/relationships/image" Target="../media/image23.gif"/><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jp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55.jpg"/></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3.png"/><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1.xml"/><Relationship Id="rId6" Type="http://schemas.openxmlformats.org/officeDocument/2006/relationships/image" Target="../media/image13.png"/><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chart" Target="../charts/chart2.xml"/><Relationship Id="rId4" Type="http://schemas.openxmlformats.org/officeDocument/2006/relationships/chart" Target="../charts/chart1.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69.png"/><Relationship Id="rId5" Type="http://schemas.openxmlformats.org/officeDocument/2006/relationships/image" Target="../media/image13.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chart" Target="../charts/chart4.xml"/><Relationship Id="rId4" Type="http://schemas.openxmlformats.org/officeDocument/2006/relationships/chart" Target="../charts/char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image" Target="../media/image13.png"/><Relationship Id="rId4" Type="http://schemas.openxmlformats.org/officeDocument/2006/relationships/chart" Target="../charts/chart6.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21.xml"/><Relationship Id="rId5" Type="http://schemas.openxmlformats.org/officeDocument/2006/relationships/image" Target="../media/image13.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chart" Target="../charts/chart8.xml"/><Relationship Id="rId4" Type="http://schemas.openxmlformats.org/officeDocument/2006/relationships/chart" Target="../charts/chart7.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76.png"/><Relationship Id="rId5" Type="http://schemas.openxmlformats.org/officeDocument/2006/relationships/image" Target="../media/image13.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chart" Target="../charts/chart10.xml"/><Relationship Id="rId4" Type="http://schemas.openxmlformats.org/officeDocument/2006/relationships/chart" Target="../charts/chart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1.xml"/><Relationship Id="rId5" Type="http://schemas.openxmlformats.org/officeDocument/2006/relationships/chart" Target="../charts/chart12.xml"/><Relationship Id="rId4" Type="http://schemas.openxmlformats.org/officeDocument/2006/relationships/chart" Target="../charts/char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1.xml"/><Relationship Id="rId5" Type="http://schemas.openxmlformats.org/officeDocument/2006/relationships/chart" Target="../charts/chart14.xml"/><Relationship Id="rId4" Type="http://schemas.openxmlformats.org/officeDocument/2006/relationships/chart" Target="../charts/char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hyperlink" Target="https://finance.yahoo.com/" TargetMode="External"/><Relationship Id="rId4" Type="http://schemas.openxmlformats.org/officeDocument/2006/relationships/hyperlink" Target="https://www.bps.go.id/indicator/13/379/3/bi-rate.html"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49.xml"/><Relationship Id="rId1" Type="http://schemas.openxmlformats.org/officeDocument/2006/relationships/slideLayout" Target="../slideLayouts/slideLayout21.xml"/><Relationship Id="rId5" Type="http://schemas.openxmlformats.org/officeDocument/2006/relationships/image" Target="../media/image13.png"/><Relationship Id="rId4" Type="http://schemas.openxmlformats.org/officeDocument/2006/relationships/image" Target="../media/image22.jpeg"/></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1.xml"/><Relationship Id="rId5" Type="http://schemas.openxmlformats.org/officeDocument/2006/relationships/image" Target="../media/image720.png"/><Relationship Id="rId4" Type="http://schemas.openxmlformats.org/officeDocument/2006/relationships/image" Target="../media/image23.gif"/></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g"/><Relationship Id="rId1" Type="http://schemas.openxmlformats.org/officeDocument/2006/relationships/slideLayout" Target="../slideLayouts/slideLayout21.xml"/><Relationship Id="rId6" Type="http://schemas.openxmlformats.org/officeDocument/2006/relationships/image" Target="../media/image13.png"/><Relationship Id="rId5" Type="http://schemas.openxmlformats.org/officeDocument/2006/relationships/image" Target="../media/image86.jpe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g"/><Relationship Id="rId1" Type="http://schemas.openxmlformats.org/officeDocument/2006/relationships/slideLayout" Target="../slideLayouts/slideLayout22.xml"/><Relationship Id="rId5" Type="http://schemas.openxmlformats.org/officeDocument/2006/relationships/image" Target="../media/image13.png"/><Relationship Id="rId4" Type="http://schemas.openxmlformats.org/officeDocument/2006/relationships/image" Target="../media/image91.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23.xml"/><Relationship Id="rId4" Type="http://schemas.openxmlformats.org/officeDocument/2006/relationships/comments" Target="../comments/comment1.xm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211960" y="4901500"/>
            <a:ext cx="4932040" cy="118521"/>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sp>
        <p:nvSpPr>
          <p:cNvPr id="11" name="Rectangle 10"/>
          <p:cNvSpPr/>
          <p:nvPr/>
        </p:nvSpPr>
        <p:spPr>
          <a:xfrm>
            <a:off x="4211960" y="9753"/>
            <a:ext cx="493204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sp>
        <p:nvSpPr>
          <p:cNvPr id="3" name="Rectangle 2"/>
          <p:cNvSpPr/>
          <p:nvPr/>
        </p:nvSpPr>
        <p:spPr>
          <a:xfrm>
            <a:off x="0" y="5020022"/>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sp>
        <p:nvSpPr>
          <p:cNvPr id="4" name="Rectangle 3"/>
          <p:cNvSpPr/>
          <p:nvPr/>
        </p:nvSpPr>
        <p:spPr>
          <a:xfrm>
            <a:off x="0" y="4901501"/>
            <a:ext cx="4932040" cy="118521"/>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sp>
        <p:nvSpPr>
          <p:cNvPr id="10" name="Rectangle 9"/>
          <p:cNvSpPr/>
          <p:nvPr/>
        </p:nvSpPr>
        <p:spPr>
          <a:xfrm>
            <a:off x="0" y="9018"/>
            <a:ext cx="493204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sp>
        <p:nvSpPr>
          <p:cNvPr id="13" name="Text Placeholder 1"/>
          <p:cNvSpPr txBox="1">
            <a:spLocks/>
          </p:cNvSpPr>
          <p:nvPr/>
        </p:nvSpPr>
        <p:spPr>
          <a:xfrm>
            <a:off x="-17928" y="1043118"/>
            <a:ext cx="5382016" cy="376504"/>
          </a:xfrm>
          <a:prstGeom prst="rect">
            <a:avLst/>
          </a:prstGeom>
          <a:noFill/>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latinLnBrk="0">
              <a:buNone/>
            </a:pPr>
            <a:r>
              <a:rPr lang="id-ID" sz="1800" b="1" dirty="0"/>
              <a:t>OPTIMISASI PORTOFOLIO</a:t>
            </a:r>
            <a:r>
              <a:rPr lang="en-US" sz="1800" b="1" dirty="0"/>
              <a:t> </a:t>
            </a:r>
            <a:r>
              <a:rPr lang="id-ID" sz="1800" b="1" dirty="0"/>
              <a:t>INVESTASI </a:t>
            </a:r>
            <a:r>
              <a:rPr lang="en-US" sz="1800" b="1" dirty="0"/>
              <a:t>SAHAM SEBELUM DAN SELAMA PANDEMI COVID-19 DI INDONESIA</a:t>
            </a:r>
            <a:endParaRPr lang="id-ID" altLang="ko-KR" sz="1800" b="1" dirty="0"/>
          </a:p>
          <a:p>
            <a:pPr marL="0" indent="0" algn="ctr" latinLnBrk="0">
              <a:buNone/>
            </a:pPr>
            <a:endParaRPr lang="en-US" sz="1800" dirty="0"/>
          </a:p>
          <a:p>
            <a:pPr latinLnBrk="0"/>
            <a:endParaRPr lang="ko-KR" altLang="en-US" dirty="0"/>
          </a:p>
        </p:txBody>
      </p:sp>
      <p:sp>
        <p:nvSpPr>
          <p:cNvPr id="20" name="TextBox 19"/>
          <p:cNvSpPr txBox="1"/>
          <p:nvPr/>
        </p:nvSpPr>
        <p:spPr>
          <a:xfrm>
            <a:off x="349412" y="4143160"/>
            <a:ext cx="4647336" cy="830997"/>
          </a:xfrm>
          <a:prstGeom prst="rect">
            <a:avLst/>
          </a:prstGeom>
          <a:noFill/>
        </p:spPr>
        <p:txBody>
          <a:bodyPr wrap="square" rtlCol="0">
            <a:spAutoFit/>
          </a:bodyPr>
          <a:lstStyle/>
          <a:p>
            <a:pPr algn="ctr" latinLnBrk="0"/>
            <a:r>
              <a:rPr kumimoji="1" lang="en-US" sz="1200" b="1" dirty="0">
                <a:latin typeface="Times New Roman" panose="02020603050405020304" pitchFamily="18" charset="0"/>
                <a:cs typeface="Times New Roman" panose="02020603050405020304" pitchFamily="18" charset="0"/>
              </a:rPr>
              <a:t>PROGRAM STUDI MATEMATIKA</a:t>
            </a:r>
          </a:p>
          <a:p>
            <a:pPr algn="ctr" latinLnBrk="0"/>
            <a:r>
              <a:rPr lang="en-US" sz="1200" b="1" dirty="0">
                <a:latin typeface="Times New Roman" panose="02020603050405020304" pitchFamily="18" charset="0"/>
                <a:cs typeface="Times New Roman" panose="02020603050405020304" pitchFamily="18" charset="0"/>
              </a:rPr>
              <a:t>FAKULTAS MATEMATIKA DAN ILMU PENGETAHUAN ALAM</a:t>
            </a:r>
          </a:p>
          <a:p>
            <a:pPr algn="ctr" latinLnBrk="0"/>
            <a:r>
              <a:rPr kumimoji="1" lang="en-US" sz="1200" b="1" dirty="0">
                <a:latin typeface="Times New Roman" panose="02020603050405020304" pitchFamily="18" charset="0"/>
                <a:cs typeface="Times New Roman" panose="02020603050405020304" pitchFamily="18" charset="0"/>
              </a:rPr>
              <a:t>INSTITUT TEKNOLOGI BANDUNG</a:t>
            </a:r>
          </a:p>
          <a:p>
            <a:pPr algn="ctr" latinLnBrk="0"/>
            <a:r>
              <a:rPr lang="en-US" sz="1200" b="1" dirty="0">
                <a:latin typeface="Times New Roman" panose="02020603050405020304" pitchFamily="18" charset="0"/>
                <a:cs typeface="Times New Roman" panose="02020603050405020304" pitchFamily="18" charset="0"/>
              </a:rPr>
              <a:t>2021</a:t>
            </a:r>
            <a:endParaRPr kumimoji="1" lang="en-US" sz="1200" b="1" dirty="0">
              <a:latin typeface="Times New Roman" panose="02020603050405020304" pitchFamily="18" charset="0"/>
              <a:cs typeface="Times New Roman" panose="02020603050405020304" pitchFamily="18" charset="0"/>
            </a:endParaRPr>
          </a:p>
        </p:txBody>
      </p:sp>
      <p:sp>
        <p:nvSpPr>
          <p:cNvPr id="21" name="Rounded Rectangle 20"/>
          <p:cNvSpPr/>
          <p:nvPr/>
        </p:nvSpPr>
        <p:spPr>
          <a:xfrm rot="5400000">
            <a:off x="2411951" y="1096453"/>
            <a:ext cx="540000" cy="306001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a:p>
        </p:txBody>
      </p:sp>
      <p:sp>
        <p:nvSpPr>
          <p:cNvPr id="16" name="TextBox 15"/>
          <p:cNvSpPr txBox="1"/>
          <p:nvPr/>
        </p:nvSpPr>
        <p:spPr>
          <a:xfrm>
            <a:off x="1588532" y="2355726"/>
            <a:ext cx="2186837" cy="523220"/>
          </a:xfrm>
          <a:prstGeom prst="rect">
            <a:avLst/>
          </a:prstGeom>
          <a:noFill/>
        </p:spPr>
        <p:txBody>
          <a:bodyPr wrap="square" rtlCol="0">
            <a:spAutoFit/>
          </a:bodyPr>
          <a:lstStyle/>
          <a:p>
            <a:pPr algn="ctr" latinLnBrk="0"/>
            <a:r>
              <a:rPr lang="en-US" altLang="ko-KR" sz="1400" b="1" dirty="0">
                <a:solidFill>
                  <a:schemeClr val="tx1">
                    <a:lumMod val="75000"/>
                    <a:lumOff val="25000"/>
                  </a:schemeClr>
                </a:solidFill>
                <a:cs typeface="Arial" pitchFamily="34" charset="0"/>
              </a:rPr>
              <a:t>DONA ABDILLAH ULA</a:t>
            </a:r>
            <a:endParaRPr lang="id-ID" altLang="ko-KR" sz="1400" b="1" dirty="0">
              <a:solidFill>
                <a:schemeClr val="tx1">
                  <a:lumMod val="75000"/>
                  <a:lumOff val="25000"/>
                </a:schemeClr>
              </a:solidFill>
              <a:cs typeface="Arial" pitchFamily="34" charset="0"/>
            </a:endParaRPr>
          </a:p>
          <a:p>
            <a:pPr algn="ctr" latinLnBrk="0"/>
            <a:r>
              <a:rPr lang="en-US" altLang="ko-KR" sz="1400" b="1" dirty="0">
                <a:solidFill>
                  <a:schemeClr val="tx1">
                    <a:lumMod val="75000"/>
                    <a:lumOff val="25000"/>
                  </a:schemeClr>
                </a:solidFill>
                <a:cs typeface="Arial" pitchFamily="34" charset="0"/>
              </a:rPr>
              <a:t>10117084</a:t>
            </a:r>
            <a:endParaRPr lang="ko-KR" altLang="en-US" sz="1400" b="1" dirty="0">
              <a:solidFill>
                <a:schemeClr val="tx1">
                  <a:lumMod val="75000"/>
                  <a:lumOff val="25000"/>
                </a:schemeClr>
              </a:solidFill>
              <a:cs typeface="Arial" pitchFamily="34" charset="0"/>
            </a:endParaRPr>
          </a:p>
        </p:txBody>
      </p:sp>
      <p:sp>
        <p:nvSpPr>
          <p:cNvPr id="6" name="AutoShape 2" descr="Image result for sapi 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atinLnBrk="0"/>
            <a:endParaRPr lang="id-ID"/>
          </a:p>
        </p:txBody>
      </p:sp>
      <p:sp>
        <p:nvSpPr>
          <p:cNvPr id="7" name="AutoShape 4" descr="Image result for sapi 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atinLnBrk="0"/>
            <a:endParaRPr lang="id-ID"/>
          </a:p>
        </p:txBody>
      </p:sp>
      <p:sp>
        <p:nvSpPr>
          <p:cNvPr id="35" name="AutoShape 8" descr="Image result for sapi fh"/>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atinLnBrk="0"/>
            <a:endParaRPr lang="id-ID"/>
          </a:p>
        </p:txBody>
      </p:sp>
      <p:sp>
        <p:nvSpPr>
          <p:cNvPr id="37" name="AutoShape 10" descr="Image result for sapi fh"/>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atinLnBrk="0"/>
            <a:endParaRPr lang="id-ID"/>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
        <p:nvSpPr>
          <p:cNvPr id="28" name="TextBox 27">
            <a:extLst>
              <a:ext uri="{FF2B5EF4-FFF2-40B4-BE49-F238E27FC236}">
                <a16:creationId xmlns:a16="http://schemas.microsoft.com/office/drawing/2014/main" id="{EEE1F01A-D176-4D48-A1BB-74918EB14BD6}"/>
              </a:ext>
            </a:extLst>
          </p:cNvPr>
          <p:cNvSpPr txBox="1"/>
          <p:nvPr/>
        </p:nvSpPr>
        <p:spPr>
          <a:xfrm>
            <a:off x="1318419" y="3435846"/>
            <a:ext cx="2642329" cy="646331"/>
          </a:xfrm>
          <a:prstGeom prst="rect">
            <a:avLst/>
          </a:prstGeom>
          <a:noFill/>
        </p:spPr>
        <p:txBody>
          <a:bodyPr wrap="square" rtlCol="0">
            <a:spAutoFit/>
          </a:bodyPr>
          <a:lstStyle/>
          <a:p>
            <a:pPr algn="ctr" latinLnBrk="0"/>
            <a:r>
              <a:rPr lang="en-US" sz="1200" dirty="0" err="1">
                <a:ea typeface="Arimo" panose="020B0604020202020204" charset="0"/>
                <a:cs typeface="Arimo" panose="020B0604020202020204" charset="0"/>
              </a:rPr>
              <a:t>Dosen</a:t>
            </a:r>
            <a:r>
              <a:rPr lang="en-US" sz="1200" dirty="0">
                <a:ea typeface="Arimo" panose="020B0604020202020204" charset="0"/>
                <a:cs typeface="Arimo" panose="020B0604020202020204" charset="0"/>
              </a:rPr>
              <a:t> </a:t>
            </a:r>
            <a:r>
              <a:rPr lang="en-US" sz="1200" dirty="0" err="1">
                <a:ea typeface="Arimo" panose="020B0604020202020204" charset="0"/>
                <a:cs typeface="Arimo" panose="020B0604020202020204" charset="0"/>
              </a:rPr>
              <a:t>Pembimbing</a:t>
            </a:r>
            <a:r>
              <a:rPr lang="en-US" sz="1200" dirty="0">
                <a:ea typeface="Arimo" panose="020B0604020202020204" charset="0"/>
                <a:cs typeface="Arimo" panose="020B0604020202020204" charset="0"/>
              </a:rPr>
              <a:t> :</a:t>
            </a:r>
          </a:p>
          <a:p>
            <a:pPr algn="ctr" latinLnBrk="0"/>
            <a:r>
              <a:rPr lang="en-US" sz="1200" dirty="0" err="1">
                <a:ea typeface="Arimo" panose="020B0604020202020204" charset="0"/>
                <a:cs typeface="Arimo" panose="020B0604020202020204" charset="0"/>
              </a:rPr>
              <a:t>Novriana</a:t>
            </a:r>
            <a:r>
              <a:rPr lang="en-US" sz="1200" dirty="0">
                <a:ea typeface="Arimo" panose="020B0604020202020204" charset="0"/>
                <a:cs typeface="Arimo" panose="020B0604020202020204" charset="0"/>
              </a:rPr>
              <a:t> </a:t>
            </a:r>
            <a:r>
              <a:rPr lang="en-US" sz="1200" dirty="0" err="1">
                <a:ea typeface="Arimo" panose="020B0604020202020204" charset="0"/>
                <a:cs typeface="Arimo" panose="020B0604020202020204" charset="0"/>
              </a:rPr>
              <a:t>Sumarti</a:t>
            </a:r>
            <a:r>
              <a:rPr lang="en-US" sz="1200" dirty="0">
                <a:ea typeface="Arimo" panose="020B0604020202020204" charset="0"/>
                <a:cs typeface="Arimo" panose="020B0604020202020204" charset="0"/>
              </a:rPr>
              <a:t>, </a:t>
            </a:r>
            <a:r>
              <a:rPr lang="en-US" sz="1200" dirty="0" err="1">
                <a:ea typeface="Arimo" panose="020B0604020202020204" charset="0"/>
                <a:cs typeface="Arimo" panose="020B0604020202020204" charset="0"/>
              </a:rPr>
              <a:t>S.Si</a:t>
            </a:r>
            <a:r>
              <a:rPr lang="en-US" sz="1200" dirty="0">
                <a:ea typeface="Arimo" panose="020B0604020202020204" charset="0"/>
                <a:cs typeface="Arimo" panose="020B0604020202020204" charset="0"/>
              </a:rPr>
              <a:t>, </a:t>
            </a:r>
            <a:r>
              <a:rPr lang="en-US" sz="1200" dirty="0" err="1">
                <a:ea typeface="Arimo" panose="020B0604020202020204" charset="0"/>
                <a:cs typeface="Arimo" panose="020B0604020202020204" charset="0"/>
              </a:rPr>
              <a:t>M.Si</a:t>
            </a:r>
            <a:r>
              <a:rPr lang="en-US" sz="1200" dirty="0">
                <a:ea typeface="Arimo" panose="020B0604020202020204" charset="0"/>
                <a:cs typeface="Arimo" panose="020B0604020202020204" charset="0"/>
              </a:rPr>
              <a:t>., Ph.D.</a:t>
            </a:r>
          </a:p>
          <a:p>
            <a:pPr algn="ctr" latinLnBrk="0"/>
            <a:r>
              <a:rPr lang="en-US" sz="1200" dirty="0">
                <a:ea typeface="Arimo" panose="020B0604020202020204" charset="0"/>
                <a:cs typeface="Arimo" panose="020B0604020202020204" charset="0"/>
              </a:rPr>
              <a:t>Ade Candra </a:t>
            </a:r>
            <a:r>
              <a:rPr lang="en-US" sz="1200" dirty="0" err="1">
                <a:ea typeface="Arimo" panose="020B0604020202020204" charset="0"/>
                <a:cs typeface="Arimo" panose="020B0604020202020204" charset="0"/>
              </a:rPr>
              <a:t>Bayu</a:t>
            </a:r>
            <a:r>
              <a:rPr lang="en-US" sz="1200" dirty="0">
                <a:ea typeface="Arimo" panose="020B0604020202020204" charset="0"/>
                <a:cs typeface="Arimo" panose="020B0604020202020204" charset="0"/>
              </a:rPr>
              <a:t>, </a:t>
            </a:r>
            <a:r>
              <a:rPr lang="en-US" sz="1200" dirty="0" err="1">
                <a:ea typeface="Arimo" panose="020B0604020202020204" charset="0"/>
                <a:cs typeface="Arimo" panose="020B0604020202020204" charset="0"/>
              </a:rPr>
              <a:t>S.Pd</a:t>
            </a:r>
            <a:r>
              <a:rPr lang="en-US" sz="1200" dirty="0">
                <a:ea typeface="Arimo" panose="020B0604020202020204" charset="0"/>
                <a:cs typeface="Arimo" panose="020B0604020202020204" charset="0"/>
              </a:rPr>
              <a:t>., </a:t>
            </a:r>
            <a:r>
              <a:rPr lang="en-US" sz="1200" dirty="0" err="1">
                <a:ea typeface="Arimo" panose="020B0604020202020204" charset="0"/>
                <a:cs typeface="Arimo" panose="020B0604020202020204" charset="0"/>
              </a:rPr>
              <a:t>M.Si</a:t>
            </a:r>
            <a:endParaRPr lang="en-US" sz="1200" dirty="0">
              <a:ea typeface="Arimo" panose="020B0604020202020204" charset="0"/>
              <a:cs typeface="Arimo" panose="020B0604020202020204" charset="0"/>
            </a:endParaRPr>
          </a:p>
        </p:txBody>
      </p:sp>
      <p:pic>
        <p:nvPicPr>
          <p:cNvPr id="33" name="Picture Placeholder 32">
            <a:extLst>
              <a:ext uri="{FF2B5EF4-FFF2-40B4-BE49-F238E27FC236}">
                <a16:creationId xmlns:a16="http://schemas.microsoft.com/office/drawing/2014/main" id="{4834B8BC-71B7-45C7-B984-9597D005FE73}"/>
              </a:ext>
            </a:extLst>
          </p:cNvPr>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l="626" t="344" r="41620" b="-344"/>
          <a:stretch/>
        </p:blipFill>
        <p:spPr>
          <a:xfrm>
            <a:off x="5187589" y="-13226"/>
            <a:ext cx="3960812" cy="5143500"/>
          </a:xfrm>
        </p:spPr>
      </p:pic>
      <p:pic>
        <p:nvPicPr>
          <p:cNvPr id="36" name="Picture 35">
            <a:extLst>
              <a:ext uri="{FF2B5EF4-FFF2-40B4-BE49-F238E27FC236}">
                <a16:creationId xmlns:a16="http://schemas.microsoft.com/office/drawing/2014/main" id="{114841E6-778C-4F96-9B4F-2488C4224B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9954" y="3219822"/>
            <a:ext cx="3565905" cy="2255436"/>
          </a:xfrm>
          <a:prstGeom prst="rect">
            <a:avLst/>
          </a:prstGeom>
        </p:spPr>
      </p:pic>
    </p:spTree>
    <p:extLst>
      <p:ext uri="{BB962C8B-B14F-4D97-AF65-F5344CB8AC3E}">
        <p14:creationId xmlns:p14="http://schemas.microsoft.com/office/powerpoint/2010/main" val="2742423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a:xfrm>
            <a:off x="-5867" y="5020022"/>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sp>
        <p:nvSpPr>
          <p:cNvPr id="84" name="Rectangle 83"/>
          <p:cNvSpPr/>
          <p:nvPr/>
        </p:nvSpPr>
        <p:spPr>
          <a:xfrm>
            <a:off x="6821236" y="207515"/>
            <a:ext cx="2316898" cy="610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sp>
        <p:nvSpPr>
          <p:cNvPr id="85" name="Rectangle 84"/>
          <p:cNvSpPr/>
          <p:nvPr/>
        </p:nvSpPr>
        <p:spPr>
          <a:xfrm>
            <a:off x="8132085" y="153222"/>
            <a:ext cx="1011915" cy="762344"/>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sp>
        <p:nvSpPr>
          <p:cNvPr id="93" name="TextBox 92"/>
          <p:cNvSpPr txBox="1"/>
          <p:nvPr/>
        </p:nvSpPr>
        <p:spPr>
          <a:xfrm>
            <a:off x="107504" y="1188877"/>
            <a:ext cx="8928992" cy="523220"/>
          </a:xfrm>
          <a:prstGeom prst="rect">
            <a:avLst/>
          </a:prstGeom>
          <a:noFill/>
        </p:spPr>
        <p:txBody>
          <a:bodyPr wrap="square" rtlCol="0">
            <a:spAutoFit/>
          </a:bodyPr>
          <a:lstStyle/>
          <a:p>
            <a:pPr latinLnBrk="0"/>
            <a:r>
              <a:rPr lang="id-ID" sz="1400" b="1" dirty="0">
                <a:solidFill>
                  <a:srgbClr val="32AEB8"/>
                </a:solidFill>
              </a:rPr>
              <a:t>Portofolio merupakan salah satu langkah investasi yang melibatkan beberapa saham.</a:t>
            </a:r>
            <a:r>
              <a:rPr lang="en-US" sz="1400" b="1" dirty="0">
                <a:solidFill>
                  <a:srgbClr val="32AEB8"/>
                </a:solidFill>
              </a:rPr>
              <a:t> P</a:t>
            </a:r>
            <a:r>
              <a:rPr lang="id-ID" sz="1400" b="1" dirty="0">
                <a:solidFill>
                  <a:srgbClr val="32AEB8"/>
                </a:solidFill>
              </a:rPr>
              <a:t>erhitungan</a:t>
            </a:r>
            <a:r>
              <a:rPr lang="en-US" sz="1400" b="1" dirty="0">
                <a:solidFill>
                  <a:srgbClr val="32AEB8"/>
                </a:solidFill>
              </a:rPr>
              <a:t> </a:t>
            </a:r>
            <a:r>
              <a:rPr lang="en-US" sz="1400" b="1" dirty="0" err="1">
                <a:solidFill>
                  <a:srgbClr val="32AEB8"/>
                </a:solidFill>
              </a:rPr>
              <a:t>ekspektasi</a:t>
            </a:r>
            <a:r>
              <a:rPr lang="id-ID" sz="1400" b="1" dirty="0">
                <a:solidFill>
                  <a:srgbClr val="32AEB8"/>
                </a:solidFill>
              </a:rPr>
              <a:t> </a:t>
            </a:r>
            <a:r>
              <a:rPr lang="id-ID" sz="1400" b="1" i="1" dirty="0">
                <a:solidFill>
                  <a:srgbClr val="32AEB8"/>
                </a:solidFill>
              </a:rPr>
              <a:t>return</a:t>
            </a:r>
            <a:r>
              <a:rPr lang="en-US" sz="1400" b="1" i="1" dirty="0">
                <a:solidFill>
                  <a:srgbClr val="32AEB8"/>
                </a:solidFill>
              </a:rPr>
              <a:t> </a:t>
            </a:r>
            <a:r>
              <a:rPr lang="id-ID" sz="1400" b="1" dirty="0">
                <a:solidFill>
                  <a:srgbClr val="32AEB8"/>
                </a:solidFill>
              </a:rPr>
              <a:t>portofolio adalah sebagai berikut:</a:t>
            </a:r>
            <a:endParaRPr lang="en-US" sz="1400" b="1" dirty="0">
              <a:solidFill>
                <a:srgbClr val="32AEB8"/>
              </a:solidFill>
            </a:endParaRPr>
          </a:p>
        </p:txBody>
      </p:sp>
      <p:sp>
        <p:nvSpPr>
          <p:cNvPr id="2" name="Text Placeholder 1"/>
          <p:cNvSpPr>
            <a:spLocks noGrp="1"/>
          </p:cNvSpPr>
          <p:nvPr>
            <p:ph type="body" sz="quarter" idx="10"/>
          </p:nvPr>
        </p:nvSpPr>
        <p:spPr>
          <a:xfrm>
            <a:off x="1329229" y="223118"/>
            <a:ext cx="6650456" cy="543185"/>
          </a:xfrm>
        </p:spPr>
        <p:txBody>
          <a:bodyPr/>
          <a:lstStyle/>
          <a:p>
            <a:pPr latinLnBrk="0"/>
            <a:r>
              <a:rPr lang="en-US" sz="3600" dirty="0" err="1"/>
              <a:t>Portofolio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mc:AlternateContent xmlns:mc="http://schemas.openxmlformats.org/markup-compatibility/2006" xmlns:a14="http://schemas.microsoft.com/office/drawing/2010/main">
        <mc:Choice Requires="a14">
          <p:sp>
            <p:nvSpPr>
              <p:cNvPr id="9" name="Oval 3">
                <a:extLst>
                  <a:ext uri="{FF2B5EF4-FFF2-40B4-BE49-F238E27FC236}">
                    <a16:creationId xmlns:a16="http://schemas.microsoft.com/office/drawing/2014/main" id="{63EEC004-C9F0-47BF-83ED-1471F76DEF5F}"/>
                  </a:ext>
                </a:extLst>
              </p:cNvPr>
              <p:cNvSpPr/>
              <p:nvPr/>
            </p:nvSpPr>
            <p:spPr>
              <a:xfrm>
                <a:off x="539552" y="2299023"/>
                <a:ext cx="1931958" cy="1830728"/>
              </a:xfrm>
              <a:prstGeom prst="roundRect">
                <a:avLst/>
              </a:prstGeom>
              <a:solidFill>
                <a:srgbClr val="CDE3E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latinLnBrk="0"/>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id-ID" sz="2000" i="1">
                              <a:solidFill>
                                <a:schemeClr val="tx1"/>
                              </a:solidFill>
                              <a:latin typeface="Cambria Math" panose="02040503050406030204" pitchFamily="18" charset="0"/>
                            </a:rPr>
                            <m:t>𝜇</m:t>
                          </m:r>
                        </m:e>
                        <m:sub>
                          <m:r>
                            <a:rPr lang="id-ID" sz="2000" i="1">
                              <a:solidFill>
                                <a:schemeClr val="tx1"/>
                              </a:solidFill>
                              <a:latin typeface="Cambria Math" panose="02040503050406030204" pitchFamily="18" charset="0"/>
                            </a:rPr>
                            <m:t>𝑃</m:t>
                          </m:r>
                        </m:sub>
                      </m:sSub>
                      <m:r>
                        <a:rPr lang="id-ID" sz="2000" i="1">
                          <a:solidFill>
                            <a:schemeClr val="tx1"/>
                          </a:solidFill>
                          <a:latin typeface="Cambria Math" panose="02040503050406030204" pitchFamily="18" charset="0"/>
                        </a:rPr>
                        <m:t>=</m:t>
                      </m:r>
                      <m:nary>
                        <m:naryPr>
                          <m:chr m:val="∑"/>
                          <m:ctrlPr>
                            <a:rPr lang="id-ID" sz="2000" i="1" smtClean="0">
                              <a:solidFill>
                                <a:schemeClr val="tx1"/>
                              </a:solidFill>
                              <a:latin typeface="Cambria Math" panose="02040503050406030204" pitchFamily="18" charset="0"/>
                            </a:rPr>
                          </m:ctrlPr>
                        </m:naryPr>
                        <m:sub>
                          <m:r>
                            <m:rPr>
                              <m:brk m:alnAt="23"/>
                            </m:rPr>
                            <a:rPr lang="en-US" sz="2000" b="0" i="1" smtClean="0">
                              <a:solidFill>
                                <a:schemeClr val="tx1"/>
                              </a:solidFill>
                              <a:latin typeface="Cambria Math" panose="02040503050406030204" pitchFamily="18" charset="0"/>
                            </a:rPr>
                            <m:t>𝑖</m:t>
                          </m:r>
                          <m:r>
                            <a:rPr lang="en-US" sz="2000" b="0" i="1" smtClean="0">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𝑛</m:t>
                          </m:r>
                        </m:sup>
                        <m:e>
                          <m:sSub>
                            <m:sSubPr>
                              <m:ctrlPr>
                                <a:rPr lang="en-US" sz="2000" b="1" i="1">
                                  <a:solidFill>
                                    <a:schemeClr val="tx1"/>
                                  </a:solidFill>
                                  <a:latin typeface="Cambria Math" panose="02040503050406030204" pitchFamily="18" charset="0"/>
                                </a:rPr>
                              </m:ctrlPr>
                            </m:sSubPr>
                            <m:e>
                              <m:r>
                                <a:rPr lang="id-ID" sz="2000" i="1">
                                  <a:solidFill>
                                    <a:schemeClr val="tx1"/>
                                  </a:solidFill>
                                  <a:latin typeface="Cambria Math" panose="02040503050406030204" pitchFamily="18" charset="0"/>
                                </a:rPr>
                                <m:t>𝜇</m:t>
                              </m:r>
                            </m:e>
                            <m:sub>
                              <m:r>
                                <a:rPr lang="id-ID" sz="2000" b="1" i="1">
                                  <a:solidFill>
                                    <a:schemeClr val="tx1"/>
                                  </a:solidFill>
                                  <a:latin typeface="Cambria Math" panose="02040503050406030204" pitchFamily="18" charset="0"/>
                                </a:rPr>
                                <m:t>𝒊</m:t>
                              </m:r>
                            </m:sub>
                          </m:sSub>
                          <m:sSub>
                            <m:sSubPr>
                              <m:ctrlPr>
                                <a:rPr lang="en-US" sz="2000" b="1" i="1">
                                  <a:solidFill>
                                    <a:schemeClr val="tx1"/>
                                  </a:solidFill>
                                  <a:latin typeface="Cambria Math" panose="02040503050406030204" pitchFamily="18" charset="0"/>
                                </a:rPr>
                              </m:ctrlPr>
                            </m:sSubPr>
                            <m:e>
                              <m:r>
                                <a:rPr lang="id-ID" sz="2000" i="1">
                                  <a:solidFill>
                                    <a:schemeClr val="tx1"/>
                                  </a:solidFill>
                                  <a:latin typeface="Cambria Math" panose="02040503050406030204" pitchFamily="18" charset="0"/>
                                </a:rPr>
                                <m:t>𝑥</m:t>
                              </m:r>
                            </m:e>
                            <m:sub>
                              <m:r>
                                <a:rPr lang="id-ID" sz="2000" b="1" i="1">
                                  <a:solidFill>
                                    <a:schemeClr val="tx1"/>
                                  </a:solidFill>
                                  <a:latin typeface="Cambria Math" panose="02040503050406030204" pitchFamily="18" charset="0"/>
                                </a:rPr>
                                <m:t>𝒊</m:t>
                              </m:r>
                            </m:sub>
                          </m:sSub>
                        </m:e>
                      </m:nary>
                    </m:oMath>
                  </m:oMathPara>
                </a14:m>
                <a:endParaRPr lang="en-US" sz="3200" dirty="0">
                  <a:solidFill>
                    <a:schemeClr val="tx1"/>
                  </a:solidFill>
                </a:endParaRPr>
              </a:p>
            </p:txBody>
          </p:sp>
        </mc:Choice>
        <mc:Fallback xmlns="">
          <p:sp>
            <p:nvSpPr>
              <p:cNvPr id="9" name="Oval 3">
                <a:extLst>
                  <a:ext uri="{FF2B5EF4-FFF2-40B4-BE49-F238E27FC236}">
                    <a16:creationId xmlns:a16="http://schemas.microsoft.com/office/drawing/2014/main" id="{63EEC004-C9F0-47BF-83ED-1471F76DEF5F}"/>
                  </a:ext>
                </a:extLst>
              </p:cNvPr>
              <p:cNvSpPr>
                <a:spLocks noRot="1" noChangeAspect="1" noMove="1" noResize="1" noEditPoints="1" noAdjustHandles="1" noChangeArrowheads="1" noChangeShapeType="1" noTextEdit="1"/>
              </p:cNvSpPr>
              <p:nvPr/>
            </p:nvSpPr>
            <p:spPr>
              <a:xfrm>
                <a:off x="539552" y="2299023"/>
                <a:ext cx="1931958" cy="1830728"/>
              </a:xfrm>
              <a:prstGeom prst="roundRect">
                <a:avLst/>
              </a:prstGeom>
              <a:blipFill>
                <a:blip r:embed="rId4"/>
                <a:stretch>
                  <a:fillRect/>
                </a:stretch>
              </a:blipFill>
              <a:ln>
                <a:noFill/>
              </a:ln>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 name="Rounded Rectangle 2"/>
              <p:cNvSpPr/>
              <p:nvPr/>
            </p:nvSpPr>
            <p:spPr>
              <a:xfrm>
                <a:off x="2627784" y="1984732"/>
                <a:ext cx="6264696" cy="2592288"/>
              </a:xfrm>
              <a:prstGeom prst="roundRect">
                <a:avLst/>
              </a:prstGeom>
              <a:solidFill>
                <a:srgbClr val="CDE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𝜇</m:t>
                          </m:r>
                        </m:e>
                        <m:sub>
                          <m:r>
                            <a:rPr lang="id-ID" sz="1600" i="1">
                              <a:solidFill>
                                <a:schemeClr val="tx1"/>
                              </a:solidFill>
                              <a:latin typeface="Cambria Math" panose="02040503050406030204" pitchFamily="18" charset="0"/>
                            </a:rPr>
                            <m:t>𝑃</m:t>
                          </m:r>
                        </m:sub>
                      </m:sSub>
                      <m:r>
                        <a:rPr lang="id-ID" sz="1600" i="1">
                          <a:solidFill>
                            <a:schemeClr val="tx1"/>
                          </a:solidFill>
                          <a:latin typeface="Cambria Math" panose="02040503050406030204" pitchFamily="18" charset="0"/>
                        </a:rPr>
                        <m:t>= </m:t>
                      </m:r>
                      <m:sSub>
                        <m:sSubPr>
                          <m:ctrlPr>
                            <a:rPr lang="en-US" sz="1600" b="1"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𝑥</m:t>
                          </m:r>
                        </m:e>
                        <m:sub>
                          <m:r>
                            <a:rPr lang="id-ID" sz="1600" i="1">
                              <a:solidFill>
                                <a:schemeClr val="tx1"/>
                              </a:solidFill>
                              <a:latin typeface="Cambria Math" panose="02040503050406030204" pitchFamily="18" charset="0"/>
                            </a:rPr>
                            <m:t>1</m:t>
                          </m:r>
                        </m:sub>
                      </m:sSub>
                      <m:sSub>
                        <m:sSubPr>
                          <m:ctrlPr>
                            <a:rPr lang="en-US" sz="1600"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𝜇</m:t>
                          </m:r>
                        </m:e>
                        <m:sub>
                          <m:r>
                            <a:rPr lang="id-ID" sz="1600" i="1">
                              <a:solidFill>
                                <a:schemeClr val="tx1"/>
                              </a:solidFill>
                              <a:latin typeface="Cambria Math" panose="02040503050406030204" pitchFamily="18" charset="0"/>
                            </a:rPr>
                            <m:t>1</m:t>
                          </m:r>
                        </m:sub>
                      </m:sSub>
                      <m:r>
                        <a:rPr lang="id-ID" sz="1600" i="1">
                          <a:solidFill>
                            <a:schemeClr val="tx1"/>
                          </a:solidFill>
                          <a:latin typeface="Cambria Math" panose="02040503050406030204" pitchFamily="18" charset="0"/>
                        </a:rPr>
                        <m:t> + </m:t>
                      </m:r>
                      <m:sSub>
                        <m:sSubPr>
                          <m:ctrlPr>
                            <a:rPr lang="en-US" sz="1600" b="1"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𝑥</m:t>
                          </m:r>
                        </m:e>
                        <m:sub>
                          <m:r>
                            <a:rPr lang="id-ID" sz="1600" i="1">
                              <a:solidFill>
                                <a:schemeClr val="tx1"/>
                              </a:solidFill>
                              <a:latin typeface="Cambria Math" panose="02040503050406030204" pitchFamily="18" charset="0"/>
                            </a:rPr>
                            <m:t>2</m:t>
                          </m:r>
                        </m:sub>
                      </m:sSub>
                      <m:sSub>
                        <m:sSubPr>
                          <m:ctrlPr>
                            <a:rPr lang="en-US" sz="1600"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𝜇</m:t>
                          </m:r>
                        </m:e>
                        <m:sub>
                          <m:r>
                            <a:rPr lang="id-ID" sz="1600" i="1">
                              <a:solidFill>
                                <a:schemeClr val="tx1"/>
                              </a:solidFill>
                              <a:latin typeface="Cambria Math" panose="02040503050406030204" pitchFamily="18" charset="0"/>
                            </a:rPr>
                            <m:t>2</m:t>
                          </m:r>
                        </m:sub>
                      </m:sSub>
                      <m:r>
                        <a:rPr lang="id-ID" sz="1600" i="1">
                          <a:solidFill>
                            <a:schemeClr val="tx1"/>
                          </a:solidFill>
                          <a:latin typeface="Cambria Math" panose="02040503050406030204" pitchFamily="18" charset="0"/>
                        </a:rPr>
                        <m:t> + ... + </m:t>
                      </m:r>
                      <m:sSub>
                        <m:sSubPr>
                          <m:ctrlPr>
                            <a:rPr lang="en-US" sz="1600" b="1"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𝑥</m:t>
                          </m:r>
                        </m:e>
                        <m:sub>
                          <m:r>
                            <a:rPr lang="id-ID" sz="1600" i="1">
                              <a:solidFill>
                                <a:schemeClr val="tx1"/>
                              </a:solidFill>
                              <a:latin typeface="Cambria Math" panose="02040503050406030204" pitchFamily="18" charset="0"/>
                            </a:rPr>
                            <m:t>𝑛</m:t>
                          </m:r>
                        </m:sub>
                      </m:sSub>
                      <m:sSub>
                        <m:sSubPr>
                          <m:ctrlPr>
                            <a:rPr lang="en-US" sz="1600"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𝜇</m:t>
                          </m:r>
                        </m:e>
                        <m:sub>
                          <m:r>
                            <a:rPr lang="id-ID" sz="1600" i="1">
                              <a:solidFill>
                                <a:schemeClr val="tx1"/>
                              </a:solidFill>
                              <a:latin typeface="Cambria Math" panose="02040503050406030204" pitchFamily="18" charset="0"/>
                            </a:rPr>
                            <m:t>𝑛</m:t>
                          </m:r>
                        </m:sub>
                      </m:sSub>
                      <m:r>
                        <a:rPr lang="id-ID" sz="1600" i="1">
                          <a:solidFill>
                            <a:schemeClr val="tx1"/>
                          </a:solidFill>
                          <a:latin typeface="Cambria Math" panose="02040503050406030204" pitchFamily="18" charset="0"/>
                        </a:rPr>
                        <m:t> = </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 </m:t>
                          </m:r>
                          <m:m>
                            <m:mPr>
                              <m:mcs>
                                <m:mc>
                                  <m:mcPr>
                                    <m:count m:val="3"/>
                                    <m:mcJc m:val="center"/>
                                  </m:mcPr>
                                </m:mc>
                              </m:mcs>
                              <m:ctrlPr>
                                <a:rPr lang="en-US" sz="1600" i="1">
                                  <a:solidFill>
                                    <a:schemeClr val="tx1"/>
                                  </a:solidFill>
                                  <a:latin typeface="Cambria Math" panose="02040503050406030204" pitchFamily="18" charset="0"/>
                                </a:rPr>
                              </m:ctrlPr>
                            </m:mPr>
                            <m:mr>
                              <m:e>
                                <m:sSub>
                                  <m:sSubPr>
                                    <m:ctrlPr>
                                      <a:rPr lang="en-US" sz="1600" b="1"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𝑥</m:t>
                                    </m:r>
                                  </m:e>
                                  <m:sub>
                                    <m:r>
                                      <a:rPr lang="id-ID" sz="1600" i="1">
                                        <a:solidFill>
                                          <a:schemeClr val="tx1"/>
                                        </a:solidFill>
                                        <a:latin typeface="Cambria Math" panose="02040503050406030204" pitchFamily="18" charset="0"/>
                                      </a:rPr>
                                      <m:t>1</m:t>
                                    </m:r>
                                  </m:sub>
                                </m:sSub>
                              </m:e>
                              <m:e>
                                <m:r>
                                  <a:rPr lang="en-US" sz="1600" i="1">
                                    <a:solidFill>
                                      <a:schemeClr val="tx1"/>
                                    </a:solidFill>
                                    <a:latin typeface="Cambria Math" panose="02040503050406030204" pitchFamily="18" charset="0"/>
                                  </a:rPr>
                                  <m:t>…</m:t>
                                </m:r>
                              </m:e>
                              <m:e>
                                <m:sSub>
                                  <m:sSubPr>
                                    <m:ctrlPr>
                                      <a:rPr lang="en-US" sz="1600" b="1"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𝑥</m:t>
                                    </m:r>
                                  </m:e>
                                  <m:sub>
                                    <m:r>
                                      <a:rPr lang="id-ID" sz="1600" i="1">
                                        <a:solidFill>
                                          <a:schemeClr val="tx1"/>
                                        </a:solidFill>
                                        <a:latin typeface="Cambria Math" panose="02040503050406030204" pitchFamily="18" charset="0"/>
                                      </a:rPr>
                                      <m:t>𝑛</m:t>
                                    </m:r>
                                  </m:sub>
                                </m:sSub>
                              </m:e>
                            </m:mr>
                          </m:m>
                        </m:e>
                      </m:d>
                      <m:d>
                        <m:dPr>
                          <m:ctrlPr>
                            <a:rPr lang="en-US" sz="1600" i="1">
                              <a:solidFill>
                                <a:schemeClr val="tx1"/>
                              </a:solidFill>
                              <a:latin typeface="Cambria Math" panose="02040503050406030204" pitchFamily="18" charset="0"/>
                            </a:rPr>
                          </m:ctrlPr>
                        </m:dPr>
                        <m:e>
                          <m:m>
                            <m:mPr>
                              <m:mcs>
                                <m:mc>
                                  <m:mcPr>
                                    <m:count m:val="1"/>
                                    <m:mcJc m:val="center"/>
                                  </m:mcPr>
                                </m:mc>
                              </m:mcs>
                              <m:ctrlPr>
                                <a:rPr lang="en-US" sz="1600" i="1">
                                  <a:solidFill>
                                    <a:schemeClr val="tx1"/>
                                  </a:solidFill>
                                  <a:latin typeface="Cambria Math" panose="02040503050406030204" pitchFamily="18" charset="0"/>
                                </a:rPr>
                              </m:ctrlPr>
                            </m:mPr>
                            <m:mr>
                              <m:e>
                                <m:sSub>
                                  <m:sSubPr>
                                    <m:ctrlPr>
                                      <a:rPr lang="en-US" sz="1600"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𝜇</m:t>
                                    </m:r>
                                  </m:e>
                                  <m:sub>
                                    <m:r>
                                      <a:rPr lang="id-ID" sz="1600" i="1">
                                        <a:solidFill>
                                          <a:schemeClr val="tx1"/>
                                        </a:solidFill>
                                        <a:latin typeface="Cambria Math" panose="02040503050406030204" pitchFamily="18" charset="0"/>
                                      </a:rPr>
                                      <m:t>1</m:t>
                                    </m:r>
                                  </m:sub>
                                </m:sSub>
                              </m:e>
                            </m:mr>
                            <m:mr>
                              <m:e>
                                <m:r>
                                  <a:rPr lang="en-US" sz="1600" i="1">
                                    <a:solidFill>
                                      <a:schemeClr val="tx1"/>
                                    </a:solidFill>
                                    <a:latin typeface="Cambria Math" panose="02040503050406030204" pitchFamily="18" charset="0"/>
                                  </a:rPr>
                                  <m:t>:</m:t>
                                </m:r>
                              </m:e>
                            </m:mr>
                            <m:mr>
                              <m:e>
                                <m:sSub>
                                  <m:sSubPr>
                                    <m:ctrlPr>
                                      <a:rPr lang="en-US" sz="1600"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𝜇</m:t>
                                    </m:r>
                                  </m:e>
                                  <m:sub>
                                    <m:r>
                                      <a:rPr lang="id-ID" sz="1600" i="1">
                                        <a:solidFill>
                                          <a:schemeClr val="tx1"/>
                                        </a:solidFill>
                                        <a:latin typeface="Cambria Math" panose="02040503050406030204" pitchFamily="18" charset="0"/>
                                      </a:rPr>
                                      <m:t>𝑛</m:t>
                                    </m:r>
                                  </m:sub>
                                </m:sSub>
                              </m:e>
                            </m:mr>
                          </m:m>
                        </m:e>
                      </m:d>
                      <m:r>
                        <a:rPr lang="en-US" sz="1600" i="1">
                          <a:solidFill>
                            <a:schemeClr val="tx1"/>
                          </a:solidFill>
                          <a:latin typeface="Cambria Math" panose="02040503050406030204" pitchFamily="18" charset="0"/>
                        </a:rPr>
                        <m:t>  </m:t>
                      </m:r>
                      <m:r>
                        <a:rPr lang="id-ID" sz="1600" i="1">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r>
                            <a:rPr lang="id-ID" sz="1600" b="1" i="1">
                              <a:solidFill>
                                <a:schemeClr val="tx1"/>
                              </a:solidFill>
                              <a:latin typeface="Cambria Math" panose="02040503050406030204" pitchFamily="18" charset="0"/>
                            </a:rPr>
                            <m:t>𝒙</m:t>
                          </m:r>
                        </m:e>
                        <m:sup>
                          <m:r>
                            <a:rPr lang="id-ID" sz="1600" i="1">
                              <a:solidFill>
                                <a:schemeClr val="tx1"/>
                              </a:solidFill>
                              <a:latin typeface="Cambria Math" panose="02040503050406030204" pitchFamily="18" charset="0"/>
                            </a:rPr>
                            <m:t>𝑇</m:t>
                          </m:r>
                        </m:sup>
                      </m:sSup>
                      <m:r>
                        <a:rPr lang="id-ID" sz="1600" b="1" i="1">
                          <a:solidFill>
                            <a:schemeClr val="tx1"/>
                          </a:solidFill>
                          <a:latin typeface="Cambria Math" panose="02040503050406030204" pitchFamily="18" charset="0"/>
                        </a:rPr>
                        <m:t>𝝁</m:t>
                      </m:r>
                    </m:oMath>
                  </m:oMathPara>
                </a14:m>
                <a:endParaRPr lang="en-US" sz="1600" dirty="0">
                  <a:solidFill>
                    <a:schemeClr val="tx1"/>
                  </a:solidFill>
                </a:endParaRPr>
              </a:p>
              <a:p>
                <a:pPr latinLnBrk="0"/>
                <a:endParaRPr lang="en-US" sz="1600" dirty="0">
                  <a:solidFill>
                    <a:schemeClr val="tx1"/>
                  </a:solidFill>
                </a:endParaRPr>
              </a:p>
              <a:p>
                <a:pPr latinLnBrk="0"/>
                <a:r>
                  <a:rPr lang="en-US" sz="1600" dirty="0">
                    <a:solidFill>
                      <a:schemeClr val="tx1"/>
                    </a:solidFill>
                  </a:rPr>
                  <a:t>D</a:t>
                </a:r>
                <a:r>
                  <a:rPr lang="id-ID" sz="1600" dirty="0">
                    <a:solidFill>
                      <a:schemeClr val="tx1"/>
                    </a:solidFill>
                  </a:rPr>
                  <a:t>an variansi portofolio</a:t>
                </a:r>
                <a:r>
                  <a:rPr lang="en-US" sz="1600" dirty="0">
                    <a:solidFill>
                      <a:schemeClr val="tx1"/>
                    </a:solidFill>
                  </a:rPr>
                  <a:t> (</a:t>
                </a:r>
                <a:r>
                  <a:rPr lang="en-US" sz="1600" dirty="0" err="1">
                    <a:solidFill>
                      <a:schemeClr val="tx1"/>
                    </a:solidFill>
                  </a:rPr>
                  <a:t>risiko</a:t>
                </a:r>
                <a:r>
                  <a:rPr lang="en-US" sz="1600" dirty="0">
                    <a:solidFill>
                      <a:schemeClr val="tx1"/>
                    </a:solidFill>
                  </a:rPr>
                  <a:t> </a:t>
                </a:r>
                <a:r>
                  <a:rPr lang="en-US" sz="1600" dirty="0" err="1">
                    <a:solidFill>
                      <a:schemeClr val="tx1"/>
                    </a:solidFill>
                  </a:rPr>
                  <a:t>portofolio</a:t>
                </a:r>
                <a:r>
                  <a:rPr lang="en-US" sz="1600" dirty="0">
                    <a:solidFill>
                      <a:schemeClr val="tx1"/>
                    </a:solidFill>
                  </a:rPr>
                  <a:t>)</a:t>
                </a:r>
                <a:r>
                  <a:rPr lang="id-ID" sz="1600" dirty="0">
                    <a:solidFill>
                      <a:schemeClr val="tx1"/>
                    </a:solidFill>
                  </a:rPr>
                  <a:t> (</a:t>
                </a:r>
                <a14:m>
                  <m:oMath xmlns:m="http://schemas.openxmlformats.org/officeDocument/2006/math">
                    <m:sSubSup>
                      <m:sSubSupPr>
                        <m:ctrlPr>
                          <a:rPr lang="en-US" sz="1600" i="1">
                            <a:solidFill>
                              <a:schemeClr val="tx1"/>
                            </a:solidFill>
                            <a:latin typeface="Cambria Math" panose="02040503050406030204" pitchFamily="18" charset="0"/>
                          </a:rPr>
                        </m:ctrlPr>
                      </m:sSubSupPr>
                      <m:e>
                        <m:r>
                          <a:rPr lang="id-ID" sz="1600" i="1">
                            <a:solidFill>
                              <a:schemeClr val="tx1"/>
                            </a:solidFill>
                            <a:latin typeface="Cambria Math" panose="02040503050406030204" pitchFamily="18" charset="0"/>
                          </a:rPr>
                          <m:t>𝜎</m:t>
                        </m:r>
                      </m:e>
                      <m:sub>
                        <m:r>
                          <a:rPr lang="id-ID" sz="1600" i="1">
                            <a:solidFill>
                              <a:schemeClr val="tx1"/>
                            </a:solidFill>
                            <a:latin typeface="Cambria Math" panose="02040503050406030204" pitchFamily="18" charset="0"/>
                          </a:rPr>
                          <m:t>𝑃</m:t>
                        </m:r>
                      </m:sub>
                      <m:sup>
                        <m:r>
                          <a:rPr lang="id-ID" sz="1600" i="1">
                            <a:solidFill>
                              <a:schemeClr val="tx1"/>
                            </a:solidFill>
                            <a:latin typeface="Cambria Math" panose="02040503050406030204" pitchFamily="18" charset="0"/>
                          </a:rPr>
                          <m:t>2</m:t>
                        </m:r>
                      </m:sup>
                    </m:sSubSup>
                  </m:oMath>
                </a14:m>
                <a:r>
                  <a:rPr lang="id-ID" sz="1600" dirty="0">
                    <a:solidFill>
                      <a:schemeClr val="tx1"/>
                    </a:solidFill>
                  </a:rPr>
                  <a:t>)</a:t>
                </a:r>
                <a:r>
                  <a:rPr lang="en-US" sz="1600" dirty="0">
                    <a:solidFill>
                      <a:schemeClr val="tx1"/>
                    </a:solidFill>
                  </a:rPr>
                  <a:t> </a:t>
                </a:r>
                <a:r>
                  <a:rPr lang="id-ID" sz="1600" dirty="0">
                    <a:solidFill>
                      <a:schemeClr val="tx1"/>
                    </a:solidFill>
                  </a:rPr>
                  <a:t>sebagai berikut</a:t>
                </a:r>
                <a:r>
                  <a:rPr lang="en-US" sz="1600" dirty="0">
                    <a:solidFill>
                      <a:schemeClr val="tx1"/>
                    </a:solidFill>
                  </a:rPr>
                  <a:t>:</a:t>
                </a:r>
                <a:endParaRPr lang="en-US" sz="1600" i="1" dirty="0">
                  <a:solidFill>
                    <a:schemeClr val="tx1"/>
                  </a:solidFill>
                  <a:latin typeface="Cambria Math" panose="02040503050406030204" pitchFamily="18" charset="0"/>
                </a:endParaRPr>
              </a:p>
              <a:p>
                <a:pPr latinLnBrk="0"/>
                <a14:m>
                  <m:oMathPara xmlns:m="http://schemas.openxmlformats.org/officeDocument/2006/math">
                    <m:oMathParaPr>
                      <m:jc m:val="centerGroup"/>
                    </m:oMathParaPr>
                    <m:oMath xmlns:m="http://schemas.openxmlformats.org/officeDocument/2006/math">
                      <m:sSubSup>
                        <m:sSubSupPr>
                          <m:ctrlPr>
                            <a:rPr lang="en-US" sz="1600" i="1">
                              <a:solidFill>
                                <a:schemeClr val="tx1"/>
                              </a:solidFill>
                              <a:latin typeface="Cambria Math" panose="02040503050406030204" pitchFamily="18" charset="0"/>
                            </a:rPr>
                          </m:ctrlPr>
                        </m:sSubSupPr>
                        <m:e>
                          <m:r>
                            <a:rPr lang="id-ID" sz="1600" i="1">
                              <a:solidFill>
                                <a:schemeClr val="tx1"/>
                              </a:solidFill>
                              <a:latin typeface="Cambria Math" panose="02040503050406030204" pitchFamily="18" charset="0"/>
                            </a:rPr>
                            <m:t>𝜎</m:t>
                          </m:r>
                        </m:e>
                        <m:sub>
                          <m:r>
                            <a:rPr lang="id-ID" sz="1600" i="1">
                              <a:solidFill>
                                <a:schemeClr val="tx1"/>
                              </a:solidFill>
                              <a:latin typeface="Cambria Math" panose="02040503050406030204" pitchFamily="18" charset="0"/>
                            </a:rPr>
                            <m:t>𝑝</m:t>
                          </m:r>
                        </m:sub>
                        <m:sup>
                          <m:r>
                            <a:rPr lang="id-ID" sz="1600" i="1">
                              <a:solidFill>
                                <a:schemeClr val="tx1"/>
                              </a:solidFill>
                              <a:latin typeface="Cambria Math" panose="02040503050406030204" pitchFamily="18" charset="0"/>
                            </a:rPr>
                            <m:t>2</m:t>
                          </m:r>
                        </m:sup>
                      </m:sSubSup>
                      <m:r>
                        <a:rPr lang="en-US" sz="1600" i="1">
                          <a:solidFill>
                            <a:schemeClr val="tx1"/>
                          </a:solidFill>
                          <a:latin typeface="Cambria Math" panose="02040503050406030204" pitchFamily="18" charset="0"/>
                        </a:rPr>
                        <m:t> =  </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 </m:t>
                          </m:r>
                          <m:m>
                            <m:mPr>
                              <m:mcs>
                                <m:mc>
                                  <m:mcPr>
                                    <m:count m:val="3"/>
                                    <m:mcJc m:val="center"/>
                                  </m:mcPr>
                                </m:mc>
                              </m:mcs>
                              <m:ctrlPr>
                                <a:rPr lang="en-US" sz="1600" i="1">
                                  <a:solidFill>
                                    <a:schemeClr val="tx1"/>
                                  </a:solidFill>
                                  <a:latin typeface="Cambria Math" panose="02040503050406030204" pitchFamily="18" charset="0"/>
                                </a:rPr>
                              </m:ctrlPr>
                            </m:mPr>
                            <m:mr>
                              <m:e>
                                <m:sSub>
                                  <m:sSubPr>
                                    <m:ctrlPr>
                                      <a:rPr lang="en-US" sz="1600" b="1"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𝑥</m:t>
                                    </m:r>
                                  </m:e>
                                  <m:sub>
                                    <m:r>
                                      <a:rPr lang="id-ID" sz="1600" i="1">
                                        <a:solidFill>
                                          <a:schemeClr val="tx1"/>
                                        </a:solidFill>
                                        <a:latin typeface="Cambria Math" panose="02040503050406030204" pitchFamily="18" charset="0"/>
                                      </a:rPr>
                                      <m:t>1</m:t>
                                    </m:r>
                                  </m:sub>
                                </m:sSub>
                              </m:e>
                              <m:e>
                                <m:r>
                                  <a:rPr lang="en-US" sz="1600" i="1">
                                    <a:solidFill>
                                      <a:schemeClr val="tx1"/>
                                    </a:solidFill>
                                    <a:latin typeface="Cambria Math" panose="02040503050406030204" pitchFamily="18" charset="0"/>
                                  </a:rPr>
                                  <m:t>…</m:t>
                                </m:r>
                              </m:e>
                              <m:e>
                                <m:sSub>
                                  <m:sSubPr>
                                    <m:ctrlPr>
                                      <a:rPr lang="en-US" sz="1600" b="1"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𝑛</m:t>
                                    </m:r>
                                  </m:sub>
                                </m:sSub>
                              </m:e>
                            </m:mr>
                          </m:m>
                        </m:e>
                      </m:d>
                      <m:d>
                        <m:dPr>
                          <m:ctrlPr>
                            <a:rPr lang="en-US" sz="1600" i="1">
                              <a:solidFill>
                                <a:schemeClr val="tx1"/>
                              </a:solidFill>
                              <a:latin typeface="Cambria Math" panose="02040503050406030204" pitchFamily="18" charset="0"/>
                            </a:rPr>
                          </m:ctrlPr>
                        </m:dPr>
                        <m:e>
                          <m:m>
                            <m:mPr>
                              <m:mcs>
                                <m:mc>
                                  <m:mcPr>
                                    <m:count m:val="3"/>
                                    <m:mcJc m:val="center"/>
                                  </m:mcPr>
                                </m:mc>
                              </m:mcs>
                              <m:ctrlPr>
                                <a:rPr lang="en-US" sz="1600" i="1">
                                  <a:solidFill>
                                    <a:schemeClr val="tx1"/>
                                  </a:solidFill>
                                  <a:latin typeface="Cambria Math" panose="02040503050406030204" pitchFamily="18" charset="0"/>
                                </a:rPr>
                              </m:ctrlPr>
                            </m:mPr>
                            <m:mr>
                              <m:e>
                                <m:sSub>
                                  <m:sSubPr>
                                    <m:ctrlPr>
                                      <a:rPr lang="en-US" sz="1600"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𝜎</m:t>
                                    </m:r>
                                  </m:e>
                                  <m:sub>
                                    <m:r>
                                      <a:rPr lang="id-ID" sz="1600" i="1">
                                        <a:solidFill>
                                          <a:schemeClr val="tx1"/>
                                        </a:solidFill>
                                        <a:latin typeface="Cambria Math" panose="02040503050406030204" pitchFamily="18" charset="0"/>
                                      </a:rPr>
                                      <m:t>1,1</m:t>
                                    </m:r>
                                  </m:sub>
                                </m:sSub>
                              </m:e>
                              <m:e>
                                <m:sSub>
                                  <m:sSubPr>
                                    <m:ctrlPr>
                                      <a:rPr lang="en-US" sz="1600"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𝜎</m:t>
                                    </m:r>
                                  </m:e>
                                  <m:sub>
                                    <m:r>
                                      <a:rPr lang="id-ID" sz="1600" i="1">
                                        <a:solidFill>
                                          <a:schemeClr val="tx1"/>
                                        </a:solidFill>
                                        <a:latin typeface="Cambria Math" panose="02040503050406030204" pitchFamily="18" charset="0"/>
                                      </a:rPr>
                                      <m:t>1,2</m:t>
                                    </m:r>
                                  </m:sub>
                                </m:sSub>
                              </m:e>
                              <m:e>
                                <m:sSub>
                                  <m:sSubPr>
                                    <m:ctrlPr>
                                      <a:rPr lang="en-US" sz="1600"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𝜎</m:t>
                                    </m:r>
                                  </m:e>
                                  <m:sub>
                                    <m:r>
                                      <a:rPr lang="id-ID" sz="1600" i="1">
                                        <a:solidFill>
                                          <a:schemeClr val="tx1"/>
                                        </a:solidFill>
                                        <a:latin typeface="Cambria Math" panose="02040503050406030204" pitchFamily="18" charset="0"/>
                                      </a:rPr>
                                      <m:t>1,</m:t>
                                    </m:r>
                                    <m:r>
                                      <a:rPr lang="id-ID" sz="1600" i="1">
                                        <a:solidFill>
                                          <a:schemeClr val="tx1"/>
                                        </a:solidFill>
                                        <a:latin typeface="Cambria Math" panose="02040503050406030204" pitchFamily="18" charset="0"/>
                                      </a:rPr>
                                      <m:t>𝑛</m:t>
                                    </m:r>
                                  </m:sub>
                                </m:sSub>
                              </m:e>
                            </m:mr>
                            <m:mr>
                              <m:e>
                                <m:sSub>
                                  <m:sSubPr>
                                    <m:ctrlPr>
                                      <a:rPr lang="en-US" sz="1600"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𝜎</m:t>
                                    </m:r>
                                  </m:e>
                                  <m:sub>
                                    <m:r>
                                      <a:rPr lang="id-ID" sz="1600" i="1">
                                        <a:solidFill>
                                          <a:schemeClr val="tx1"/>
                                        </a:solidFill>
                                        <a:latin typeface="Cambria Math" panose="02040503050406030204" pitchFamily="18" charset="0"/>
                                      </a:rPr>
                                      <m:t>2,1</m:t>
                                    </m:r>
                                  </m:sub>
                                </m:sSub>
                              </m:e>
                              <m:e>
                                <m:sSub>
                                  <m:sSubPr>
                                    <m:ctrlPr>
                                      <a:rPr lang="en-US" sz="1600"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𝜎</m:t>
                                    </m:r>
                                  </m:e>
                                  <m:sub>
                                    <m:r>
                                      <a:rPr lang="id-ID" sz="1600" i="1">
                                        <a:solidFill>
                                          <a:schemeClr val="tx1"/>
                                        </a:solidFill>
                                        <a:latin typeface="Cambria Math" panose="02040503050406030204" pitchFamily="18" charset="0"/>
                                      </a:rPr>
                                      <m:t>2,2</m:t>
                                    </m:r>
                                  </m:sub>
                                </m:sSub>
                              </m:e>
                              <m:e>
                                <m:r>
                                  <a:rPr lang="id-ID" sz="1600" i="1">
                                    <a:solidFill>
                                      <a:schemeClr val="tx1"/>
                                    </a:solidFill>
                                    <a:latin typeface="Cambria Math" panose="02040503050406030204" pitchFamily="18" charset="0"/>
                                  </a:rPr>
                                  <m:t>:</m:t>
                                </m:r>
                              </m:e>
                            </m:mr>
                            <m:mr>
                              <m:e>
                                <m:sSub>
                                  <m:sSubPr>
                                    <m:ctrlPr>
                                      <a:rPr lang="en-US" sz="1600"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𝜎</m:t>
                                    </m:r>
                                  </m:e>
                                  <m:sub>
                                    <m:r>
                                      <a:rPr lang="id-ID" sz="1600" i="1">
                                        <a:solidFill>
                                          <a:schemeClr val="tx1"/>
                                        </a:solidFill>
                                        <a:latin typeface="Cambria Math" panose="02040503050406030204" pitchFamily="18" charset="0"/>
                                      </a:rPr>
                                      <m:t>3,1</m:t>
                                    </m:r>
                                  </m:sub>
                                </m:sSub>
                              </m:e>
                              <m:e>
                                <m:r>
                                  <a:rPr lang="id-ID" sz="1600" i="1">
                                    <a:solidFill>
                                      <a:schemeClr val="tx1"/>
                                    </a:solidFill>
                                    <a:latin typeface="Cambria Math" panose="02040503050406030204" pitchFamily="18" charset="0"/>
                                  </a:rPr>
                                  <m:t>..</m:t>
                                </m:r>
                              </m:e>
                              <m:e>
                                <m:sSub>
                                  <m:sSubPr>
                                    <m:ctrlPr>
                                      <a:rPr lang="en-US" sz="1600"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𝜎</m:t>
                                    </m:r>
                                  </m:e>
                                  <m:sub>
                                    <m:r>
                                      <a:rPr lang="id-ID" sz="1600" i="1">
                                        <a:solidFill>
                                          <a:schemeClr val="tx1"/>
                                        </a:solidFill>
                                        <a:latin typeface="Cambria Math" panose="02040503050406030204" pitchFamily="18" charset="0"/>
                                      </a:rPr>
                                      <m:t>𝑛</m:t>
                                    </m:r>
                                    <m:r>
                                      <a:rPr lang="id-ID" sz="1600" i="1">
                                        <a:solidFill>
                                          <a:schemeClr val="tx1"/>
                                        </a:solidFill>
                                        <a:latin typeface="Cambria Math" panose="02040503050406030204" pitchFamily="18" charset="0"/>
                                      </a:rPr>
                                      <m:t>,</m:t>
                                    </m:r>
                                    <m:r>
                                      <a:rPr lang="id-ID" sz="1600" i="1">
                                        <a:solidFill>
                                          <a:schemeClr val="tx1"/>
                                        </a:solidFill>
                                        <a:latin typeface="Cambria Math" panose="02040503050406030204" pitchFamily="18" charset="0"/>
                                      </a:rPr>
                                      <m:t>𝑛</m:t>
                                    </m:r>
                                  </m:sub>
                                </m:sSub>
                              </m:e>
                            </m:mr>
                          </m:m>
                        </m:e>
                      </m:d>
                      <m:d>
                        <m:dPr>
                          <m:ctrlPr>
                            <a:rPr lang="en-US" sz="1600" i="1">
                              <a:solidFill>
                                <a:schemeClr val="tx1"/>
                              </a:solidFill>
                              <a:latin typeface="Cambria Math" panose="02040503050406030204" pitchFamily="18" charset="0"/>
                            </a:rPr>
                          </m:ctrlPr>
                        </m:dPr>
                        <m:e>
                          <m:m>
                            <m:mPr>
                              <m:mcs>
                                <m:mc>
                                  <m:mcPr>
                                    <m:count m:val="1"/>
                                    <m:mcJc m:val="center"/>
                                  </m:mcPr>
                                </m:mc>
                              </m:mcs>
                              <m:ctrlPr>
                                <a:rPr lang="en-US" sz="1600" i="1">
                                  <a:solidFill>
                                    <a:schemeClr val="tx1"/>
                                  </a:solidFill>
                                  <a:latin typeface="Cambria Math" panose="02040503050406030204" pitchFamily="18" charset="0"/>
                                </a:rPr>
                              </m:ctrlPr>
                            </m:mPr>
                            <m:mr>
                              <m:e>
                                <m:sSub>
                                  <m:sSubPr>
                                    <m:ctrlPr>
                                      <a:rPr lang="en-US" sz="1600"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𝑥</m:t>
                                    </m:r>
                                  </m:e>
                                  <m:sub>
                                    <m:r>
                                      <a:rPr lang="id-ID" sz="1600" i="1">
                                        <a:solidFill>
                                          <a:schemeClr val="tx1"/>
                                        </a:solidFill>
                                        <a:latin typeface="Cambria Math" panose="02040503050406030204" pitchFamily="18" charset="0"/>
                                      </a:rPr>
                                      <m:t>1</m:t>
                                    </m:r>
                                  </m:sub>
                                </m:sSub>
                              </m:e>
                            </m:mr>
                            <m:mr>
                              <m:e>
                                <m:r>
                                  <a:rPr lang="en-US" sz="1600" i="1">
                                    <a:solidFill>
                                      <a:schemeClr val="tx1"/>
                                    </a:solidFill>
                                    <a:latin typeface="Cambria Math" panose="02040503050406030204" pitchFamily="18" charset="0"/>
                                  </a:rPr>
                                  <m:t>:</m:t>
                                </m:r>
                              </m:e>
                            </m:mr>
                            <m:mr>
                              <m:e>
                                <m:sSub>
                                  <m:sSubPr>
                                    <m:ctrlPr>
                                      <a:rPr lang="en-US" sz="1600"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𝑥</m:t>
                                    </m:r>
                                  </m:e>
                                  <m:sub>
                                    <m:r>
                                      <a:rPr lang="id-ID" sz="1600" i="1">
                                        <a:solidFill>
                                          <a:schemeClr val="tx1"/>
                                        </a:solidFill>
                                        <a:latin typeface="Cambria Math" panose="02040503050406030204" pitchFamily="18" charset="0"/>
                                      </a:rPr>
                                      <m:t>𝑛</m:t>
                                    </m:r>
                                  </m:sub>
                                </m:sSub>
                              </m:e>
                            </m:mr>
                          </m:m>
                        </m:e>
                      </m:d>
                      <m:r>
                        <a:rPr lang="en-US" sz="1600" i="1">
                          <a:solidFill>
                            <a:schemeClr val="tx1"/>
                          </a:solidFill>
                          <a:latin typeface="Cambria Math" panose="02040503050406030204" pitchFamily="18" charset="0"/>
                        </a:rPr>
                        <m:t> = </m:t>
                      </m:r>
                      <m:sSup>
                        <m:sSupPr>
                          <m:ctrlPr>
                            <a:rPr lang="en-US" sz="1600" b="1" i="1">
                              <a:solidFill>
                                <a:schemeClr val="tx1"/>
                              </a:solidFill>
                              <a:latin typeface="Cambria Math" panose="02040503050406030204" pitchFamily="18" charset="0"/>
                            </a:rPr>
                          </m:ctrlPr>
                        </m:sSupPr>
                        <m:e>
                          <m:r>
                            <a:rPr lang="en-US" sz="1600" b="1" i="1">
                              <a:solidFill>
                                <a:schemeClr val="tx1"/>
                              </a:solidFill>
                              <a:latin typeface="Cambria Math" panose="02040503050406030204" pitchFamily="18" charset="0"/>
                            </a:rPr>
                            <m:t>𝒙</m:t>
                          </m:r>
                        </m:e>
                        <m:sup>
                          <m:r>
                            <a:rPr lang="en-US" sz="1600" i="1">
                              <a:solidFill>
                                <a:schemeClr val="tx1"/>
                              </a:solidFill>
                              <a:latin typeface="Cambria Math" panose="02040503050406030204" pitchFamily="18" charset="0"/>
                            </a:rPr>
                            <m:t>𝑇</m:t>
                          </m:r>
                        </m:sup>
                      </m:sSup>
                      <m:r>
                        <a:rPr lang="en-US" sz="1600" b="1" i="1">
                          <a:solidFill>
                            <a:schemeClr val="tx1"/>
                          </a:solidFill>
                          <a:latin typeface="Cambria Math" panose="02040503050406030204" pitchFamily="18" charset="0"/>
                        </a:rPr>
                        <m:t>𝑪𝒙</m:t>
                      </m:r>
                    </m:oMath>
                  </m:oMathPara>
                </a14:m>
                <a:endParaRPr lang="en-US" sz="1600" dirty="0">
                  <a:solidFill>
                    <a:schemeClr val="tx1"/>
                  </a:solidFill>
                </a:endParaRPr>
              </a:p>
              <a:p>
                <a:pPr latinLnBrk="0"/>
                <a:r>
                  <a:rPr lang="en-US" sz="1600" dirty="0" err="1">
                    <a:solidFill>
                      <a:schemeClr val="tx1"/>
                    </a:solidFill>
                  </a:rPr>
                  <a:t>Dengan</a:t>
                </a:r>
                <a:r>
                  <a:rPr lang="en-US" sz="1600" dirty="0">
                    <a:solidFill>
                      <a:schemeClr val="tx1"/>
                    </a:solidFill>
                  </a:rPr>
                  <a:t> C </a:t>
                </a:r>
                <a:r>
                  <a:rPr lang="en-US" sz="1600" dirty="0" err="1">
                    <a:solidFill>
                      <a:schemeClr val="tx1"/>
                    </a:solidFill>
                  </a:rPr>
                  <a:t>adalah</a:t>
                </a:r>
                <a:r>
                  <a:rPr lang="en-US" sz="1600" dirty="0">
                    <a:solidFill>
                      <a:schemeClr val="tx1"/>
                    </a:solidFill>
                  </a:rPr>
                  <a:t> </a:t>
                </a:r>
                <a:r>
                  <a:rPr lang="en-US" sz="1600" dirty="0" err="1">
                    <a:solidFill>
                      <a:schemeClr val="tx1"/>
                    </a:solidFill>
                  </a:rPr>
                  <a:t>matriks</a:t>
                </a:r>
                <a:r>
                  <a:rPr lang="en-US" sz="1600" dirty="0">
                    <a:solidFill>
                      <a:schemeClr val="tx1"/>
                    </a:solidFill>
                  </a:rPr>
                  <a:t> </a:t>
                </a:r>
                <a:r>
                  <a:rPr lang="en-US" sz="1600" dirty="0" err="1">
                    <a:solidFill>
                      <a:schemeClr val="tx1"/>
                    </a:solidFill>
                  </a:rPr>
                  <a:t>Variansi-Covariansi</a:t>
                </a:r>
                <a:endParaRPr lang="en-US" sz="1600" dirty="0">
                  <a:solidFill>
                    <a:schemeClr val="tx1"/>
                  </a:solidFill>
                </a:endParaRPr>
              </a:p>
              <a:p>
                <a:pPr latinLnBrk="0">
                  <a:defRPr/>
                </a:pPr>
                <a:endParaRPr lang="en-US" sz="1600" dirty="0">
                  <a:solidFill>
                    <a:schemeClr val="tx1"/>
                  </a:solidFill>
                </a:endParaRPr>
              </a:p>
            </p:txBody>
          </p:sp>
        </mc:Choice>
        <mc:Fallback xmlns="">
          <p:sp>
            <p:nvSpPr>
              <p:cNvPr id="3" name="Rounded Rectangle 2"/>
              <p:cNvSpPr>
                <a:spLocks noRot="1" noChangeAspect="1" noMove="1" noResize="1" noEditPoints="1" noAdjustHandles="1" noChangeArrowheads="1" noChangeShapeType="1" noTextEdit="1"/>
              </p:cNvSpPr>
              <p:nvPr/>
            </p:nvSpPr>
            <p:spPr>
              <a:xfrm>
                <a:off x="2627784" y="1984732"/>
                <a:ext cx="6264696" cy="2592288"/>
              </a:xfrm>
              <a:prstGeom prst="roundRect">
                <a:avLst/>
              </a:prstGeom>
              <a:blipFill>
                <a:blip r:embed="rId5"/>
                <a:stretch>
                  <a:fillRect/>
                </a:stretch>
              </a:blipFill>
              <a:ln>
                <a:noFill/>
              </a:ln>
            </p:spPr>
            <p:txBody>
              <a:bodyPr/>
              <a:lstStyle/>
              <a:p>
                <a:r>
                  <a:rPr lang="en-ID">
                    <a:noFill/>
                  </a:rPr>
                  <a:t> </a:t>
                </a:r>
              </a:p>
            </p:txBody>
          </p:sp>
        </mc:Fallback>
      </mc:AlternateContent>
    </p:spTree>
    <p:extLst>
      <p:ext uri="{BB962C8B-B14F-4D97-AF65-F5344CB8AC3E}">
        <p14:creationId xmlns:p14="http://schemas.microsoft.com/office/powerpoint/2010/main" val="289732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a:xfrm>
            <a:off x="-5867" y="5020022"/>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4" name="Rectangle 83"/>
          <p:cNvSpPr/>
          <p:nvPr/>
        </p:nvSpPr>
        <p:spPr>
          <a:xfrm>
            <a:off x="6821236" y="207515"/>
            <a:ext cx="2316898" cy="610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5" name="Rectangle 84"/>
          <p:cNvSpPr/>
          <p:nvPr/>
        </p:nvSpPr>
        <p:spPr>
          <a:xfrm>
            <a:off x="8132085" y="153222"/>
            <a:ext cx="1011915" cy="762344"/>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ext Placeholder 1"/>
          <p:cNvSpPr>
            <a:spLocks noGrp="1"/>
          </p:cNvSpPr>
          <p:nvPr>
            <p:ph type="body" sz="quarter" idx="10"/>
          </p:nvPr>
        </p:nvSpPr>
        <p:spPr>
          <a:xfrm>
            <a:off x="1329229" y="223118"/>
            <a:ext cx="6650456" cy="543185"/>
          </a:xfrm>
        </p:spPr>
        <p:txBody>
          <a:bodyPr/>
          <a:lstStyle/>
          <a:p>
            <a:r>
              <a:rPr lang="en-US" sz="3600" dirty="0"/>
              <a:t>Return</a:t>
            </a:r>
            <a:endParaRPr lang="en-US" dirty="0"/>
          </a:p>
        </p:txBody>
      </p:sp>
      <p:sp>
        <p:nvSpPr>
          <p:cNvPr id="30" name="TextBox 29"/>
          <p:cNvSpPr txBox="1"/>
          <p:nvPr/>
        </p:nvSpPr>
        <p:spPr>
          <a:xfrm>
            <a:off x="107505" y="1150187"/>
            <a:ext cx="9030628" cy="1107996"/>
          </a:xfrm>
          <a:prstGeom prst="rect">
            <a:avLst/>
          </a:prstGeom>
          <a:noFill/>
        </p:spPr>
        <p:txBody>
          <a:bodyPr wrap="square" rtlCol="0">
            <a:spAutoFit/>
          </a:bodyPr>
          <a:lstStyle/>
          <a:p>
            <a:endParaRPr lang="en-US" sz="1200" dirty="0"/>
          </a:p>
          <a:p>
            <a:pPr algn="ctr"/>
            <a:endParaRPr lang="en-US" dirty="0"/>
          </a:p>
          <a:p>
            <a:pPr algn="ctr"/>
            <a:endParaRPr lang="en-US" dirty="0"/>
          </a:p>
          <a:p>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
        <p:nvSpPr>
          <p:cNvPr id="9" name="Chevron 13">
            <a:extLst>
              <a:ext uri="{FF2B5EF4-FFF2-40B4-BE49-F238E27FC236}">
                <a16:creationId xmlns:a16="http://schemas.microsoft.com/office/drawing/2014/main" id="{0DBAC486-DAC0-48A6-A795-6C262753228E}"/>
              </a:ext>
            </a:extLst>
          </p:cNvPr>
          <p:cNvSpPr/>
          <p:nvPr/>
        </p:nvSpPr>
        <p:spPr>
          <a:xfrm>
            <a:off x="4084074" y="1369053"/>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grpSp>
        <p:nvGrpSpPr>
          <p:cNvPr id="11" name="Group 10"/>
          <p:cNvGrpSpPr/>
          <p:nvPr/>
        </p:nvGrpSpPr>
        <p:grpSpPr>
          <a:xfrm>
            <a:off x="221736" y="1058457"/>
            <a:ext cx="3216904" cy="843315"/>
            <a:chOff x="221736" y="1058457"/>
            <a:chExt cx="3216904" cy="843315"/>
          </a:xfrm>
        </p:grpSpPr>
        <p:grpSp>
          <p:nvGrpSpPr>
            <p:cNvPr id="12" name="Group 11"/>
            <p:cNvGrpSpPr/>
            <p:nvPr/>
          </p:nvGrpSpPr>
          <p:grpSpPr>
            <a:xfrm>
              <a:off x="768865" y="1197754"/>
              <a:ext cx="2669775" cy="704018"/>
              <a:chOff x="-67553" y="1237783"/>
              <a:chExt cx="2669775" cy="704018"/>
            </a:xfrm>
          </p:grpSpPr>
          <p:sp>
            <p:nvSpPr>
              <p:cNvPr id="16" name="TextBox 15">
                <a:extLst>
                  <a:ext uri="{FF2B5EF4-FFF2-40B4-BE49-F238E27FC236}">
                    <a16:creationId xmlns:a16="http://schemas.microsoft.com/office/drawing/2014/main" id="{DF64E149-4EE5-4D76-BB8D-E796EB7A6AA0}"/>
                  </a:ext>
                </a:extLst>
              </p:cNvPr>
              <p:cNvSpPr txBox="1"/>
              <p:nvPr/>
            </p:nvSpPr>
            <p:spPr>
              <a:xfrm>
                <a:off x="-67553" y="1237783"/>
                <a:ext cx="2669775" cy="315471"/>
              </a:xfrm>
              <a:prstGeom prst="rect">
                <a:avLst/>
              </a:prstGeom>
              <a:noFill/>
            </p:spPr>
            <p:txBody>
              <a:bodyPr wrap="square" lIns="68580" tIns="34290" rIns="68580" bIns="34290" rtlCol="0">
                <a:spAutoFit/>
              </a:bodyPr>
              <a:lstStyle/>
              <a:p>
                <a:pPr algn="ctr"/>
                <a:r>
                  <a:rPr lang="en-US" sz="1600" b="1" i="1" dirty="0">
                    <a:solidFill>
                      <a:srgbClr val="32AEB8"/>
                    </a:solidFill>
                  </a:rPr>
                  <a:t>R</a:t>
                </a:r>
                <a:r>
                  <a:rPr lang="id-ID" sz="1600" b="1" i="1" dirty="0">
                    <a:solidFill>
                      <a:srgbClr val="32AEB8"/>
                    </a:solidFill>
                  </a:rPr>
                  <a:t>eturn</a:t>
                </a:r>
                <a:r>
                  <a:rPr lang="id-ID" sz="1600" b="1" dirty="0">
                    <a:solidFill>
                      <a:srgbClr val="32AEB8"/>
                    </a:solidFill>
                  </a:rPr>
                  <a:t> </a:t>
                </a:r>
                <a:r>
                  <a:rPr lang="en-US" sz="1600" b="1" dirty="0" err="1">
                    <a:solidFill>
                      <a:srgbClr val="32AEB8"/>
                    </a:solidFill>
                  </a:rPr>
                  <a:t>pada</a:t>
                </a:r>
                <a:r>
                  <a:rPr lang="en-US" sz="1600" b="1" dirty="0">
                    <a:solidFill>
                      <a:srgbClr val="32AEB8"/>
                    </a:solidFill>
                  </a:rPr>
                  <a:t> </a:t>
                </a:r>
                <a:r>
                  <a:rPr lang="en-US" sz="1600" b="1" dirty="0" err="1">
                    <a:solidFill>
                      <a:srgbClr val="32AEB8"/>
                    </a:solidFill>
                  </a:rPr>
                  <a:t>saat</a:t>
                </a:r>
                <a:r>
                  <a:rPr lang="en-US" sz="1600" b="1" dirty="0">
                    <a:solidFill>
                      <a:srgbClr val="32AEB8"/>
                    </a:solidFill>
                  </a:rPr>
                  <a:t>-</a:t>
                </a:r>
                <a:r>
                  <a:rPr lang="en-US" sz="1600" b="1" i="1" dirty="0">
                    <a:solidFill>
                      <a:srgbClr val="32AEB8"/>
                    </a:solidFill>
                  </a:rPr>
                  <a:t>t</a:t>
                </a:r>
                <a:endParaRPr lang="ko-KR" altLang="en-US" sz="1600" b="1" dirty="0">
                  <a:solidFill>
                    <a:srgbClr val="32AEB8"/>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C16C7F9-C0DA-44D6-8AE6-3253BDAB5263}"/>
                      </a:ext>
                    </a:extLst>
                  </p:cNvPr>
                  <p:cNvSpPr txBox="1"/>
                  <p:nvPr/>
                </p:nvSpPr>
                <p:spPr>
                  <a:xfrm>
                    <a:off x="493477" y="1540024"/>
                    <a:ext cx="1522900" cy="401777"/>
                  </a:xfrm>
                  <a:prstGeom prst="rect">
                    <a:avLst/>
                  </a:prstGeom>
                  <a:noFill/>
                </p:spPr>
                <p:txBody>
                  <a:bodyPr wrap="square" lIns="68580" tIns="34290" rIns="68580" bIns="34290" rtlCol="0">
                    <a:spAutoFit/>
                  </a:bodyPr>
                  <a:lstStyle/>
                  <a:p>
                    <a:pPr algn="ctr"/>
                    <a14:m>
                      <m:oMath xmlns:m="http://schemas.openxmlformats.org/officeDocument/2006/math">
                        <m:sSub>
                          <m:sSubPr>
                            <m:ctrlPr>
                              <a:rPr lang="en-US" sz="1400" i="1">
                                <a:latin typeface="Cambria Math" panose="02040503050406030204" pitchFamily="18" charset="0"/>
                              </a:rPr>
                            </m:ctrlPr>
                          </m:sSubPr>
                          <m:e>
                            <m:r>
                              <a:rPr lang="id-ID" sz="1400" i="1">
                                <a:latin typeface="Cambria Math" panose="02040503050406030204" pitchFamily="18" charset="0"/>
                              </a:rPr>
                              <m:t>𝑟</m:t>
                            </m:r>
                          </m:e>
                          <m:sub>
                            <m:r>
                              <a:rPr lang="id-ID" sz="1400" i="1">
                                <a:latin typeface="Cambria Math" panose="02040503050406030204" pitchFamily="18" charset="0"/>
                              </a:rPr>
                              <m:t>𝑡</m:t>
                            </m:r>
                          </m:sub>
                        </m:sSub>
                        <m:r>
                          <a:rPr lang="id-ID" sz="1400" i="1">
                            <a:latin typeface="Cambria Math" panose="02040503050406030204" pitchFamily="18" charset="0"/>
                          </a:rPr>
                          <m:t>=</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id-ID" sz="1400" i="1">
                                    <a:latin typeface="Cambria Math" panose="02040503050406030204" pitchFamily="18" charset="0"/>
                                  </a:rPr>
                                  <m:t>𝑃</m:t>
                                </m:r>
                              </m:e>
                              <m:sub>
                                <m:r>
                                  <a:rPr lang="id-ID" sz="1400" i="1">
                                    <a:latin typeface="Cambria Math" panose="02040503050406030204" pitchFamily="18" charset="0"/>
                                  </a:rPr>
                                  <m:t>𝑡</m:t>
                                </m:r>
                              </m:sub>
                            </m:sSub>
                            <m:r>
                              <a:rPr lang="id-ID" sz="1400" i="1">
                                <a:latin typeface="Cambria Math" panose="02040503050406030204" pitchFamily="18" charset="0"/>
                              </a:rPr>
                              <m:t>−</m:t>
                            </m:r>
                            <m:sSub>
                              <m:sSubPr>
                                <m:ctrlPr>
                                  <a:rPr lang="en-US" sz="1400" i="1">
                                    <a:latin typeface="Cambria Math" panose="02040503050406030204" pitchFamily="18" charset="0"/>
                                  </a:rPr>
                                </m:ctrlPr>
                              </m:sSubPr>
                              <m:e>
                                <m:r>
                                  <a:rPr lang="id-ID" sz="1400" i="1">
                                    <a:latin typeface="Cambria Math" panose="02040503050406030204" pitchFamily="18" charset="0"/>
                                  </a:rPr>
                                  <m:t>𝑃</m:t>
                                </m:r>
                              </m:e>
                              <m:sub>
                                <m:r>
                                  <a:rPr lang="id-ID" sz="1400" i="1">
                                    <a:latin typeface="Cambria Math" panose="02040503050406030204" pitchFamily="18" charset="0"/>
                                  </a:rPr>
                                  <m:t>𝑡</m:t>
                                </m:r>
                                <m:r>
                                  <a:rPr lang="id-ID" sz="1400" i="1">
                                    <a:latin typeface="Cambria Math" panose="02040503050406030204" pitchFamily="18" charset="0"/>
                                  </a:rPr>
                                  <m:t>−1</m:t>
                                </m:r>
                              </m:sub>
                            </m:sSub>
                          </m:num>
                          <m:den>
                            <m:sSub>
                              <m:sSubPr>
                                <m:ctrlPr>
                                  <a:rPr lang="en-US" sz="1400" i="1">
                                    <a:latin typeface="Cambria Math" panose="02040503050406030204" pitchFamily="18" charset="0"/>
                                  </a:rPr>
                                </m:ctrlPr>
                              </m:sSubPr>
                              <m:e>
                                <m:r>
                                  <a:rPr lang="id-ID" sz="1400" i="1">
                                    <a:latin typeface="Cambria Math" panose="02040503050406030204" pitchFamily="18" charset="0"/>
                                  </a:rPr>
                                  <m:t>𝑃</m:t>
                                </m:r>
                              </m:e>
                              <m:sub>
                                <m:r>
                                  <a:rPr lang="id-ID" sz="1400" i="1">
                                    <a:latin typeface="Cambria Math" panose="02040503050406030204" pitchFamily="18" charset="0"/>
                                  </a:rPr>
                                  <m:t>𝑡</m:t>
                                </m:r>
                                <m:r>
                                  <a:rPr lang="id-ID" sz="1400" i="1">
                                    <a:latin typeface="Cambria Math" panose="02040503050406030204" pitchFamily="18" charset="0"/>
                                  </a:rPr>
                                  <m:t>−1</m:t>
                                </m:r>
                              </m:sub>
                            </m:sSub>
                          </m:den>
                        </m:f>
                      </m:oMath>
                    </a14:m>
                    <a:r>
                      <a:rPr lang="ko-KR" altLang="en-US" sz="1400" b="1" dirty="0"/>
                      <a:t> </a:t>
                    </a:r>
                    <a:r>
                      <a:rPr lang="en-US" altLang="ko-KR" sz="1400" b="1" dirty="0"/>
                      <a:t>	</a:t>
                    </a:r>
                    <a:r>
                      <a:rPr lang="en-US" altLang="ko-KR" sz="1400" dirty="0"/>
                      <a:t>(*)</a:t>
                    </a:r>
                    <a:endParaRPr lang="ko-KR" altLang="en-US" sz="1400" dirty="0"/>
                  </a:p>
                </p:txBody>
              </p:sp>
            </mc:Choice>
            <mc:Fallback xmlns="">
              <p:sp>
                <p:nvSpPr>
                  <p:cNvPr id="17" name="TextBox 16">
                    <a:extLst>
                      <a:ext uri="{FF2B5EF4-FFF2-40B4-BE49-F238E27FC236}">
                        <a16:creationId xmlns:a16="http://schemas.microsoft.com/office/drawing/2014/main" id="{CC16C7F9-C0DA-44D6-8AE6-3253BDAB5263}"/>
                      </a:ext>
                    </a:extLst>
                  </p:cNvPr>
                  <p:cNvSpPr txBox="1">
                    <a:spLocks noRot="1" noChangeAspect="1" noMove="1" noResize="1" noEditPoints="1" noAdjustHandles="1" noChangeArrowheads="1" noChangeShapeType="1" noTextEdit="1"/>
                  </p:cNvSpPr>
                  <p:nvPr/>
                </p:nvSpPr>
                <p:spPr>
                  <a:xfrm>
                    <a:off x="493477" y="1540024"/>
                    <a:ext cx="1522900" cy="401777"/>
                  </a:xfrm>
                  <a:prstGeom prst="rect">
                    <a:avLst/>
                  </a:prstGeom>
                  <a:blipFill>
                    <a:blip r:embed="rId4"/>
                    <a:stretch>
                      <a:fillRect/>
                    </a:stretch>
                  </a:blipFill>
                </p:spPr>
                <p:txBody>
                  <a:bodyPr/>
                  <a:lstStyle/>
                  <a:p>
                    <a:r>
                      <a:rPr lang="en-ID">
                        <a:noFill/>
                      </a:rPr>
                      <a:t> </a:t>
                    </a:r>
                  </a:p>
                </p:txBody>
              </p:sp>
            </mc:Fallback>
          </mc:AlternateContent>
        </p:grpSp>
        <p:grpSp>
          <p:nvGrpSpPr>
            <p:cNvPr id="13" name="Group 12"/>
            <p:cNvGrpSpPr/>
            <p:nvPr/>
          </p:nvGrpSpPr>
          <p:grpSpPr>
            <a:xfrm>
              <a:off x="221736" y="1058457"/>
              <a:ext cx="594066" cy="594066"/>
              <a:chOff x="2673485" y="1693881"/>
              <a:chExt cx="594066" cy="594066"/>
            </a:xfrm>
          </p:grpSpPr>
          <p:sp>
            <p:nvSpPr>
              <p:cNvPr id="14" name="Oval 3">
                <a:extLst>
                  <a:ext uri="{FF2B5EF4-FFF2-40B4-BE49-F238E27FC236}">
                    <a16:creationId xmlns:a16="http://schemas.microsoft.com/office/drawing/2014/main" id="{63EEC004-C9F0-47BF-83ED-1471F76DEF5F}"/>
                  </a:ext>
                </a:extLst>
              </p:cNvPr>
              <p:cNvSpPr/>
              <p:nvPr/>
            </p:nvSpPr>
            <p:spPr>
              <a:xfrm>
                <a:off x="2673485" y="1693881"/>
                <a:ext cx="594066" cy="5940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solidFill>
                </a:endParaRPr>
              </a:p>
            </p:txBody>
          </p:sp>
          <p:sp>
            <p:nvSpPr>
              <p:cNvPr id="15" name="Rectangle 9">
                <a:extLst>
                  <a:ext uri="{FF2B5EF4-FFF2-40B4-BE49-F238E27FC236}">
                    <a16:creationId xmlns:a16="http://schemas.microsoft.com/office/drawing/2014/main" id="{444E6227-4972-4DE6-BEB0-C3FC42991182}"/>
                  </a:ext>
                </a:extLst>
              </p:cNvPr>
              <p:cNvSpPr/>
              <p:nvPr/>
            </p:nvSpPr>
            <p:spPr>
              <a:xfrm>
                <a:off x="2838390" y="1855913"/>
                <a:ext cx="263667" cy="24681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19" name="Group 18"/>
          <p:cNvGrpSpPr/>
          <p:nvPr/>
        </p:nvGrpSpPr>
        <p:grpSpPr>
          <a:xfrm>
            <a:off x="338338" y="3561252"/>
            <a:ext cx="594066" cy="594066"/>
            <a:chOff x="2677296" y="3265886"/>
            <a:chExt cx="594066" cy="594066"/>
          </a:xfrm>
        </p:grpSpPr>
        <p:sp>
          <p:nvSpPr>
            <p:cNvPr id="23" name="Oval 26">
              <a:extLst>
                <a:ext uri="{FF2B5EF4-FFF2-40B4-BE49-F238E27FC236}">
                  <a16:creationId xmlns:a16="http://schemas.microsoft.com/office/drawing/2014/main" id="{5920BD98-1BD0-49ED-9535-476D11E0D64F}"/>
                </a:ext>
              </a:extLst>
            </p:cNvPr>
            <p:cNvSpPr/>
            <p:nvPr/>
          </p:nvSpPr>
          <p:spPr>
            <a:xfrm>
              <a:off x="2677296" y="3265886"/>
              <a:ext cx="594066" cy="5940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24" name="Rectangle 16">
              <a:extLst>
                <a:ext uri="{FF2B5EF4-FFF2-40B4-BE49-F238E27FC236}">
                  <a16:creationId xmlns:a16="http://schemas.microsoft.com/office/drawing/2014/main" id="{A585E1C0-89AB-4F60-93AA-3D0A759ECA90}"/>
                </a:ext>
              </a:extLst>
            </p:cNvPr>
            <p:cNvSpPr/>
            <p:nvPr/>
          </p:nvSpPr>
          <p:spPr>
            <a:xfrm rot="2700000">
              <a:off x="2870193" y="3384385"/>
              <a:ext cx="199440" cy="35755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20" name="Group 19"/>
          <p:cNvGrpSpPr/>
          <p:nvPr/>
        </p:nvGrpSpPr>
        <p:grpSpPr>
          <a:xfrm>
            <a:off x="4889719" y="893306"/>
            <a:ext cx="3910116" cy="1050411"/>
            <a:chOff x="3889480" y="923499"/>
            <a:chExt cx="3910116" cy="1050411"/>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E5F5290-DB8E-495D-B95E-781B7F52E595}"/>
                    </a:ext>
                  </a:extLst>
                </p:cNvPr>
                <p:cNvSpPr txBox="1"/>
                <p:nvPr/>
              </p:nvSpPr>
              <p:spPr>
                <a:xfrm>
                  <a:off x="4153046" y="1504679"/>
                  <a:ext cx="3383123" cy="4692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2</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r>
                          <a:rPr lang="id-ID"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3</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2</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2</m:t>
                                </m:r>
                              </m:sub>
                            </m:sSub>
                          </m:den>
                        </m:f>
                        <m:r>
                          <a:rPr lang="id-ID"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den>
                        </m:f>
                        <m:r>
                          <a:rPr lang="id-ID"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oMath>
                    </m:oMathPara>
                  </a14:m>
                  <a:endParaRPr lang="ko-KR" altLang="en-US" sz="1200" b="1" dirty="0"/>
                </a:p>
              </p:txBody>
            </p:sp>
          </mc:Choice>
          <mc:Fallback xmlns="">
            <p:sp>
              <p:nvSpPr>
                <p:cNvPr id="21" name="TextBox 20">
                  <a:extLst>
                    <a:ext uri="{FF2B5EF4-FFF2-40B4-BE49-F238E27FC236}">
                      <a16:creationId xmlns:a16="http://schemas.microsoft.com/office/drawing/2014/main" xmlns="" id="{FE5F5290-DB8E-495D-B95E-781B7F52E595}"/>
                    </a:ext>
                  </a:extLst>
                </p:cNvPr>
                <p:cNvSpPr txBox="1">
                  <a:spLocks noRot="1" noChangeAspect="1" noMove="1" noResize="1" noEditPoints="1" noAdjustHandles="1" noChangeArrowheads="1" noChangeShapeType="1" noTextEdit="1"/>
                </p:cNvSpPr>
                <p:nvPr/>
              </p:nvSpPr>
              <p:spPr>
                <a:xfrm>
                  <a:off x="4153046" y="1504679"/>
                  <a:ext cx="3383123" cy="46923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F64E149-4EE5-4D76-BB8D-E796EB7A6AA0}"/>
                    </a:ext>
                  </a:extLst>
                </p:cNvPr>
                <p:cNvSpPr txBox="1"/>
                <p:nvPr/>
              </p:nvSpPr>
              <p:spPr>
                <a:xfrm>
                  <a:off x="3889480" y="923499"/>
                  <a:ext cx="3910116" cy="561692"/>
                </a:xfrm>
                <a:prstGeom prst="rect">
                  <a:avLst/>
                </a:prstGeom>
                <a:noFill/>
              </p:spPr>
              <p:txBody>
                <a:bodyPr wrap="square" lIns="68580" tIns="34290" rIns="68580" bIns="34290" rtlCol="0">
                  <a:spAutoFit/>
                </a:bodyPr>
                <a:lstStyle/>
                <a:p>
                  <a:pPr algn="ctr"/>
                  <a:r>
                    <a:rPr lang="en-US" sz="1600" b="1" dirty="0" err="1">
                      <a:solidFill>
                        <a:srgbClr val="32AEB8"/>
                      </a:solidFill>
                    </a:rPr>
                    <a:t>Jumlah</a:t>
                  </a:r>
                  <a:r>
                    <a:rPr lang="en-US" sz="1600" b="1" i="1" dirty="0">
                      <a:solidFill>
                        <a:srgbClr val="32AEB8"/>
                      </a:solidFill>
                    </a:rPr>
                    <a:t> R</a:t>
                  </a:r>
                  <a:r>
                    <a:rPr lang="id-ID" sz="1600" b="1" i="1" dirty="0">
                      <a:solidFill>
                        <a:srgbClr val="32AEB8"/>
                      </a:solidFill>
                    </a:rPr>
                    <a:t>eturn</a:t>
                  </a:r>
                  <a:r>
                    <a:rPr lang="id-ID" sz="1600" b="1" dirty="0">
                      <a:solidFill>
                        <a:srgbClr val="32AEB8"/>
                      </a:solidFill>
                    </a:rPr>
                    <a:t> </a:t>
                  </a:r>
                  <a:r>
                    <a:rPr lang="en-US" sz="1600" b="1" dirty="0" err="1">
                      <a:solidFill>
                        <a:srgbClr val="32AEB8"/>
                      </a:solidFill>
                    </a:rPr>
                    <a:t>harian</a:t>
                  </a:r>
                  <a:r>
                    <a:rPr lang="en-US" sz="1600" b="1" dirty="0">
                      <a:solidFill>
                        <a:srgbClr val="32AEB8"/>
                      </a:solidFill>
                    </a:rPr>
                    <a:t> </a:t>
                  </a:r>
                  <a14:m>
                    <m:oMath xmlns:m="http://schemas.openxmlformats.org/officeDocument/2006/math">
                      <m:r>
                        <a:rPr lang="id-ID" sz="1600" b="1" i="1" smtClean="0">
                          <a:solidFill>
                            <a:srgbClr val="32AEB8"/>
                          </a:solidFill>
                          <a:latin typeface="Cambria Math" panose="02040503050406030204" pitchFamily="18" charset="0"/>
                        </a:rPr>
                        <m:t>≠</m:t>
                      </m:r>
                      <m:r>
                        <m:rPr>
                          <m:nor/>
                        </m:rPr>
                        <a:rPr lang="en-US" sz="1600" b="1" i="1" dirty="0">
                          <a:solidFill>
                            <a:srgbClr val="32AEB8"/>
                          </a:solidFill>
                        </a:rPr>
                        <m:t>R</m:t>
                      </m:r>
                      <m:r>
                        <m:rPr>
                          <m:nor/>
                        </m:rPr>
                        <a:rPr lang="id-ID" sz="1600" b="1" i="1" dirty="0">
                          <a:solidFill>
                            <a:srgbClr val="32AEB8"/>
                          </a:solidFill>
                        </a:rPr>
                        <m:t>eturn</m:t>
                      </m:r>
                      <m:r>
                        <m:rPr>
                          <m:nor/>
                        </m:rPr>
                        <a:rPr lang="id-ID" sz="1600" b="1" dirty="0">
                          <a:solidFill>
                            <a:srgbClr val="32AEB8"/>
                          </a:solidFill>
                        </a:rPr>
                        <m:t> </m:t>
                      </m:r>
                      <m:r>
                        <m:rPr>
                          <m:nor/>
                        </m:rPr>
                        <a:rPr lang="en-US" sz="1600" b="1" i="0" dirty="0" smtClean="0">
                          <a:solidFill>
                            <a:srgbClr val="32AEB8"/>
                          </a:solidFill>
                        </a:rPr>
                        <m:t>mingguan</m:t>
                      </m:r>
                    </m:oMath>
                  </a14:m>
                  <a:endParaRPr lang="ko-KR" altLang="en-US" sz="1600" b="1" i="1" dirty="0">
                    <a:solidFill>
                      <a:srgbClr val="32AEB8"/>
                    </a:solidFill>
                  </a:endParaRPr>
                </a:p>
              </p:txBody>
            </p:sp>
          </mc:Choice>
          <mc:Fallback xmlns="">
            <p:sp>
              <p:nvSpPr>
                <p:cNvPr id="22" name="TextBox 21">
                  <a:extLst>
                    <a:ext uri="{FF2B5EF4-FFF2-40B4-BE49-F238E27FC236}">
                      <a16:creationId xmlns:a16="http://schemas.microsoft.com/office/drawing/2014/main" xmlns:a14="http://schemas.microsoft.com/office/drawing/2010/main" xmlns="" id="{DF64E149-4EE5-4D76-BB8D-E796EB7A6AA0}"/>
                    </a:ext>
                  </a:extLst>
                </p:cNvPr>
                <p:cNvSpPr txBox="1">
                  <a:spLocks noRot="1" noChangeAspect="1" noMove="1" noResize="1" noEditPoints="1" noAdjustHandles="1" noChangeArrowheads="1" noChangeShapeType="1" noTextEdit="1"/>
                </p:cNvSpPr>
                <p:nvPr/>
              </p:nvSpPr>
              <p:spPr>
                <a:xfrm>
                  <a:off x="3889480" y="923499"/>
                  <a:ext cx="3910116" cy="561692"/>
                </a:xfrm>
                <a:prstGeom prst="rect">
                  <a:avLst/>
                </a:prstGeom>
                <a:blipFill rotWithShape="0">
                  <a:blip r:embed="rId6"/>
                  <a:stretch>
                    <a:fillRect t="-5435" b="-8696"/>
                  </a:stretch>
                </a:blipFill>
              </p:spPr>
              <p:txBody>
                <a:bodyPr/>
                <a:lstStyle/>
                <a:p>
                  <a:r>
                    <a:rPr lang="en-US">
                      <a:noFill/>
                    </a:rPr>
                    <a:t> </a:t>
                  </a:r>
                </a:p>
              </p:txBody>
            </p:sp>
          </mc:Fallback>
        </mc:AlternateContent>
      </p:grpSp>
      <p:grpSp>
        <p:nvGrpSpPr>
          <p:cNvPr id="26" name="Group 25"/>
          <p:cNvGrpSpPr/>
          <p:nvPr/>
        </p:nvGrpSpPr>
        <p:grpSpPr>
          <a:xfrm>
            <a:off x="263637" y="1995686"/>
            <a:ext cx="594066" cy="594066"/>
            <a:chOff x="2677296" y="4232085"/>
            <a:chExt cx="594066" cy="594066"/>
          </a:xfrm>
        </p:grpSpPr>
        <p:sp>
          <p:nvSpPr>
            <p:cNvPr id="31" name="Oval 34">
              <a:extLst>
                <a:ext uri="{FF2B5EF4-FFF2-40B4-BE49-F238E27FC236}">
                  <a16:creationId xmlns:a16="http://schemas.microsoft.com/office/drawing/2014/main" id="{D4C755BA-D145-48FF-8E0F-F5ADD9CBDB69}"/>
                </a:ext>
              </a:extLst>
            </p:cNvPr>
            <p:cNvSpPr/>
            <p:nvPr/>
          </p:nvSpPr>
          <p:spPr>
            <a:xfrm>
              <a:off x="2677296" y="4232085"/>
              <a:ext cx="594066" cy="594066"/>
            </a:xfrm>
            <a:prstGeom prst="ellips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rgbClr val="32AEB8"/>
                </a:solidFill>
              </a:endParaRPr>
            </a:p>
          </p:txBody>
        </p:sp>
        <p:sp>
          <p:nvSpPr>
            <p:cNvPr id="32" name="Rounded Rectangle 10">
              <a:extLst>
                <a:ext uri="{FF2B5EF4-FFF2-40B4-BE49-F238E27FC236}">
                  <a16:creationId xmlns:a16="http://schemas.microsoft.com/office/drawing/2014/main" id="{B55467B8-5BFB-46FE-82D2-AA896BC192F1}"/>
                </a:ext>
              </a:extLst>
            </p:cNvPr>
            <p:cNvSpPr/>
            <p:nvPr/>
          </p:nvSpPr>
          <p:spPr>
            <a:xfrm>
              <a:off x="2859837" y="4366745"/>
              <a:ext cx="220772" cy="284975"/>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5F5290-DB8E-495D-B95E-781B7F52E595}"/>
                  </a:ext>
                </a:extLst>
              </p:cNvPr>
              <p:cNvSpPr txBox="1"/>
              <p:nvPr/>
            </p:nvSpPr>
            <p:spPr>
              <a:xfrm>
                <a:off x="4878370" y="3858493"/>
                <a:ext cx="4288144" cy="92230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unc>
                        <m:funcPr>
                          <m:ctrlPr>
                            <a:rPr lang="en-US" sz="1200" i="1" smtClean="0">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2</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r>
                                <a:rPr lang="id-ID"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3</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2</m:t>
                                      </m:r>
                                    </m:sub>
                                  </m:sSub>
                                </m:den>
                              </m:f>
                              <m:r>
                                <a:rPr lang="id-ID"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den>
                              </m:f>
                            </m:e>
                          </m:d>
                          <m:r>
                            <a:rPr lang="id-ID"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e>
                              </m:d>
                            </m:e>
                          </m:func>
                        </m:e>
                      </m:func>
                    </m:oMath>
                  </m:oMathPara>
                </a14:m>
                <a:endParaRPr lang="en-US" sz="1200" dirty="0"/>
              </a:p>
              <a:p>
                <a:pPr algn="ctr"/>
                <a14:m>
                  <m:oMathPara xmlns:m="http://schemas.openxmlformats.org/officeDocument/2006/math">
                    <m:oMathParaPr>
                      <m:jc m:val="centerGroup"/>
                    </m:oMathParaPr>
                    <m:oMath xmlns:m="http://schemas.openxmlformats.org/officeDocument/2006/math">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2</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e>
                          </m:d>
                        </m:e>
                      </m:func>
                      <m:r>
                        <a:rPr lang="id-ID"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3</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2</m:t>
                                      </m:r>
                                    </m:sub>
                                  </m:sSub>
                                </m:den>
                              </m:f>
                            </m:e>
                          </m:d>
                        </m:e>
                      </m:func>
                      <m:r>
                        <a:rPr lang="id-ID" sz="1200" i="1">
                          <a:latin typeface="Cambria Math" panose="02040503050406030204" pitchFamily="18" charset="0"/>
                        </a:rPr>
                        <m:t>+</m:t>
                      </m:r>
                      <m:r>
                        <a:rPr lang="en-US" sz="1200" b="0" i="1" smtClean="0">
                          <a:latin typeface="Cambria Math" panose="02040503050406030204" pitchFamily="18" charset="0"/>
                        </a:rPr>
                        <m:t>…</m:t>
                      </m:r>
                      <m:r>
                        <a:rPr lang="id-ID"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den>
                              </m:f>
                            </m:e>
                          </m:d>
                        </m:e>
                      </m:func>
                      <m:r>
                        <a:rPr lang="id-ID"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1</m:t>
                                      </m:r>
                                    </m:sub>
                                  </m:sSub>
                                </m:den>
                              </m:f>
                            </m:e>
                          </m:d>
                        </m:e>
                      </m:func>
                    </m:oMath>
                  </m:oMathPara>
                </a14:m>
                <a:endParaRPr lang="ko-KR" altLang="en-US" sz="1200" dirty="0"/>
              </a:p>
            </p:txBody>
          </p:sp>
        </mc:Choice>
        <mc:Fallback xmlns="">
          <p:sp>
            <p:nvSpPr>
              <p:cNvPr id="28" name="TextBox 27">
                <a:extLst>
                  <a:ext uri="{FF2B5EF4-FFF2-40B4-BE49-F238E27FC236}">
                    <a16:creationId xmlns:a16="http://schemas.microsoft.com/office/drawing/2014/main" id="{FE5F5290-DB8E-495D-B95E-781B7F52E595}"/>
                  </a:ext>
                </a:extLst>
              </p:cNvPr>
              <p:cNvSpPr txBox="1">
                <a:spLocks noRot="1" noChangeAspect="1" noMove="1" noResize="1" noEditPoints="1" noAdjustHandles="1" noChangeArrowheads="1" noChangeShapeType="1" noTextEdit="1"/>
              </p:cNvSpPr>
              <p:nvPr/>
            </p:nvSpPr>
            <p:spPr>
              <a:xfrm>
                <a:off x="4878370" y="3858493"/>
                <a:ext cx="4288144" cy="922304"/>
              </a:xfrm>
              <a:prstGeom prst="rect">
                <a:avLst/>
              </a:prstGeom>
              <a:blipFill>
                <a:blip r:embed="rId7"/>
                <a:stretch>
                  <a:fillRect/>
                </a:stretch>
              </a:blipFill>
            </p:spPr>
            <p:txBody>
              <a:bodyPr/>
              <a:lstStyle/>
              <a:p>
                <a:r>
                  <a:rPr lang="en-ID">
                    <a:noFill/>
                  </a:rPr>
                  <a:t> </a:t>
                </a:r>
              </a:p>
            </p:txBody>
          </p:sp>
        </mc:Fallback>
      </mc:AlternateContent>
      <p:sp>
        <p:nvSpPr>
          <p:cNvPr id="29" name="TextBox 28">
            <a:extLst>
              <a:ext uri="{FF2B5EF4-FFF2-40B4-BE49-F238E27FC236}">
                <a16:creationId xmlns:a16="http://schemas.microsoft.com/office/drawing/2014/main" id="{DF64E149-4EE5-4D76-BB8D-E796EB7A6AA0}"/>
              </a:ext>
            </a:extLst>
          </p:cNvPr>
          <p:cNvSpPr txBox="1"/>
          <p:nvPr/>
        </p:nvSpPr>
        <p:spPr>
          <a:xfrm>
            <a:off x="152502" y="2134984"/>
            <a:ext cx="3910116" cy="253916"/>
          </a:xfrm>
          <a:prstGeom prst="rect">
            <a:avLst/>
          </a:prstGeom>
          <a:noFill/>
        </p:spPr>
        <p:txBody>
          <a:bodyPr wrap="square" lIns="68580" tIns="34290" rIns="68580" bIns="34290" rtlCol="0">
            <a:spAutoFit/>
          </a:bodyPr>
          <a:lstStyle/>
          <a:p>
            <a:pPr algn="ctr"/>
            <a:r>
              <a:rPr lang="en-US" altLang="ko-KR" sz="1200" b="1" dirty="0" err="1">
                <a:solidFill>
                  <a:srgbClr val="32AEB8"/>
                </a:solidFill>
              </a:rPr>
              <a:t>Perhatikan</a:t>
            </a:r>
            <a:r>
              <a:rPr lang="en-US" altLang="ko-KR" sz="1200" b="1" dirty="0">
                <a:solidFill>
                  <a:srgbClr val="32AEB8"/>
                </a:solidFill>
              </a:rPr>
              <a:t> </a:t>
            </a:r>
            <a:r>
              <a:rPr lang="en-US" altLang="ko-KR" sz="1200" b="1" dirty="0" err="1">
                <a:solidFill>
                  <a:srgbClr val="32AEB8"/>
                </a:solidFill>
              </a:rPr>
              <a:t>persamaan</a:t>
            </a:r>
            <a:r>
              <a:rPr lang="en-US" altLang="ko-KR" sz="1200" b="1" dirty="0">
                <a:solidFill>
                  <a:srgbClr val="32AEB8"/>
                </a:solidFill>
              </a:rPr>
              <a:t> </a:t>
            </a:r>
            <a:r>
              <a:rPr lang="en-US" altLang="ko-KR" sz="1200" b="1" dirty="0" err="1">
                <a:solidFill>
                  <a:srgbClr val="32AEB8"/>
                </a:solidFill>
              </a:rPr>
              <a:t>berikut</a:t>
            </a:r>
            <a:endParaRPr lang="ko-KR" altLang="en-US" sz="1200" b="1" dirty="0">
              <a:solidFill>
                <a:srgbClr val="32AEB8"/>
              </a:solidFill>
            </a:endParaRPr>
          </a:p>
        </p:txBody>
      </p:sp>
      <p:sp>
        <p:nvSpPr>
          <p:cNvPr id="3" name="&quot;No&quot; Symbol 2"/>
          <p:cNvSpPr/>
          <p:nvPr/>
        </p:nvSpPr>
        <p:spPr>
          <a:xfrm>
            <a:off x="3854729" y="1164151"/>
            <a:ext cx="802537" cy="812067"/>
          </a:xfrm>
          <a:prstGeom prst="noSmoking">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hevron 29">
            <a:extLst>
              <a:ext uri="{FF2B5EF4-FFF2-40B4-BE49-F238E27FC236}">
                <a16:creationId xmlns:a16="http://schemas.microsoft.com/office/drawing/2014/main" id="{E0E29C09-8F37-4642-A50D-6D9685DE112D}"/>
              </a:ext>
            </a:extLst>
          </p:cNvPr>
          <p:cNvSpPr/>
          <p:nvPr/>
        </p:nvSpPr>
        <p:spPr>
          <a:xfrm rot="169700">
            <a:off x="4221273" y="2722937"/>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E5F5290-DB8E-495D-B95E-781B7F52E595}"/>
                  </a:ext>
                </a:extLst>
              </p:cNvPr>
              <p:cNvSpPr txBox="1"/>
              <p:nvPr/>
            </p:nvSpPr>
            <p:spPr>
              <a:xfrm>
                <a:off x="6529644" y="2210581"/>
                <a:ext cx="177731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→0</m:t>
                      </m:r>
                    </m:oMath>
                  </m:oMathPara>
                </a14:m>
                <a:endParaRPr lang="en-US" sz="1200" b="0" dirty="0"/>
              </a:p>
              <a:p>
                <a:pPr algn="ctr"/>
                <a:r>
                  <a:rPr lang="en-US" sz="1200" dirty="0" err="1"/>
                  <a:t>maka</a:t>
                </a:r>
                <a:endParaRPr lang="en-US" sz="1200" dirty="0"/>
              </a:p>
            </p:txBody>
          </p:sp>
        </mc:Choice>
        <mc:Fallback xmlns="">
          <p:sp>
            <p:nvSpPr>
              <p:cNvPr id="65" name="TextBox 64">
                <a:extLst>
                  <a:ext uri="{FF2B5EF4-FFF2-40B4-BE49-F238E27FC236}">
                    <a16:creationId xmlns:a16="http://schemas.microsoft.com/office/drawing/2014/main" id="{FE5F5290-DB8E-495D-B95E-781B7F52E595}"/>
                  </a:ext>
                </a:extLst>
              </p:cNvPr>
              <p:cNvSpPr txBox="1">
                <a:spLocks noRot="1" noChangeAspect="1" noMove="1" noResize="1" noEditPoints="1" noAdjustHandles="1" noChangeArrowheads="1" noChangeShapeType="1" noTextEdit="1"/>
              </p:cNvSpPr>
              <p:nvPr/>
            </p:nvSpPr>
            <p:spPr>
              <a:xfrm>
                <a:off x="6529644" y="2210581"/>
                <a:ext cx="1777313" cy="461665"/>
              </a:xfrm>
              <a:prstGeom prst="rect">
                <a:avLst/>
              </a:prstGeom>
              <a:blipFill>
                <a:blip r:embed="rId8"/>
                <a:stretch>
                  <a:fillRect b="-9333"/>
                </a:stretch>
              </a:blipFill>
            </p:spPr>
            <p:txBody>
              <a:bodyPr/>
              <a:lstStyle/>
              <a:p>
                <a:r>
                  <a:rPr lang="en-ID">
                    <a:noFill/>
                  </a:rPr>
                  <a:t> </a:t>
                </a:r>
              </a:p>
            </p:txBody>
          </p:sp>
        </mc:Fallback>
      </mc:AlternateContent>
      <p:sp>
        <p:nvSpPr>
          <p:cNvPr id="67" name="TextBox 66">
            <a:extLst>
              <a:ext uri="{FF2B5EF4-FFF2-40B4-BE49-F238E27FC236}">
                <a16:creationId xmlns:a16="http://schemas.microsoft.com/office/drawing/2014/main" id="{DF64E149-4EE5-4D76-BB8D-E796EB7A6AA0}"/>
              </a:ext>
            </a:extLst>
          </p:cNvPr>
          <p:cNvSpPr txBox="1"/>
          <p:nvPr/>
        </p:nvSpPr>
        <p:spPr>
          <a:xfrm>
            <a:off x="857703" y="3680453"/>
            <a:ext cx="2329358" cy="325458"/>
          </a:xfrm>
          <a:prstGeom prst="rect">
            <a:avLst/>
          </a:prstGeom>
          <a:noFill/>
        </p:spPr>
        <p:txBody>
          <a:bodyPr wrap="square" lIns="68580" tIns="34290" rIns="68580" bIns="34290" rtlCol="0">
            <a:spAutoFit/>
          </a:bodyPr>
          <a:lstStyle/>
          <a:p>
            <a:pPr algn="ctr"/>
            <a:r>
              <a:rPr lang="en-US" sz="1600" b="1" i="1" dirty="0">
                <a:solidFill>
                  <a:srgbClr val="32AEB8"/>
                </a:solidFill>
              </a:rPr>
              <a:t>Return</a:t>
            </a:r>
            <a:r>
              <a:rPr lang="id-ID" sz="1600" b="1" dirty="0">
                <a:solidFill>
                  <a:srgbClr val="32AEB8"/>
                </a:solidFill>
              </a:rPr>
              <a:t> </a:t>
            </a:r>
            <a:r>
              <a:rPr lang="en-US" sz="1600" b="1" dirty="0" err="1">
                <a:solidFill>
                  <a:srgbClr val="32AEB8"/>
                </a:solidFill>
              </a:rPr>
              <a:t>pada</a:t>
            </a:r>
            <a:r>
              <a:rPr lang="en-US" sz="1600" b="1" dirty="0">
                <a:solidFill>
                  <a:srgbClr val="32AEB8"/>
                </a:solidFill>
              </a:rPr>
              <a:t> </a:t>
            </a:r>
            <a:r>
              <a:rPr lang="en-US" sz="1600" b="1" dirty="0" err="1">
                <a:solidFill>
                  <a:srgbClr val="32AEB8"/>
                </a:solidFill>
              </a:rPr>
              <a:t>saat</a:t>
            </a:r>
            <a:r>
              <a:rPr lang="en-US" sz="1600" b="1" dirty="0">
                <a:solidFill>
                  <a:srgbClr val="32AEB8"/>
                </a:solidFill>
              </a:rPr>
              <a:t>-t</a:t>
            </a:r>
            <a:endParaRPr lang="ko-KR" altLang="en-US" sz="1600" b="1" i="1" dirty="0">
              <a:solidFill>
                <a:srgbClr val="32AEB8"/>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E5F5290-DB8E-495D-B95E-781B7F52E595}"/>
                  </a:ext>
                </a:extLst>
              </p:cNvPr>
              <p:cNvSpPr txBox="1"/>
              <p:nvPr/>
            </p:nvSpPr>
            <p:spPr>
              <a:xfrm>
                <a:off x="5153285" y="2493453"/>
                <a:ext cx="3382984" cy="876650"/>
              </a:xfrm>
              <a:prstGeom prst="rect">
                <a:avLst/>
              </a:prstGeom>
              <a:noFill/>
            </p:spPr>
            <p:txBody>
              <a:bodyPr wrap="square" rtlCol="0">
                <a:spAutoFit/>
              </a:bodyPr>
              <a:lstStyle/>
              <a:p>
                <a:endParaRPr lang="en-US" sz="1200" dirty="0"/>
              </a:p>
              <a:p>
                <a:pPr/>
                <a14:m>
                  <m:oMathPara xmlns:m="http://schemas.openxmlformats.org/officeDocument/2006/math">
                    <m:oMathParaPr>
                      <m:jc m:val="centerGroup"/>
                    </m:oMathParaPr>
                    <m:oMath xmlns:m="http://schemas.openxmlformats.org/officeDocument/2006/math">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r>
                                <a:rPr lang="en-US" sz="1200" b="0" i="1" smtClean="0">
                                  <a:latin typeface="Cambria Math" panose="02040503050406030204" pitchFamily="18" charset="0"/>
                                </a:rPr>
                                <m:t>1+</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𝑡</m:t>
                                  </m:r>
                                </m:sub>
                              </m:sSub>
                            </m:e>
                          </m:d>
                        </m:e>
                      </m:func>
                      <m:r>
                        <a:rPr lang="id-ID" sz="1200" i="1">
                          <a:latin typeface="Cambria Math" panose="02040503050406030204" pitchFamily="18" charset="0"/>
                        </a:rPr>
                        <m:t>=</m:t>
                      </m:r>
                      <m:func>
                        <m:funcPr>
                          <m:ctrlPr>
                            <a:rPr lang="en-US" sz="1200" i="1">
                              <a:latin typeface="Cambria Math" panose="02040503050406030204" pitchFamily="18" charset="0"/>
                            </a:rPr>
                          </m:ctrlPr>
                        </m:funcPr>
                        <m:fName>
                          <m:r>
                            <m:rPr>
                              <m:sty m:val="p"/>
                            </m:rPr>
                            <a:rPr lang="id-ID" sz="1200">
                              <a:latin typeface="Cambria Math" panose="02040503050406030204" pitchFamily="18" charset="0"/>
                            </a:rPr>
                            <m:t>ln</m:t>
                          </m:r>
                        </m:fName>
                        <m:e>
                          <m:d>
                            <m:dPr>
                              <m:ctrlPr>
                                <a:rPr lang="en-US" sz="1200" i="1">
                                  <a:latin typeface="Cambria Math" panose="02040503050406030204" pitchFamily="18" charset="0"/>
                                </a:rPr>
                              </m:ctrlPr>
                            </m:dPr>
                            <m:e>
                              <m:r>
                                <a:rPr lang="id-ID" sz="1200" i="1">
                                  <a:latin typeface="Cambria Math" panose="02040503050406030204" pitchFamily="18" charset="0"/>
                                </a:rPr>
                                <m:t>1+</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den>
                              </m:f>
                            </m:e>
                          </m:d>
                        </m:e>
                      </m:func>
                      <m:r>
                        <a:rPr lang="id-ID"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sub>
                          </m:sSub>
                          <m:r>
                            <a:rPr lang="id-ID"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num>
                        <m:den>
                          <m:sSub>
                            <m:sSubPr>
                              <m:ctrlPr>
                                <a:rPr lang="en-US" sz="1200" i="1">
                                  <a:latin typeface="Cambria Math" panose="02040503050406030204" pitchFamily="18" charset="0"/>
                                </a:rPr>
                              </m:ctrlPr>
                            </m:sSubPr>
                            <m:e>
                              <m:r>
                                <a:rPr lang="id-ID" sz="1200" i="1">
                                  <a:latin typeface="Cambria Math" panose="02040503050406030204" pitchFamily="18" charset="0"/>
                                </a:rPr>
                                <m:t>𝑃</m:t>
                              </m:r>
                            </m:e>
                            <m:sub>
                              <m:r>
                                <a:rPr lang="id-ID" sz="1200" i="1">
                                  <a:latin typeface="Cambria Math" panose="02040503050406030204" pitchFamily="18" charset="0"/>
                                </a:rPr>
                                <m:t>𝑡</m:t>
                              </m:r>
                              <m:r>
                                <a:rPr lang="id-ID" sz="1200" i="1">
                                  <a:latin typeface="Cambria Math" panose="02040503050406030204" pitchFamily="18" charset="0"/>
                                </a:rPr>
                                <m:t>−1</m:t>
                              </m:r>
                            </m:sub>
                          </m:sSub>
                        </m:den>
                      </m:f>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𝑡</m:t>
                          </m:r>
                        </m:sub>
                      </m:sSub>
                    </m:oMath>
                  </m:oMathPara>
                </a14:m>
                <a:endParaRPr lang="en-US" sz="1200" dirty="0"/>
              </a:p>
              <a:p>
                <a:pPr algn="ctr"/>
                <a:endParaRPr lang="ko-KR" altLang="en-US" sz="1200" dirty="0"/>
              </a:p>
            </p:txBody>
          </p:sp>
        </mc:Choice>
        <mc:Fallback xmlns="">
          <p:sp>
            <p:nvSpPr>
              <p:cNvPr id="68" name="TextBox 67">
                <a:extLst>
                  <a:ext uri="{FF2B5EF4-FFF2-40B4-BE49-F238E27FC236}">
                    <a16:creationId xmlns:a16="http://schemas.microsoft.com/office/drawing/2014/main" id="{FE5F5290-DB8E-495D-B95E-781B7F52E595}"/>
                  </a:ext>
                </a:extLst>
              </p:cNvPr>
              <p:cNvSpPr txBox="1">
                <a:spLocks noRot="1" noChangeAspect="1" noMove="1" noResize="1" noEditPoints="1" noAdjustHandles="1" noChangeArrowheads="1" noChangeShapeType="1" noTextEdit="1"/>
              </p:cNvSpPr>
              <p:nvPr/>
            </p:nvSpPr>
            <p:spPr>
              <a:xfrm>
                <a:off x="5153285" y="2493453"/>
                <a:ext cx="3382984" cy="876650"/>
              </a:xfrm>
              <a:prstGeom prst="rect">
                <a:avLst/>
              </a:prstGeom>
              <a:blipFill>
                <a:blip r:embed="rId9"/>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7" name="Oval 3">
                <a:extLst>
                  <a:ext uri="{FF2B5EF4-FFF2-40B4-BE49-F238E27FC236}">
                    <a16:creationId xmlns:a16="http://schemas.microsoft.com/office/drawing/2014/main" id="{026BD966-106F-45FA-960B-252DEE2C4D05}"/>
                  </a:ext>
                </a:extLst>
              </p:cNvPr>
              <p:cNvSpPr/>
              <p:nvPr/>
            </p:nvSpPr>
            <p:spPr>
              <a:xfrm>
                <a:off x="578621" y="4103308"/>
                <a:ext cx="2905931" cy="639301"/>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latinLnBrk="0"/>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id-ID" sz="1200" i="1">
                              <a:solidFill>
                                <a:schemeClr val="tx1"/>
                              </a:solidFill>
                              <a:latin typeface="Cambria Math" panose="02040503050406030204" pitchFamily="18" charset="0"/>
                            </a:rPr>
                            <m:t>𝑟</m:t>
                          </m:r>
                        </m:e>
                        <m:sub>
                          <m:r>
                            <a:rPr lang="id-ID" sz="1200" i="1">
                              <a:solidFill>
                                <a:schemeClr val="tx1"/>
                              </a:solidFill>
                              <a:latin typeface="Cambria Math" panose="02040503050406030204" pitchFamily="18" charset="0"/>
                            </a:rPr>
                            <m:t>𝑡</m:t>
                          </m:r>
                        </m:sub>
                      </m:sSub>
                      <m:r>
                        <a:rPr lang="id-ID" sz="1200" i="1">
                          <a:solidFill>
                            <a:schemeClr val="tx1"/>
                          </a:solidFill>
                          <a:latin typeface="Cambria Math" panose="02040503050406030204" pitchFamily="18" charset="0"/>
                        </a:rPr>
                        <m:t>=</m:t>
                      </m:r>
                      <m:func>
                        <m:funcPr>
                          <m:ctrlPr>
                            <a:rPr lang="en-US" sz="1200" b="0" i="1" smtClean="0">
                              <a:solidFill>
                                <a:schemeClr val="tx1"/>
                              </a:solidFill>
                              <a:latin typeface="Cambria Math" panose="02040503050406030204" pitchFamily="18" charset="0"/>
                            </a:rPr>
                          </m:ctrlPr>
                        </m:funcPr>
                        <m:fName>
                          <m:r>
                            <m:rPr>
                              <m:sty m:val="p"/>
                            </m:rPr>
                            <a:rPr lang="en-US" sz="1200" b="0" i="0" smtClean="0">
                              <a:solidFill>
                                <a:schemeClr val="tx1"/>
                              </a:solidFill>
                              <a:latin typeface="Cambria Math" panose="02040503050406030204" pitchFamily="18" charset="0"/>
                            </a:rPr>
                            <m:t>ln</m:t>
                          </m:r>
                        </m:fName>
                        <m:e>
                          <m:d>
                            <m:dPr>
                              <m:ctrlPr>
                                <a:rPr lang="en-US" sz="1200" b="0" i="1" smtClean="0">
                                  <a:solidFill>
                                    <a:schemeClr val="tx1"/>
                                  </a:solidFill>
                                  <a:latin typeface="Cambria Math" panose="02040503050406030204" pitchFamily="18" charset="0"/>
                                </a:rPr>
                              </m:ctrlPr>
                            </m:dPr>
                            <m:e>
                              <m:r>
                                <a:rPr lang="en-US" sz="1200" b="0" i="1" smtClean="0">
                                  <a:solidFill>
                                    <a:schemeClr val="tx1"/>
                                  </a:solidFill>
                                  <a:latin typeface="Cambria Math" panose="02040503050406030204" pitchFamily="18" charset="0"/>
                                </a:rPr>
                                <m:t>1+</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𝑟</m:t>
                                  </m:r>
                                </m:e>
                                <m:sub>
                                  <m:r>
                                    <a:rPr lang="en-US" sz="1200" b="0" i="1" smtClean="0">
                                      <a:solidFill>
                                        <a:schemeClr val="tx1"/>
                                      </a:solidFill>
                                      <a:latin typeface="Cambria Math" panose="02040503050406030204" pitchFamily="18" charset="0"/>
                                    </a:rPr>
                                    <m:t>𝑡</m:t>
                                  </m:r>
                                </m:sub>
                              </m:sSub>
                            </m:e>
                          </m:d>
                        </m:e>
                      </m:func>
                      <m:r>
                        <a:rPr lang="en-US" sz="1200" b="0" i="1" smtClean="0">
                          <a:solidFill>
                            <a:schemeClr val="tx1"/>
                          </a:solidFill>
                          <a:latin typeface="Cambria Math" panose="02040503050406030204" pitchFamily="18" charset="0"/>
                        </a:rPr>
                        <m:t>=</m:t>
                      </m:r>
                      <m:func>
                        <m:funcPr>
                          <m:ctrlPr>
                            <a:rPr lang="en-US" sz="1200" i="1">
                              <a:solidFill>
                                <a:schemeClr val="tx1"/>
                              </a:solidFill>
                              <a:latin typeface="Cambria Math" panose="02040503050406030204" pitchFamily="18" charset="0"/>
                            </a:rPr>
                          </m:ctrlPr>
                        </m:funcPr>
                        <m:fName>
                          <m:r>
                            <m:rPr>
                              <m:sty m:val="p"/>
                            </m:rPr>
                            <a:rPr lang="id-ID" sz="1200">
                              <a:solidFill>
                                <a:schemeClr val="tx1"/>
                              </a:solidFill>
                              <a:latin typeface="Cambria Math" panose="02040503050406030204" pitchFamily="18" charset="0"/>
                            </a:rPr>
                            <m:t>ln</m:t>
                          </m:r>
                        </m:fName>
                        <m:e>
                          <m:d>
                            <m:dPr>
                              <m:ctrlPr>
                                <a:rPr lang="en-US" sz="1200" i="1">
                                  <a:solidFill>
                                    <a:schemeClr val="tx1"/>
                                  </a:solidFill>
                                  <a:latin typeface="Cambria Math" panose="02040503050406030204" pitchFamily="18" charset="0"/>
                                </a:rPr>
                              </m:ctrlPr>
                            </m:dPr>
                            <m:e>
                              <m:f>
                                <m:fPr>
                                  <m:ctrlPr>
                                    <a:rPr lang="en-US" sz="1200" i="1">
                                      <a:solidFill>
                                        <a:schemeClr val="tx1"/>
                                      </a:solidFill>
                                      <a:latin typeface="Cambria Math" panose="02040503050406030204" pitchFamily="18" charset="0"/>
                                    </a:rPr>
                                  </m:ctrlPr>
                                </m:fPr>
                                <m:num>
                                  <m:sSub>
                                    <m:sSubPr>
                                      <m:ctrlPr>
                                        <a:rPr lang="en-US" sz="1200" i="1">
                                          <a:solidFill>
                                            <a:schemeClr val="tx1"/>
                                          </a:solidFill>
                                          <a:latin typeface="Cambria Math" panose="02040503050406030204" pitchFamily="18" charset="0"/>
                                        </a:rPr>
                                      </m:ctrlPr>
                                    </m:sSubPr>
                                    <m:e>
                                      <m:r>
                                        <a:rPr lang="id-ID" sz="1200" i="1">
                                          <a:solidFill>
                                            <a:schemeClr val="tx1"/>
                                          </a:solidFill>
                                          <a:latin typeface="Cambria Math" panose="02040503050406030204" pitchFamily="18" charset="0"/>
                                        </a:rPr>
                                        <m:t>𝑃</m:t>
                                      </m:r>
                                    </m:e>
                                    <m:sub>
                                      <m:r>
                                        <a:rPr lang="id-ID" sz="1200" i="1">
                                          <a:solidFill>
                                            <a:schemeClr val="tx1"/>
                                          </a:solidFill>
                                          <a:latin typeface="Cambria Math" panose="02040503050406030204" pitchFamily="18" charset="0"/>
                                        </a:rPr>
                                        <m:t>𝑡</m:t>
                                      </m:r>
                                    </m:sub>
                                  </m:sSub>
                                </m:num>
                                <m:den>
                                  <m:sSub>
                                    <m:sSubPr>
                                      <m:ctrlPr>
                                        <a:rPr lang="en-US" sz="1200" i="1">
                                          <a:solidFill>
                                            <a:schemeClr val="tx1"/>
                                          </a:solidFill>
                                          <a:latin typeface="Cambria Math" panose="02040503050406030204" pitchFamily="18" charset="0"/>
                                        </a:rPr>
                                      </m:ctrlPr>
                                    </m:sSubPr>
                                    <m:e>
                                      <m:r>
                                        <a:rPr lang="id-ID" sz="1200" i="1">
                                          <a:solidFill>
                                            <a:schemeClr val="tx1"/>
                                          </a:solidFill>
                                          <a:latin typeface="Cambria Math" panose="02040503050406030204" pitchFamily="18" charset="0"/>
                                        </a:rPr>
                                        <m:t>𝑃</m:t>
                                      </m:r>
                                    </m:e>
                                    <m:sub>
                                      <m:r>
                                        <a:rPr lang="id-ID" sz="1200" i="1">
                                          <a:solidFill>
                                            <a:schemeClr val="tx1"/>
                                          </a:solidFill>
                                          <a:latin typeface="Cambria Math" panose="02040503050406030204" pitchFamily="18" charset="0"/>
                                        </a:rPr>
                                        <m:t>𝑡</m:t>
                                      </m:r>
                                      <m:r>
                                        <a:rPr lang="en-US" sz="1200" b="0" i="1" smtClean="0">
                                          <a:solidFill>
                                            <a:schemeClr val="tx1"/>
                                          </a:solidFill>
                                          <a:latin typeface="Cambria Math" panose="02040503050406030204" pitchFamily="18" charset="0"/>
                                        </a:rPr>
                                        <m:t>−1</m:t>
                                      </m:r>
                                    </m:sub>
                                  </m:sSub>
                                </m:den>
                              </m:f>
                            </m:e>
                          </m:d>
                        </m:e>
                      </m:func>
                    </m:oMath>
                  </m:oMathPara>
                </a14:m>
                <a:endParaRPr lang="en-US" sz="1200" dirty="0">
                  <a:solidFill>
                    <a:schemeClr val="tx1"/>
                  </a:solidFill>
                </a:endParaRPr>
              </a:p>
            </p:txBody>
          </p:sp>
        </mc:Choice>
        <mc:Fallback xmlns="">
          <p:sp>
            <p:nvSpPr>
              <p:cNvPr id="37" name="Oval 3">
                <a:extLst>
                  <a:ext uri="{FF2B5EF4-FFF2-40B4-BE49-F238E27FC236}">
                    <a16:creationId xmlns:a16="http://schemas.microsoft.com/office/drawing/2014/main" id="{026BD966-106F-45FA-960B-252DEE2C4D05}"/>
                  </a:ext>
                </a:extLst>
              </p:cNvPr>
              <p:cNvSpPr>
                <a:spLocks noRot="1" noChangeAspect="1" noMove="1" noResize="1" noEditPoints="1" noAdjustHandles="1" noChangeArrowheads="1" noChangeShapeType="1" noTextEdit="1"/>
              </p:cNvSpPr>
              <p:nvPr/>
            </p:nvSpPr>
            <p:spPr>
              <a:xfrm>
                <a:off x="578621" y="4103308"/>
                <a:ext cx="2905931" cy="639301"/>
              </a:xfrm>
              <a:prstGeom prst="ellipse">
                <a:avLst/>
              </a:prstGeom>
              <a:blipFill>
                <a:blip r:embed="rId10"/>
                <a:stretch>
                  <a:fillRect/>
                </a:stretch>
              </a:blipFill>
              <a:ln>
                <a:noFill/>
              </a:ln>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2C51925-6962-4990-B354-8609D72C0648}"/>
                  </a:ext>
                </a:extLst>
              </p:cNvPr>
              <p:cNvSpPr txBox="1"/>
              <p:nvPr/>
            </p:nvSpPr>
            <p:spPr>
              <a:xfrm>
                <a:off x="351291" y="2637320"/>
                <a:ext cx="3238119" cy="55201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=1+</m:t>
                      </m:r>
                      <m:f>
                        <m:fPr>
                          <m:ctrlPr>
                            <a:rPr lang="en-US" sz="1400" i="1" smtClean="0">
                              <a:latin typeface="Cambria Math" panose="02040503050406030204" pitchFamily="18" charset="0"/>
                            </a:rPr>
                          </m:ctrlPr>
                        </m:fPr>
                        <m:num>
                          <m:sSub>
                            <m:sSubPr>
                              <m:ctrlPr>
                                <a:rPr lang="en-US" sz="1400" i="1">
                                  <a:latin typeface="Cambria Math" panose="02040503050406030204" pitchFamily="18" charset="0"/>
                                </a:rPr>
                              </m:ctrlPr>
                            </m:sSubPr>
                            <m:e>
                              <m:r>
                                <a:rPr lang="id-ID" sz="1400" i="1">
                                  <a:latin typeface="Cambria Math" panose="02040503050406030204" pitchFamily="18" charset="0"/>
                                </a:rPr>
                                <m:t>𝑃</m:t>
                              </m:r>
                            </m:e>
                            <m:sub>
                              <m:r>
                                <a:rPr lang="id-ID" sz="1400" i="1">
                                  <a:latin typeface="Cambria Math" panose="02040503050406030204" pitchFamily="18" charset="0"/>
                                </a:rPr>
                                <m:t>𝑡</m:t>
                              </m:r>
                            </m:sub>
                          </m:sSub>
                          <m:r>
                            <a:rPr lang="id-ID" sz="1400" i="1">
                              <a:latin typeface="Cambria Math" panose="02040503050406030204" pitchFamily="18" charset="0"/>
                            </a:rPr>
                            <m:t>−</m:t>
                          </m:r>
                          <m:sSub>
                            <m:sSubPr>
                              <m:ctrlPr>
                                <a:rPr lang="en-US" sz="1400" i="1">
                                  <a:latin typeface="Cambria Math" panose="02040503050406030204" pitchFamily="18" charset="0"/>
                                </a:rPr>
                              </m:ctrlPr>
                            </m:sSubPr>
                            <m:e>
                              <m:r>
                                <a:rPr lang="id-ID" sz="1400" i="1">
                                  <a:latin typeface="Cambria Math" panose="02040503050406030204" pitchFamily="18" charset="0"/>
                                </a:rPr>
                                <m:t>𝑃</m:t>
                              </m:r>
                            </m:e>
                            <m:sub>
                              <m:r>
                                <a:rPr lang="id-ID" sz="1400" i="1">
                                  <a:latin typeface="Cambria Math" panose="02040503050406030204" pitchFamily="18" charset="0"/>
                                </a:rPr>
                                <m:t>𝑡</m:t>
                              </m:r>
                              <m:r>
                                <a:rPr lang="id-ID" sz="1400" i="1">
                                  <a:latin typeface="Cambria Math" panose="02040503050406030204" pitchFamily="18" charset="0"/>
                                </a:rPr>
                                <m:t>−1</m:t>
                              </m:r>
                            </m:sub>
                          </m:sSub>
                        </m:num>
                        <m:den>
                          <m:sSub>
                            <m:sSubPr>
                              <m:ctrlPr>
                                <a:rPr lang="en-US" sz="1400" i="1">
                                  <a:latin typeface="Cambria Math" panose="02040503050406030204" pitchFamily="18" charset="0"/>
                                </a:rPr>
                              </m:ctrlPr>
                            </m:sSubPr>
                            <m:e>
                              <m:r>
                                <a:rPr lang="id-ID" sz="1400" i="1">
                                  <a:latin typeface="Cambria Math" panose="02040503050406030204" pitchFamily="18" charset="0"/>
                                </a:rPr>
                                <m:t>𝑃</m:t>
                              </m:r>
                            </m:e>
                            <m:sub>
                              <m:r>
                                <a:rPr lang="id-ID" sz="1400" i="1">
                                  <a:latin typeface="Cambria Math" panose="02040503050406030204" pitchFamily="18" charset="0"/>
                                </a:rPr>
                                <m:t>𝑡</m:t>
                              </m:r>
                              <m:r>
                                <a:rPr lang="id-ID" sz="1400" i="1">
                                  <a:latin typeface="Cambria Math" panose="02040503050406030204" pitchFamily="18" charset="0"/>
                                </a:rPr>
                                <m:t>−1</m:t>
                              </m:r>
                            </m:sub>
                          </m:sSub>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i="1">
                                  <a:latin typeface="Cambria Math" panose="02040503050406030204" pitchFamily="18" charset="0"/>
                                </a:rPr>
                              </m:ctrlPr>
                            </m:sSubPr>
                            <m:e>
                              <m:r>
                                <a:rPr lang="id-ID" sz="1400" i="1">
                                  <a:latin typeface="Cambria Math" panose="02040503050406030204" pitchFamily="18" charset="0"/>
                                </a:rPr>
                                <m:t>𝑃</m:t>
                              </m:r>
                            </m:e>
                            <m:sub>
                              <m:r>
                                <a:rPr lang="id-ID" sz="1400" i="1">
                                  <a:latin typeface="Cambria Math" panose="02040503050406030204" pitchFamily="18" charset="0"/>
                                </a:rPr>
                                <m:t>𝑡</m:t>
                              </m:r>
                            </m:sub>
                          </m:sSub>
                        </m:num>
                        <m:den>
                          <m:sSub>
                            <m:sSubPr>
                              <m:ctrlPr>
                                <a:rPr lang="en-US" sz="1400" i="1">
                                  <a:latin typeface="Cambria Math" panose="02040503050406030204" pitchFamily="18" charset="0"/>
                                </a:rPr>
                              </m:ctrlPr>
                            </m:sSubPr>
                            <m:e>
                              <m:r>
                                <a:rPr lang="id-ID" sz="1400" i="1">
                                  <a:latin typeface="Cambria Math" panose="02040503050406030204" pitchFamily="18" charset="0"/>
                                </a:rPr>
                                <m:t>𝑃</m:t>
                              </m:r>
                            </m:e>
                            <m:sub>
                              <m:r>
                                <a:rPr lang="id-ID" sz="1400" i="1">
                                  <a:latin typeface="Cambria Math" panose="02040503050406030204" pitchFamily="18" charset="0"/>
                                </a:rPr>
                                <m:t>𝑡</m:t>
                              </m:r>
                              <m:r>
                                <a:rPr lang="id-ID" sz="1400" i="1">
                                  <a:latin typeface="Cambria Math" panose="02040503050406030204" pitchFamily="18" charset="0"/>
                                </a:rPr>
                                <m:t>−1</m:t>
                              </m:r>
                            </m:sub>
                          </m:sSub>
                        </m:den>
                      </m:f>
                    </m:oMath>
                  </m:oMathPara>
                </a14:m>
                <a:endParaRPr lang="ko-KR" altLang="en-US" sz="1400" b="1" dirty="0"/>
              </a:p>
            </p:txBody>
          </p:sp>
        </mc:Choice>
        <mc:Fallback xmlns="">
          <p:sp>
            <p:nvSpPr>
              <p:cNvPr id="38" name="TextBox 37">
                <a:extLst>
                  <a:ext uri="{FF2B5EF4-FFF2-40B4-BE49-F238E27FC236}">
                    <a16:creationId xmlns:a16="http://schemas.microsoft.com/office/drawing/2014/main" id="{62C51925-6962-4990-B354-8609D72C0648}"/>
                  </a:ext>
                </a:extLst>
              </p:cNvPr>
              <p:cNvSpPr txBox="1">
                <a:spLocks noRot="1" noChangeAspect="1" noMove="1" noResize="1" noEditPoints="1" noAdjustHandles="1" noChangeArrowheads="1" noChangeShapeType="1" noTextEdit="1"/>
              </p:cNvSpPr>
              <p:nvPr/>
            </p:nvSpPr>
            <p:spPr>
              <a:xfrm>
                <a:off x="351291" y="2637320"/>
                <a:ext cx="3238119" cy="552011"/>
              </a:xfrm>
              <a:prstGeom prst="rect">
                <a:avLst/>
              </a:prstGeom>
              <a:blipFill>
                <a:blip r:embed="rId11"/>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5589CD6-E063-4CB3-B94B-619952829C6D}"/>
                  </a:ext>
                </a:extLst>
              </p:cNvPr>
              <p:cNvSpPr txBox="1"/>
              <p:nvPr/>
            </p:nvSpPr>
            <p:spPr>
              <a:xfrm>
                <a:off x="4689356" y="3519669"/>
                <a:ext cx="4288144" cy="315471"/>
              </a:xfrm>
              <a:prstGeom prst="rect">
                <a:avLst/>
              </a:prstGeom>
              <a:noFill/>
            </p:spPr>
            <p:txBody>
              <a:bodyPr wrap="square" lIns="68580" tIns="34290" rIns="68580" bIns="34290" rtlCol="0">
                <a:spAutoFit/>
              </a:bodyPr>
              <a:lstStyle/>
              <a:p>
                <a:pPr algn="ctr"/>
                <a:r>
                  <a:rPr lang="en-US" sz="1600" b="1" dirty="0" err="1">
                    <a:solidFill>
                      <a:srgbClr val="32AEB8"/>
                    </a:solidFill>
                  </a:rPr>
                  <a:t>Jumlah</a:t>
                </a:r>
                <a:r>
                  <a:rPr lang="en-US" sz="1600" b="1" i="1" dirty="0">
                    <a:solidFill>
                      <a:srgbClr val="32AEB8"/>
                    </a:solidFill>
                  </a:rPr>
                  <a:t> R</a:t>
                </a:r>
                <a:r>
                  <a:rPr lang="id-ID" sz="1600" b="1" i="1" dirty="0">
                    <a:solidFill>
                      <a:srgbClr val="32AEB8"/>
                    </a:solidFill>
                  </a:rPr>
                  <a:t>eturn</a:t>
                </a:r>
                <a:r>
                  <a:rPr lang="id-ID" sz="1600" b="1" dirty="0">
                    <a:solidFill>
                      <a:srgbClr val="32AEB8"/>
                    </a:solidFill>
                  </a:rPr>
                  <a:t> </a:t>
                </a:r>
                <a:r>
                  <a:rPr lang="en-US" sz="1600" b="1" dirty="0" err="1">
                    <a:solidFill>
                      <a:srgbClr val="32AEB8"/>
                    </a:solidFill>
                  </a:rPr>
                  <a:t>harian</a:t>
                </a:r>
                <a:r>
                  <a:rPr lang="en-US" sz="1600" b="1" dirty="0">
                    <a:solidFill>
                      <a:srgbClr val="32AEB8"/>
                    </a:solidFill>
                  </a:rPr>
                  <a:t> </a:t>
                </a:r>
                <a14:m>
                  <m:oMath xmlns:m="http://schemas.openxmlformats.org/officeDocument/2006/math">
                    <m:r>
                      <a:rPr lang="en-US" sz="1600" b="1" i="1">
                        <a:solidFill>
                          <a:srgbClr val="32AEB8"/>
                        </a:solidFill>
                        <a:latin typeface="Cambria Math" panose="02040503050406030204" pitchFamily="18" charset="0"/>
                      </a:rPr>
                      <m:t>=</m:t>
                    </m:r>
                    <m:r>
                      <m:rPr>
                        <m:nor/>
                      </m:rPr>
                      <a:rPr lang="en-US" sz="1600" b="1" i="1" dirty="0">
                        <a:solidFill>
                          <a:srgbClr val="32AEB8"/>
                        </a:solidFill>
                      </a:rPr>
                      <m:t>R</m:t>
                    </m:r>
                    <m:r>
                      <m:rPr>
                        <m:nor/>
                      </m:rPr>
                      <a:rPr lang="id-ID" sz="1600" b="1" i="1" dirty="0">
                        <a:solidFill>
                          <a:srgbClr val="32AEB8"/>
                        </a:solidFill>
                      </a:rPr>
                      <m:t>eturn</m:t>
                    </m:r>
                    <m:r>
                      <m:rPr>
                        <m:nor/>
                      </m:rPr>
                      <a:rPr lang="id-ID" sz="1600" b="1" dirty="0">
                        <a:solidFill>
                          <a:srgbClr val="32AEB8"/>
                        </a:solidFill>
                      </a:rPr>
                      <m:t> </m:t>
                    </m:r>
                    <m:r>
                      <m:rPr>
                        <m:nor/>
                      </m:rPr>
                      <a:rPr lang="en-US" sz="1600" b="1" i="0" dirty="0" smtClean="0">
                        <a:solidFill>
                          <a:srgbClr val="32AEB8"/>
                        </a:solidFill>
                      </a:rPr>
                      <m:t>mingguan</m:t>
                    </m:r>
                  </m:oMath>
                </a14:m>
                <a:endParaRPr lang="ko-KR" altLang="en-US" sz="1600" b="1" i="1" dirty="0">
                  <a:solidFill>
                    <a:srgbClr val="32AEB8"/>
                  </a:solidFill>
                </a:endParaRPr>
              </a:p>
            </p:txBody>
          </p:sp>
        </mc:Choice>
        <mc:Fallback xmlns="">
          <p:sp>
            <p:nvSpPr>
              <p:cNvPr id="39" name="TextBox 38">
                <a:extLst>
                  <a:ext uri="{FF2B5EF4-FFF2-40B4-BE49-F238E27FC236}">
                    <a16:creationId xmlns:a16="http://schemas.microsoft.com/office/drawing/2014/main" id="{A5589CD6-E063-4CB3-B94B-619952829C6D}"/>
                  </a:ext>
                </a:extLst>
              </p:cNvPr>
              <p:cNvSpPr txBox="1">
                <a:spLocks noRot="1" noChangeAspect="1" noMove="1" noResize="1" noEditPoints="1" noAdjustHandles="1" noChangeArrowheads="1" noChangeShapeType="1" noTextEdit="1"/>
              </p:cNvSpPr>
              <p:nvPr/>
            </p:nvSpPr>
            <p:spPr>
              <a:xfrm>
                <a:off x="4689356" y="3519669"/>
                <a:ext cx="4288144" cy="315471"/>
              </a:xfrm>
              <a:prstGeom prst="rect">
                <a:avLst/>
              </a:prstGeom>
              <a:blipFill>
                <a:blip r:embed="rId12"/>
                <a:stretch>
                  <a:fillRect t="-9615" b="-26923"/>
                </a:stretch>
              </a:blipFill>
            </p:spPr>
            <p:txBody>
              <a:bodyPr/>
              <a:lstStyle/>
              <a:p>
                <a:r>
                  <a:rPr lang="en-ID">
                    <a:noFill/>
                  </a:rPr>
                  <a:t> </a:t>
                </a:r>
              </a:p>
            </p:txBody>
          </p:sp>
        </mc:Fallback>
      </mc:AlternateContent>
      <p:sp>
        <p:nvSpPr>
          <p:cNvPr id="40" name="Chevron 29">
            <a:extLst>
              <a:ext uri="{FF2B5EF4-FFF2-40B4-BE49-F238E27FC236}">
                <a16:creationId xmlns:a16="http://schemas.microsoft.com/office/drawing/2014/main" id="{83519EFD-1BBF-49F4-8CFA-7127AB34F4C8}"/>
              </a:ext>
            </a:extLst>
          </p:cNvPr>
          <p:cNvSpPr/>
          <p:nvPr/>
        </p:nvSpPr>
        <p:spPr>
          <a:xfrm rot="169700">
            <a:off x="4232498" y="4118156"/>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Tree>
    <p:extLst>
      <p:ext uri="{BB962C8B-B14F-4D97-AF65-F5344CB8AC3E}">
        <p14:creationId xmlns:p14="http://schemas.microsoft.com/office/powerpoint/2010/main" val="64261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p:cTn id="13" dur="1000" fill="hold"/>
                                        <p:tgtEl>
                                          <p:spTgt spid="67"/>
                                        </p:tgtEl>
                                        <p:attrNameLst>
                                          <p:attrName>ppt_w</p:attrName>
                                        </p:attrNameLst>
                                      </p:cBhvr>
                                      <p:tavLst>
                                        <p:tav tm="0">
                                          <p:val>
                                            <p:fltVal val="0"/>
                                          </p:val>
                                        </p:tav>
                                        <p:tav tm="100000">
                                          <p:val>
                                            <p:strVal val="#ppt_w"/>
                                          </p:val>
                                        </p:tav>
                                      </p:tavLst>
                                    </p:anim>
                                    <p:anim calcmode="lin" valueType="num">
                                      <p:cBhvr>
                                        <p:cTn id="14" dur="1000" fill="hold"/>
                                        <p:tgtEl>
                                          <p:spTgt spid="67"/>
                                        </p:tgtEl>
                                        <p:attrNameLst>
                                          <p:attrName>ppt_h</p:attrName>
                                        </p:attrNameLst>
                                      </p:cBhvr>
                                      <p:tavLst>
                                        <p:tav tm="0">
                                          <p:val>
                                            <p:fltVal val="0"/>
                                          </p:val>
                                        </p:tav>
                                        <p:tav tm="100000">
                                          <p:val>
                                            <p:strVal val="#ppt_h"/>
                                          </p:val>
                                        </p:tav>
                                      </p:tavLst>
                                    </p:anim>
                                    <p:anim calcmode="lin" valueType="num">
                                      <p:cBhvr>
                                        <p:cTn id="15" dur="1000" fill="hold"/>
                                        <p:tgtEl>
                                          <p:spTgt spid="67"/>
                                        </p:tgtEl>
                                        <p:attrNameLst>
                                          <p:attrName>style.rotation</p:attrName>
                                        </p:attrNameLst>
                                      </p:cBhvr>
                                      <p:tavLst>
                                        <p:tav tm="0">
                                          <p:val>
                                            <p:fltVal val="90"/>
                                          </p:val>
                                        </p:tav>
                                        <p:tav tm="100000">
                                          <p:val>
                                            <p:fltVal val="0"/>
                                          </p:val>
                                        </p:tav>
                                      </p:tavLst>
                                    </p:anim>
                                    <p:animEffect transition="in" filter="fade">
                                      <p:cBhvr>
                                        <p:cTn id="16" dur="1000"/>
                                        <p:tgtEl>
                                          <p:spTgt spid="6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1000" fill="hold"/>
                                        <p:tgtEl>
                                          <p:spTgt spid="68"/>
                                        </p:tgtEl>
                                        <p:attrNameLst>
                                          <p:attrName>ppt_w</p:attrName>
                                        </p:attrNameLst>
                                      </p:cBhvr>
                                      <p:tavLst>
                                        <p:tav tm="0">
                                          <p:val>
                                            <p:fltVal val="0"/>
                                          </p:val>
                                        </p:tav>
                                        <p:tav tm="100000">
                                          <p:val>
                                            <p:strVal val="#ppt_w"/>
                                          </p:val>
                                        </p:tav>
                                      </p:tavLst>
                                    </p:anim>
                                    <p:anim calcmode="lin" valueType="num">
                                      <p:cBhvr>
                                        <p:cTn id="20" dur="1000" fill="hold"/>
                                        <p:tgtEl>
                                          <p:spTgt spid="68"/>
                                        </p:tgtEl>
                                        <p:attrNameLst>
                                          <p:attrName>ppt_h</p:attrName>
                                        </p:attrNameLst>
                                      </p:cBhvr>
                                      <p:tavLst>
                                        <p:tav tm="0">
                                          <p:val>
                                            <p:fltVal val="0"/>
                                          </p:val>
                                        </p:tav>
                                        <p:tav tm="100000">
                                          <p:val>
                                            <p:strVal val="#ppt_h"/>
                                          </p:val>
                                        </p:tav>
                                      </p:tavLst>
                                    </p:anim>
                                    <p:anim calcmode="lin" valueType="num">
                                      <p:cBhvr>
                                        <p:cTn id="21" dur="1000" fill="hold"/>
                                        <p:tgtEl>
                                          <p:spTgt spid="68"/>
                                        </p:tgtEl>
                                        <p:attrNameLst>
                                          <p:attrName>style.rotation</p:attrName>
                                        </p:attrNameLst>
                                      </p:cBhvr>
                                      <p:tavLst>
                                        <p:tav tm="0">
                                          <p:val>
                                            <p:fltVal val="90"/>
                                          </p:val>
                                        </p:tav>
                                        <p:tav tm="100000">
                                          <p:val>
                                            <p:fltVal val="0"/>
                                          </p:val>
                                        </p:tav>
                                      </p:tavLst>
                                    </p:anim>
                                    <p:animEffect transition="in" filter="fade">
                                      <p:cBhvr>
                                        <p:cTn id="22" dur="1000"/>
                                        <p:tgtEl>
                                          <p:spTgt spid="68"/>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p:cTn id="25" dur="1000" fill="hold"/>
                                        <p:tgtEl>
                                          <p:spTgt spid="37"/>
                                        </p:tgtEl>
                                        <p:attrNameLst>
                                          <p:attrName>ppt_w</p:attrName>
                                        </p:attrNameLst>
                                      </p:cBhvr>
                                      <p:tavLst>
                                        <p:tav tm="0">
                                          <p:val>
                                            <p:fltVal val="0"/>
                                          </p:val>
                                        </p:tav>
                                        <p:tav tm="100000">
                                          <p:val>
                                            <p:strVal val="#ppt_w"/>
                                          </p:val>
                                        </p:tav>
                                      </p:tavLst>
                                    </p:anim>
                                    <p:anim calcmode="lin" valueType="num">
                                      <p:cBhvr>
                                        <p:cTn id="26" dur="1000" fill="hold"/>
                                        <p:tgtEl>
                                          <p:spTgt spid="37"/>
                                        </p:tgtEl>
                                        <p:attrNameLst>
                                          <p:attrName>ppt_h</p:attrName>
                                        </p:attrNameLst>
                                      </p:cBhvr>
                                      <p:tavLst>
                                        <p:tav tm="0">
                                          <p:val>
                                            <p:fltVal val="0"/>
                                          </p:val>
                                        </p:tav>
                                        <p:tav tm="100000">
                                          <p:val>
                                            <p:strVal val="#ppt_h"/>
                                          </p:val>
                                        </p:tav>
                                      </p:tavLst>
                                    </p:anim>
                                    <p:anim calcmode="lin" valueType="num">
                                      <p:cBhvr>
                                        <p:cTn id="27" dur="1000" fill="hold"/>
                                        <p:tgtEl>
                                          <p:spTgt spid="37"/>
                                        </p:tgtEl>
                                        <p:attrNameLst>
                                          <p:attrName>style.rotation</p:attrName>
                                        </p:attrNameLst>
                                      </p:cBhvr>
                                      <p:tavLst>
                                        <p:tav tm="0">
                                          <p:val>
                                            <p:fltVal val="90"/>
                                          </p:val>
                                        </p:tav>
                                        <p:tav tm="100000">
                                          <p:val>
                                            <p:fltVal val="0"/>
                                          </p:val>
                                        </p:tav>
                                      </p:tavLst>
                                    </p:anim>
                                    <p:animEffect transition="in" filter="fade">
                                      <p:cBhvr>
                                        <p:cTn id="28"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a:xfrm>
            <a:off x="-5867" y="5020022"/>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sp>
        <p:nvSpPr>
          <p:cNvPr id="84" name="Rectangle 83"/>
          <p:cNvSpPr/>
          <p:nvPr/>
        </p:nvSpPr>
        <p:spPr>
          <a:xfrm>
            <a:off x="6821236" y="207515"/>
            <a:ext cx="2316898" cy="610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sp>
        <p:nvSpPr>
          <p:cNvPr id="85" name="Rectangle 84"/>
          <p:cNvSpPr/>
          <p:nvPr/>
        </p:nvSpPr>
        <p:spPr>
          <a:xfrm>
            <a:off x="8132085" y="153222"/>
            <a:ext cx="1011915" cy="762344"/>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sp>
        <p:nvSpPr>
          <p:cNvPr id="2" name="Text Placeholder 1"/>
          <p:cNvSpPr>
            <a:spLocks noGrp="1"/>
          </p:cNvSpPr>
          <p:nvPr>
            <p:ph type="body" sz="quarter" idx="10"/>
          </p:nvPr>
        </p:nvSpPr>
        <p:spPr>
          <a:xfrm>
            <a:off x="1329229" y="223118"/>
            <a:ext cx="6650456" cy="543185"/>
          </a:xfrm>
        </p:spPr>
        <p:txBody>
          <a:bodyPr/>
          <a:lstStyle/>
          <a:p>
            <a:pPr latinLnBrk="0"/>
            <a:r>
              <a:rPr lang="en-US" sz="3600" dirty="0"/>
              <a:t>Return</a:t>
            </a:r>
            <a:r>
              <a:rPr lang="en-US" dirty="0"/>
              <a:t> </a:t>
            </a:r>
            <a:r>
              <a:rPr lang="en-US" sz="3600" dirty="0" err="1"/>
              <a:t>Portofolio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BEDDB918-3290-4D9C-8967-63B1AAE6D61D}"/>
                  </a:ext>
                </a:extLst>
              </p:cNvPr>
              <p:cNvGraphicFramePr>
                <a:graphicFrameLocks noGrp="1"/>
              </p:cNvGraphicFramePr>
              <p:nvPr>
                <p:extLst>
                  <p:ext uri="{D42A27DB-BD31-4B8C-83A1-F6EECF244321}">
                    <p14:modId xmlns:p14="http://schemas.microsoft.com/office/powerpoint/2010/main" val="3923292455"/>
                  </p:ext>
                </p:extLst>
              </p:nvPr>
            </p:nvGraphicFramePr>
            <p:xfrm>
              <a:off x="323528" y="1381657"/>
              <a:ext cx="3528392" cy="2842057"/>
            </p:xfrm>
            <a:graphic>
              <a:graphicData uri="http://schemas.openxmlformats.org/drawingml/2006/table">
                <a:tbl>
                  <a:tblPr firstRow="1" firstCol="1" bandRow="1">
                    <a:tableStyleId>{5C22544A-7EE6-4342-B048-85BDC9FD1C3A}</a:tableStyleId>
                  </a:tblPr>
                  <a:tblGrid>
                    <a:gridCol w="566593">
                      <a:extLst>
                        <a:ext uri="{9D8B030D-6E8A-4147-A177-3AD203B41FA5}">
                          <a16:colId xmlns:a16="http://schemas.microsoft.com/office/drawing/2014/main" val="4057376891"/>
                        </a:ext>
                      </a:extLst>
                    </a:gridCol>
                    <a:gridCol w="687946">
                      <a:extLst>
                        <a:ext uri="{9D8B030D-6E8A-4147-A177-3AD203B41FA5}">
                          <a16:colId xmlns:a16="http://schemas.microsoft.com/office/drawing/2014/main" val="1240359008"/>
                        </a:ext>
                      </a:extLst>
                    </a:gridCol>
                    <a:gridCol w="762639">
                      <a:extLst>
                        <a:ext uri="{9D8B030D-6E8A-4147-A177-3AD203B41FA5}">
                          <a16:colId xmlns:a16="http://schemas.microsoft.com/office/drawing/2014/main" val="688043555"/>
                        </a:ext>
                      </a:extLst>
                    </a:gridCol>
                    <a:gridCol w="755607">
                      <a:extLst>
                        <a:ext uri="{9D8B030D-6E8A-4147-A177-3AD203B41FA5}">
                          <a16:colId xmlns:a16="http://schemas.microsoft.com/office/drawing/2014/main" val="210604653"/>
                        </a:ext>
                      </a:extLst>
                    </a:gridCol>
                    <a:gridCol w="755607">
                      <a:extLst>
                        <a:ext uri="{9D8B030D-6E8A-4147-A177-3AD203B41FA5}">
                          <a16:colId xmlns:a16="http://schemas.microsoft.com/office/drawing/2014/main" val="1652920675"/>
                        </a:ext>
                      </a:extLst>
                    </a:gridCol>
                  </a:tblGrid>
                  <a:tr h="473098">
                    <a:tc>
                      <a:txBody>
                        <a:bodyPr/>
                        <a:lstStyle/>
                        <a:p>
                          <a:pPr>
                            <a:lnSpc>
                              <a:spcPct val="107000"/>
                            </a:lnSpc>
                          </a:pPr>
                          <a:endParaRPr lang="en-ID" sz="1100" dirty="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Saham-1</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Saham-2</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Saham-n</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33290817"/>
                      </a:ext>
                    </a:extLst>
                  </a:tr>
                  <a:tr h="473098">
                    <a:tc>
                      <a:txBody>
                        <a:bodyPr/>
                        <a:lstStyle/>
                        <a:p>
                          <a:pPr algn="ctr">
                            <a:lnSpc>
                              <a:spcPct val="107000"/>
                            </a:lnSpc>
                          </a:pPr>
                          <a:r>
                            <a:rPr lang="en-US" sz="800" dirty="0" err="1">
                              <a:effectLst/>
                              <a:latin typeface="Times New Roman" panose="02020603050405020304" pitchFamily="18" charset="0"/>
                              <a:ea typeface="Times New Roman" panose="02020603050405020304" pitchFamily="18" charset="0"/>
                              <a:cs typeface="Arial" panose="020B0604020202020204" pitchFamily="34" charset="0"/>
                            </a:rPr>
                            <a:t>Periode</a:t>
                          </a:r>
                          <a:r>
                            <a:rPr lang="en-US" sz="800" baseline="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800" dirty="0">
                              <a:effectLst/>
                              <a:latin typeface="Times New Roman" panose="02020603050405020304" pitchFamily="18" charset="0"/>
                              <a:ea typeface="Times New Roman" panose="02020603050405020304" pitchFamily="18" charset="0"/>
                              <a:cs typeface="Arial" panose="020B0604020202020204" pitchFamily="34" charset="0"/>
                            </a:rPr>
                            <a:t>0</a:t>
                          </a:r>
                          <a:endParaRPr lang="en-ID" sz="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14:m>
                            <m:oMathPara xmlns:m="http://schemas.openxmlformats.org/officeDocument/2006/math">
                              <m:oMathParaPr>
                                <m:jc m:val="centerGroup"/>
                              </m:oMathParaPr>
                              <m:oMath xmlns:m="http://schemas.openxmlformats.org/officeDocument/2006/math">
                                <m:sSub>
                                  <m:sSubPr>
                                    <m:ctrlPr>
                                      <a:rPr lang="en-US" sz="1100" b="0"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100" b="0" i="1" smtClean="0">
                                        <a:effectLst/>
                                        <a:latin typeface="Cambria Math" panose="02040503050406030204" pitchFamily="18" charset="0"/>
                                        <a:ea typeface="Times New Roman" panose="02020603050405020304" pitchFamily="18" charset="0"/>
                                        <a:cs typeface="Arial" panose="020B0604020202020204" pitchFamily="34" charset="0"/>
                                      </a:rPr>
                                      <m:t>𝑃</m:t>
                                    </m:r>
                                  </m:e>
                                  <m:sub>
                                    <m:r>
                                      <a:rPr lang="en-US" sz="1100" b="0" i="1" smtClean="0">
                                        <a:effectLst/>
                                        <a:latin typeface="Cambria Math" panose="02040503050406030204" pitchFamily="18" charset="0"/>
                                        <a:ea typeface="Times New Roman" panose="02020603050405020304" pitchFamily="18" charset="0"/>
                                        <a:cs typeface="Arial" panose="020B0604020202020204" pitchFamily="34" charset="0"/>
                                      </a:rPr>
                                      <m:t>01</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1"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100" b="0"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100" b="0" i="1" smtClean="0">
                                        <a:effectLst/>
                                        <a:latin typeface="Cambria Math" panose="02040503050406030204" pitchFamily="18" charset="0"/>
                                        <a:ea typeface="Times New Roman" panose="02020603050405020304" pitchFamily="18" charset="0"/>
                                        <a:cs typeface="Arial" panose="020B0604020202020204" pitchFamily="34" charset="0"/>
                                      </a:rPr>
                                      <m:t>𝑃</m:t>
                                    </m:r>
                                  </m:e>
                                  <m:sub>
                                    <m:r>
                                      <a:rPr lang="en-US" sz="1100" b="0" i="1" smtClean="0">
                                        <a:effectLst/>
                                        <a:latin typeface="Cambria Math" panose="02040503050406030204" pitchFamily="18" charset="0"/>
                                        <a:ea typeface="Times New Roman" panose="02020603050405020304" pitchFamily="18" charset="0"/>
                                        <a:cs typeface="Arial" panose="020B0604020202020204" pitchFamily="34" charset="0"/>
                                      </a:rPr>
                                      <m:t>02</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ID" sz="1100" dirty="0">
                              <a:effectLst/>
                              <a:latin typeface="Times New Roman" panose="02020603050405020304" pitchFamily="18" charset="0"/>
                              <a:ea typeface="Times New Roman" panose="02020603050405020304" pitchFamily="18" charset="0"/>
                              <a:cs typeface="Arial" panose="020B0604020202020204" pitchFamily="34" charset="0"/>
                            </a:rPr>
                            <a:t>..</a:t>
                          </a:r>
                        </a:p>
                      </a:txBody>
                      <a:tcPr marL="68580" marR="68580" marT="0" marB="0" anchor="ctr"/>
                    </a:tc>
                    <a:tc>
                      <a:txBody>
                        <a:bodyPr/>
                        <a:lstStyle/>
                        <a:p>
                          <a:pPr marL="0" marR="0" lvl="0" indent="0" algn="ctr" defTabSz="914400" rtl="0" eaLnBrk="1" fontAlgn="auto" latinLnBrk="1"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100" b="0" i="1" smtClean="0">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100" b="0" i="1" smtClean="0">
                                        <a:effectLst/>
                                        <a:latin typeface="Cambria Math" panose="02040503050406030204" pitchFamily="18" charset="0"/>
                                        <a:ea typeface="Times New Roman" panose="02020603050405020304" pitchFamily="18" charset="0"/>
                                        <a:cs typeface="Arial" panose="020B0604020202020204" pitchFamily="34" charset="0"/>
                                      </a:rPr>
                                      <m:t>𝑃</m:t>
                                    </m:r>
                                  </m:e>
                                  <m:sub>
                                    <m:r>
                                      <a:rPr lang="en-US" sz="1100" b="0" i="1" smtClean="0">
                                        <a:effectLst/>
                                        <a:latin typeface="Cambria Math" panose="02040503050406030204" pitchFamily="18" charset="0"/>
                                        <a:ea typeface="Times New Roman" panose="02020603050405020304" pitchFamily="18" charset="0"/>
                                        <a:cs typeface="Arial" panose="020B0604020202020204" pitchFamily="34" charset="0"/>
                                      </a:rPr>
                                      <m:t>0</m:t>
                                    </m:r>
                                    <m:r>
                                      <a:rPr lang="en-US" sz="1100" b="0" i="1" smtClean="0">
                                        <a:effectLst/>
                                        <a:latin typeface="Cambria Math" panose="02040503050406030204" pitchFamily="18" charset="0"/>
                                        <a:ea typeface="Times New Roman" panose="02020603050405020304" pitchFamily="18" charset="0"/>
                                        <a:cs typeface="Arial" panose="020B0604020202020204" pitchFamily="34" charset="0"/>
                                      </a:rPr>
                                      <m:t>𝑛</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152446971"/>
                      </a:ext>
                    </a:extLst>
                  </a:tr>
                  <a:tr h="473098">
                    <a:tc>
                      <a:txBody>
                        <a:bodyPr/>
                        <a:lstStyle/>
                        <a:p>
                          <a:pPr algn="ctr">
                            <a:lnSpc>
                              <a:spcPct val="107000"/>
                            </a:lnSpc>
                          </a:pPr>
                          <a:r>
                            <a:rPr lang="en-US" sz="800" dirty="0" err="1">
                              <a:effectLst/>
                              <a:latin typeface="Times New Roman" panose="02020603050405020304" pitchFamily="18" charset="0"/>
                              <a:ea typeface="Times New Roman" panose="02020603050405020304" pitchFamily="18" charset="0"/>
                              <a:cs typeface="Arial" panose="020B0604020202020204" pitchFamily="34" charset="0"/>
                            </a:rPr>
                            <a:t>Periode</a:t>
                          </a:r>
                          <a:r>
                            <a:rPr lang="en-US" sz="800" baseline="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800" dirty="0">
                              <a:effectLst/>
                              <a:latin typeface="Times New Roman" panose="02020603050405020304" pitchFamily="18" charset="0"/>
                              <a:ea typeface="Times New Roman" panose="02020603050405020304" pitchFamily="18" charset="0"/>
                              <a:cs typeface="Arial" panose="020B0604020202020204" pitchFamily="34" charset="0"/>
                            </a:rPr>
                            <a:t>1</a:t>
                          </a:r>
                          <a:endParaRPr lang="en-ID" sz="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id-ID" sz="1100" i="1">
                                        <a:latin typeface="Cambria Math" panose="02040503050406030204" pitchFamily="18" charset="0"/>
                                      </a:rPr>
                                      <m:t>𝑃</m:t>
                                    </m:r>
                                  </m:e>
                                  <m:sub>
                                    <m:r>
                                      <a:rPr lang="en-US" sz="1100" b="0" i="1" smtClean="0">
                                        <a:latin typeface="Cambria Math" panose="02040503050406030204" pitchFamily="18" charset="0"/>
                                      </a:rPr>
                                      <m:t>11</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1"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id-ID" sz="1100" i="1">
                                        <a:latin typeface="Cambria Math" panose="02040503050406030204" pitchFamily="18" charset="0"/>
                                      </a:rPr>
                                      <m:t>𝑃</m:t>
                                    </m:r>
                                  </m:e>
                                  <m:sub>
                                    <m:r>
                                      <a:rPr lang="en-US" sz="1100" b="0" i="1" smtClean="0">
                                        <a:latin typeface="Cambria Math" panose="02040503050406030204" pitchFamily="18" charset="0"/>
                                      </a:rPr>
                                      <m:t>12</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1"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id-ID" sz="1100" i="1">
                                        <a:latin typeface="Cambria Math" panose="02040503050406030204" pitchFamily="18" charset="0"/>
                                      </a:rPr>
                                      <m:t>𝑃</m:t>
                                    </m:r>
                                  </m:e>
                                  <m:sub>
                                    <m:r>
                                      <a:rPr lang="en-US" sz="1100" b="0" i="1" smtClean="0">
                                        <a:latin typeface="Cambria Math" panose="02040503050406030204" pitchFamily="18" charset="0"/>
                                      </a:rPr>
                                      <m:t>1</m:t>
                                    </m:r>
                                    <m:r>
                                      <a:rPr lang="en-US" sz="1100" b="0" i="1" smtClean="0">
                                        <a:latin typeface="Cambria Math" panose="02040503050406030204" pitchFamily="18" charset="0"/>
                                      </a:rPr>
                                      <m:t>𝑛</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152485685"/>
                      </a:ext>
                    </a:extLst>
                  </a:tr>
                  <a:tr h="476567">
                    <a:tc>
                      <a:txBody>
                        <a:bodyPr/>
                        <a:lstStyle/>
                        <a:p>
                          <a:pPr algn="ctr">
                            <a:lnSpc>
                              <a:spcPct val="107000"/>
                            </a:lnSpc>
                          </a:pPr>
                          <a:r>
                            <a:rPr lang="en-US" sz="800" dirty="0" err="1">
                              <a:effectLst/>
                              <a:latin typeface="Times New Roman" panose="02020603050405020304" pitchFamily="18" charset="0"/>
                              <a:ea typeface="Times New Roman" panose="02020603050405020304" pitchFamily="18" charset="0"/>
                              <a:cs typeface="Arial" panose="020B0604020202020204" pitchFamily="34" charset="0"/>
                            </a:rPr>
                            <a:t>Periode</a:t>
                          </a:r>
                          <a:r>
                            <a:rPr lang="en-US" sz="800" baseline="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800" dirty="0">
                              <a:effectLst/>
                              <a:latin typeface="Times New Roman" panose="02020603050405020304" pitchFamily="18" charset="0"/>
                              <a:ea typeface="Times New Roman" panose="02020603050405020304" pitchFamily="18" charset="0"/>
                              <a:cs typeface="Arial" panose="020B0604020202020204" pitchFamily="34" charset="0"/>
                            </a:rPr>
                            <a:t>2</a:t>
                          </a:r>
                          <a:endParaRPr lang="en-ID" sz="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1"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id-ID" sz="1100" i="1">
                                        <a:latin typeface="Cambria Math" panose="02040503050406030204" pitchFamily="18" charset="0"/>
                                      </a:rPr>
                                      <m:t>𝑃</m:t>
                                    </m:r>
                                  </m:e>
                                  <m:sub>
                                    <m:r>
                                      <a:rPr lang="en-US" sz="1100" b="0" i="1" smtClean="0">
                                        <a:latin typeface="Cambria Math" panose="02040503050406030204" pitchFamily="18" charset="0"/>
                                      </a:rPr>
                                      <m:t>21</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1"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id-ID" sz="1100" i="1">
                                        <a:latin typeface="Cambria Math" panose="02040503050406030204" pitchFamily="18" charset="0"/>
                                      </a:rPr>
                                      <m:t>𝑃</m:t>
                                    </m:r>
                                  </m:e>
                                  <m:sub>
                                    <m:r>
                                      <a:rPr lang="en-US" sz="1100" b="0" i="1" smtClean="0">
                                        <a:latin typeface="Cambria Math" panose="02040503050406030204" pitchFamily="18" charset="0"/>
                                      </a:rPr>
                                      <m:t>22</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1"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id-ID" sz="1100" i="1">
                                        <a:latin typeface="Cambria Math" panose="02040503050406030204" pitchFamily="18" charset="0"/>
                                      </a:rPr>
                                      <m:t>𝑃</m:t>
                                    </m:r>
                                  </m:e>
                                  <m:sub>
                                    <m:r>
                                      <a:rPr lang="en-US" sz="1100" b="0" i="1" smtClean="0">
                                        <a:latin typeface="Cambria Math" panose="02040503050406030204" pitchFamily="18" charset="0"/>
                                      </a:rPr>
                                      <m:t>2</m:t>
                                    </m:r>
                                    <m:r>
                                      <a:rPr lang="en-US" sz="1100" b="0" i="1" smtClean="0">
                                        <a:latin typeface="Cambria Math" panose="02040503050406030204" pitchFamily="18" charset="0"/>
                                      </a:rPr>
                                      <m:t>𝑛</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433116400"/>
                      </a:ext>
                    </a:extLst>
                  </a:tr>
                  <a:tr h="473098">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38116272"/>
                      </a:ext>
                    </a:extLst>
                  </a:tr>
                  <a:tr h="473098">
                    <a:tc>
                      <a:txBody>
                        <a:bodyPr/>
                        <a:lstStyle/>
                        <a:p>
                          <a:pPr algn="ctr">
                            <a:lnSpc>
                              <a:spcPct val="107000"/>
                            </a:lnSpc>
                          </a:pPr>
                          <a:r>
                            <a:rPr lang="en-US" sz="700" dirty="0" err="1">
                              <a:effectLst/>
                              <a:latin typeface="Times New Roman" panose="02020603050405020304" pitchFamily="18" charset="0"/>
                              <a:ea typeface="Times New Roman" panose="02020603050405020304" pitchFamily="18" charset="0"/>
                              <a:cs typeface="Arial" panose="020B0604020202020204" pitchFamily="34" charset="0"/>
                            </a:rPr>
                            <a:t>Periode</a:t>
                          </a:r>
                          <a:r>
                            <a:rPr lang="en-US" sz="700" baseline="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7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m</a:t>
                          </a:r>
                          <a:endParaRPr lang="en-ID" sz="7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1"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id-ID" sz="1100" i="1">
                                        <a:latin typeface="Cambria Math" panose="02040503050406030204" pitchFamily="18" charset="0"/>
                                      </a:rPr>
                                      <m:t>𝑃</m:t>
                                    </m:r>
                                  </m:e>
                                  <m:sub>
                                    <m:r>
                                      <a:rPr lang="en-US" sz="1100" b="0" i="1" smtClean="0">
                                        <a:latin typeface="Cambria Math" panose="02040503050406030204" pitchFamily="18" charset="0"/>
                                      </a:rPr>
                                      <m:t>𝑚</m:t>
                                    </m:r>
                                    <m:r>
                                      <a:rPr lang="en-US" sz="1100" b="0" i="1" smtClean="0">
                                        <a:latin typeface="Cambria Math" panose="02040503050406030204" pitchFamily="18" charset="0"/>
                                      </a:rPr>
                                      <m:t>1</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1"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id-ID" sz="1100" i="1">
                                        <a:latin typeface="Cambria Math" panose="02040503050406030204" pitchFamily="18" charset="0"/>
                                      </a:rPr>
                                      <m:t>𝑃</m:t>
                                    </m:r>
                                  </m:e>
                                  <m:sub>
                                    <m:r>
                                      <a:rPr lang="en-US" sz="1100" b="0" i="1" smtClean="0">
                                        <a:latin typeface="Cambria Math" panose="02040503050406030204" pitchFamily="18" charset="0"/>
                                      </a:rPr>
                                      <m:t>𝑚</m:t>
                                    </m:r>
                                    <m:r>
                                      <a:rPr lang="en-US" sz="1100" b="0" i="1" smtClean="0">
                                        <a:latin typeface="Cambria Math" panose="02040503050406030204" pitchFamily="18" charset="0"/>
                                      </a:rPr>
                                      <m:t>2</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1"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id-ID" sz="1100" i="1">
                                        <a:latin typeface="Cambria Math" panose="02040503050406030204" pitchFamily="18" charset="0"/>
                                      </a:rPr>
                                      <m:t>𝑃</m:t>
                                    </m:r>
                                  </m:e>
                                  <m:sub>
                                    <m:r>
                                      <a:rPr lang="en-US" sz="1100" b="0" i="1" smtClean="0">
                                        <a:latin typeface="Cambria Math" panose="02040503050406030204" pitchFamily="18" charset="0"/>
                                      </a:rPr>
                                      <m:t>𝑚𝑛</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503046954"/>
                      </a:ext>
                    </a:extLst>
                  </a:tr>
                </a:tbl>
              </a:graphicData>
            </a:graphic>
          </p:graphicFrame>
        </mc:Choice>
        <mc:Fallback xmlns="">
          <p:graphicFrame>
            <p:nvGraphicFramePr>
              <p:cNvPr id="5" name="Table 4">
                <a:extLst>
                  <a:ext uri="{FF2B5EF4-FFF2-40B4-BE49-F238E27FC236}">
                    <a16:creationId xmlns:a16="http://schemas.microsoft.com/office/drawing/2014/main" xmlns:a14="http://schemas.microsoft.com/office/drawing/2010/main" xmlns="" id="{BEDDB918-3290-4D9C-8967-63B1AAE6D61D}"/>
                  </a:ext>
                </a:extLst>
              </p:cNvPr>
              <p:cNvGraphicFramePr>
                <a:graphicFrameLocks noGrp="1"/>
              </p:cNvGraphicFramePr>
              <p:nvPr>
                <p:extLst>
                  <p:ext uri="{D42A27DB-BD31-4B8C-83A1-F6EECF244321}">
                    <p14:modId xmlns:p14="http://schemas.microsoft.com/office/powerpoint/2010/main" val="3923292455"/>
                  </p:ext>
                </p:extLst>
              </p:nvPr>
            </p:nvGraphicFramePr>
            <p:xfrm>
              <a:off x="323528" y="1381657"/>
              <a:ext cx="3528392" cy="2842057"/>
            </p:xfrm>
            <a:graphic>
              <a:graphicData uri="http://schemas.openxmlformats.org/drawingml/2006/table">
                <a:tbl>
                  <a:tblPr firstRow="1" firstCol="1" bandRow="1">
                    <a:tableStyleId>{5C22544A-7EE6-4342-B048-85BDC9FD1C3A}</a:tableStyleId>
                  </a:tblPr>
                  <a:tblGrid>
                    <a:gridCol w="566593">
                      <a:extLst>
                        <a:ext uri="{9D8B030D-6E8A-4147-A177-3AD203B41FA5}">
                          <a16:colId xmlns:a16="http://schemas.microsoft.com/office/drawing/2014/main" xmlns:a14="http://schemas.microsoft.com/office/drawing/2010/main" xmlns="" val="4057376891"/>
                        </a:ext>
                      </a:extLst>
                    </a:gridCol>
                    <a:gridCol w="687946">
                      <a:extLst>
                        <a:ext uri="{9D8B030D-6E8A-4147-A177-3AD203B41FA5}">
                          <a16:colId xmlns:a16="http://schemas.microsoft.com/office/drawing/2014/main" xmlns:a14="http://schemas.microsoft.com/office/drawing/2010/main" xmlns="" val="1240359008"/>
                        </a:ext>
                      </a:extLst>
                    </a:gridCol>
                    <a:gridCol w="762639">
                      <a:extLst>
                        <a:ext uri="{9D8B030D-6E8A-4147-A177-3AD203B41FA5}">
                          <a16:colId xmlns:a16="http://schemas.microsoft.com/office/drawing/2014/main" xmlns:a14="http://schemas.microsoft.com/office/drawing/2010/main" xmlns="" val="688043555"/>
                        </a:ext>
                      </a:extLst>
                    </a:gridCol>
                    <a:gridCol w="755607">
                      <a:extLst>
                        <a:ext uri="{9D8B030D-6E8A-4147-A177-3AD203B41FA5}">
                          <a16:colId xmlns:a16="http://schemas.microsoft.com/office/drawing/2014/main" xmlns:a14="http://schemas.microsoft.com/office/drawing/2010/main" xmlns="" val="210604653"/>
                        </a:ext>
                      </a:extLst>
                    </a:gridCol>
                    <a:gridCol w="755607">
                      <a:extLst>
                        <a:ext uri="{9D8B030D-6E8A-4147-A177-3AD203B41FA5}">
                          <a16:colId xmlns:a16="http://schemas.microsoft.com/office/drawing/2014/main" xmlns:a14="http://schemas.microsoft.com/office/drawing/2010/main" xmlns="" val="1652920675"/>
                        </a:ext>
                      </a:extLst>
                    </a:gridCol>
                  </a:tblGrid>
                  <a:tr h="473098">
                    <a:tc>
                      <a:txBody>
                        <a:bodyPr/>
                        <a:lstStyle/>
                        <a:p>
                          <a:pPr>
                            <a:lnSpc>
                              <a:spcPct val="107000"/>
                            </a:lnSpc>
                          </a:pPr>
                          <a:endParaRPr lang="en-ID" sz="1100" dirty="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Saham-1</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Saham-2</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Saham-n</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xmlns:a14="http://schemas.microsoft.com/office/drawing/2010/main" xmlns="" val="233290817"/>
                      </a:ext>
                    </a:extLst>
                  </a:tr>
                  <a:tr h="473098">
                    <a:tc>
                      <a:txBody>
                        <a:bodyPr/>
                        <a:lstStyle/>
                        <a:p>
                          <a:pPr algn="ctr">
                            <a:lnSpc>
                              <a:spcPct val="107000"/>
                            </a:lnSpc>
                          </a:pPr>
                          <a:r>
                            <a:rPr lang="en-US" sz="800" dirty="0" err="1" smtClean="0">
                              <a:effectLst/>
                              <a:latin typeface="Times New Roman" panose="02020603050405020304" pitchFamily="18" charset="0"/>
                              <a:ea typeface="Times New Roman" panose="02020603050405020304" pitchFamily="18" charset="0"/>
                              <a:cs typeface="Arial" panose="020B0604020202020204" pitchFamily="34" charset="0"/>
                            </a:rPr>
                            <a:t>Periode</a:t>
                          </a:r>
                          <a:r>
                            <a:rPr lang="en-US" sz="800" baseline="0" dirty="0" smtClean="0">
                              <a:effectLst/>
                              <a:latin typeface="Times New Roman" panose="02020603050405020304" pitchFamily="18" charset="0"/>
                              <a:ea typeface="Times New Roman" panose="02020603050405020304" pitchFamily="18" charset="0"/>
                              <a:cs typeface="Arial" panose="020B0604020202020204" pitchFamily="34" charset="0"/>
                            </a:rPr>
                            <a:t> </a:t>
                          </a:r>
                          <a:r>
                            <a:rPr lang="en-US" sz="800" dirty="0" smtClean="0">
                              <a:effectLst/>
                              <a:latin typeface="Times New Roman" panose="02020603050405020304" pitchFamily="18" charset="0"/>
                              <a:ea typeface="Times New Roman" panose="02020603050405020304" pitchFamily="18" charset="0"/>
                              <a:cs typeface="Arial" panose="020B0604020202020204" pitchFamily="34" charset="0"/>
                            </a:rPr>
                            <a:t>0</a:t>
                          </a:r>
                          <a:endParaRPr lang="en-ID" sz="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endParaRPr lang="en-US"/>
                        </a:p>
                      </a:txBody>
                      <a:tcPr marL="68580" marR="68580" marT="0" marB="0" anchor="ctr">
                        <a:blipFill rotWithShape="0">
                          <a:blip r:embed="rId4"/>
                          <a:stretch>
                            <a:fillRect l="-83186" t="-102597" r="-334513" b="-407792"/>
                          </a:stretch>
                        </a:blipFill>
                      </a:tcPr>
                    </a:tc>
                    <a:tc>
                      <a:txBody>
                        <a:bodyPr/>
                        <a:lstStyle/>
                        <a:p>
                          <a:endParaRPr lang="en-US"/>
                        </a:p>
                      </a:txBody>
                      <a:tcPr marL="68580" marR="68580" marT="0" marB="0" anchor="ctr">
                        <a:blipFill rotWithShape="0">
                          <a:blip r:embed="rId4"/>
                          <a:stretch>
                            <a:fillRect l="-165600" t="-102597" r="-202400" b="-407792"/>
                          </a:stretch>
                        </a:blipFill>
                      </a:tcPr>
                    </a:tc>
                    <a:tc>
                      <a:txBody>
                        <a:bodyPr/>
                        <a:lstStyle/>
                        <a:p>
                          <a:pPr algn="ctr">
                            <a:lnSpc>
                              <a:spcPct val="107000"/>
                            </a:lnSpc>
                          </a:pPr>
                          <a:r>
                            <a:rPr lang="en-ID" sz="1100" dirty="0" smtClean="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endParaRPr lang="en-US"/>
                        </a:p>
                      </a:txBody>
                      <a:tcPr marL="68580" marR="68580" marT="0" marB="0" anchor="ctr">
                        <a:blipFill rotWithShape="0">
                          <a:blip r:embed="rId4"/>
                          <a:stretch>
                            <a:fillRect l="-367742" t="-102597" r="-4032" b="-407792"/>
                          </a:stretch>
                        </a:blipFill>
                      </a:tcPr>
                    </a:tc>
                    <a:extLst>
                      <a:ext uri="{0D108BD9-81ED-4DB2-BD59-A6C34878D82A}">
                        <a16:rowId xmlns:a16="http://schemas.microsoft.com/office/drawing/2014/main" xmlns:a14="http://schemas.microsoft.com/office/drawing/2010/main" xmlns="" val="2152446971"/>
                      </a:ext>
                    </a:extLst>
                  </a:tr>
                  <a:tr h="473098">
                    <a:tc>
                      <a:txBody>
                        <a:bodyPr/>
                        <a:lstStyle/>
                        <a:p>
                          <a:pPr algn="ctr">
                            <a:lnSpc>
                              <a:spcPct val="107000"/>
                            </a:lnSpc>
                          </a:pPr>
                          <a:r>
                            <a:rPr lang="en-US" sz="800" dirty="0" err="1" smtClean="0">
                              <a:effectLst/>
                              <a:latin typeface="Times New Roman" panose="02020603050405020304" pitchFamily="18" charset="0"/>
                              <a:ea typeface="Times New Roman" panose="02020603050405020304" pitchFamily="18" charset="0"/>
                              <a:cs typeface="Arial" panose="020B0604020202020204" pitchFamily="34" charset="0"/>
                            </a:rPr>
                            <a:t>Periode</a:t>
                          </a:r>
                          <a:r>
                            <a:rPr lang="en-US" sz="800" baseline="0" dirty="0" smtClean="0">
                              <a:effectLst/>
                              <a:latin typeface="Times New Roman" panose="02020603050405020304" pitchFamily="18" charset="0"/>
                              <a:ea typeface="Times New Roman" panose="02020603050405020304" pitchFamily="18" charset="0"/>
                              <a:cs typeface="Arial" panose="020B0604020202020204" pitchFamily="34" charset="0"/>
                            </a:rPr>
                            <a:t> </a:t>
                          </a:r>
                          <a:r>
                            <a:rPr lang="en-US" sz="800" dirty="0" smtClean="0">
                              <a:effectLst/>
                              <a:latin typeface="Times New Roman" panose="02020603050405020304" pitchFamily="18" charset="0"/>
                              <a:ea typeface="Times New Roman" panose="02020603050405020304" pitchFamily="18" charset="0"/>
                              <a:cs typeface="Arial" panose="020B0604020202020204" pitchFamily="34" charset="0"/>
                            </a:rPr>
                            <a:t>1</a:t>
                          </a:r>
                          <a:endParaRPr lang="en-ID" sz="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endParaRPr lang="en-US"/>
                        </a:p>
                      </a:txBody>
                      <a:tcPr marL="68580" marR="68580" marT="0" marB="0" anchor="ctr">
                        <a:blipFill rotWithShape="0">
                          <a:blip r:embed="rId4"/>
                          <a:stretch>
                            <a:fillRect l="-83186" t="-200000" r="-334513" b="-302564"/>
                          </a:stretch>
                        </a:blipFill>
                      </a:tcPr>
                    </a:tc>
                    <a:tc>
                      <a:txBody>
                        <a:bodyPr/>
                        <a:lstStyle/>
                        <a:p>
                          <a:endParaRPr lang="en-US"/>
                        </a:p>
                      </a:txBody>
                      <a:tcPr marL="68580" marR="68580" marT="0" marB="0" anchor="ctr">
                        <a:blipFill rotWithShape="0">
                          <a:blip r:embed="rId4"/>
                          <a:stretch>
                            <a:fillRect l="-165600" t="-200000" r="-202400" b="-302564"/>
                          </a:stretch>
                        </a:blipFill>
                      </a:tcP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endParaRPr lang="en-US"/>
                        </a:p>
                      </a:txBody>
                      <a:tcPr marL="68580" marR="68580" marT="0" marB="0" anchor="ctr">
                        <a:blipFill rotWithShape="0">
                          <a:blip r:embed="rId4"/>
                          <a:stretch>
                            <a:fillRect l="-367742" t="-200000" r="-4032" b="-302564"/>
                          </a:stretch>
                        </a:blipFill>
                      </a:tcPr>
                    </a:tc>
                    <a:extLst>
                      <a:ext uri="{0D108BD9-81ED-4DB2-BD59-A6C34878D82A}">
                        <a16:rowId xmlns:a16="http://schemas.microsoft.com/office/drawing/2014/main" xmlns:a14="http://schemas.microsoft.com/office/drawing/2010/main" xmlns="" val="2152485685"/>
                      </a:ext>
                    </a:extLst>
                  </a:tr>
                  <a:tr h="476567">
                    <a:tc>
                      <a:txBody>
                        <a:bodyPr/>
                        <a:lstStyle/>
                        <a:p>
                          <a:pPr algn="ctr">
                            <a:lnSpc>
                              <a:spcPct val="107000"/>
                            </a:lnSpc>
                          </a:pPr>
                          <a:r>
                            <a:rPr lang="en-US" sz="800" dirty="0" err="1" smtClean="0">
                              <a:effectLst/>
                              <a:latin typeface="Times New Roman" panose="02020603050405020304" pitchFamily="18" charset="0"/>
                              <a:ea typeface="Times New Roman" panose="02020603050405020304" pitchFamily="18" charset="0"/>
                              <a:cs typeface="Arial" panose="020B0604020202020204" pitchFamily="34" charset="0"/>
                            </a:rPr>
                            <a:t>Periode</a:t>
                          </a:r>
                          <a:r>
                            <a:rPr lang="en-US" sz="800" baseline="0" dirty="0" smtClean="0">
                              <a:effectLst/>
                              <a:latin typeface="Times New Roman" panose="02020603050405020304" pitchFamily="18" charset="0"/>
                              <a:ea typeface="Times New Roman" panose="02020603050405020304" pitchFamily="18" charset="0"/>
                              <a:cs typeface="Arial" panose="020B0604020202020204" pitchFamily="34" charset="0"/>
                            </a:rPr>
                            <a:t> </a:t>
                          </a:r>
                          <a:r>
                            <a:rPr lang="en-US" sz="800" dirty="0" smtClean="0">
                              <a:effectLst/>
                              <a:latin typeface="Times New Roman" panose="02020603050405020304" pitchFamily="18" charset="0"/>
                              <a:ea typeface="Times New Roman" panose="02020603050405020304" pitchFamily="18" charset="0"/>
                              <a:cs typeface="Arial" panose="020B0604020202020204" pitchFamily="34" charset="0"/>
                            </a:rPr>
                            <a:t>2</a:t>
                          </a:r>
                          <a:endParaRPr lang="en-ID" sz="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endParaRPr lang="en-US"/>
                        </a:p>
                      </a:txBody>
                      <a:tcPr marL="68580" marR="68580" marT="0" marB="0" anchor="ctr">
                        <a:blipFill rotWithShape="0">
                          <a:blip r:embed="rId4"/>
                          <a:stretch>
                            <a:fillRect l="-83186" t="-296203" r="-334513" b="-198734"/>
                          </a:stretch>
                        </a:blipFill>
                      </a:tcPr>
                    </a:tc>
                    <a:tc>
                      <a:txBody>
                        <a:bodyPr/>
                        <a:lstStyle/>
                        <a:p>
                          <a:endParaRPr lang="en-US"/>
                        </a:p>
                      </a:txBody>
                      <a:tcPr marL="68580" marR="68580" marT="0" marB="0" anchor="ctr">
                        <a:blipFill rotWithShape="0">
                          <a:blip r:embed="rId4"/>
                          <a:stretch>
                            <a:fillRect l="-165600" t="-296203" r="-202400" b="-198734"/>
                          </a:stretch>
                        </a:blipFill>
                      </a:tcP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endParaRPr lang="en-US"/>
                        </a:p>
                      </a:txBody>
                      <a:tcPr marL="68580" marR="68580" marT="0" marB="0" anchor="ctr">
                        <a:blipFill rotWithShape="0">
                          <a:blip r:embed="rId4"/>
                          <a:stretch>
                            <a:fillRect l="-367742" t="-296203" r="-4032" b="-198734"/>
                          </a:stretch>
                        </a:blipFill>
                      </a:tcPr>
                    </a:tc>
                    <a:extLst>
                      <a:ext uri="{0D108BD9-81ED-4DB2-BD59-A6C34878D82A}">
                        <a16:rowId xmlns:a16="http://schemas.microsoft.com/office/drawing/2014/main" xmlns:a14="http://schemas.microsoft.com/office/drawing/2010/main" xmlns="" val="3433116400"/>
                      </a:ext>
                    </a:extLst>
                  </a:tr>
                  <a:tr h="473098">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xmlns:a14="http://schemas.microsoft.com/office/drawing/2010/main" xmlns="" val="1438116272"/>
                      </a:ext>
                    </a:extLst>
                  </a:tr>
                  <a:tr h="473098">
                    <a:tc>
                      <a:txBody>
                        <a:bodyPr/>
                        <a:lstStyle/>
                        <a:p>
                          <a:pPr algn="ctr">
                            <a:lnSpc>
                              <a:spcPct val="107000"/>
                            </a:lnSpc>
                          </a:pPr>
                          <a:r>
                            <a:rPr lang="en-US" sz="700" dirty="0" err="1" smtClean="0">
                              <a:effectLst/>
                              <a:latin typeface="Times New Roman" panose="02020603050405020304" pitchFamily="18" charset="0"/>
                              <a:ea typeface="Times New Roman" panose="02020603050405020304" pitchFamily="18" charset="0"/>
                              <a:cs typeface="Arial" panose="020B0604020202020204" pitchFamily="34" charset="0"/>
                            </a:rPr>
                            <a:t>Periode</a:t>
                          </a:r>
                          <a:r>
                            <a:rPr lang="en-US" sz="700" baseline="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700" dirty="0" smtClean="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m</a:t>
                          </a:r>
                          <a:endParaRPr lang="en-ID" sz="7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endParaRPr lang="en-US"/>
                        </a:p>
                      </a:txBody>
                      <a:tcPr marL="68580" marR="68580" marT="0" marB="0" anchor="ctr">
                        <a:blipFill rotWithShape="0">
                          <a:blip r:embed="rId4"/>
                          <a:stretch>
                            <a:fillRect l="-83186" t="-500000" r="-334513" b="-2564"/>
                          </a:stretch>
                        </a:blipFill>
                      </a:tcPr>
                    </a:tc>
                    <a:tc>
                      <a:txBody>
                        <a:bodyPr/>
                        <a:lstStyle/>
                        <a:p>
                          <a:endParaRPr lang="en-US"/>
                        </a:p>
                      </a:txBody>
                      <a:tcPr marL="68580" marR="68580" marT="0" marB="0" anchor="ctr">
                        <a:blipFill rotWithShape="0">
                          <a:blip r:embed="rId4"/>
                          <a:stretch>
                            <a:fillRect l="-165600" t="-500000" r="-202400" b="-2564"/>
                          </a:stretch>
                        </a:blipFill>
                      </a:tcP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endParaRPr lang="en-US"/>
                        </a:p>
                      </a:txBody>
                      <a:tcPr marL="68580" marR="68580" marT="0" marB="0" anchor="ctr">
                        <a:blipFill rotWithShape="0">
                          <a:blip r:embed="rId4"/>
                          <a:stretch>
                            <a:fillRect l="-367742" t="-500000" r="-4032" b="-2564"/>
                          </a:stretch>
                        </a:blipFill>
                      </a:tcPr>
                    </a:tc>
                    <a:extLst>
                      <a:ext uri="{0D108BD9-81ED-4DB2-BD59-A6C34878D82A}">
                        <a16:rowId xmlns:a16="http://schemas.microsoft.com/office/drawing/2014/main" xmlns:a14="http://schemas.microsoft.com/office/drawing/2010/main" xmlns="" val="35030469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8" name="Table 37">
                <a:extLst>
                  <a:ext uri="{FF2B5EF4-FFF2-40B4-BE49-F238E27FC236}">
                    <a16:creationId xmlns:a16="http://schemas.microsoft.com/office/drawing/2014/main" id="{F7CF1E79-C9BE-4B8A-9F3F-4DFCC0791835}"/>
                  </a:ext>
                </a:extLst>
              </p:cNvPr>
              <p:cNvGraphicFramePr>
                <a:graphicFrameLocks noGrp="1"/>
              </p:cNvGraphicFramePr>
              <p:nvPr>
                <p:extLst>
                  <p:ext uri="{D42A27DB-BD31-4B8C-83A1-F6EECF244321}">
                    <p14:modId xmlns:p14="http://schemas.microsoft.com/office/powerpoint/2010/main" val="1966710577"/>
                  </p:ext>
                </p:extLst>
              </p:nvPr>
            </p:nvGraphicFramePr>
            <p:xfrm>
              <a:off x="4932040" y="1381657"/>
              <a:ext cx="3528392" cy="2368959"/>
            </p:xfrm>
            <a:graphic>
              <a:graphicData uri="http://schemas.openxmlformats.org/drawingml/2006/table">
                <a:tbl>
                  <a:tblPr firstRow="1" firstCol="1" bandRow="1">
                    <a:tableStyleId>{5C22544A-7EE6-4342-B048-85BDC9FD1C3A}</a:tableStyleId>
                  </a:tblPr>
                  <a:tblGrid>
                    <a:gridCol w="566593">
                      <a:extLst>
                        <a:ext uri="{9D8B030D-6E8A-4147-A177-3AD203B41FA5}">
                          <a16:colId xmlns:a16="http://schemas.microsoft.com/office/drawing/2014/main" val="4057376891"/>
                        </a:ext>
                      </a:extLst>
                    </a:gridCol>
                    <a:gridCol w="687946">
                      <a:extLst>
                        <a:ext uri="{9D8B030D-6E8A-4147-A177-3AD203B41FA5}">
                          <a16:colId xmlns:a16="http://schemas.microsoft.com/office/drawing/2014/main" val="1240359008"/>
                        </a:ext>
                      </a:extLst>
                    </a:gridCol>
                    <a:gridCol w="762639">
                      <a:extLst>
                        <a:ext uri="{9D8B030D-6E8A-4147-A177-3AD203B41FA5}">
                          <a16:colId xmlns:a16="http://schemas.microsoft.com/office/drawing/2014/main" val="688043555"/>
                        </a:ext>
                      </a:extLst>
                    </a:gridCol>
                    <a:gridCol w="755607">
                      <a:extLst>
                        <a:ext uri="{9D8B030D-6E8A-4147-A177-3AD203B41FA5}">
                          <a16:colId xmlns:a16="http://schemas.microsoft.com/office/drawing/2014/main" val="210604653"/>
                        </a:ext>
                      </a:extLst>
                    </a:gridCol>
                    <a:gridCol w="755607">
                      <a:extLst>
                        <a:ext uri="{9D8B030D-6E8A-4147-A177-3AD203B41FA5}">
                          <a16:colId xmlns:a16="http://schemas.microsoft.com/office/drawing/2014/main" val="1652920675"/>
                        </a:ext>
                      </a:extLst>
                    </a:gridCol>
                  </a:tblGrid>
                  <a:tr h="473098">
                    <a:tc>
                      <a:txBody>
                        <a:bodyPr/>
                        <a:lstStyle/>
                        <a:p>
                          <a:pPr>
                            <a:lnSpc>
                              <a:spcPct val="107000"/>
                            </a:lnSpc>
                          </a:pPr>
                          <a:endParaRPr lang="en-ID" sz="1100" dirty="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Saham-1</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Saham-2</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Saham-n</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33290817"/>
                      </a:ext>
                    </a:extLst>
                  </a:tr>
                  <a:tr h="473098">
                    <a:tc>
                      <a:txBody>
                        <a:bodyPr/>
                        <a:lstStyle/>
                        <a:p>
                          <a:pPr algn="ctr">
                            <a:lnSpc>
                              <a:spcPct val="107000"/>
                            </a:lnSpc>
                          </a:pPr>
                          <a:r>
                            <a:rPr lang="en-US" sz="800" dirty="0" err="1">
                              <a:effectLst/>
                              <a:latin typeface="Times New Roman" panose="02020603050405020304" pitchFamily="18" charset="0"/>
                              <a:ea typeface="Times New Roman" panose="02020603050405020304" pitchFamily="18" charset="0"/>
                              <a:cs typeface="Arial" panose="020B0604020202020204" pitchFamily="34" charset="0"/>
                            </a:rPr>
                            <a:t>Periode</a:t>
                          </a:r>
                          <a:r>
                            <a:rPr lang="en-US" sz="800" baseline="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800" dirty="0">
                              <a:effectLst/>
                              <a:latin typeface="Times New Roman" panose="02020603050405020304" pitchFamily="18" charset="0"/>
                              <a:ea typeface="Times New Roman" panose="02020603050405020304" pitchFamily="18" charset="0"/>
                              <a:cs typeface="Arial" panose="020B0604020202020204" pitchFamily="34" charset="0"/>
                            </a:rPr>
                            <a:t>1</a:t>
                          </a:r>
                          <a:endParaRPr lang="en-ID" sz="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𝑟</m:t>
                                    </m:r>
                                  </m:e>
                                  <m:sub>
                                    <m:r>
                                      <a:rPr lang="en-US" sz="1100" b="0" i="1" smtClean="0">
                                        <a:latin typeface="Cambria Math" panose="02040503050406030204" pitchFamily="18" charset="0"/>
                                      </a:rPr>
                                      <m:t>11</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1"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𝑟</m:t>
                                    </m:r>
                                  </m:e>
                                  <m:sub>
                                    <m:r>
                                      <a:rPr lang="en-US" sz="1100" b="0" i="1" smtClean="0">
                                        <a:latin typeface="Cambria Math" panose="02040503050406030204" pitchFamily="18" charset="0"/>
                                      </a:rPr>
                                      <m:t>12</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1"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𝑟</m:t>
                                    </m:r>
                                  </m:e>
                                  <m:sub>
                                    <m:r>
                                      <a:rPr lang="en-US" sz="1100" b="0" i="1" smtClean="0">
                                        <a:latin typeface="Cambria Math" panose="02040503050406030204" pitchFamily="18" charset="0"/>
                                      </a:rPr>
                                      <m:t>1</m:t>
                                    </m:r>
                                    <m:r>
                                      <a:rPr lang="en-US" sz="1100" b="0" i="1" smtClean="0">
                                        <a:latin typeface="Cambria Math" panose="02040503050406030204" pitchFamily="18" charset="0"/>
                                      </a:rPr>
                                      <m:t>𝑛</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152485685"/>
                      </a:ext>
                    </a:extLst>
                  </a:tr>
                  <a:tr h="476567">
                    <a:tc>
                      <a:txBody>
                        <a:bodyPr/>
                        <a:lstStyle/>
                        <a:p>
                          <a:pPr algn="ctr">
                            <a:lnSpc>
                              <a:spcPct val="107000"/>
                            </a:lnSpc>
                          </a:pPr>
                          <a:r>
                            <a:rPr lang="en-US" sz="800" dirty="0" err="1">
                              <a:effectLst/>
                              <a:latin typeface="Times New Roman" panose="02020603050405020304" pitchFamily="18" charset="0"/>
                              <a:ea typeface="Times New Roman" panose="02020603050405020304" pitchFamily="18" charset="0"/>
                              <a:cs typeface="Arial" panose="020B0604020202020204" pitchFamily="34" charset="0"/>
                            </a:rPr>
                            <a:t>Periode</a:t>
                          </a:r>
                          <a:r>
                            <a:rPr lang="en-US" sz="800" baseline="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800" dirty="0">
                              <a:effectLst/>
                              <a:latin typeface="Times New Roman" panose="02020603050405020304" pitchFamily="18" charset="0"/>
                              <a:ea typeface="Times New Roman" panose="02020603050405020304" pitchFamily="18" charset="0"/>
                              <a:cs typeface="Arial" panose="020B0604020202020204" pitchFamily="34" charset="0"/>
                            </a:rPr>
                            <a:t>2</a:t>
                          </a:r>
                          <a:endParaRPr lang="en-ID" sz="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1"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𝑟</m:t>
                                    </m:r>
                                  </m:e>
                                  <m:sub>
                                    <m:r>
                                      <a:rPr lang="en-US" sz="1100" b="0" i="1" smtClean="0">
                                        <a:latin typeface="Cambria Math" panose="02040503050406030204" pitchFamily="18" charset="0"/>
                                      </a:rPr>
                                      <m:t>21</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1"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𝑟</m:t>
                                    </m:r>
                                  </m:e>
                                  <m:sub>
                                    <m:r>
                                      <a:rPr lang="en-US" sz="1100" b="0" i="1" smtClean="0">
                                        <a:latin typeface="Cambria Math" panose="02040503050406030204" pitchFamily="18" charset="0"/>
                                      </a:rPr>
                                      <m:t>22</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1"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𝑟</m:t>
                                    </m:r>
                                  </m:e>
                                  <m:sub>
                                    <m:r>
                                      <a:rPr lang="en-US" sz="1100" b="0" i="1" smtClean="0">
                                        <a:latin typeface="Cambria Math" panose="02040503050406030204" pitchFamily="18" charset="0"/>
                                      </a:rPr>
                                      <m:t>2</m:t>
                                    </m:r>
                                    <m:r>
                                      <a:rPr lang="en-US" sz="1100" b="0" i="1" smtClean="0">
                                        <a:latin typeface="Cambria Math" panose="02040503050406030204" pitchFamily="18" charset="0"/>
                                      </a:rPr>
                                      <m:t>𝑛</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433116400"/>
                      </a:ext>
                    </a:extLst>
                  </a:tr>
                  <a:tr h="473098">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38116272"/>
                      </a:ext>
                    </a:extLst>
                  </a:tr>
                  <a:tr h="473098">
                    <a:tc>
                      <a:txBody>
                        <a:bodyPr/>
                        <a:lstStyle/>
                        <a:p>
                          <a:pPr algn="ctr">
                            <a:lnSpc>
                              <a:spcPct val="107000"/>
                            </a:lnSpc>
                          </a:pPr>
                          <a:r>
                            <a:rPr lang="en-US" sz="700" dirty="0" err="1">
                              <a:effectLst/>
                              <a:latin typeface="Times New Roman" panose="02020603050405020304" pitchFamily="18" charset="0"/>
                              <a:ea typeface="Times New Roman" panose="02020603050405020304" pitchFamily="18" charset="0"/>
                              <a:cs typeface="Arial" panose="020B0604020202020204" pitchFamily="34" charset="0"/>
                            </a:rPr>
                            <a:t>Periode</a:t>
                          </a:r>
                          <a:r>
                            <a:rPr lang="en-US" sz="700" baseline="0" dirty="0">
                              <a:effectLst/>
                              <a:latin typeface="Times New Roman" panose="02020603050405020304" pitchFamily="18" charset="0"/>
                              <a:ea typeface="Times New Roman" panose="02020603050405020304" pitchFamily="18" charset="0"/>
                              <a:cs typeface="Arial" panose="020B0604020202020204" pitchFamily="34" charset="0"/>
                            </a:rPr>
                            <a:t> m</a:t>
                          </a:r>
                          <a:endParaRPr lang="en-US" sz="7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1"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𝑟</m:t>
                                    </m:r>
                                  </m:e>
                                  <m:sub>
                                    <m:r>
                                      <a:rPr lang="en-US" sz="1100" b="0" i="1" smtClean="0">
                                        <a:latin typeface="Cambria Math" panose="02040503050406030204" pitchFamily="18" charset="0"/>
                                      </a:rPr>
                                      <m:t>𝑚</m:t>
                                    </m:r>
                                    <m:r>
                                      <a:rPr lang="en-US" sz="1100" b="0" i="1" smtClean="0">
                                        <a:latin typeface="Cambria Math" panose="02040503050406030204" pitchFamily="18" charset="0"/>
                                      </a:rPr>
                                      <m:t>1</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1"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𝑟</m:t>
                                    </m:r>
                                  </m:e>
                                  <m:sub>
                                    <m:r>
                                      <a:rPr lang="en-US" sz="1100" b="0" i="1" smtClean="0">
                                        <a:latin typeface="Cambria Math" panose="02040503050406030204" pitchFamily="18" charset="0"/>
                                      </a:rPr>
                                      <m:t>𝑚</m:t>
                                    </m:r>
                                    <m:r>
                                      <a:rPr lang="en-US" sz="1100" b="0" i="1" smtClean="0">
                                        <a:latin typeface="Cambria Math" panose="02040503050406030204" pitchFamily="18" charset="0"/>
                                      </a:rPr>
                                      <m:t>2</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1"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𝑟</m:t>
                                    </m:r>
                                  </m:e>
                                  <m:sub>
                                    <m:r>
                                      <a:rPr lang="en-US" sz="1100" b="0" i="1" smtClean="0">
                                        <a:latin typeface="Cambria Math" panose="02040503050406030204" pitchFamily="18" charset="0"/>
                                      </a:rPr>
                                      <m:t>𝑚𝑛</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503046954"/>
                      </a:ext>
                    </a:extLst>
                  </a:tr>
                </a:tbl>
              </a:graphicData>
            </a:graphic>
          </p:graphicFrame>
        </mc:Choice>
        <mc:Fallback xmlns="">
          <p:graphicFrame>
            <p:nvGraphicFramePr>
              <p:cNvPr id="38" name="Table 37">
                <a:extLst>
                  <a:ext uri="{FF2B5EF4-FFF2-40B4-BE49-F238E27FC236}">
                    <a16:creationId xmlns:a16="http://schemas.microsoft.com/office/drawing/2014/main" xmlns:a14="http://schemas.microsoft.com/office/drawing/2010/main" xmlns="" id="{F7CF1E79-C9BE-4B8A-9F3F-4DFCC0791835}"/>
                  </a:ext>
                </a:extLst>
              </p:cNvPr>
              <p:cNvGraphicFramePr>
                <a:graphicFrameLocks noGrp="1"/>
              </p:cNvGraphicFramePr>
              <p:nvPr>
                <p:extLst>
                  <p:ext uri="{D42A27DB-BD31-4B8C-83A1-F6EECF244321}">
                    <p14:modId xmlns:p14="http://schemas.microsoft.com/office/powerpoint/2010/main" val="1966710577"/>
                  </p:ext>
                </p:extLst>
              </p:nvPr>
            </p:nvGraphicFramePr>
            <p:xfrm>
              <a:off x="4932040" y="1381657"/>
              <a:ext cx="3528392" cy="2368959"/>
            </p:xfrm>
            <a:graphic>
              <a:graphicData uri="http://schemas.openxmlformats.org/drawingml/2006/table">
                <a:tbl>
                  <a:tblPr firstRow="1" firstCol="1" bandRow="1">
                    <a:tableStyleId>{5C22544A-7EE6-4342-B048-85BDC9FD1C3A}</a:tableStyleId>
                  </a:tblPr>
                  <a:tblGrid>
                    <a:gridCol w="566593">
                      <a:extLst>
                        <a:ext uri="{9D8B030D-6E8A-4147-A177-3AD203B41FA5}">
                          <a16:colId xmlns:a16="http://schemas.microsoft.com/office/drawing/2014/main" xmlns:a14="http://schemas.microsoft.com/office/drawing/2010/main" xmlns="" val="4057376891"/>
                        </a:ext>
                      </a:extLst>
                    </a:gridCol>
                    <a:gridCol w="687946">
                      <a:extLst>
                        <a:ext uri="{9D8B030D-6E8A-4147-A177-3AD203B41FA5}">
                          <a16:colId xmlns:a16="http://schemas.microsoft.com/office/drawing/2014/main" xmlns:a14="http://schemas.microsoft.com/office/drawing/2010/main" xmlns="" val="1240359008"/>
                        </a:ext>
                      </a:extLst>
                    </a:gridCol>
                    <a:gridCol w="762639">
                      <a:extLst>
                        <a:ext uri="{9D8B030D-6E8A-4147-A177-3AD203B41FA5}">
                          <a16:colId xmlns:a16="http://schemas.microsoft.com/office/drawing/2014/main" xmlns:a14="http://schemas.microsoft.com/office/drawing/2010/main" xmlns="" val="688043555"/>
                        </a:ext>
                      </a:extLst>
                    </a:gridCol>
                    <a:gridCol w="755607">
                      <a:extLst>
                        <a:ext uri="{9D8B030D-6E8A-4147-A177-3AD203B41FA5}">
                          <a16:colId xmlns:a16="http://schemas.microsoft.com/office/drawing/2014/main" xmlns:a14="http://schemas.microsoft.com/office/drawing/2010/main" xmlns="" val="210604653"/>
                        </a:ext>
                      </a:extLst>
                    </a:gridCol>
                    <a:gridCol w="755607">
                      <a:extLst>
                        <a:ext uri="{9D8B030D-6E8A-4147-A177-3AD203B41FA5}">
                          <a16:colId xmlns:a16="http://schemas.microsoft.com/office/drawing/2014/main" xmlns:a14="http://schemas.microsoft.com/office/drawing/2010/main" xmlns="" val="1652920675"/>
                        </a:ext>
                      </a:extLst>
                    </a:gridCol>
                  </a:tblGrid>
                  <a:tr h="473098">
                    <a:tc>
                      <a:txBody>
                        <a:bodyPr/>
                        <a:lstStyle/>
                        <a:p>
                          <a:pPr>
                            <a:lnSpc>
                              <a:spcPct val="107000"/>
                            </a:lnSpc>
                          </a:pPr>
                          <a:endParaRPr lang="en-ID" sz="1100" dirty="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Saham-1</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Saham-2</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Saham-n</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xmlns:a14="http://schemas.microsoft.com/office/drawing/2010/main" xmlns="" val="233290817"/>
                      </a:ext>
                    </a:extLst>
                  </a:tr>
                  <a:tr h="473098">
                    <a:tc>
                      <a:txBody>
                        <a:bodyPr/>
                        <a:lstStyle/>
                        <a:p>
                          <a:pPr algn="ctr">
                            <a:lnSpc>
                              <a:spcPct val="107000"/>
                            </a:lnSpc>
                          </a:pPr>
                          <a:r>
                            <a:rPr lang="en-US" sz="800" dirty="0" err="1" smtClean="0">
                              <a:effectLst/>
                              <a:latin typeface="Times New Roman" panose="02020603050405020304" pitchFamily="18" charset="0"/>
                              <a:ea typeface="Times New Roman" panose="02020603050405020304" pitchFamily="18" charset="0"/>
                              <a:cs typeface="Arial" panose="020B0604020202020204" pitchFamily="34" charset="0"/>
                            </a:rPr>
                            <a:t>Periode</a:t>
                          </a:r>
                          <a:r>
                            <a:rPr lang="en-US" sz="800" baseline="0" dirty="0" smtClean="0">
                              <a:effectLst/>
                              <a:latin typeface="Times New Roman" panose="02020603050405020304" pitchFamily="18" charset="0"/>
                              <a:ea typeface="Times New Roman" panose="02020603050405020304" pitchFamily="18" charset="0"/>
                              <a:cs typeface="Arial" panose="020B0604020202020204" pitchFamily="34" charset="0"/>
                            </a:rPr>
                            <a:t> </a:t>
                          </a:r>
                          <a:r>
                            <a:rPr lang="en-US" sz="800" dirty="0" smtClean="0">
                              <a:effectLst/>
                              <a:latin typeface="Times New Roman" panose="02020603050405020304" pitchFamily="18" charset="0"/>
                              <a:ea typeface="Times New Roman" panose="02020603050405020304" pitchFamily="18" charset="0"/>
                              <a:cs typeface="Arial" panose="020B0604020202020204" pitchFamily="34" charset="0"/>
                            </a:rPr>
                            <a:t>1</a:t>
                          </a:r>
                          <a:endParaRPr lang="en-ID" sz="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endParaRPr lang="en-US"/>
                        </a:p>
                      </a:txBody>
                      <a:tcPr marL="68580" marR="68580" marT="0" marB="0" anchor="ctr">
                        <a:blipFill rotWithShape="0">
                          <a:blip r:embed="rId5"/>
                          <a:stretch>
                            <a:fillRect l="-83186" t="-101282" r="-334513" b="-302564"/>
                          </a:stretch>
                        </a:blipFill>
                      </a:tcPr>
                    </a:tc>
                    <a:tc>
                      <a:txBody>
                        <a:bodyPr/>
                        <a:lstStyle/>
                        <a:p>
                          <a:endParaRPr lang="en-US"/>
                        </a:p>
                      </a:txBody>
                      <a:tcPr marL="68580" marR="68580" marT="0" marB="0" anchor="ctr">
                        <a:blipFill rotWithShape="0">
                          <a:blip r:embed="rId5"/>
                          <a:stretch>
                            <a:fillRect l="-165600" t="-101282" r="-202400" b="-302564"/>
                          </a:stretch>
                        </a:blipFill>
                      </a:tcP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endParaRPr lang="en-US"/>
                        </a:p>
                      </a:txBody>
                      <a:tcPr marL="68580" marR="68580" marT="0" marB="0" anchor="ctr">
                        <a:blipFill rotWithShape="0">
                          <a:blip r:embed="rId5"/>
                          <a:stretch>
                            <a:fillRect l="-367742" t="-101282" r="-4032" b="-302564"/>
                          </a:stretch>
                        </a:blipFill>
                      </a:tcPr>
                    </a:tc>
                    <a:extLst>
                      <a:ext uri="{0D108BD9-81ED-4DB2-BD59-A6C34878D82A}">
                        <a16:rowId xmlns:a16="http://schemas.microsoft.com/office/drawing/2014/main" xmlns:a14="http://schemas.microsoft.com/office/drawing/2010/main" xmlns="" val="2152485685"/>
                      </a:ext>
                    </a:extLst>
                  </a:tr>
                  <a:tr h="476567">
                    <a:tc>
                      <a:txBody>
                        <a:bodyPr/>
                        <a:lstStyle/>
                        <a:p>
                          <a:pPr algn="ctr">
                            <a:lnSpc>
                              <a:spcPct val="107000"/>
                            </a:lnSpc>
                          </a:pPr>
                          <a:r>
                            <a:rPr lang="en-US" sz="800" dirty="0" err="1" smtClean="0">
                              <a:effectLst/>
                              <a:latin typeface="Times New Roman" panose="02020603050405020304" pitchFamily="18" charset="0"/>
                              <a:ea typeface="Times New Roman" panose="02020603050405020304" pitchFamily="18" charset="0"/>
                              <a:cs typeface="Arial" panose="020B0604020202020204" pitchFamily="34" charset="0"/>
                            </a:rPr>
                            <a:t>Periode</a:t>
                          </a:r>
                          <a:r>
                            <a:rPr lang="en-US" sz="800" baseline="0" dirty="0" smtClean="0">
                              <a:effectLst/>
                              <a:latin typeface="Times New Roman" panose="02020603050405020304" pitchFamily="18" charset="0"/>
                              <a:ea typeface="Times New Roman" panose="02020603050405020304" pitchFamily="18" charset="0"/>
                              <a:cs typeface="Arial" panose="020B0604020202020204" pitchFamily="34" charset="0"/>
                            </a:rPr>
                            <a:t> </a:t>
                          </a:r>
                          <a:r>
                            <a:rPr lang="en-US" sz="800" dirty="0" smtClean="0">
                              <a:effectLst/>
                              <a:latin typeface="Times New Roman" panose="02020603050405020304" pitchFamily="18" charset="0"/>
                              <a:ea typeface="Times New Roman" panose="02020603050405020304" pitchFamily="18" charset="0"/>
                              <a:cs typeface="Arial" panose="020B0604020202020204" pitchFamily="34" charset="0"/>
                            </a:rPr>
                            <a:t>2</a:t>
                          </a:r>
                          <a:endParaRPr lang="en-ID" sz="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endParaRPr lang="en-US"/>
                        </a:p>
                      </a:txBody>
                      <a:tcPr marL="68580" marR="68580" marT="0" marB="0" anchor="ctr">
                        <a:blipFill rotWithShape="0">
                          <a:blip r:embed="rId5"/>
                          <a:stretch>
                            <a:fillRect l="-83186" t="-201282" r="-334513" b="-202564"/>
                          </a:stretch>
                        </a:blipFill>
                      </a:tcPr>
                    </a:tc>
                    <a:tc>
                      <a:txBody>
                        <a:bodyPr/>
                        <a:lstStyle/>
                        <a:p>
                          <a:endParaRPr lang="en-US"/>
                        </a:p>
                      </a:txBody>
                      <a:tcPr marL="68580" marR="68580" marT="0" marB="0" anchor="ctr">
                        <a:blipFill rotWithShape="0">
                          <a:blip r:embed="rId5"/>
                          <a:stretch>
                            <a:fillRect l="-165600" t="-201282" r="-202400" b="-202564"/>
                          </a:stretch>
                        </a:blipFill>
                      </a:tcP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endParaRPr lang="en-US"/>
                        </a:p>
                      </a:txBody>
                      <a:tcPr marL="68580" marR="68580" marT="0" marB="0" anchor="ctr">
                        <a:blipFill rotWithShape="0">
                          <a:blip r:embed="rId5"/>
                          <a:stretch>
                            <a:fillRect l="-367742" t="-201282" r="-4032" b="-202564"/>
                          </a:stretch>
                        </a:blipFill>
                      </a:tcPr>
                    </a:tc>
                    <a:extLst>
                      <a:ext uri="{0D108BD9-81ED-4DB2-BD59-A6C34878D82A}">
                        <a16:rowId xmlns:a16="http://schemas.microsoft.com/office/drawing/2014/main" xmlns:a14="http://schemas.microsoft.com/office/drawing/2010/main" xmlns="" val="3433116400"/>
                      </a:ext>
                    </a:extLst>
                  </a:tr>
                  <a:tr h="473098">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xmlns:a14="http://schemas.microsoft.com/office/drawing/2010/main" xmlns="" val="1438116272"/>
                      </a:ext>
                    </a:extLst>
                  </a:tr>
                  <a:tr h="473098">
                    <a:tc>
                      <a:txBody>
                        <a:bodyPr/>
                        <a:lstStyle/>
                        <a:p>
                          <a:pPr algn="ctr">
                            <a:lnSpc>
                              <a:spcPct val="107000"/>
                            </a:lnSpc>
                          </a:pPr>
                          <a:r>
                            <a:rPr lang="en-US" sz="700" dirty="0" err="1" smtClean="0">
                              <a:effectLst/>
                              <a:latin typeface="Times New Roman" panose="02020603050405020304" pitchFamily="18" charset="0"/>
                              <a:ea typeface="Times New Roman" panose="02020603050405020304" pitchFamily="18" charset="0"/>
                              <a:cs typeface="Arial" panose="020B0604020202020204" pitchFamily="34" charset="0"/>
                            </a:rPr>
                            <a:t>Periode</a:t>
                          </a:r>
                          <a:r>
                            <a:rPr lang="en-US" sz="700" baseline="0" dirty="0" smtClean="0">
                              <a:effectLst/>
                              <a:latin typeface="Times New Roman" panose="02020603050405020304" pitchFamily="18" charset="0"/>
                              <a:ea typeface="Times New Roman" panose="02020603050405020304" pitchFamily="18" charset="0"/>
                              <a:cs typeface="Arial" panose="020B0604020202020204" pitchFamily="34" charset="0"/>
                            </a:rPr>
                            <a:t> m</a:t>
                          </a:r>
                          <a:endParaRPr lang="en-US" sz="7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endParaRPr lang="en-US"/>
                        </a:p>
                      </a:txBody>
                      <a:tcPr marL="68580" marR="68580" marT="0" marB="0" anchor="ctr">
                        <a:blipFill rotWithShape="0">
                          <a:blip r:embed="rId5"/>
                          <a:stretch>
                            <a:fillRect l="-83186" t="-401282" r="-334513" b="-2564"/>
                          </a:stretch>
                        </a:blipFill>
                      </a:tcPr>
                    </a:tc>
                    <a:tc>
                      <a:txBody>
                        <a:bodyPr/>
                        <a:lstStyle/>
                        <a:p>
                          <a:endParaRPr lang="en-US"/>
                        </a:p>
                      </a:txBody>
                      <a:tcPr marL="68580" marR="68580" marT="0" marB="0" anchor="ctr">
                        <a:blipFill rotWithShape="0">
                          <a:blip r:embed="rId5"/>
                          <a:stretch>
                            <a:fillRect l="-165600" t="-401282" r="-202400" b="-2564"/>
                          </a:stretch>
                        </a:blipFill>
                      </a:tcP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endParaRPr lang="en-US"/>
                        </a:p>
                      </a:txBody>
                      <a:tcPr marL="68580" marR="68580" marT="0" marB="0" anchor="ctr">
                        <a:blipFill rotWithShape="0">
                          <a:blip r:embed="rId5"/>
                          <a:stretch>
                            <a:fillRect l="-367742" t="-401282" r="-4032" b="-2564"/>
                          </a:stretch>
                        </a:blipFill>
                      </a:tcPr>
                    </a:tc>
                    <a:extLst>
                      <a:ext uri="{0D108BD9-81ED-4DB2-BD59-A6C34878D82A}">
                        <a16:rowId xmlns:a16="http://schemas.microsoft.com/office/drawing/2014/main" xmlns:a14="http://schemas.microsoft.com/office/drawing/2010/main" xmlns="" val="35030469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BC750A5-6EF3-44FA-B7AB-27FF46BE2F84}"/>
                  </a:ext>
                </a:extLst>
              </p:cNvPr>
              <p:cNvGraphicFramePr>
                <a:graphicFrameLocks noGrp="1"/>
              </p:cNvGraphicFramePr>
              <p:nvPr>
                <p:extLst>
                  <p:ext uri="{D42A27DB-BD31-4B8C-83A1-F6EECF244321}">
                    <p14:modId xmlns:p14="http://schemas.microsoft.com/office/powerpoint/2010/main" val="2719510011"/>
                  </p:ext>
                </p:extLst>
              </p:nvPr>
            </p:nvGraphicFramePr>
            <p:xfrm>
              <a:off x="4956852" y="4314236"/>
              <a:ext cx="3528392" cy="473098"/>
            </p:xfrm>
            <a:graphic>
              <a:graphicData uri="http://schemas.openxmlformats.org/drawingml/2006/table">
                <a:tbl>
                  <a:tblPr firstRow="1" firstCol="1" bandRow="1">
                    <a:tableStyleId>{5C22544A-7EE6-4342-B048-85BDC9FD1C3A}</a:tableStyleId>
                  </a:tblPr>
                  <a:tblGrid>
                    <a:gridCol w="566593">
                      <a:extLst>
                        <a:ext uri="{9D8B030D-6E8A-4147-A177-3AD203B41FA5}">
                          <a16:colId xmlns:a16="http://schemas.microsoft.com/office/drawing/2014/main" val="3359042228"/>
                        </a:ext>
                      </a:extLst>
                    </a:gridCol>
                    <a:gridCol w="687946">
                      <a:extLst>
                        <a:ext uri="{9D8B030D-6E8A-4147-A177-3AD203B41FA5}">
                          <a16:colId xmlns:a16="http://schemas.microsoft.com/office/drawing/2014/main" val="3033302511"/>
                        </a:ext>
                      </a:extLst>
                    </a:gridCol>
                    <a:gridCol w="762639">
                      <a:extLst>
                        <a:ext uri="{9D8B030D-6E8A-4147-A177-3AD203B41FA5}">
                          <a16:colId xmlns:a16="http://schemas.microsoft.com/office/drawing/2014/main" val="35222495"/>
                        </a:ext>
                      </a:extLst>
                    </a:gridCol>
                    <a:gridCol w="755607">
                      <a:extLst>
                        <a:ext uri="{9D8B030D-6E8A-4147-A177-3AD203B41FA5}">
                          <a16:colId xmlns:a16="http://schemas.microsoft.com/office/drawing/2014/main" val="1716673155"/>
                        </a:ext>
                      </a:extLst>
                    </a:gridCol>
                    <a:gridCol w="755607">
                      <a:extLst>
                        <a:ext uri="{9D8B030D-6E8A-4147-A177-3AD203B41FA5}">
                          <a16:colId xmlns:a16="http://schemas.microsoft.com/office/drawing/2014/main" val="233032641"/>
                        </a:ext>
                      </a:extLst>
                    </a:gridCol>
                  </a:tblGrid>
                  <a:tr h="473098">
                    <a:tc>
                      <a:txBody>
                        <a:bodyPr/>
                        <a:lstStyle/>
                        <a:p>
                          <a:pPr algn="ctr">
                            <a:lnSpc>
                              <a:spcPct val="107000"/>
                            </a:lnSpc>
                          </a:pPr>
                          <a:endParaRPr lang="en-ID" sz="7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1"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id-ID" sz="1100" i="1">
                                        <a:latin typeface="Cambria Math" panose="02040503050406030204" pitchFamily="18" charset="0"/>
                                      </a:rPr>
                                      <m:t>𝜇</m:t>
                                    </m:r>
                                  </m:e>
                                  <m:sub>
                                    <m:r>
                                      <a:rPr lang="id-ID" sz="1100" i="1">
                                        <a:latin typeface="Cambria Math" panose="02040503050406030204" pitchFamily="18" charset="0"/>
                                      </a:rPr>
                                      <m:t>1</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1"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id-ID" sz="1100" i="1">
                                        <a:latin typeface="Cambria Math" panose="02040503050406030204" pitchFamily="18" charset="0"/>
                                      </a:rPr>
                                      <m:t>𝜇</m:t>
                                    </m:r>
                                  </m:e>
                                  <m:sub>
                                    <m:r>
                                      <a:rPr lang="en-US" sz="1100" b="1" i="1" smtClean="0">
                                        <a:latin typeface="Cambria Math" panose="02040503050406030204" pitchFamily="18" charset="0"/>
                                      </a:rPr>
                                      <m:t>𝟐</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914400" rtl="0" eaLnBrk="1" fontAlgn="auto" latinLnBrk="1" hangingPunct="1">
                            <a:lnSpc>
                              <a:spcPct val="107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id-ID" sz="1100" i="1">
                                        <a:latin typeface="Cambria Math" panose="02040503050406030204" pitchFamily="18" charset="0"/>
                                      </a:rPr>
                                      <m:t>𝜇</m:t>
                                    </m:r>
                                  </m:e>
                                  <m:sub>
                                    <m:r>
                                      <a:rPr lang="en-US" sz="1100" b="1" i="1" smtClean="0">
                                        <a:latin typeface="Cambria Math" panose="02040503050406030204" pitchFamily="18" charset="0"/>
                                      </a:rPr>
                                      <m:t>𝒏</m:t>
                                    </m:r>
                                  </m:sub>
                                </m:sSub>
                              </m:oMath>
                            </m:oMathPara>
                          </a14:m>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049753285"/>
                      </a:ext>
                    </a:extLst>
                  </a:tr>
                </a:tbl>
              </a:graphicData>
            </a:graphic>
          </p:graphicFrame>
        </mc:Choice>
        <mc:Fallback xmlns="">
          <p:graphicFrame>
            <p:nvGraphicFramePr>
              <p:cNvPr id="7" name="Table 6">
                <a:extLst>
                  <a:ext uri="{FF2B5EF4-FFF2-40B4-BE49-F238E27FC236}">
                    <a16:creationId xmlns:a16="http://schemas.microsoft.com/office/drawing/2014/main" xmlns:a14="http://schemas.microsoft.com/office/drawing/2010/main" xmlns="" id="{2BC750A5-6EF3-44FA-B7AB-27FF46BE2F84}"/>
                  </a:ext>
                </a:extLst>
              </p:cNvPr>
              <p:cNvGraphicFramePr>
                <a:graphicFrameLocks noGrp="1"/>
              </p:cNvGraphicFramePr>
              <p:nvPr>
                <p:extLst>
                  <p:ext uri="{D42A27DB-BD31-4B8C-83A1-F6EECF244321}">
                    <p14:modId xmlns:p14="http://schemas.microsoft.com/office/powerpoint/2010/main" val="2719510011"/>
                  </p:ext>
                </p:extLst>
              </p:nvPr>
            </p:nvGraphicFramePr>
            <p:xfrm>
              <a:off x="4956852" y="4314236"/>
              <a:ext cx="3528392" cy="473098"/>
            </p:xfrm>
            <a:graphic>
              <a:graphicData uri="http://schemas.openxmlformats.org/drawingml/2006/table">
                <a:tbl>
                  <a:tblPr firstRow="1" firstCol="1" bandRow="1">
                    <a:tableStyleId>{5C22544A-7EE6-4342-B048-85BDC9FD1C3A}</a:tableStyleId>
                  </a:tblPr>
                  <a:tblGrid>
                    <a:gridCol w="566593">
                      <a:extLst>
                        <a:ext uri="{9D8B030D-6E8A-4147-A177-3AD203B41FA5}">
                          <a16:colId xmlns:a16="http://schemas.microsoft.com/office/drawing/2014/main" xmlns:a14="http://schemas.microsoft.com/office/drawing/2010/main" xmlns="" val="3359042228"/>
                        </a:ext>
                      </a:extLst>
                    </a:gridCol>
                    <a:gridCol w="687946">
                      <a:extLst>
                        <a:ext uri="{9D8B030D-6E8A-4147-A177-3AD203B41FA5}">
                          <a16:colId xmlns:a16="http://schemas.microsoft.com/office/drawing/2014/main" xmlns:a14="http://schemas.microsoft.com/office/drawing/2010/main" xmlns="" val="3033302511"/>
                        </a:ext>
                      </a:extLst>
                    </a:gridCol>
                    <a:gridCol w="762639">
                      <a:extLst>
                        <a:ext uri="{9D8B030D-6E8A-4147-A177-3AD203B41FA5}">
                          <a16:colId xmlns:a16="http://schemas.microsoft.com/office/drawing/2014/main" xmlns:a14="http://schemas.microsoft.com/office/drawing/2010/main" xmlns="" val="35222495"/>
                        </a:ext>
                      </a:extLst>
                    </a:gridCol>
                    <a:gridCol w="755607">
                      <a:extLst>
                        <a:ext uri="{9D8B030D-6E8A-4147-A177-3AD203B41FA5}">
                          <a16:colId xmlns:a16="http://schemas.microsoft.com/office/drawing/2014/main" xmlns:a14="http://schemas.microsoft.com/office/drawing/2010/main" xmlns="" val="1716673155"/>
                        </a:ext>
                      </a:extLst>
                    </a:gridCol>
                    <a:gridCol w="755607">
                      <a:extLst>
                        <a:ext uri="{9D8B030D-6E8A-4147-A177-3AD203B41FA5}">
                          <a16:colId xmlns:a16="http://schemas.microsoft.com/office/drawing/2014/main" xmlns:a14="http://schemas.microsoft.com/office/drawing/2010/main" xmlns="" val="233032641"/>
                        </a:ext>
                      </a:extLst>
                    </a:gridCol>
                  </a:tblGrid>
                  <a:tr h="473098">
                    <a:tc>
                      <a:txBody>
                        <a:bodyPr/>
                        <a:lstStyle/>
                        <a:p>
                          <a:pPr algn="ctr">
                            <a:lnSpc>
                              <a:spcPct val="107000"/>
                            </a:lnSpc>
                          </a:pPr>
                          <a:endParaRPr lang="en-ID" sz="7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endParaRPr lang="en-US"/>
                        </a:p>
                      </a:txBody>
                      <a:tcPr marL="68580" marR="68580" marT="0" marB="0" anchor="ctr">
                        <a:blipFill rotWithShape="0">
                          <a:blip r:embed="rId6"/>
                          <a:stretch>
                            <a:fillRect l="-83186" t="-1266" r="-334513" b="-5063"/>
                          </a:stretch>
                        </a:blipFill>
                      </a:tcPr>
                    </a:tc>
                    <a:tc>
                      <a:txBody>
                        <a:bodyPr/>
                        <a:lstStyle/>
                        <a:p>
                          <a:endParaRPr lang="en-US"/>
                        </a:p>
                      </a:txBody>
                      <a:tcPr marL="68580" marR="68580" marT="0" marB="0" anchor="ctr">
                        <a:blipFill rotWithShape="0">
                          <a:blip r:embed="rId6"/>
                          <a:stretch>
                            <a:fillRect l="-165600" t="-1266" r="-202400" b="-5063"/>
                          </a:stretch>
                        </a:blipFill>
                      </a:tcPr>
                    </a:tc>
                    <a:tc>
                      <a:txBody>
                        <a:bodyPr/>
                        <a:lstStyle/>
                        <a:p>
                          <a:pPr algn="ctr">
                            <a:lnSpc>
                              <a:spcPct val="107000"/>
                            </a:lnSpc>
                          </a:pPr>
                          <a:r>
                            <a:rPr lang="en-US" sz="1100" dirty="0">
                              <a:effectLst/>
                              <a:latin typeface="Times New Roman" panose="02020603050405020304" pitchFamily="18" charset="0"/>
                              <a:ea typeface="Times New Roman" panose="02020603050405020304" pitchFamily="18" charset="0"/>
                              <a:cs typeface="Arial" panose="020B0604020202020204" pitchFamily="34" charset="0"/>
                            </a:rPr>
                            <a:t>..</a:t>
                          </a:r>
                          <a:endParaRPr lang="en-ID"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tc>
                      <a:txBody>
                        <a:bodyPr/>
                        <a:lstStyle/>
                        <a:p>
                          <a:endParaRPr lang="en-US"/>
                        </a:p>
                      </a:txBody>
                      <a:tcPr marL="68580" marR="68580" marT="0" marB="0" anchor="ctr">
                        <a:blipFill rotWithShape="0">
                          <a:blip r:embed="rId6"/>
                          <a:stretch>
                            <a:fillRect l="-367742" t="-1266" r="-4032" b="-5063"/>
                          </a:stretch>
                        </a:blipFill>
                      </a:tcPr>
                    </a:tc>
                    <a:extLst>
                      <a:ext uri="{0D108BD9-81ED-4DB2-BD59-A6C34878D82A}">
                        <a16:rowId xmlns:a16="http://schemas.microsoft.com/office/drawing/2014/main" xmlns:a14="http://schemas.microsoft.com/office/drawing/2010/main" xmlns="" val="4049753285"/>
                      </a:ext>
                    </a:extLst>
                  </a:tr>
                </a:tbl>
              </a:graphicData>
            </a:graphic>
          </p:graphicFrame>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C6D62DE-0342-4D8B-B013-403EF5B63516}"/>
                  </a:ext>
                </a:extLst>
              </p:cNvPr>
              <p:cNvSpPr txBox="1"/>
              <p:nvPr/>
            </p:nvSpPr>
            <p:spPr>
              <a:xfrm>
                <a:off x="478020" y="4365970"/>
                <a:ext cx="3219407" cy="307777"/>
              </a:xfrm>
              <a:prstGeom prst="rect">
                <a:avLst/>
              </a:prstGeom>
              <a:noFill/>
            </p:spPr>
            <p:txBody>
              <a:bodyPr wrap="none" rtlCol="0">
                <a:spAutoFit/>
              </a:bodyPr>
              <a:lstStyle/>
              <a:p>
                <a:pPr latinLnBrk="0"/>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id-ID" sz="1400" i="1">
                              <a:latin typeface="Cambria Math" panose="02040503050406030204" pitchFamily="18" charset="0"/>
                            </a:rPr>
                            <m:t>𝜇</m:t>
                          </m:r>
                        </m:e>
                        <m:sub>
                          <m:r>
                            <a:rPr lang="id-ID" sz="1400" i="1">
                              <a:latin typeface="Cambria Math" panose="02040503050406030204" pitchFamily="18" charset="0"/>
                            </a:rPr>
                            <m:t>𝑃</m:t>
                          </m:r>
                        </m:sub>
                      </m:sSub>
                      <m:r>
                        <a:rPr lang="id-ID" sz="1400" i="1">
                          <a:latin typeface="Cambria Math" panose="02040503050406030204" pitchFamily="18" charset="0"/>
                        </a:rPr>
                        <m:t>= </m:t>
                      </m:r>
                      <m:sSub>
                        <m:sSubPr>
                          <m:ctrlPr>
                            <a:rPr lang="en-US" sz="1400" b="1" i="1">
                              <a:latin typeface="Cambria Math" panose="02040503050406030204" pitchFamily="18" charset="0"/>
                            </a:rPr>
                          </m:ctrlPr>
                        </m:sSubPr>
                        <m:e>
                          <m:r>
                            <a:rPr lang="id-ID" sz="1400" i="1">
                              <a:latin typeface="Cambria Math" panose="02040503050406030204" pitchFamily="18" charset="0"/>
                            </a:rPr>
                            <m:t>𝑥</m:t>
                          </m:r>
                        </m:e>
                        <m:sub>
                          <m:r>
                            <a:rPr lang="id-ID" sz="1400" i="1">
                              <a:latin typeface="Cambria Math" panose="02040503050406030204" pitchFamily="18" charset="0"/>
                            </a:rPr>
                            <m:t>1</m:t>
                          </m:r>
                        </m:sub>
                      </m:sSub>
                      <m:sSub>
                        <m:sSubPr>
                          <m:ctrlPr>
                            <a:rPr lang="en-US" sz="1400" i="1">
                              <a:latin typeface="Cambria Math" panose="02040503050406030204" pitchFamily="18" charset="0"/>
                            </a:rPr>
                          </m:ctrlPr>
                        </m:sSubPr>
                        <m:e>
                          <m:r>
                            <a:rPr lang="id-ID" sz="1400" i="1">
                              <a:latin typeface="Cambria Math" panose="02040503050406030204" pitchFamily="18" charset="0"/>
                            </a:rPr>
                            <m:t>𝜇</m:t>
                          </m:r>
                        </m:e>
                        <m:sub>
                          <m:r>
                            <a:rPr lang="id-ID" sz="1400" i="1">
                              <a:latin typeface="Cambria Math" panose="02040503050406030204" pitchFamily="18" charset="0"/>
                            </a:rPr>
                            <m:t>1</m:t>
                          </m:r>
                        </m:sub>
                      </m:sSub>
                      <m:r>
                        <a:rPr lang="id-ID" sz="1400" i="1">
                          <a:latin typeface="Cambria Math" panose="02040503050406030204" pitchFamily="18" charset="0"/>
                        </a:rPr>
                        <m:t> + </m:t>
                      </m:r>
                      <m:sSub>
                        <m:sSubPr>
                          <m:ctrlPr>
                            <a:rPr lang="en-US" sz="1400" b="1" i="1">
                              <a:latin typeface="Cambria Math" panose="02040503050406030204" pitchFamily="18" charset="0"/>
                            </a:rPr>
                          </m:ctrlPr>
                        </m:sSubPr>
                        <m:e>
                          <m:r>
                            <a:rPr lang="id-ID" sz="1400" i="1">
                              <a:latin typeface="Cambria Math" panose="02040503050406030204" pitchFamily="18" charset="0"/>
                            </a:rPr>
                            <m:t>𝑥</m:t>
                          </m:r>
                        </m:e>
                        <m:sub>
                          <m:r>
                            <a:rPr lang="id-ID" sz="1400" i="1">
                              <a:latin typeface="Cambria Math" panose="02040503050406030204" pitchFamily="18" charset="0"/>
                            </a:rPr>
                            <m:t>2</m:t>
                          </m:r>
                        </m:sub>
                      </m:sSub>
                      <m:sSub>
                        <m:sSubPr>
                          <m:ctrlPr>
                            <a:rPr lang="en-US" sz="1400" i="1">
                              <a:latin typeface="Cambria Math" panose="02040503050406030204" pitchFamily="18" charset="0"/>
                            </a:rPr>
                          </m:ctrlPr>
                        </m:sSubPr>
                        <m:e>
                          <m:r>
                            <a:rPr lang="id-ID" sz="1400" i="1">
                              <a:latin typeface="Cambria Math" panose="02040503050406030204" pitchFamily="18" charset="0"/>
                            </a:rPr>
                            <m:t>𝜇</m:t>
                          </m:r>
                        </m:e>
                        <m:sub>
                          <m:r>
                            <a:rPr lang="id-ID" sz="1400" i="1">
                              <a:latin typeface="Cambria Math" panose="02040503050406030204" pitchFamily="18" charset="0"/>
                            </a:rPr>
                            <m:t>2</m:t>
                          </m:r>
                        </m:sub>
                      </m:sSub>
                      <m:r>
                        <a:rPr lang="id-ID" sz="1400" i="1">
                          <a:latin typeface="Cambria Math" panose="02040503050406030204" pitchFamily="18" charset="0"/>
                        </a:rPr>
                        <m:t> + ... + </m:t>
                      </m:r>
                      <m:sSub>
                        <m:sSubPr>
                          <m:ctrlPr>
                            <a:rPr lang="en-US" sz="1400" b="1" i="1">
                              <a:latin typeface="Cambria Math" panose="02040503050406030204" pitchFamily="18" charset="0"/>
                            </a:rPr>
                          </m:ctrlPr>
                        </m:sSubPr>
                        <m:e>
                          <m:r>
                            <a:rPr lang="id-ID" sz="1400" i="1">
                              <a:latin typeface="Cambria Math" panose="02040503050406030204" pitchFamily="18" charset="0"/>
                            </a:rPr>
                            <m:t>𝑥</m:t>
                          </m:r>
                        </m:e>
                        <m:sub>
                          <m:r>
                            <a:rPr lang="id-ID" sz="1400" i="1">
                              <a:latin typeface="Cambria Math" panose="02040503050406030204" pitchFamily="18" charset="0"/>
                            </a:rPr>
                            <m:t>𝑛</m:t>
                          </m:r>
                        </m:sub>
                      </m:sSub>
                      <m:sSub>
                        <m:sSubPr>
                          <m:ctrlPr>
                            <a:rPr lang="en-US" sz="1400" i="1">
                              <a:latin typeface="Cambria Math" panose="02040503050406030204" pitchFamily="18" charset="0"/>
                            </a:rPr>
                          </m:ctrlPr>
                        </m:sSubPr>
                        <m:e>
                          <m:r>
                            <a:rPr lang="id-ID" sz="1400" i="1">
                              <a:latin typeface="Cambria Math" panose="02040503050406030204" pitchFamily="18" charset="0"/>
                            </a:rPr>
                            <m:t>𝜇</m:t>
                          </m:r>
                        </m:e>
                        <m:sub>
                          <m:r>
                            <a:rPr lang="id-ID" sz="1400" i="1">
                              <a:latin typeface="Cambria Math" panose="02040503050406030204" pitchFamily="18" charset="0"/>
                            </a:rPr>
                            <m:t>𝑛</m:t>
                          </m:r>
                        </m:sub>
                      </m:sSub>
                      <m:r>
                        <a:rPr lang="en-US" sz="1400" b="0" i="1" smtClean="0">
                          <a:latin typeface="Cambria Math" panose="02040503050406030204" pitchFamily="18" charset="0"/>
                        </a:rPr>
                        <m:t>=</m:t>
                      </m:r>
                      <m:sSup>
                        <m:sSupPr>
                          <m:ctrlPr>
                            <a:rPr lang="en-US" sz="1400" i="1">
                              <a:latin typeface="Cambria Math" panose="02040503050406030204" pitchFamily="18" charset="0"/>
                            </a:rPr>
                          </m:ctrlPr>
                        </m:sSupPr>
                        <m:e>
                          <m:r>
                            <a:rPr lang="id-ID" sz="1400" b="1" i="1">
                              <a:latin typeface="Cambria Math" panose="02040503050406030204" pitchFamily="18" charset="0"/>
                            </a:rPr>
                            <m:t>𝒙</m:t>
                          </m:r>
                        </m:e>
                        <m:sup>
                          <m:r>
                            <a:rPr lang="id-ID" sz="1400" i="1">
                              <a:latin typeface="Cambria Math" panose="02040503050406030204" pitchFamily="18" charset="0"/>
                            </a:rPr>
                            <m:t>𝑇</m:t>
                          </m:r>
                        </m:sup>
                      </m:sSup>
                      <m:r>
                        <a:rPr lang="id-ID" sz="1400" b="1" i="1">
                          <a:latin typeface="Cambria Math" panose="02040503050406030204" pitchFamily="18" charset="0"/>
                        </a:rPr>
                        <m:t>𝝁</m:t>
                      </m:r>
                    </m:oMath>
                  </m:oMathPara>
                </a14:m>
                <a:endParaRPr lang="en-US" sz="1400" dirty="0"/>
              </a:p>
            </p:txBody>
          </p:sp>
        </mc:Choice>
        <mc:Fallback xmlns="">
          <p:sp>
            <p:nvSpPr>
              <p:cNvPr id="18" name="TextBox 17">
                <a:extLst>
                  <a:ext uri="{FF2B5EF4-FFF2-40B4-BE49-F238E27FC236}">
                    <a16:creationId xmlns:a16="http://schemas.microsoft.com/office/drawing/2014/main" id="{AC6D62DE-0342-4D8B-B013-403EF5B63516}"/>
                  </a:ext>
                </a:extLst>
              </p:cNvPr>
              <p:cNvSpPr txBox="1">
                <a:spLocks noRot="1" noChangeAspect="1" noMove="1" noResize="1" noEditPoints="1" noAdjustHandles="1" noChangeArrowheads="1" noChangeShapeType="1" noTextEdit="1"/>
              </p:cNvSpPr>
              <p:nvPr/>
            </p:nvSpPr>
            <p:spPr>
              <a:xfrm>
                <a:off x="478020" y="4365970"/>
                <a:ext cx="3219407" cy="307777"/>
              </a:xfrm>
              <a:prstGeom prst="rect">
                <a:avLst/>
              </a:prstGeom>
              <a:blipFill>
                <a:blip r:embed="rId7"/>
                <a:stretch>
                  <a:fillRect b="-1961"/>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282DBA6-BC87-47D1-969E-12887CBAF02B}"/>
                  </a:ext>
                </a:extLst>
              </p:cNvPr>
              <p:cNvSpPr txBox="1"/>
              <p:nvPr/>
            </p:nvSpPr>
            <p:spPr>
              <a:xfrm>
                <a:off x="3956542" y="1833923"/>
                <a:ext cx="916148" cy="403572"/>
              </a:xfrm>
              <a:prstGeom prst="rect">
                <a:avLst/>
              </a:prstGeom>
              <a:noFill/>
            </p:spPr>
            <p:txBody>
              <a:bodyPr wrap="none" rtlCol="0">
                <a:spAutoFit/>
              </a:bodyPr>
              <a:lstStyle/>
              <a:p>
                <a:pPr latinLnBrk="0"/>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rPr>
                          </m:ctrlPr>
                        </m:sSubPr>
                        <m:e>
                          <m:r>
                            <a:rPr lang="id-ID" sz="900" i="1">
                              <a:latin typeface="Cambria Math" panose="02040503050406030204" pitchFamily="18" charset="0"/>
                            </a:rPr>
                            <m:t>𝑟</m:t>
                          </m:r>
                        </m:e>
                        <m:sub>
                          <m:r>
                            <a:rPr lang="en-US" sz="900" b="0" i="1" smtClean="0">
                              <a:latin typeface="Cambria Math" panose="02040503050406030204" pitchFamily="18" charset="0"/>
                            </a:rPr>
                            <m:t>11</m:t>
                          </m:r>
                        </m:sub>
                      </m:sSub>
                      <m:r>
                        <a:rPr lang="id-ID" sz="900" i="1">
                          <a:latin typeface="Cambria Math" panose="02040503050406030204" pitchFamily="18" charset="0"/>
                        </a:rPr>
                        <m:t>=</m:t>
                      </m:r>
                      <m:func>
                        <m:funcPr>
                          <m:ctrlPr>
                            <a:rPr lang="en-US" sz="900" i="1">
                              <a:latin typeface="Cambria Math" panose="02040503050406030204" pitchFamily="18" charset="0"/>
                            </a:rPr>
                          </m:ctrlPr>
                        </m:funcPr>
                        <m:fName>
                          <m:r>
                            <m:rPr>
                              <m:sty m:val="p"/>
                            </m:rPr>
                            <a:rPr lang="id-ID" sz="900">
                              <a:latin typeface="Cambria Math" panose="02040503050406030204" pitchFamily="18" charset="0"/>
                            </a:rPr>
                            <m:t>ln</m:t>
                          </m:r>
                        </m:fName>
                        <m:e>
                          <m:d>
                            <m:dPr>
                              <m:ctrlPr>
                                <a:rPr lang="en-US" sz="900" i="1">
                                  <a:latin typeface="Cambria Math" panose="02040503050406030204" pitchFamily="18" charset="0"/>
                                </a:rPr>
                              </m:ctrlPr>
                            </m:dPr>
                            <m:e>
                              <m:f>
                                <m:fPr>
                                  <m:ctrlPr>
                                    <a:rPr lang="en-US" sz="900" i="1">
                                      <a:latin typeface="Cambria Math" panose="02040503050406030204" pitchFamily="18" charset="0"/>
                                    </a:rPr>
                                  </m:ctrlPr>
                                </m:fPr>
                                <m:num>
                                  <m:sSub>
                                    <m:sSubPr>
                                      <m:ctrlPr>
                                        <a:rPr lang="en-US" sz="900" i="1">
                                          <a:latin typeface="Cambria Math" panose="02040503050406030204" pitchFamily="18" charset="0"/>
                                        </a:rPr>
                                      </m:ctrlPr>
                                    </m:sSubPr>
                                    <m:e>
                                      <m:r>
                                        <a:rPr lang="id-ID" sz="900" i="1">
                                          <a:latin typeface="Cambria Math" panose="02040503050406030204" pitchFamily="18" charset="0"/>
                                        </a:rPr>
                                        <m:t>𝑃</m:t>
                                      </m:r>
                                    </m:e>
                                    <m:sub>
                                      <m:r>
                                        <a:rPr lang="en-US" sz="900" b="0" i="1" smtClean="0">
                                          <a:latin typeface="Cambria Math" panose="02040503050406030204" pitchFamily="18" charset="0"/>
                                        </a:rPr>
                                        <m:t>11</m:t>
                                      </m:r>
                                    </m:sub>
                                  </m:sSub>
                                </m:num>
                                <m:den>
                                  <m:sSub>
                                    <m:sSubPr>
                                      <m:ctrlPr>
                                        <a:rPr lang="en-US" sz="900" i="1">
                                          <a:latin typeface="Cambria Math" panose="02040503050406030204" pitchFamily="18" charset="0"/>
                                        </a:rPr>
                                      </m:ctrlPr>
                                    </m:sSubPr>
                                    <m:e>
                                      <m:r>
                                        <a:rPr lang="id-ID" sz="900" i="1">
                                          <a:latin typeface="Cambria Math" panose="02040503050406030204" pitchFamily="18" charset="0"/>
                                        </a:rPr>
                                        <m:t>𝑃</m:t>
                                      </m:r>
                                    </m:e>
                                    <m:sub>
                                      <m:r>
                                        <a:rPr lang="en-US" sz="900" b="0" i="1" smtClean="0">
                                          <a:latin typeface="Cambria Math" panose="02040503050406030204" pitchFamily="18" charset="0"/>
                                        </a:rPr>
                                        <m:t>01</m:t>
                                      </m:r>
                                    </m:sub>
                                  </m:sSub>
                                </m:den>
                              </m:f>
                            </m:e>
                          </m:d>
                        </m:e>
                      </m:func>
                    </m:oMath>
                  </m:oMathPara>
                </a14:m>
                <a:endParaRPr lang="en-ID" sz="900" dirty="0"/>
              </a:p>
            </p:txBody>
          </p:sp>
        </mc:Choice>
        <mc:Fallback xmlns="">
          <p:sp>
            <p:nvSpPr>
              <p:cNvPr id="33" name="TextBox 32">
                <a:extLst>
                  <a:ext uri="{FF2B5EF4-FFF2-40B4-BE49-F238E27FC236}">
                    <a16:creationId xmlns:a16="http://schemas.microsoft.com/office/drawing/2014/main" id="{3282DBA6-BC87-47D1-969E-12887CBAF02B}"/>
                  </a:ext>
                </a:extLst>
              </p:cNvPr>
              <p:cNvSpPr txBox="1">
                <a:spLocks noRot="1" noChangeAspect="1" noMove="1" noResize="1" noEditPoints="1" noAdjustHandles="1" noChangeArrowheads="1" noChangeShapeType="1" noTextEdit="1"/>
              </p:cNvSpPr>
              <p:nvPr/>
            </p:nvSpPr>
            <p:spPr>
              <a:xfrm>
                <a:off x="3956542" y="1833923"/>
                <a:ext cx="916148" cy="403572"/>
              </a:xfrm>
              <a:prstGeom prst="rect">
                <a:avLst/>
              </a:prstGeom>
              <a:blipFill>
                <a:blip r:embed="rId8"/>
                <a:stretch>
                  <a:fillRect/>
                </a:stretch>
              </a:blipFill>
            </p:spPr>
            <p:txBody>
              <a:bodyPr/>
              <a:lstStyle/>
              <a:p>
                <a:r>
                  <a:rPr lang="en-ID">
                    <a:noFill/>
                  </a:rPr>
                  <a:t> </a:t>
                </a:r>
              </a:p>
            </p:txBody>
          </p:sp>
        </mc:Fallback>
      </mc:AlternateContent>
      <p:sp>
        <p:nvSpPr>
          <p:cNvPr id="43" name="Chevron 13">
            <a:extLst>
              <a:ext uri="{FF2B5EF4-FFF2-40B4-BE49-F238E27FC236}">
                <a16:creationId xmlns:a16="http://schemas.microsoft.com/office/drawing/2014/main" id="{9CB230E1-C292-4681-87E9-0405903356A1}"/>
              </a:ext>
            </a:extLst>
          </p:cNvPr>
          <p:cNvSpPr/>
          <p:nvPr/>
        </p:nvSpPr>
        <p:spPr>
          <a:xfrm rot="5400000">
            <a:off x="6671161" y="3822464"/>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latinLnBrk="0"/>
            <a:endParaRPr lang="en-US">
              <a:solidFill>
                <a:schemeClr val="tx1"/>
              </a:solidFill>
            </a:endParaRPr>
          </a:p>
        </p:txBody>
      </p:sp>
      <p:sp>
        <p:nvSpPr>
          <p:cNvPr id="44" name="Chevron 13">
            <a:extLst>
              <a:ext uri="{FF2B5EF4-FFF2-40B4-BE49-F238E27FC236}">
                <a16:creationId xmlns:a16="http://schemas.microsoft.com/office/drawing/2014/main" id="{318805EB-01B6-4B69-9040-0AA907799A3C}"/>
              </a:ext>
            </a:extLst>
          </p:cNvPr>
          <p:cNvSpPr/>
          <p:nvPr/>
        </p:nvSpPr>
        <p:spPr>
          <a:xfrm>
            <a:off x="4299474" y="2367391"/>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latinLnBrk="0"/>
            <a:endParaRPr lang="en-US">
              <a:solidFill>
                <a:schemeClr val="tx1"/>
              </a:solidFill>
            </a:endParaRPr>
          </a:p>
        </p:txBody>
      </p:sp>
      <p:sp>
        <p:nvSpPr>
          <p:cNvPr id="45" name="Chevron 13">
            <a:extLst>
              <a:ext uri="{FF2B5EF4-FFF2-40B4-BE49-F238E27FC236}">
                <a16:creationId xmlns:a16="http://schemas.microsoft.com/office/drawing/2014/main" id="{61783A18-ED04-49C3-B04C-1B291DC3A7AE}"/>
              </a:ext>
            </a:extLst>
          </p:cNvPr>
          <p:cNvSpPr/>
          <p:nvPr/>
        </p:nvSpPr>
        <p:spPr>
          <a:xfrm rot="10800000">
            <a:off x="4299474" y="4358350"/>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latinLnBrk="0"/>
            <a:endParaRPr lang="en-US" dirty="0">
              <a:solidFill>
                <a:schemeClr val="tx1"/>
              </a:solidFill>
            </a:endParaRPr>
          </a:p>
        </p:txBody>
      </p:sp>
    </p:spTree>
    <p:extLst>
      <p:ext uri="{BB962C8B-B14F-4D97-AF65-F5344CB8AC3E}">
        <p14:creationId xmlns:p14="http://schemas.microsoft.com/office/powerpoint/2010/main" val="262239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fill="hold"/>
                                        <p:tgtEl>
                                          <p:spTgt spid="45"/>
                                        </p:tgtEl>
                                        <p:attrNameLst>
                                          <p:attrName>ppt_x</p:attrName>
                                        </p:attrNameLst>
                                      </p:cBhvr>
                                      <p:tavLst>
                                        <p:tav tm="0">
                                          <p:val>
                                            <p:strVal val="#ppt_x"/>
                                          </p:val>
                                        </p:tav>
                                        <p:tav tm="100000">
                                          <p:val>
                                            <p:strVal val="#ppt_x"/>
                                          </p:val>
                                        </p:tav>
                                      </p:tavLst>
                                    </p:anim>
                                    <p:anim calcmode="lin" valueType="num">
                                      <p:cBhvr additive="base">
                                        <p:cTn id="2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3" grpId="0"/>
      <p:bldP spid="43" grpId="0" animBg="1"/>
      <p:bldP spid="44"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a:xfrm>
            <a:off x="-5867" y="5020022"/>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sp>
        <p:nvSpPr>
          <p:cNvPr id="84" name="Rectangle 83"/>
          <p:cNvSpPr/>
          <p:nvPr/>
        </p:nvSpPr>
        <p:spPr>
          <a:xfrm>
            <a:off x="6821236" y="207515"/>
            <a:ext cx="2316898" cy="610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sp>
        <p:nvSpPr>
          <p:cNvPr id="85" name="Rectangle 84"/>
          <p:cNvSpPr/>
          <p:nvPr/>
        </p:nvSpPr>
        <p:spPr>
          <a:xfrm>
            <a:off x="8132085" y="153222"/>
            <a:ext cx="1011915" cy="762344"/>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sp>
        <p:nvSpPr>
          <p:cNvPr id="2" name="Text Placeholder 1"/>
          <p:cNvSpPr>
            <a:spLocks noGrp="1"/>
          </p:cNvSpPr>
          <p:nvPr>
            <p:ph type="body" sz="quarter" idx="10"/>
          </p:nvPr>
        </p:nvSpPr>
        <p:spPr>
          <a:xfrm>
            <a:off x="1329229" y="223118"/>
            <a:ext cx="6650456" cy="543185"/>
          </a:xfrm>
        </p:spPr>
        <p:txBody>
          <a:bodyPr/>
          <a:lstStyle/>
          <a:p>
            <a:pPr latinLnBrk="0"/>
            <a:r>
              <a:rPr lang="en-US" sz="3600" dirty="0" err="1"/>
              <a:t>Risiko</a:t>
            </a:r>
            <a:r>
              <a:rPr lang="en-US" dirty="0"/>
              <a:t> </a:t>
            </a:r>
            <a:r>
              <a:rPr lang="en-US" sz="3600" dirty="0" err="1"/>
              <a:t>Portofolio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
        <p:nvSpPr>
          <p:cNvPr id="11" name="Chevron 13">
            <a:extLst>
              <a:ext uri="{FF2B5EF4-FFF2-40B4-BE49-F238E27FC236}">
                <a16:creationId xmlns:a16="http://schemas.microsoft.com/office/drawing/2014/main" id="{0DBAC486-DAC0-48A6-A795-6C262753228E}"/>
              </a:ext>
            </a:extLst>
          </p:cNvPr>
          <p:cNvSpPr/>
          <p:nvPr/>
        </p:nvSpPr>
        <p:spPr>
          <a:xfrm rot="3081517">
            <a:off x="3091610" y="2262386"/>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latinLnBrk="0"/>
            <a:endParaRPr lang="en-US">
              <a:solidFill>
                <a:schemeClr val="tx1"/>
              </a:solidFill>
            </a:endParaRPr>
          </a:p>
        </p:txBody>
      </p:sp>
      <p:sp>
        <p:nvSpPr>
          <p:cNvPr id="16" name="Chevron 29">
            <a:extLst>
              <a:ext uri="{FF2B5EF4-FFF2-40B4-BE49-F238E27FC236}">
                <a16:creationId xmlns:a16="http://schemas.microsoft.com/office/drawing/2014/main" id="{E0E29C09-8F37-4642-A50D-6D9685DE112D}"/>
              </a:ext>
            </a:extLst>
          </p:cNvPr>
          <p:cNvSpPr/>
          <p:nvPr/>
        </p:nvSpPr>
        <p:spPr>
          <a:xfrm rot="7324426">
            <a:off x="5586167" y="2262384"/>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latinLnBrk="0"/>
            <a:endParaRPr lang="en-US">
              <a:solidFill>
                <a:schemeClr val="tx1"/>
              </a:solidFill>
            </a:endParaRPr>
          </a:p>
        </p:txBody>
      </p:sp>
      <p:sp>
        <p:nvSpPr>
          <p:cNvPr id="22" name="Rectangle 21"/>
          <p:cNvSpPr/>
          <p:nvPr/>
        </p:nvSpPr>
        <p:spPr>
          <a:xfrm>
            <a:off x="-5867" y="5020022"/>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grpSp>
        <p:nvGrpSpPr>
          <p:cNvPr id="37" name="Group 36"/>
          <p:cNvGrpSpPr/>
          <p:nvPr/>
        </p:nvGrpSpPr>
        <p:grpSpPr>
          <a:xfrm>
            <a:off x="221736" y="1058457"/>
            <a:ext cx="3356773" cy="1253411"/>
            <a:chOff x="221736" y="1058457"/>
            <a:chExt cx="3356773" cy="1253411"/>
          </a:xfrm>
        </p:grpSpPr>
        <p:grpSp>
          <p:nvGrpSpPr>
            <p:cNvPr id="6" name="Group 5"/>
            <p:cNvGrpSpPr/>
            <p:nvPr/>
          </p:nvGrpSpPr>
          <p:grpSpPr>
            <a:xfrm>
              <a:off x="908734" y="1197755"/>
              <a:ext cx="2669775" cy="1114113"/>
              <a:chOff x="72316" y="1237784"/>
              <a:chExt cx="2669775" cy="1114113"/>
            </a:xfrm>
          </p:grpSpPr>
          <p:sp>
            <p:nvSpPr>
              <p:cNvPr id="14" name="TextBox 13">
                <a:extLst>
                  <a:ext uri="{FF2B5EF4-FFF2-40B4-BE49-F238E27FC236}">
                    <a16:creationId xmlns:a16="http://schemas.microsoft.com/office/drawing/2014/main" id="{DF64E149-4EE5-4D76-BB8D-E796EB7A6AA0}"/>
                  </a:ext>
                </a:extLst>
              </p:cNvPr>
              <p:cNvSpPr txBox="1"/>
              <p:nvPr/>
            </p:nvSpPr>
            <p:spPr>
              <a:xfrm>
                <a:off x="72316" y="1237784"/>
                <a:ext cx="2669775" cy="315471"/>
              </a:xfrm>
              <a:prstGeom prst="rect">
                <a:avLst/>
              </a:prstGeom>
              <a:noFill/>
            </p:spPr>
            <p:txBody>
              <a:bodyPr wrap="square" lIns="68580" tIns="34290" rIns="68580" bIns="34290" rtlCol="0">
                <a:spAutoFit/>
              </a:bodyPr>
              <a:lstStyle/>
              <a:p>
                <a:pPr algn="ctr" latinLnBrk="0"/>
                <a:r>
                  <a:rPr lang="id-ID" sz="1600" b="1" dirty="0">
                    <a:solidFill>
                      <a:srgbClr val="32AEB8"/>
                    </a:solidFill>
                  </a:rPr>
                  <a:t>Variansi </a:t>
                </a:r>
                <a:r>
                  <a:rPr lang="id-ID" sz="1600" b="1" i="1" dirty="0">
                    <a:solidFill>
                      <a:srgbClr val="32AEB8"/>
                    </a:solidFill>
                  </a:rPr>
                  <a:t>return</a:t>
                </a:r>
                <a:r>
                  <a:rPr lang="id-ID" sz="1600" b="1" dirty="0">
                    <a:solidFill>
                      <a:srgbClr val="32AEB8"/>
                    </a:solidFill>
                  </a:rPr>
                  <a:t> saham ke-</a:t>
                </a:r>
                <a:r>
                  <a:rPr lang="en-US" sz="1600" b="1" i="1" dirty="0" err="1">
                    <a:solidFill>
                      <a:srgbClr val="32AEB8"/>
                    </a:solidFill>
                  </a:rPr>
                  <a:t>i</a:t>
                </a:r>
                <a:endParaRPr lang="ko-KR" altLang="en-US" sz="1600" b="1" dirty="0">
                  <a:solidFill>
                    <a:srgbClr val="32AEB8"/>
                  </a:solidFil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C16C7F9-C0DA-44D6-8AE6-3253BDAB5263}"/>
                      </a:ext>
                    </a:extLst>
                  </p:cNvPr>
                  <p:cNvSpPr txBox="1"/>
                  <p:nvPr/>
                </p:nvSpPr>
                <p:spPr>
                  <a:xfrm>
                    <a:off x="256696" y="1582584"/>
                    <a:ext cx="2301014" cy="769313"/>
                  </a:xfrm>
                  <a:prstGeom prst="rect">
                    <a:avLst/>
                  </a:prstGeom>
                  <a:noFill/>
                </p:spPr>
                <p:txBody>
                  <a:bodyPr wrap="square" lIns="68580" tIns="34290" rIns="68580" bIns="34290" rtlCol="0">
                    <a:spAutoFit/>
                  </a:bodyPr>
                  <a:lstStyle/>
                  <a:p>
                    <a:pPr algn="ctr" latinLnBrk="0"/>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a:rPr lang="id-ID" sz="1600" i="1">
                                  <a:latin typeface="Cambria Math" panose="02040503050406030204" pitchFamily="18" charset="0"/>
                                </a:rPr>
                                <m:t>𝜎</m:t>
                              </m:r>
                            </m:e>
                            <m:sub>
                              <m:r>
                                <a:rPr lang="id-ID" sz="1600" i="1">
                                  <a:latin typeface="Cambria Math" panose="02040503050406030204" pitchFamily="18" charset="0"/>
                                </a:rPr>
                                <m:t>𝑖</m:t>
                              </m:r>
                            </m:sub>
                            <m:sup>
                              <m:r>
                                <a:rPr lang="id-ID" sz="1600">
                                  <a:latin typeface="Cambria Math" panose="02040503050406030204" pitchFamily="18" charset="0"/>
                                </a:rPr>
                                <m:t>2</m:t>
                              </m:r>
                            </m:sup>
                          </m:sSubSup>
                          <m:r>
                            <a:rPr lang="id-ID" sz="1600">
                              <a:latin typeface="Cambria Math" panose="02040503050406030204" pitchFamily="18" charset="0"/>
                            </a:rPr>
                            <m:t>=</m:t>
                          </m:r>
                          <m:f>
                            <m:fPr>
                              <m:ctrlPr>
                                <a:rPr lang="en-US" sz="1600" i="1">
                                  <a:latin typeface="Cambria Math" panose="02040503050406030204" pitchFamily="18" charset="0"/>
                                </a:rPr>
                              </m:ctrlPr>
                            </m:fPr>
                            <m:num>
                              <m:r>
                                <a:rPr lang="id-ID" sz="1600">
                                  <a:latin typeface="Cambria Math" panose="02040503050406030204" pitchFamily="18" charset="0"/>
                                </a:rPr>
                                <m:t>1</m:t>
                              </m:r>
                            </m:num>
                            <m:den>
                              <m:r>
                                <a:rPr lang="id-ID" sz="1600" i="1">
                                  <a:latin typeface="Cambria Math" panose="02040503050406030204" pitchFamily="18" charset="0"/>
                                </a:rPr>
                                <m:t>𝑚</m:t>
                              </m:r>
                            </m:den>
                          </m:f>
                          <m:nary>
                            <m:naryPr>
                              <m:chr m:val="∑"/>
                              <m:limLoc m:val="undOvr"/>
                              <m:ctrlPr>
                                <a:rPr lang="en-US" sz="1600" i="1">
                                  <a:latin typeface="Cambria Math" panose="02040503050406030204" pitchFamily="18" charset="0"/>
                                </a:rPr>
                              </m:ctrlPr>
                            </m:naryPr>
                            <m:sub>
                              <m:r>
                                <a:rPr lang="id-ID" sz="1600" i="1">
                                  <a:latin typeface="Cambria Math" panose="02040503050406030204" pitchFamily="18" charset="0"/>
                                </a:rPr>
                                <m:t>𝑗</m:t>
                              </m:r>
                              <m:r>
                                <a:rPr lang="id-ID" sz="1600">
                                  <a:latin typeface="Cambria Math" panose="02040503050406030204" pitchFamily="18" charset="0"/>
                                </a:rPr>
                                <m:t>=1</m:t>
                              </m:r>
                            </m:sub>
                            <m:sup>
                              <m:r>
                                <a:rPr lang="id-ID" sz="1600" i="1">
                                  <a:latin typeface="Cambria Math" panose="02040503050406030204" pitchFamily="18" charset="0"/>
                                </a:rPr>
                                <m:t>𝑚</m:t>
                              </m:r>
                            </m:sup>
                            <m:e>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id-ID" sz="1600" i="1">
                                              <a:latin typeface="Cambria Math" panose="02040503050406030204" pitchFamily="18" charset="0"/>
                                            </a:rPr>
                                            <m:t>𝑟</m:t>
                                          </m:r>
                                        </m:e>
                                        <m:sub>
                                          <m:r>
                                            <a:rPr lang="id-ID" sz="1600" i="1">
                                              <a:latin typeface="Cambria Math" panose="02040503050406030204" pitchFamily="18" charset="0"/>
                                            </a:rPr>
                                            <m:t>𝑖𝑗</m:t>
                                          </m:r>
                                        </m:sub>
                                      </m:sSub>
                                      <m:r>
                                        <a:rPr lang="id-ID" sz="1600" i="1">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𝜇</m:t>
                                          </m:r>
                                        </m:e>
                                        <m:sub>
                                          <m:r>
                                            <a:rPr lang="en-US" sz="1600" b="0" i="1" smtClean="0">
                                              <a:latin typeface="Cambria Math" panose="02040503050406030204" pitchFamily="18" charset="0"/>
                                            </a:rPr>
                                            <m:t>𝑖</m:t>
                                          </m:r>
                                        </m:sub>
                                      </m:sSub>
                                    </m:e>
                                  </m:d>
                                </m:e>
                                <m:sup>
                                  <m:r>
                                    <a:rPr lang="id-ID" sz="1600">
                                      <a:latin typeface="Cambria Math" panose="02040503050406030204" pitchFamily="18" charset="0"/>
                                    </a:rPr>
                                    <m:t>2</m:t>
                                  </m:r>
                                </m:sup>
                              </m:sSup>
                            </m:e>
                          </m:nary>
                        </m:oMath>
                      </m:oMathPara>
                    </a14:m>
                    <a:endParaRPr lang="ko-KR" altLang="en-US" sz="1200" b="1" dirty="0"/>
                  </a:p>
                </p:txBody>
              </p:sp>
            </mc:Choice>
            <mc:Fallback xmlns="">
              <p:sp>
                <p:nvSpPr>
                  <p:cNvPr id="23" name="TextBox 22">
                    <a:extLst>
                      <a:ext uri="{FF2B5EF4-FFF2-40B4-BE49-F238E27FC236}">
                        <a16:creationId xmlns:a16="http://schemas.microsoft.com/office/drawing/2014/main" id="{CC16C7F9-C0DA-44D6-8AE6-3253BDAB5263}"/>
                      </a:ext>
                    </a:extLst>
                  </p:cNvPr>
                  <p:cNvSpPr txBox="1">
                    <a:spLocks noRot="1" noChangeAspect="1" noMove="1" noResize="1" noEditPoints="1" noAdjustHandles="1" noChangeArrowheads="1" noChangeShapeType="1" noTextEdit="1"/>
                  </p:cNvSpPr>
                  <p:nvPr/>
                </p:nvSpPr>
                <p:spPr>
                  <a:xfrm>
                    <a:off x="256696" y="1582584"/>
                    <a:ext cx="2301014" cy="769313"/>
                  </a:xfrm>
                  <a:prstGeom prst="rect">
                    <a:avLst/>
                  </a:prstGeom>
                  <a:blipFill>
                    <a:blip r:embed="rId4"/>
                    <a:stretch>
                      <a:fillRect/>
                    </a:stretch>
                  </a:blipFill>
                </p:spPr>
                <p:txBody>
                  <a:bodyPr/>
                  <a:lstStyle/>
                  <a:p>
                    <a:r>
                      <a:rPr lang="en-ID">
                        <a:noFill/>
                      </a:rPr>
                      <a:t> </a:t>
                    </a:r>
                  </a:p>
                </p:txBody>
              </p:sp>
            </mc:Fallback>
          </mc:AlternateContent>
        </p:grpSp>
        <p:grpSp>
          <p:nvGrpSpPr>
            <p:cNvPr id="3" name="Group 2"/>
            <p:cNvGrpSpPr/>
            <p:nvPr/>
          </p:nvGrpSpPr>
          <p:grpSpPr>
            <a:xfrm>
              <a:off x="221736" y="1058457"/>
              <a:ext cx="594066" cy="594066"/>
              <a:chOff x="2673485" y="1693881"/>
              <a:chExt cx="594066" cy="594066"/>
            </a:xfrm>
          </p:grpSpPr>
          <p:sp>
            <p:nvSpPr>
              <p:cNvPr id="9" name="Oval 3">
                <a:extLst>
                  <a:ext uri="{FF2B5EF4-FFF2-40B4-BE49-F238E27FC236}">
                    <a16:creationId xmlns:a16="http://schemas.microsoft.com/office/drawing/2014/main" id="{63EEC004-C9F0-47BF-83ED-1471F76DEF5F}"/>
                  </a:ext>
                </a:extLst>
              </p:cNvPr>
              <p:cNvSpPr/>
              <p:nvPr/>
            </p:nvSpPr>
            <p:spPr>
              <a:xfrm>
                <a:off x="2673485" y="1693881"/>
                <a:ext cx="594066" cy="5940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latinLnBrk="0"/>
                <a:endParaRPr lang="en-US" dirty="0">
                  <a:solidFill>
                    <a:schemeClr val="tx1"/>
                  </a:solidFill>
                </a:endParaRPr>
              </a:p>
            </p:txBody>
          </p:sp>
          <p:sp>
            <p:nvSpPr>
              <p:cNvPr id="24" name="Rectangle 9">
                <a:extLst>
                  <a:ext uri="{FF2B5EF4-FFF2-40B4-BE49-F238E27FC236}">
                    <a16:creationId xmlns:a16="http://schemas.microsoft.com/office/drawing/2014/main" id="{444E6227-4972-4DE6-BEB0-C3FC42991182}"/>
                  </a:ext>
                </a:extLst>
              </p:cNvPr>
              <p:cNvSpPr/>
              <p:nvPr/>
            </p:nvSpPr>
            <p:spPr>
              <a:xfrm>
                <a:off x="2838390" y="1855913"/>
                <a:ext cx="263667" cy="24681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a:p>
            </p:txBody>
          </p:sp>
        </p:grpSp>
      </p:grpSp>
      <p:grpSp>
        <p:nvGrpSpPr>
          <p:cNvPr id="5" name="Group 4"/>
          <p:cNvGrpSpPr/>
          <p:nvPr/>
        </p:nvGrpSpPr>
        <p:grpSpPr>
          <a:xfrm>
            <a:off x="3995936" y="1025585"/>
            <a:ext cx="594066" cy="594066"/>
            <a:chOff x="2677296" y="3265886"/>
            <a:chExt cx="594066" cy="594066"/>
          </a:xfrm>
        </p:grpSpPr>
        <p:sp>
          <p:nvSpPr>
            <p:cNvPr id="13" name="Oval 26">
              <a:extLst>
                <a:ext uri="{FF2B5EF4-FFF2-40B4-BE49-F238E27FC236}">
                  <a16:creationId xmlns:a16="http://schemas.microsoft.com/office/drawing/2014/main" id="{5920BD98-1BD0-49ED-9535-476D11E0D64F}"/>
                </a:ext>
              </a:extLst>
            </p:cNvPr>
            <p:cNvSpPr/>
            <p:nvPr/>
          </p:nvSpPr>
          <p:spPr>
            <a:xfrm>
              <a:off x="2677296" y="3265886"/>
              <a:ext cx="594066" cy="5940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latinLnBrk="0"/>
              <a:endParaRPr lang="en-US">
                <a:solidFill>
                  <a:schemeClr val="tx1"/>
                </a:solidFill>
              </a:endParaRPr>
            </a:p>
          </p:txBody>
        </p:sp>
        <p:sp>
          <p:nvSpPr>
            <p:cNvPr id="21" name="Rectangle 16">
              <a:extLst>
                <a:ext uri="{FF2B5EF4-FFF2-40B4-BE49-F238E27FC236}">
                  <a16:creationId xmlns:a16="http://schemas.microsoft.com/office/drawing/2014/main" id="{A585E1C0-89AB-4F60-93AA-3D0A759ECA90}"/>
                </a:ext>
              </a:extLst>
            </p:cNvPr>
            <p:cNvSpPr/>
            <p:nvPr/>
          </p:nvSpPr>
          <p:spPr>
            <a:xfrm rot="2700000">
              <a:off x="2870193" y="3384385"/>
              <a:ext cx="199440" cy="35755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latinLnBrk="0"/>
              <a:endParaRPr lang="ko-KR" altLang="en-US" dirty="0">
                <a:solidFill>
                  <a:schemeClr val="tx1"/>
                </a:solidFill>
              </a:endParaRP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5F5290-DB8E-495D-B95E-781B7F52E595}"/>
                  </a:ext>
                </a:extLst>
              </p:cNvPr>
              <p:cNvSpPr txBox="1"/>
              <p:nvPr/>
            </p:nvSpPr>
            <p:spPr>
              <a:xfrm>
                <a:off x="5366904" y="1576873"/>
                <a:ext cx="2908664" cy="792396"/>
              </a:xfrm>
              <a:prstGeom prst="rect">
                <a:avLst/>
              </a:prstGeom>
              <a:noFill/>
            </p:spPr>
            <p:txBody>
              <a:bodyPr wrap="square" rtlCol="0">
                <a:spAutoFit/>
              </a:bodyPr>
              <a:lstStyle/>
              <a:p>
                <a:pPr latinLnBrk="0"/>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id-ID" sz="1600" i="1">
                              <a:latin typeface="Cambria Math" panose="02040503050406030204" pitchFamily="18" charset="0"/>
                            </a:rPr>
                            <m:t>𝜎</m:t>
                          </m:r>
                        </m:e>
                        <m:sub>
                          <m:r>
                            <a:rPr lang="id-ID" sz="1600" i="1">
                              <a:latin typeface="Cambria Math" panose="02040503050406030204" pitchFamily="18" charset="0"/>
                            </a:rPr>
                            <m:t>𝑖𝑘</m:t>
                          </m:r>
                        </m:sub>
                      </m:sSub>
                      <m:r>
                        <a:rPr lang="id-ID" sz="1600">
                          <a:latin typeface="Cambria Math" panose="02040503050406030204" pitchFamily="18" charset="0"/>
                        </a:rPr>
                        <m:t>=</m:t>
                      </m:r>
                      <m:f>
                        <m:fPr>
                          <m:ctrlPr>
                            <a:rPr lang="en-US" sz="1600" i="1">
                              <a:latin typeface="Cambria Math" panose="02040503050406030204" pitchFamily="18" charset="0"/>
                            </a:rPr>
                          </m:ctrlPr>
                        </m:fPr>
                        <m:num>
                          <m:r>
                            <a:rPr lang="id-ID" sz="1600">
                              <a:latin typeface="Cambria Math" panose="02040503050406030204" pitchFamily="18" charset="0"/>
                            </a:rPr>
                            <m:t>1</m:t>
                          </m:r>
                        </m:num>
                        <m:den>
                          <m:r>
                            <a:rPr lang="id-ID" sz="1600" i="1">
                              <a:latin typeface="Cambria Math" panose="02040503050406030204" pitchFamily="18" charset="0"/>
                            </a:rPr>
                            <m:t>𝑚</m:t>
                          </m:r>
                        </m:den>
                      </m:f>
                      <m:nary>
                        <m:naryPr>
                          <m:chr m:val="∑"/>
                          <m:limLoc m:val="undOvr"/>
                          <m:ctrlPr>
                            <a:rPr lang="en-US" sz="1600" i="1">
                              <a:latin typeface="Cambria Math" panose="02040503050406030204" pitchFamily="18" charset="0"/>
                            </a:rPr>
                          </m:ctrlPr>
                        </m:naryPr>
                        <m:sub>
                          <m:r>
                            <a:rPr lang="id-ID" sz="1600" i="1">
                              <a:latin typeface="Cambria Math" panose="02040503050406030204" pitchFamily="18" charset="0"/>
                            </a:rPr>
                            <m:t>𝑗</m:t>
                          </m:r>
                          <m:r>
                            <a:rPr lang="id-ID" sz="1600">
                              <a:latin typeface="Cambria Math" panose="02040503050406030204" pitchFamily="18" charset="0"/>
                            </a:rPr>
                            <m:t>=1</m:t>
                          </m:r>
                        </m:sub>
                        <m:sup>
                          <m:r>
                            <a:rPr lang="id-ID" sz="1600" i="1">
                              <a:latin typeface="Cambria Math" panose="02040503050406030204" pitchFamily="18" charset="0"/>
                            </a:rPr>
                            <m:t>𝑚</m:t>
                          </m:r>
                        </m:sup>
                        <m:e>
                          <m:r>
                            <a:rPr lang="id-ID" sz="1600">
                              <a:latin typeface="Cambria Math" panose="02040503050406030204" pitchFamily="18" charset="0"/>
                            </a:rPr>
                            <m:t>(</m:t>
                          </m:r>
                          <m:sSub>
                            <m:sSubPr>
                              <m:ctrlPr>
                                <a:rPr lang="en-US" sz="1600" i="1">
                                  <a:latin typeface="Cambria Math" panose="02040503050406030204" pitchFamily="18" charset="0"/>
                                </a:rPr>
                              </m:ctrlPr>
                            </m:sSubPr>
                            <m:e>
                              <m:r>
                                <a:rPr lang="id-ID" sz="1600" i="1">
                                  <a:latin typeface="Cambria Math" panose="02040503050406030204" pitchFamily="18" charset="0"/>
                                </a:rPr>
                                <m:t>𝑟</m:t>
                              </m:r>
                            </m:e>
                            <m:sub>
                              <m:r>
                                <a:rPr lang="id-ID" sz="1600" i="1">
                                  <a:latin typeface="Cambria Math" panose="02040503050406030204" pitchFamily="18" charset="0"/>
                                </a:rPr>
                                <m:t>𝑖𝑗</m:t>
                              </m:r>
                            </m:sub>
                          </m:sSub>
                          <m:r>
                            <a:rPr lang="id-ID"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𝜇</m:t>
                              </m:r>
                            </m:e>
                            <m:sub>
                              <m:r>
                                <a:rPr lang="en-US" sz="1600" i="1">
                                  <a:latin typeface="Cambria Math" panose="02040503050406030204" pitchFamily="18" charset="0"/>
                                </a:rPr>
                                <m:t>𝑖</m:t>
                              </m:r>
                            </m:sub>
                          </m:sSub>
                          <m:r>
                            <a:rPr lang="id-ID" sz="1600">
                              <a:latin typeface="Cambria Math" panose="02040503050406030204" pitchFamily="18" charset="0"/>
                            </a:rPr>
                            <m:t>)(</m:t>
                          </m:r>
                          <m:sSub>
                            <m:sSubPr>
                              <m:ctrlPr>
                                <a:rPr lang="en-US" sz="1600" i="1">
                                  <a:latin typeface="Cambria Math" panose="02040503050406030204" pitchFamily="18" charset="0"/>
                                </a:rPr>
                              </m:ctrlPr>
                            </m:sSubPr>
                            <m:e>
                              <m:r>
                                <a:rPr lang="id-ID" sz="1600" i="1">
                                  <a:latin typeface="Cambria Math" panose="02040503050406030204" pitchFamily="18" charset="0"/>
                                </a:rPr>
                                <m:t>𝑟</m:t>
                              </m:r>
                            </m:e>
                            <m:sub>
                              <m:r>
                                <a:rPr lang="id-ID" sz="1600" i="1">
                                  <a:latin typeface="Cambria Math" panose="02040503050406030204" pitchFamily="18" charset="0"/>
                                </a:rPr>
                                <m:t>𝑘𝑗</m:t>
                              </m:r>
                            </m:sub>
                          </m:sSub>
                          <m:r>
                            <a:rPr lang="id-ID"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𝜇</m:t>
                              </m:r>
                            </m:e>
                            <m:sub>
                              <m:r>
                                <a:rPr lang="en-US" sz="1600" b="0" i="1" smtClean="0">
                                  <a:latin typeface="Cambria Math" panose="02040503050406030204" pitchFamily="18" charset="0"/>
                                </a:rPr>
                                <m:t>𝑘</m:t>
                              </m:r>
                            </m:sub>
                          </m:sSub>
                          <m:r>
                            <a:rPr lang="id-ID" sz="1600">
                              <a:latin typeface="Cambria Math" panose="02040503050406030204" pitchFamily="18" charset="0"/>
                            </a:rPr>
                            <m:t>)</m:t>
                          </m:r>
                        </m:e>
                      </m:nary>
                    </m:oMath>
                  </m:oMathPara>
                </a14:m>
                <a:endParaRPr lang="ko-KR" altLang="en-US" sz="1600" b="1" dirty="0"/>
              </a:p>
            </p:txBody>
          </p:sp>
        </mc:Choice>
        <mc:Fallback xmlns="">
          <p:sp>
            <p:nvSpPr>
              <p:cNvPr id="12" name="TextBox 11">
                <a:extLst>
                  <a:ext uri="{FF2B5EF4-FFF2-40B4-BE49-F238E27FC236}">
                    <a16:creationId xmlns:a16="http://schemas.microsoft.com/office/drawing/2014/main" id="{FE5F5290-DB8E-495D-B95E-781B7F52E595}"/>
                  </a:ext>
                </a:extLst>
              </p:cNvPr>
              <p:cNvSpPr txBox="1">
                <a:spLocks noRot="1" noChangeAspect="1" noMove="1" noResize="1" noEditPoints="1" noAdjustHandles="1" noChangeArrowheads="1" noChangeShapeType="1" noTextEdit="1"/>
              </p:cNvSpPr>
              <p:nvPr/>
            </p:nvSpPr>
            <p:spPr>
              <a:xfrm>
                <a:off x="5366904" y="1576873"/>
                <a:ext cx="2908664" cy="792396"/>
              </a:xfrm>
              <a:prstGeom prst="rect">
                <a:avLst/>
              </a:prstGeom>
              <a:blipFill>
                <a:blip r:embed="rId5"/>
                <a:stretch>
                  <a:fillRect/>
                </a:stretch>
              </a:blipFill>
            </p:spPr>
            <p:txBody>
              <a:bodyPr/>
              <a:lstStyle/>
              <a:p>
                <a:r>
                  <a:rPr lang="en-ID">
                    <a:noFill/>
                  </a:rPr>
                  <a:t> </a:t>
                </a:r>
              </a:p>
            </p:txBody>
          </p:sp>
        </mc:Fallback>
      </mc:AlternateContent>
      <p:sp>
        <p:nvSpPr>
          <p:cNvPr id="36" name="TextBox 35">
            <a:extLst>
              <a:ext uri="{FF2B5EF4-FFF2-40B4-BE49-F238E27FC236}">
                <a16:creationId xmlns:a16="http://schemas.microsoft.com/office/drawing/2014/main" id="{DF64E149-4EE5-4D76-BB8D-E796EB7A6AA0}"/>
              </a:ext>
            </a:extLst>
          </p:cNvPr>
          <p:cNvSpPr txBox="1"/>
          <p:nvPr/>
        </p:nvSpPr>
        <p:spPr>
          <a:xfrm>
            <a:off x="4569373" y="1159015"/>
            <a:ext cx="4552165" cy="315471"/>
          </a:xfrm>
          <a:prstGeom prst="rect">
            <a:avLst/>
          </a:prstGeom>
          <a:noFill/>
        </p:spPr>
        <p:txBody>
          <a:bodyPr wrap="square" lIns="68580" tIns="34290" rIns="68580" bIns="34290" rtlCol="0">
            <a:spAutoFit/>
          </a:bodyPr>
          <a:lstStyle/>
          <a:p>
            <a:pPr algn="ctr" latinLnBrk="0"/>
            <a:r>
              <a:rPr lang="en-US" sz="1600" b="1" dirty="0" err="1">
                <a:solidFill>
                  <a:srgbClr val="32AEB8"/>
                </a:solidFill>
              </a:rPr>
              <a:t>Kov</a:t>
            </a:r>
            <a:r>
              <a:rPr lang="id-ID" sz="1600" b="1" dirty="0">
                <a:solidFill>
                  <a:srgbClr val="32AEB8"/>
                </a:solidFill>
              </a:rPr>
              <a:t>ariansi </a:t>
            </a:r>
            <a:r>
              <a:rPr lang="en-US" sz="1600" b="1" dirty="0" err="1">
                <a:solidFill>
                  <a:srgbClr val="32AEB8"/>
                </a:solidFill>
              </a:rPr>
              <a:t>antara</a:t>
            </a:r>
            <a:r>
              <a:rPr lang="en-US" sz="1600" b="1" dirty="0">
                <a:solidFill>
                  <a:srgbClr val="32AEB8"/>
                </a:solidFill>
              </a:rPr>
              <a:t> </a:t>
            </a:r>
            <a:r>
              <a:rPr lang="id-ID" sz="1600" b="1" i="1" dirty="0">
                <a:solidFill>
                  <a:srgbClr val="32AEB8"/>
                </a:solidFill>
              </a:rPr>
              <a:t>return</a:t>
            </a:r>
            <a:r>
              <a:rPr lang="id-ID" sz="1600" b="1" dirty="0">
                <a:solidFill>
                  <a:srgbClr val="32AEB8"/>
                </a:solidFill>
              </a:rPr>
              <a:t> saham ke-</a:t>
            </a:r>
            <a:r>
              <a:rPr lang="en-US" sz="1600" b="1" i="1" dirty="0">
                <a:solidFill>
                  <a:srgbClr val="32AEB8"/>
                </a:solidFill>
              </a:rPr>
              <a:t>i </a:t>
            </a:r>
            <a:r>
              <a:rPr lang="en-US" sz="1600" b="1" dirty="0" err="1">
                <a:solidFill>
                  <a:srgbClr val="32AEB8"/>
                </a:solidFill>
              </a:rPr>
              <a:t>dan</a:t>
            </a:r>
            <a:r>
              <a:rPr lang="en-US" sz="1600" b="1" dirty="0">
                <a:solidFill>
                  <a:srgbClr val="32AEB8"/>
                </a:solidFill>
              </a:rPr>
              <a:t> </a:t>
            </a:r>
            <a:r>
              <a:rPr lang="en-US" sz="1600" b="1" dirty="0" err="1">
                <a:solidFill>
                  <a:srgbClr val="32AEB8"/>
                </a:solidFill>
              </a:rPr>
              <a:t>ke</a:t>
            </a:r>
            <a:r>
              <a:rPr lang="en-US" sz="1600" b="1" dirty="0">
                <a:solidFill>
                  <a:srgbClr val="32AEB8"/>
                </a:solidFill>
              </a:rPr>
              <a:t>-</a:t>
            </a:r>
            <a:r>
              <a:rPr lang="en-US" sz="1600" b="1" i="1" dirty="0">
                <a:solidFill>
                  <a:srgbClr val="32AEB8"/>
                </a:solidFill>
              </a:rPr>
              <a:t>k</a:t>
            </a:r>
            <a:endParaRPr lang="ko-KR" altLang="en-US" sz="1600" b="1" i="1" dirty="0">
              <a:solidFill>
                <a:srgbClr val="32AEB8"/>
              </a:solidFill>
            </a:endParaRPr>
          </a:p>
        </p:txBody>
      </p:sp>
      <p:grpSp>
        <p:nvGrpSpPr>
          <p:cNvPr id="40" name="Group 39"/>
          <p:cNvGrpSpPr/>
          <p:nvPr/>
        </p:nvGrpSpPr>
        <p:grpSpPr>
          <a:xfrm>
            <a:off x="1635360" y="2627193"/>
            <a:ext cx="5306385" cy="2334534"/>
            <a:chOff x="1279081" y="2779072"/>
            <a:chExt cx="5306385" cy="2334534"/>
          </a:xfrm>
        </p:grpSpPr>
        <p:grpSp>
          <p:nvGrpSpPr>
            <p:cNvPr id="4" name="Group 3"/>
            <p:cNvGrpSpPr/>
            <p:nvPr/>
          </p:nvGrpSpPr>
          <p:grpSpPr>
            <a:xfrm>
              <a:off x="2291340" y="2779072"/>
              <a:ext cx="594066" cy="594066"/>
              <a:chOff x="2677296" y="4232085"/>
              <a:chExt cx="594066" cy="594066"/>
            </a:xfrm>
          </p:grpSpPr>
          <p:sp>
            <p:nvSpPr>
              <p:cNvPr id="17" name="Oval 34">
                <a:extLst>
                  <a:ext uri="{FF2B5EF4-FFF2-40B4-BE49-F238E27FC236}">
                    <a16:creationId xmlns:a16="http://schemas.microsoft.com/office/drawing/2014/main" id="{D4C755BA-D145-48FF-8E0F-F5ADD9CBDB69}"/>
                  </a:ext>
                </a:extLst>
              </p:cNvPr>
              <p:cNvSpPr/>
              <p:nvPr/>
            </p:nvSpPr>
            <p:spPr>
              <a:xfrm>
                <a:off x="2677296" y="4232085"/>
                <a:ext cx="594066" cy="594066"/>
              </a:xfrm>
              <a:prstGeom prst="ellips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latinLnBrk="0"/>
                <a:endParaRPr lang="en-US">
                  <a:solidFill>
                    <a:srgbClr val="32AEB8"/>
                  </a:solidFill>
                </a:endParaRPr>
              </a:p>
            </p:txBody>
          </p:sp>
          <p:sp>
            <p:nvSpPr>
              <p:cNvPr id="33" name="Rounded Rectangle 10">
                <a:extLst>
                  <a:ext uri="{FF2B5EF4-FFF2-40B4-BE49-F238E27FC236}">
                    <a16:creationId xmlns:a16="http://schemas.microsoft.com/office/drawing/2014/main" id="{B55467B8-5BFB-46FE-82D2-AA896BC192F1}"/>
                  </a:ext>
                </a:extLst>
              </p:cNvPr>
              <p:cNvSpPr/>
              <p:nvPr/>
            </p:nvSpPr>
            <p:spPr>
              <a:xfrm>
                <a:off x="2859837" y="4366745"/>
                <a:ext cx="220772" cy="284975"/>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p>
            </p:txBody>
          </p:sp>
        </p:grpSp>
        <p:grpSp>
          <p:nvGrpSpPr>
            <p:cNvPr id="35" name="Group 34"/>
            <p:cNvGrpSpPr/>
            <p:nvPr/>
          </p:nvGrpSpPr>
          <p:grpSpPr>
            <a:xfrm>
              <a:off x="1279081" y="2918370"/>
              <a:ext cx="5306385" cy="2195236"/>
              <a:chOff x="2102568" y="2370380"/>
              <a:chExt cx="5306385" cy="2195236"/>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E5F5290-DB8E-495D-B95E-781B7F52E595}"/>
                      </a:ext>
                    </a:extLst>
                  </p:cNvPr>
                  <p:cNvSpPr txBox="1"/>
                  <p:nvPr/>
                </p:nvSpPr>
                <p:spPr>
                  <a:xfrm>
                    <a:off x="2102568" y="2705683"/>
                    <a:ext cx="5306385" cy="1859933"/>
                  </a:xfrm>
                  <a:prstGeom prst="rect">
                    <a:avLst/>
                  </a:prstGeom>
                  <a:noFill/>
                </p:spPr>
                <p:txBody>
                  <a:bodyPr wrap="square" rtlCol="0">
                    <a:spAutoFit/>
                  </a:bodyPr>
                  <a:lstStyle/>
                  <a:p>
                    <a:pPr algn="ctr" latinLnBrk="0"/>
                    <a14:m>
                      <m:oMathPara xmlns:m="http://schemas.openxmlformats.org/officeDocument/2006/math">
                        <m:oMathParaPr>
                          <m:jc m:val="centerGroup"/>
                        </m:oMathParaPr>
                        <m:oMath xmlns:m="http://schemas.openxmlformats.org/officeDocument/2006/math">
                          <m:sSubSup>
                            <m:sSubSupPr>
                              <m:ctrlPr>
                                <a:rPr lang="en-US" sz="1500" i="1" smtClean="0">
                                  <a:latin typeface="Cambria Math" panose="02040503050406030204" pitchFamily="18" charset="0"/>
                                </a:rPr>
                              </m:ctrlPr>
                            </m:sSubSupPr>
                            <m:e>
                              <m:r>
                                <a:rPr lang="id-ID" sz="1500" i="1">
                                  <a:latin typeface="Cambria Math" panose="02040503050406030204" pitchFamily="18" charset="0"/>
                                </a:rPr>
                                <m:t>𝜎</m:t>
                              </m:r>
                            </m:e>
                            <m:sub>
                              <m:r>
                                <a:rPr lang="id-ID" sz="1500" i="1">
                                  <a:latin typeface="Cambria Math" panose="02040503050406030204" pitchFamily="18" charset="0"/>
                                </a:rPr>
                                <m:t>𝑝</m:t>
                              </m:r>
                            </m:sub>
                            <m:sup>
                              <m:r>
                                <a:rPr lang="id-ID" sz="1500" i="1">
                                  <a:latin typeface="Cambria Math" panose="02040503050406030204" pitchFamily="18" charset="0"/>
                                </a:rPr>
                                <m:t>2</m:t>
                              </m:r>
                            </m:sup>
                          </m:sSubSup>
                          <m:r>
                            <a:rPr lang="id-ID" sz="1500">
                              <a:latin typeface="Cambria Math" panose="02040503050406030204" pitchFamily="18" charset="0"/>
                            </a:rPr>
                            <m:t>=</m:t>
                          </m:r>
                          <m:nary>
                            <m:naryPr>
                              <m:chr m:val="∑"/>
                              <m:limLoc m:val="undOvr"/>
                              <m:ctrlPr>
                                <a:rPr lang="en-US" sz="1500" i="1">
                                  <a:latin typeface="Cambria Math" panose="02040503050406030204" pitchFamily="18" charset="0"/>
                                </a:rPr>
                              </m:ctrlPr>
                            </m:naryPr>
                            <m:sub>
                              <m:r>
                                <a:rPr lang="id-ID" sz="1500" i="1">
                                  <a:latin typeface="Cambria Math" panose="02040503050406030204" pitchFamily="18" charset="0"/>
                                </a:rPr>
                                <m:t>𝑖</m:t>
                              </m:r>
                              <m:r>
                                <a:rPr lang="id-ID" sz="1500">
                                  <a:latin typeface="Cambria Math" panose="02040503050406030204" pitchFamily="18" charset="0"/>
                                </a:rPr>
                                <m:t>=1</m:t>
                              </m:r>
                            </m:sub>
                            <m:sup>
                              <m:r>
                                <a:rPr lang="id-ID" sz="1500" i="1">
                                  <a:latin typeface="Cambria Math" panose="02040503050406030204" pitchFamily="18" charset="0"/>
                                </a:rPr>
                                <m:t>𝑛</m:t>
                              </m:r>
                            </m:sup>
                            <m:e>
                              <m:sSubSup>
                                <m:sSubSupPr>
                                  <m:ctrlPr>
                                    <a:rPr lang="en-US" sz="1500" i="1">
                                      <a:latin typeface="Cambria Math" panose="02040503050406030204" pitchFamily="18" charset="0"/>
                                    </a:rPr>
                                  </m:ctrlPr>
                                </m:sSubSupPr>
                                <m:e>
                                  <m:r>
                                    <a:rPr lang="id-ID" sz="1500" i="1">
                                      <a:latin typeface="Cambria Math" panose="02040503050406030204" pitchFamily="18" charset="0"/>
                                    </a:rPr>
                                    <m:t>𝜎</m:t>
                                  </m:r>
                                </m:e>
                                <m:sub>
                                  <m:r>
                                    <a:rPr lang="id-ID" sz="1500" i="1">
                                      <a:latin typeface="Cambria Math" panose="02040503050406030204" pitchFamily="18" charset="0"/>
                                    </a:rPr>
                                    <m:t>𝑖</m:t>
                                  </m:r>
                                </m:sub>
                                <m:sup>
                                  <m:r>
                                    <a:rPr lang="id-ID" sz="1500">
                                      <a:latin typeface="Cambria Math" panose="02040503050406030204" pitchFamily="18" charset="0"/>
                                    </a:rPr>
                                    <m:t>2</m:t>
                                  </m:r>
                                </m:sup>
                              </m:sSubSup>
                              <m:sSubSup>
                                <m:sSubSupPr>
                                  <m:ctrlPr>
                                    <a:rPr lang="en-US" sz="1500" i="1">
                                      <a:latin typeface="Cambria Math" panose="02040503050406030204" pitchFamily="18" charset="0"/>
                                    </a:rPr>
                                  </m:ctrlPr>
                                </m:sSubSupPr>
                                <m:e>
                                  <m:r>
                                    <a:rPr lang="en-US" sz="1500" b="0" i="1" smtClean="0">
                                      <a:latin typeface="Cambria Math" panose="02040503050406030204" pitchFamily="18" charset="0"/>
                                    </a:rPr>
                                    <m:t>𝑥</m:t>
                                  </m:r>
                                </m:e>
                                <m:sub>
                                  <m:r>
                                    <a:rPr lang="id-ID" sz="1500" i="1">
                                      <a:latin typeface="Cambria Math" panose="02040503050406030204" pitchFamily="18" charset="0"/>
                                    </a:rPr>
                                    <m:t>𝑖</m:t>
                                  </m:r>
                                </m:sub>
                                <m:sup>
                                  <m:r>
                                    <a:rPr lang="id-ID" sz="1500">
                                      <a:latin typeface="Cambria Math" panose="02040503050406030204" pitchFamily="18" charset="0"/>
                                    </a:rPr>
                                    <m:t>2</m:t>
                                  </m:r>
                                </m:sup>
                              </m:sSubSup>
                              <m:r>
                                <a:rPr lang="id-ID" sz="1500">
                                  <a:latin typeface="Cambria Math" panose="02040503050406030204" pitchFamily="18" charset="0"/>
                                </a:rPr>
                                <m:t>+2</m:t>
                              </m:r>
                              <m:nary>
                                <m:naryPr>
                                  <m:chr m:val="∑"/>
                                  <m:limLoc m:val="undOvr"/>
                                  <m:ctrlPr>
                                    <a:rPr lang="en-US" sz="1500" i="1">
                                      <a:latin typeface="Cambria Math" panose="02040503050406030204" pitchFamily="18" charset="0"/>
                                    </a:rPr>
                                  </m:ctrlPr>
                                </m:naryPr>
                                <m:sub>
                                  <m:r>
                                    <a:rPr lang="id-ID" sz="1500" i="1">
                                      <a:latin typeface="Cambria Math" panose="02040503050406030204" pitchFamily="18" charset="0"/>
                                    </a:rPr>
                                    <m:t>𝑖</m:t>
                                  </m:r>
                                  <m:r>
                                    <a:rPr lang="id-ID" sz="1500">
                                      <a:latin typeface="Cambria Math" panose="02040503050406030204" pitchFamily="18" charset="0"/>
                                    </a:rPr>
                                    <m:t>=1</m:t>
                                  </m:r>
                                </m:sub>
                                <m:sup>
                                  <m:r>
                                    <a:rPr lang="id-ID" sz="1500" i="1">
                                      <a:latin typeface="Cambria Math" panose="02040503050406030204" pitchFamily="18" charset="0"/>
                                    </a:rPr>
                                    <m:t>𝑛</m:t>
                                  </m:r>
                                  <m:r>
                                    <a:rPr lang="id-ID" sz="1500" i="1">
                                      <a:latin typeface="Cambria Math" panose="02040503050406030204" pitchFamily="18" charset="0"/>
                                    </a:rPr>
                                    <m:t>−</m:t>
                                  </m:r>
                                  <m:r>
                                    <a:rPr lang="id-ID" sz="1500">
                                      <a:latin typeface="Cambria Math" panose="02040503050406030204" pitchFamily="18" charset="0"/>
                                    </a:rPr>
                                    <m:t>1</m:t>
                                  </m:r>
                                </m:sup>
                                <m:e>
                                  <m:nary>
                                    <m:naryPr>
                                      <m:chr m:val="∑"/>
                                      <m:limLoc m:val="undOvr"/>
                                      <m:ctrlPr>
                                        <a:rPr lang="en-US" sz="1500" i="1">
                                          <a:latin typeface="Cambria Math" panose="02040503050406030204" pitchFamily="18" charset="0"/>
                                        </a:rPr>
                                      </m:ctrlPr>
                                    </m:naryPr>
                                    <m:sub>
                                      <m:r>
                                        <a:rPr lang="id-ID" sz="1500" i="1">
                                          <a:latin typeface="Cambria Math" panose="02040503050406030204" pitchFamily="18" charset="0"/>
                                        </a:rPr>
                                        <m:t>𝑗</m:t>
                                      </m:r>
                                      <m:r>
                                        <a:rPr lang="id-ID" sz="1500">
                                          <a:latin typeface="Cambria Math" panose="02040503050406030204" pitchFamily="18" charset="0"/>
                                        </a:rPr>
                                        <m:t>=</m:t>
                                      </m:r>
                                      <m:r>
                                        <a:rPr lang="id-ID" sz="1500" i="1">
                                          <a:latin typeface="Cambria Math" panose="02040503050406030204" pitchFamily="18" charset="0"/>
                                        </a:rPr>
                                        <m:t>𝑖</m:t>
                                      </m:r>
                                      <m:r>
                                        <a:rPr lang="id-ID" sz="1500">
                                          <a:latin typeface="Cambria Math" panose="02040503050406030204" pitchFamily="18" charset="0"/>
                                        </a:rPr>
                                        <m:t>+1</m:t>
                                      </m:r>
                                    </m:sub>
                                    <m:sup>
                                      <m:r>
                                        <a:rPr lang="id-ID" sz="1500" i="1">
                                          <a:latin typeface="Cambria Math" panose="02040503050406030204" pitchFamily="18" charset="0"/>
                                        </a:rPr>
                                        <m:t>𝑛</m:t>
                                      </m:r>
                                    </m:sup>
                                    <m:e>
                                      <m:sSub>
                                        <m:sSubPr>
                                          <m:ctrlPr>
                                            <a:rPr lang="en-US" sz="1500" i="1">
                                              <a:latin typeface="Cambria Math" panose="02040503050406030204" pitchFamily="18" charset="0"/>
                                            </a:rPr>
                                          </m:ctrlPr>
                                        </m:sSubPr>
                                        <m:e>
                                          <m:r>
                                            <a:rPr lang="id-ID" sz="1500" i="1">
                                              <a:latin typeface="Cambria Math" panose="02040503050406030204" pitchFamily="18" charset="0"/>
                                            </a:rPr>
                                            <m:t>𝜎</m:t>
                                          </m:r>
                                        </m:e>
                                        <m:sub>
                                          <m:r>
                                            <a:rPr lang="id-ID" sz="1500" i="1">
                                              <a:latin typeface="Cambria Math" panose="02040503050406030204" pitchFamily="18" charset="0"/>
                                            </a:rPr>
                                            <m:t>𝑖𝑗</m:t>
                                          </m:r>
                                        </m:sub>
                                      </m:sSub>
                                      <m:sSub>
                                        <m:sSubPr>
                                          <m:ctrlPr>
                                            <a:rPr lang="en-US" sz="1500" i="1">
                                              <a:latin typeface="Cambria Math" panose="02040503050406030204" pitchFamily="18" charset="0"/>
                                            </a:rPr>
                                          </m:ctrlPr>
                                        </m:sSubPr>
                                        <m:e>
                                          <m:r>
                                            <a:rPr lang="en-US" sz="1500" b="0" i="1" smtClean="0">
                                              <a:latin typeface="Cambria Math" panose="02040503050406030204" pitchFamily="18" charset="0"/>
                                            </a:rPr>
                                            <m:t>𝑥</m:t>
                                          </m:r>
                                        </m:e>
                                        <m:sub>
                                          <m:r>
                                            <a:rPr lang="id-ID" sz="1500" i="1">
                                              <a:latin typeface="Cambria Math" panose="02040503050406030204" pitchFamily="18" charset="0"/>
                                            </a:rPr>
                                            <m:t>𝑖</m:t>
                                          </m:r>
                                        </m:sub>
                                      </m:sSub>
                                      <m:sSub>
                                        <m:sSubPr>
                                          <m:ctrlPr>
                                            <a:rPr lang="en-US" sz="1500" i="1">
                                              <a:latin typeface="Cambria Math" panose="02040503050406030204" pitchFamily="18" charset="0"/>
                                            </a:rPr>
                                          </m:ctrlPr>
                                        </m:sSubPr>
                                        <m:e>
                                          <m:r>
                                            <a:rPr lang="en-US" sz="1500" b="0" i="1" smtClean="0">
                                              <a:latin typeface="Cambria Math" panose="02040503050406030204" pitchFamily="18" charset="0"/>
                                            </a:rPr>
                                            <m:t>𝑥</m:t>
                                          </m:r>
                                        </m:e>
                                        <m:sub>
                                          <m:r>
                                            <a:rPr lang="id-ID" sz="1500" i="1">
                                              <a:latin typeface="Cambria Math" panose="02040503050406030204" pitchFamily="18" charset="0"/>
                                            </a:rPr>
                                            <m:t>𝑗</m:t>
                                          </m:r>
                                        </m:sub>
                                      </m:sSub>
                                    </m:e>
                                  </m:nary>
                                </m:e>
                              </m:nary>
                            </m:e>
                          </m:nary>
                          <m:r>
                            <a:rPr lang="en-US" sz="1500" b="0" i="1" smtClean="0">
                              <a:latin typeface="Cambria Math" panose="02040503050406030204" pitchFamily="18" charset="0"/>
                            </a:rPr>
                            <m:t> </m:t>
                          </m:r>
                          <m:r>
                            <m:rPr>
                              <m:sty m:val="p"/>
                            </m:rPr>
                            <a:rPr lang="en-US" sz="1500" b="0" i="0" smtClean="0">
                              <a:latin typeface="Cambria Math" panose="02040503050406030204" pitchFamily="18" charset="0"/>
                            </a:rPr>
                            <m:t>atau</m:t>
                          </m:r>
                          <m:sSubSup>
                            <m:sSubSupPr>
                              <m:ctrlPr>
                                <a:rPr lang="en-US" sz="1500" i="1">
                                  <a:latin typeface="Cambria Math" panose="02040503050406030204" pitchFamily="18" charset="0"/>
                                </a:rPr>
                              </m:ctrlPr>
                            </m:sSubSupPr>
                            <m:e>
                              <m:r>
                                <a:rPr lang="en-US" sz="1500" b="0" i="1" smtClean="0">
                                  <a:latin typeface="Cambria Math" panose="02040503050406030204" pitchFamily="18" charset="0"/>
                                </a:rPr>
                                <m:t> </m:t>
                              </m:r>
                              <m:r>
                                <a:rPr lang="id-ID" sz="1500" b="0" i="1">
                                  <a:latin typeface="Cambria Math" panose="02040503050406030204" pitchFamily="18" charset="0"/>
                                </a:rPr>
                                <m:t>𝜎</m:t>
                              </m:r>
                            </m:e>
                            <m:sub>
                              <m:r>
                                <a:rPr lang="id-ID" sz="1500" b="0" i="1">
                                  <a:latin typeface="Cambria Math" panose="02040503050406030204" pitchFamily="18" charset="0"/>
                                </a:rPr>
                                <m:t>𝑃</m:t>
                              </m:r>
                            </m:sub>
                            <m:sup>
                              <m:r>
                                <a:rPr lang="id-ID" sz="1500" b="0" i="1">
                                  <a:latin typeface="Cambria Math" panose="02040503050406030204" pitchFamily="18" charset="0"/>
                                </a:rPr>
                                <m:t>2</m:t>
                              </m:r>
                            </m:sup>
                          </m:sSubSup>
                          <m:r>
                            <a:rPr lang="id-ID" sz="1500" b="0" i="1">
                              <a:latin typeface="Cambria Math" panose="02040503050406030204" pitchFamily="18" charset="0"/>
                            </a:rPr>
                            <m:t>=</m:t>
                          </m:r>
                          <m:sSup>
                            <m:sSupPr>
                              <m:ctrlPr>
                                <a:rPr lang="en-US" sz="1500" b="1" i="1">
                                  <a:latin typeface="Cambria Math" panose="02040503050406030204" pitchFamily="18" charset="0"/>
                                </a:rPr>
                              </m:ctrlPr>
                            </m:sSupPr>
                            <m:e>
                              <m:r>
                                <a:rPr lang="id-ID" sz="1500" b="1" i="1">
                                  <a:latin typeface="Cambria Math" panose="02040503050406030204" pitchFamily="18" charset="0"/>
                                </a:rPr>
                                <m:t>𝒙</m:t>
                              </m:r>
                            </m:e>
                            <m:sup>
                              <m:r>
                                <a:rPr lang="id-ID" sz="1500" b="0" i="1">
                                  <a:latin typeface="Cambria Math" panose="02040503050406030204" pitchFamily="18" charset="0"/>
                                </a:rPr>
                                <m:t>𝑇</m:t>
                              </m:r>
                            </m:sup>
                          </m:sSup>
                          <m:r>
                            <a:rPr lang="id-ID" sz="1500" b="1" i="1">
                              <a:latin typeface="Cambria Math" panose="02040503050406030204" pitchFamily="18" charset="0"/>
                            </a:rPr>
                            <m:t>𝑪</m:t>
                          </m:r>
                          <m:r>
                            <a:rPr lang="id-ID" sz="1500" b="1" i="1">
                              <a:latin typeface="Cambria Math" panose="02040503050406030204" pitchFamily="18" charset="0"/>
                            </a:rPr>
                            <m:t> </m:t>
                          </m:r>
                          <m:r>
                            <a:rPr lang="id-ID" sz="1500" b="1" i="1">
                              <a:latin typeface="Cambria Math" panose="02040503050406030204" pitchFamily="18" charset="0"/>
                            </a:rPr>
                            <m:t>𝒙</m:t>
                          </m:r>
                        </m:oMath>
                      </m:oMathPara>
                    </a14:m>
                    <a:endParaRPr lang="en-US" altLang="ko-KR" sz="1500" b="1" dirty="0"/>
                  </a:p>
                  <a:p>
                    <a:pPr algn="ctr" latinLnBrk="0"/>
                    <a:endParaRPr lang="en-US" altLang="ko-KR" sz="1500" b="1" dirty="0"/>
                  </a:p>
                  <a:p>
                    <a:pPr algn="ctr" latinLnBrk="0"/>
                    <a14:m>
                      <m:oMathPara xmlns:m="http://schemas.openxmlformats.org/officeDocument/2006/math">
                        <m:oMathParaPr>
                          <m:jc m:val="centerGroup"/>
                        </m:oMathParaPr>
                        <m:oMath xmlns:m="http://schemas.openxmlformats.org/officeDocument/2006/math">
                          <m:r>
                            <a:rPr lang="id-ID" sz="1500" b="1" i="1">
                              <a:latin typeface="Cambria Math" panose="02040503050406030204" pitchFamily="18" charset="0"/>
                            </a:rPr>
                            <m:t>𝑪</m:t>
                          </m:r>
                          <m:r>
                            <a:rPr lang="id-ID" sz="1500">
                              <a:latin typeface="Cambria Math" panose="02040503050406030204" pitchFamily="18" charset="0"/>
                            </a:rPr>
                            <m:t>=</m:t>
                          </m:r>
                          <m:d>
                            <m:dPr>
                              <m:ctrlPr>
                                <a:rPr lang="en-US" sz="1500" i="1">
                                  <a:latin typeface="Cambria Math" panose="02040503050406030204" pitchFamily="18" charset="0"/>
                                </a:rPr>
                              </m:ctrlPr>
                            </m:dPr>
                            <m:e>
                              <m:m>
                                <m:mPr>
                                  <m:mcs>
                                    <m:mc>
                                      <m:mcPr>
                                        <m:count m:val="4"/>
                                        <m:mcJc m:val="center"/>
                                      </m:mcPr>
                                    </m:mc>
                                  </m:mcs>
                                  <m:ctrlPr>
                                    <a:rPr lang="en-US" sz="1500" i="1">
                                      <a:latin typeface="Cambria Math" panose="02040503050406030204" pitchFamily="18" charset="0"/>
                                    </a:rPr>
                                  </m:ctrlPr>
                                </m:mPr>
                                <m:mr>
                                  <m:e>
                                    <m:sSub>
                                      <m:sSubPr>
                                        <m:ctrlPr>
                                          <a:rPr lang="en-US" sz="1500" i="1">
                                            <a:latin typeface="Cambria Math" panose="02040503050406030204" pitchFamily="18" charset="0"/>
                                          </a:rPr>
                                        </m:ctrlPr>
                                      </m:sSubPr>
                                      <m:e>
                                        <m:r>
                                          <a:rPr lang="id-ID" sz="1500" i="1">
                                            <a:latin typeface="Cambria Math" panose="02040503050406030204" pitchFamily="18" charset="0"/>
                                          </a:rPr>
                                          <m:t>𝜎</m:t>
                                        </m:r>
                                      </m:e>
                                      <m:sub>
                                        <m:r>
                                          <a:rPr lang="id-ID" sz="1500">
                                            <a:latin typeface="Cambria Math" panose="02040503050406030204" pitchFamily="18" charset="0"/>
                                          </a:rPr>
                                          <m:t>11</m:t>
                                        </m:r>
                                      </m:sub>
                                    </m:sSub>
                                  </m:e>
                                  <m:e>
                                    <m:sSub>
                                      <m:sSubPr>
                                        <m:ctrlPr>
                                          <a:rPr lang="en-US" sz="1500" i="1">
                                            <a:latin typeface="Cambria Math" panose="02040503050406030204" pitchFamily="18" charset="0"/>
                                          </a:rPr>
                                        </m:ctrlPr>
                                      </m:sSubPr>
                                      <m:e>
                                        <m:r>
                                          <a:rPr lang="id-ID" sz="1500" i="1">
                                            <a:latin typeface="Cambria Math" panose="02040503050406030204" pitchFamily="18" charset="0"/>
                                          </a:rPr>
                                          <m:t>𝜎</m:t>
                                        </m:r>
                                      </m:e>
                                      <m:sub>
                                        <m:r>
                                          <a:rPr lang="id-ID" sz="1500">
                                            <a:latin typeface="Cambria Math" panose="02040503050406030204" pitchFamily="18" charset="0"/>
                                          </a:rPr>
                                          <m:t>12</m:t>
                                        </m:r>
                                      </m:sub>
                                    </m:sSub>
                                  </m:e>
                                  <m:e>
                                    <m:r>
                                      <a:rPr lang="id-ID" sz="1500">
                                        <a:latin typeface="Cambria Math" panose="02040503050406030204" pitchFamily="18" charset="0"/>
                                      </a:rPr>
                                      <m:t>…</m:t>
                                    </m:r>
                                  </m:e>
                                  <m:e>
                                    <m:sSub>
                                      <m:sSubPr>
                                        <m:ctrlPr>
                                          <a:rPr lang="en-US" sz="1500" i="1">
                                            <a:latin typeface="Cambria Math" panose="02040503050406030204" pitchFamily="18" charset="0"/>
                                          </a:rPr>
                                        </m:ctrlPr>
                                      </m:sSubPr>
                                      <m:e>
                                        <m:r>
                                          <a:rPr lang="id-ID" sz="1500" i="1">
                                            <a:latin typeface="Cambria Math" panose="02040503050406030204" pitchFamily="18" charset="0"/>
                                          </a:rPr>
                                          <m:t>𝜎</m:t>
                                        </m:r>
                                      </m:e>
                                      <m:sub>
                                        <m:r>
                                          <a:rPr lang="id-ID" sz="1500">
                                            <a:latin typeface="Cambria Math" panose="02040503050406030204" pitchFamily="18" charset="0"/>
                                          </a:rPr>
                                          <m:t>1</m:t>
                                        </m:r>
                                        <m:r>
                                          <a:rPr lang="id-ID" sz="1500" i="1">
                                            <a:latin typeface="Cambria Math" panose="02040503050406030204" pitchFamily="18" charset="0"/>
                                          </a:rPr>
                                          <m:t>𝑛</m:t>
                                        </m:r>
                                      </m:sub>
                                    </m:sSub>
                                  </m:e>
                                </m:mr>
                                <m:mr>
                                  <m:e>
                                    <m:sSub>
                                      <m:sSubPr>
                                        <m:ctrlPr>
                                          <a:rPr lang="en-US" sz="1500" i="1">
                                            <a:latin typeface="Cambria Math" panose="02040503050406030204" pitchFamily="18" charset="0"/>
                                          </a:rPr>
                                        </m:ctrlPr>
                                      </m:sSubPr>
                                      <m:e>
                                        <m:r>
                                          <a:rPr lang="id-ID" sz="1500" i="1">
                                            <a:latin typeface="Cambria Math" panose="02040503050406030204" pitchFamily="18" charset="0"/>
                                          </a:rPr>
                                          <m:t>𝜎</m:t>
                                        </m:r>
                                      </m:e>
                                      <m:sub>
                                        <m:r>
                                          <a:rPr lang="id-ID" sz="1500">
                                            <a:latin typeface="Cambria Math" panose="02040503050406030204" pitchFamily="18" charset="0"/>
                                          </a:rPr>
                                          <m:t>12</m:t>
                                        </m:r>
                                      </m:sub>
                                    </m:sSub>
                                  </m:e>
                                  <m:e>
                                    <m:sSub>
                                      <m:sSubPr>
                                        <m:ctrlPr>
                                          <a:rPr lang="en-US" sz="1500" i="1">
                                            <a:latin typeface="Cambria Math" panose="02040503050406030204" pitchFamily="18" charset="0"/>
                                          </a:rPr>
                                        </m:ctrlPr>
                                      </m:sSubPr>
                                      <m:e>
                                        <m:r>
                                          <a:rPr lang="id-ID" sz="1500" i="1">
                                            <a:latin typeface="Cambria Math" panose="02040503050406030204" pitchFamily="18" charset="0"/>
                                          </a:rPr>
                                          <m:t>𝜎</m:t>
                                        </m:r>
                                      </m:e>
                                      <m:sub>
                                        <m:r>
                                          <a:rPr lang="id-ID" sz="1500">
                                            <a:latin typeface="Cambria Math" panose="02040503050406030204" pitchFamily="18" charset="0"/>
                                          </a:rPr>
                                          <m:t>22</m:t>
                                        </m:r>
                                      </m:sub>
                                    </m:sSub>
                                  </m:e>
                                  <m:e>
                                    <m:r>
                                      <a:rPr lang="id-ID" sz="1500">
                                        <a:latin typeface="Cambria Math" panose="02040503050406030204" pitchFamily="18" charset="0"/>
                                      </a:rPr>
                                      <m:t>…</m:t>
                                    </m:r>
                                  </m:e>
                                  <m:e>
                                    <m:sSub>
                                      <m:sSubPr>
                                        <m:ctrlPr>
                                          <a:rPr lang="en-US" sz="1500" i="1">
                                            <a:latin typeface="Cambria Math" panose="02040503050406030204" pitchFamily="18" charset="0"/>
                                          </a:rPr>
                                        </m:ctrlPr>
                                      </m:sSubPr>
                                      <m:e>
                                        <m:r>
                                          <a:rPr lang="id-ID" sz="1500" i="1">
                                            <a:latin typeface="Cambria Math" panose="02040503050406030204" pitchFamily="18" charset="0"/>
                                          </a:rPr>
                                          <m:t>𝜎</m:t>
                                        </m:r>
                                      </m:e>
                                      <m:sub>
                                        <m:r>
                                          <a:rPr lang="id-ID" sz="1500">
                                            <a:latin typeface="Cambria Math" panose="02040503050406030204" pitchFamily="18" charset="0"/>
                                          </a:rPr>
                                          <m:t>2</m:t>
                                        </m:r>
                                        <m:r>
                                          <a:rPr lang="id-ID" sz="1500" i="1">
                                            <a:latin typeface="Cambria Math" panose="02040503050406030204" pitchFamily="18" charset="0"/>
                                          </a:rPr>
                                          <m:t>𝑛</m:t>
                                        </m:r>
                                      </m:sub>
                                    </m:sSub>
                                  </m:e>
                                </m:mr>
                                <m:mr>
                                  <m:e>
                                    <m:r>
                                      <a:rPr lang="id-ID" sz="1500">
                                        <a:latin typeface="Cambria Math" panose="02040503050406030204" pitchFamily="18" charset="0"/>
                                      </a:rPr>
                                      <m:t>⋮</m:t>
                                    </m:r>
                                  </m:e>
                                  <m:e>
                                    <m:r>
                                      <a:rPr lang="id-ID" sz="1500">
                                        <a:latin typeface="Cambria Math" panose="02040503050406030204" pitchFamily="18" charset="0"/>
                                      </a:rPr>
                                      <m:t>⋮</m:t>
                                    </m:r>
                                  </m:e>
                                  <m:e>
                                    <m:r>
                                      <a:rPr lang="id-ID" sz="1500">
                                        <a:latin typeface="Cambria Math" panose="02040503050406030204" pitchFamily="18" charset="0"/>
                                      </a:rPr>
                                      <m:t>⋱</m:t>
                                    </m:r>
                                  </m:e>
                                  <m:e>
                                    <m:r>
                                      <a:rPr lang="id-ID" sz="1500">
                                        <a:latin typeface="Cambria Math" panose="02040503050406030204" pitchFamily="18" charset="0"/>
                                      </a:rPr>
                                      <m:t>⋮</m:t>
                                    </m:r>
                                  </m:e>
                                </m:mr>
                                <m:mr>
                                  <m:e>
                                    <m:sSub>
                                      <m:sSubPr>
                                        <m:ctrlPr>
                                          <a:rPr lang="en-US" sz="1500" i="1">
                                            <a:latin typeface="Cambria Math" panose="02040503050406030204" pitchFamily="18" charset="0"/>
                                          </a:rPr>
                                        </m:ctrlPr>
                                      </m:sSubPr>
                                      <m:e>
                                        <m:r>
                                          <a:rPr lang="id-ID" sz="1500" i="1">
                                            <a:latin typeface="Cambria Math" panose="02040503050406030204" pitchFamily="18" charset="0"/>
                                          </a:rPr>
                                          <m:t>𝜎</m:t>
                                        </m:r>
                                      </m:e>
                                      <m:sub>
                                        <m:r>
                                          <a:rPr lang="id-ID" sz="1500">
                                            <a:latin typeface="Cambria Math" panose="02040503050406030204" pitchFamily="18" charset="0"/>
                                          </a:rPr>
                                          <m:t>1</m:t>
                                        </m:r>
                                        <m:r>
                                          <a:rPr lang="id-ID" sz="1500" i="1">
                                            <a:latin typeface="Cambria Math" panose="02040503050406030204" pitchFamily="18" charset="0"/>
                                          </a:rPr>
                                          <m:t>𝑛</m:t>
                                        </m:r>
                                      </m:sub>
                                    </m:sSub>
                                  </m:e>
                                  <m:e>
                                    <m:sSub>
                                      <m:sSubPr>
                                        <m:ctrlPr>
                                          <a:rPr lang="en-US" sz="1500" i="1">
                                            <a:latin typeface="Cambria Math" panose="02040503050406030204" pitchFamily="18" charset="0"/>
                                          </a:rPr>
                                        </m:ctrlPr>
                                      </m:sSubPr>
                                      <m:e>
                                        <m:r>
                                          <a:rPr lang="id-ID" sz="1500" i="1">
                                            <a:latin typeface="Cambria Math" panose="02040503050406030204" pitchFamily="18" charset="0"/>
                                          </a:rPr>
                                          <m:t>𝜎</m:t>
                                        </m:r>
                                      </m:e>
                                      <m:sub>
                                        <m:r>
                                          <a:rPr lang="id-ID" sz="1500">
                                            <a:latin typeface="Cambria Math" panose="02040503050406030204" pitchFamily="18" charset="0"/>
                                          </a:rPr>
                                          <m:t>2</m:t>
                                        </m:r>
                                        <m:r>
                                          <a:rPr lang="id-ID" sz="1500" i="1">
                                            <a:latin typeface="Cambria Math" panose="02040503050406030204" pitchFamily="18" charset="0"/>
                                          </a:rPr>
                                          <m:t>𝑛</m:t>
                                        </m:r>
                                      </m:sub>
                                    </m:sSub>
                                  </m:e>
                                  <m:e>
                                    <m:r>
                                      <a:rPr lang="id-ID" sz="1500">
                                        <a:latin typeface="Cambria Math" panose="02040503050406030204" pitchFamily="18" charset="0"/>
                                      </a:rPr>
                                      <m:t>…</m:t>
                                    </m:r>
                                  </m:e>
                                  <m:e>
                                    <m:sSub>
                                      <m:sSubPr>
                                        <m:ctrlPr>
                                          <a:rPr lang="en-US" sz="1500" i="1">
                                            <a:latin typeface="Cambria Math" panose="02040503050406030204" pitchFamily="18" charset="0"/>
                                          </a:rPr>
                                        </m:ctrlPr>
                                      </m:sSubPr>
                                      <m:e>
                                        <m:r>
                                          <a:rPr lang="id-ID" sz="1500" i="1">
                                            <a:latin typeface="Cambria Math" panose="02040503050406030204" pitchFamily="18" charset="0"/>
                                          </a:rPr>
                                          <m:t>𝜎</m:t>
                                        </m:r>
                                      </m:e>
                                      <m:sub>
                                        <m:r>
                                          <a:rPr lang="id-ID" sz="1500" i="1">
                                            <a:latin typeface="Cambria Math" panose="02040503050406030204" pitchFamily="18" charset="0"/>
                                          </a:rPr>
                                          <m:t>𝑛𝑛</m:t>
                                        </m:r>
                                      </m:sub>
                                    </m:sSub>
                                  </m:e>
                                </m:mr>
                              </m:m>
                            </m:e>
                          </m:d>
                        </m:oMath>
                      </m:oMathPara>
                    </a14:m>
                    <a:endParaRPr lang="ko-KR" altLang="en-US" sz="1500" dirty="0"/>
                  </a:p>
                </p:txBody>
              </p:sp>
            </mc:Choice>
            <mc:Fallback xmlns="">
              <p:sp>
                <p:nvSpPr>
                  <p:cNvPr id="25" name="TextBox 24">
                    <a:extLst>
                      <a:ext uri="{FF2B5EF4-FFF2-40B4-BE49-F238E27FC236}">
                        <a16:creationId xmlns:a16="http://schemas.microsoft.com/office/drawing/2014/main" id="{FE5F5290-DB8E-495D-B95E-781B7F52E595}"/>
                      </a:ext>
                    </a:extLst>
                  </p:cNvPr>
                  <p:cNvSpPr txBox="1">
                    <a:spLocks noRot="1" noChangeAspect="1" noMove="1" noResize="1" noEditPoints="1" noAdjustHandles="1" noChangeArrowheads="1" noChangeShapeType="1" noTextEdit="1"/>
                  </p:cNvSpPr>
                  <p:nvPr/>
                </p:nvSpPr>
                <p:spPr>
                  <a:xfrm>
                    <a:off x="2102568" y="2705683"/>
                    <a:ext cx="5306385" cy="1859933"/>
                  </a:xfrm>
                  <a:prstGeom prst="rect">
                    <a:avLst/>
                  </a:prstGeom>
                  <a:blipFill>
                    <a:blip r:embed="rId6"/>
                    <a:stretch>
                      <a:fillRect/>
                    </a:stretch>
                  </a:blipFill>
                </p:spPr>
                <p:txBody>
                  <a:bodyPr/>
                  <a:lstStyle/>
                  <a:p>
                    <a:r>
                      <a:rPr lang="en-ID">
                        <a:noFill/>
                      </a:rPr>
                      <a:t> </a:t>
                    </a:r>
                  </a:p>
                </p:txBody>
              </p:sp>
            </mc:Fallback>
          </mc:AlternateContent>
          <p:sp>
            <p:nvSpPr>
              <p:cNvPr id="39" name="TextBox 38">
                <a:extLst>
                  <a:ext uri="{FF2B5EF4-FFF2-40B4-BE49-F238E27FC236}">
                    <a16:creationId xmlns:a16="http://schemas.microsoft.com/office/drawing/2014/main" id="{DF64E149-4EE5-4D76-BB8D-E796EB7A6AA0}"/>
                  </a:ext>
                </a:extLst>
              </p:cNvPr>
              <p:cNvSpPr txBox="1"/>
              <p:nvPr/>
            </p:nvSpPr>
            <p:spPr>
              <a:xfrm>
                <a:off x="3003692" y="2370380"/>
                <a:ext cx="3910116" cy="315471"/>
              </a:xfrm>
              <a:prstGeom prst="rect">
                <a:avLst/>
              </a:prstGeom>
              <a:noFill/>
            </p:spPr>
            <p:txBody>
              <a:bodyPr wrap="square" lIns="68580" tIns="34290" rIns="68580" bIns="34290" rtlCol="0">
                <a:spAutoFit/>
              </a:bodyPr>
              <a:lstStyle/>
              <a:p>
                <a:pPr algn="ctr" latinLnBrk="0"/>
                <a:r>
                  <a:rPr lang="en-US" sz="1600" b="1" dirty="0">
                    <a:solidFill>
                      <a:srgbClr val="32AEB8"/>
                    </a:solidFill>
                  </a:rPr>
                  <a:t>V</a:t>
                </a:r>
                <a:r>
                  <a:rPr lang="id-ID" sz="1600" b="1" dirty="0">
                    <a:solidFill>
                      <a:srgbClr val="32AEB8"/>
                    </a:solidFill>
                  </a:rPr>
                  <a:t>ariansi </a:t>
                </a:r>
                <a:r>
                  <a:rPr lang="en-US" sz="1600" b="1" dirty="0" err="1">
                    <a:solidFill>
                      <a:srgbClr val="32AEB8"/>
                    </a:solidFill>
                  </a:rPr>
                  <a:t>dari</a:t>
                </a:r>
                <a:r>
                  <a:rPr lang="en-US" sz="1600" b="1" dirty="0">
                    <a:solidFill>
                      <a:srgbClr val="32AEB8"/>
                    </a:solidFill>
                  </a:rPr>
                  <a:t> </a:t>
                </a:r>
                <a:r>
                  <a:rPr lang="en-US" sz="1600" b="1" dirty="0" err="1">
                    <a:solidFill>
                      <a:srgbClr val="32AEB8"/>
                    </a:solidFill>
                  </a:rPr>
                  <a:t>portofolio</a:t>
                </a:r>
                <a:endParaRPr lang="ko-KR" altLang="en-US" sz="1600" b="1" i="1" dirty="0">
                  <a:solidFill>
                    <a:srgbClr val="32AEB8"/>
                  </a:solidFill>
                </a:endParaRPr>
              </a:p>
            </p:txBody>
          </p:sp>
        </p:grpSp>
      </p:grpSp>
      <p:grpSp>
        <p:nvGrpSpPr>
          <p:cNvPr id="44" name="Group 43"/>
          <p:cNvGrpSpPr/>
          <p:nvPr/>
        </p:nvGrpSpPr>
        <p:grpSpPr>
          <a:xfrm>
            <a:off x="7736791" y="2753508"/>
            <a:ext cx="1336603" cy="2208218"/>
            <a:chOff x="7736791" y="2753508"/>
            <a:chExt cx="1336603" cy="2208218"/>
          </a:xfrm>
        </p:grpSpPr>
        <p:grpSp>
          <p:nvGrpSpPr>
            <p:cNvPr id="45" name="Group 44">
              <a:extLst>
                <a:ext uri="{FF2B5EF4-FFF2-40B4-BE49-F238E27FC236}">
                  <a16:creationId xmlns:a16="http://schemas.microsoft.com/office/drawing/2014/main" id="{F5B116FA-DF78-4D5C-9B8B-918D6794E3E9}"/>
                </a:ext>
              </a:extLst>
            </p:cNvPr>
            <p:cNvGrpSpPr/>
            <p:nvPr/>
          </p:nvGrpSpPr>
          <p:grpSpPr>
            <a:xfrm>
              <a:off x="7866550" y="2753508"/>
              <a:ext cx="1138507" cy="1149235"/>
              <a:chOff x="3983887" y="4061275"/>
              <a:chExt cx="2122406" cy="1866023"/>
            </a:xfrm>
          </p:grpSpPr>
          <p:grpSp>
            <p:nvGrpSpPr>
              <p:cNvPr id="54" name="Group 53">
                <a:extLst>
                  <a:ext uri="{FF2B5EF4-FFF2-40B4-BE49-F238E27FC236}">
                    <a16:creationId xmlns:a16="http://schemas.microsoft.com/office/drawing/2014/main" id="{7EDC652D-2B8B-4877-9A03-732ED8E4C0DE}"/>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67" name="Freeform 15">
                  <a:extLst>
                    <a:ext uri="{FF2B5EF4-FFF2-40B4-BE49-F238E27FC236}">
                      <a16:creationId xmlns:a16="http://schemas.microsoft.com/office/drawing/2014/main" id="{990D8054-1B0D-42C1-A98D-46C3EA45486E}"/>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68" name="Rectangle 22">
                  <a:extLst>
                    <a:ext uri="{FF2B5EF4-FFF2-40B4-BE49-F238E27FC236}">
                      <a16:creationId xmlns:a16="http://schemas.microsoft.com/office/drawing/2014/main" id="{DE12ABC0-6F33-4A67-B3FF-8D68FEF03810}"/>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grpSp>
          <p:grpSp>
            <p:nvGrpSpPr>
              <p:cNvPr id="55" name="Group 54">
                <a:extLst>
                  <a:ext uri="{FF2B5EF4-FFF2-40B4-BE49-F238E27FC236}">
                    <a16:creationId xmlns:a16="http://schemas.microsoft.com/office/drawing/2014/main" id="{B82C7CF0-F921-4714-AF84-56BEAA41CC5A}"/>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65" name="Freeform 18">
                  <a:extLst>
                    <a:ext uri="{FF2B5EF4-FFF2-40B4-BE49-F238E27FC236}">
                      <a16:creationId xmlns:a16="http://schemas.microsoft.com/office/drawing/2014/main" id="{CC447F76-DA58-4828-9FC2-4295F9485F5A}"/>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sp>
              <p:nvSpPr>
                <p:cNvPr id="66" name="Freeform 19">
                  <a:extLst>
                    <a:ext uri="{FF2B5EF4-FFF2-40B4-BE49-F238E27FC236}">
                      <a16:creationId xmlns:a16="http://schemas.microsoft.com/office/drawing/2014/main" id="{B6760C22-509E-4905-9135-C81CB4208E4F}"/>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2701"/>
                </a:p>
              </p:txBody>
            </p:sp>
          </p:grpSp>
          <p:grpSp>
            <p:nvGrpSpPr>
              <p:cNvPr id="56" name="Group 55">
                <a:extLst>
                  <a:ext uri="{FF2B5EF4-FFF2-40B4-BE49-F238E27FC236}">
                    <a16:creationId xmlns:a16="http://schemas.microsoft.com/office/drawing/2014/main" id="{6E44D967-D7D5-499A-8F4C-FB70C082F537}"/>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63" name="Freeform 21">
                  <a:extLst>
                    <a:ext uri="{FF2B5EF4-FFF2-40B4-BE49-F238E27FC236}">
                      <a16:creationId xmlns:a16="http://schemas.microsoft.com/office/drawing/2014/main" id="{E50D6C3A-48E0-4281-B031-3F990C2CAEE9}"/>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64" name="Rectangle 22">
                  <a:extLst>
                    <a:ext uri="{FF2B5EF4-FFF2-40B4-BE49-F238E27FC236}">
                      <a16:creationId xmlns:a16="http://schemas.microsoft.com/office/drawing/2014/main" id="{ADF0C84A-8F21-4267-B82E-C4B0F00F467A}"/>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grpSp>
          <p:grpSp>
            <p:nvGrpSpPr>
              <p:cNvPr id="57" name="Group 56">
                <a:extLst>
                  <a:ext uri="{FF2B5EF4-FFF2-40B4-BE49-F238E27FC236}">
                    <a16:creationId xmlns:a16="http://schemas.microsoft.com/office/drawing/2014/main" id="{0C415919-433D-4380-BB02-440DD31D614D}"/>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61" name="Freeform 24">
                  <a:extLst>
                    <a:ext uri="{FF2B5EF4-FFF2-40B4-BE49-F238E27FC236}">
                      <a16:creationId xmlns:a16="http://schemas.microsoft.com/office/drawing/2014/main" id="{857E28F4-93B5-4AB3-B643-BCB9583B0AA4}"/>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62" name="Rectangle 22">
                  <a:extLst>
                    <a:ext uri="{FF2B5EF4-FFF2-40B4-BE49-F238E27FC236}">
                      <a16:creationId xmlns:a16="http://schemas.microsoft.com/office/drawing/2014/main" id="{A36523D8-E1CA-487A-8CBD-428DBA0C5D72}"/>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grpSp>
          <p:grpSp>
            <p:nvGrpSpPr>
              <p:cNvPr id="58" name="Group 57">
                <a:extLst>
                  <a:ext uri="{FF2B5EF4-FFF2-40B4-BE49-F238E27FC236}">
                    <a16:creationId xmlns:a16="http://schemas.microsoft.com/office/drawing/2014/main" id="{A4689C4B-4307-4373-84A5-09EF6ADDAECA}"/>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59" name="Freeform 27">
                  <a:extLst>
                    <a:ext uri="{FF2B5EF4-FFF2-40B4-BE49-F238E27FC236}">
                      <a16:creationId xmlns:a16="http://schemas.microsoft.com/office/drawing/2014/main" id="{DE515BEB-EC2E-4833-A06D-A53CD19358C0}"/>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60" name="Freeform 28">
                  <a:extLst>
                    <a:ext uri="{FF2B5EF4-FFF2-40B4-BE49-F238E27FC236}">
                      <a16:creationId xmlns:a16="http://schemas.microsoft.com/office/drawing/2014/main" id="{68D258A4-5BD8-4ADD-965A-1201E02D3B2E}"/>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2701"/>
                </a:p>
              </p:txBody>
            </p:sp>
          </p:grpSp>
        </p:grpSp>
        <p:grpSp>
          <p:nvGrpSpPr>
            <p:cNvPr id="46" name="Group 45">
              <a:extLst>
                <a:ext uri="{FF2B5EF4-FFF2-40B4-BE49-F238E27FC236}">
                  <a16:creationId xmlns:a16="http://schemas.microsoft.com/office/drawing/2014/main" id="{DBBD38CE-7170-4CC3-A904-20E2F10A92AB}"/>
                </a:ext>
              </a:extLst>
            </p:cNvPr>
            <p:cNvGrpSpPr/>
            <p:nvPr/>
          </p:nvGrpSpPr>
          <p:grpSpPr>
            <a:xfrm>
              <a:off x="7736791" y="3914552"/>
              <a:ext cx="1336603" cy="1047174"/>
              <a:chOff x="431983" y="4908978"/>
              <a:chExt cx="1791643" cy="1519698"/>
            </a:xfrm>
          </p:grpSpPr>
          <p:sp>
            <p:nvSpPr>
              <p:cNvPr id="47" name="Rectangle 112">
                <a:extLst>
                  <a:ext uri="{FF2B5EF4-FFF2-40B4-BE49-F238E27FC236}">
                    <a16:creationId xmlns:a16="http://schemas.microsoft.com/office/drawing/2014/main" id="{F9355388-2CFD-4588-9947-45C06358ECA3}"/>
                  </a:ext>
                </a:extLst>
              </p:cNvPr>
              <p:cNvSpPr/>
              <p:nvPr/>
            </p:nvSpPr>
            <p:spPr>
              <a:xfrm rot="10800000" flipH="1">
                <a:off x="431983" y="6207029"/>
                <a:ext cx="1791643" cy="221647"/>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48" name="Rectangle 98">
                <a:extLst>
                  <a:ext uri="{FF2B5EF4-FFF2-40B4-BE49-F238E27FC236}">
                    <a16:creationId xmlns:a16="http://schemas.microsoft.com/office/drawing/2014/main" id="{7605FCDF-1052-495E-BDB2-7E3C1CB3872B}"/>
                  </a:ext>
                </a:extLst>
              </p:cNvPr>
              <p:cNvSpPr/>
              <p:nvPr/>
            </p:nvSpPr>
            <p:spPr>
              <a:xfrm rot="10800000" flipH="1">
                <a:off x="477202" y="5975783"/>
                <a:ext cx="1701206" cy="210459"/>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49" name="Rectangle 97">
                <a:extLst>
                  <a:ext uri="{FF2B5EF4-FFF2-40B4-BE49-F238E27FC236}">
                    <a16:creationId xmlns:a16="http://schemas.microsoft.com/office/drawing/2014/main" id="{4DAAE4C3-EB66-4F6B-8983-15EE356439FE}"/>
                  </a:ext>
                </a:extLst>
              </p:cNvPr>
              <p:cNvSpPr/>
              <p:nvPr/>
            </p:nvSpPr>
            <p:spPr>
              <a:xfrm rot="10800000" flipH="1">
                <a:off x="608469" y="5777017"/>
                <a:ext cx="1438672" cy="177980"/>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50" name="Rectangle 26">
                <a:extLst>
                  <a:ext uri="{FF2B5EF4-FFF2-40B4-BE49-F238E27FC236}">
                    <a16:creationId xmlns:a16="http://schemas.microsoft.com/office/drawing/2014/main" id="{DDFF3D93-C41F-4D06-AB6C-8083539E63E5}"/>
                  </a:ext>
                </a:extLst>
              </p:cNvPr>
              <p:cNvSpPr/>
              <p:nvPr/>
            </p:nvSpPr>
            <p:spPr>
              <a:xfrm flipH="1" flipV="1">
                <a:off x="501262" y="5570427"/>
                <a:ext cx="1653085" cy="20450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dirty="0"/>
              </a:p>
            </p:txBody>
          </p:sp>
          <p:sp>
            <p:nvSpPr>
              <p:cNvPr id="51" name="Rectangle 39">
                <a:extLst>
                  <a:ext uri="{FF2B5EF4-FFF2-40B4-BE49-F238E27FC236}">
                    <a16:creationId xmlns:a16="http://schemas.microsoft.com/office/drawing/2014/main" id="{F850576D-15E7-4629-BB67-4BBE2F140094}"/>
                  </a:ext>
                </a:extLst>
              </p:cNvPr>
              <p:cNvSpPr/>
              <p:nvPr/>
            </p:nvSpPr>
            <p:spPr>
              <a:xfrm rot="10800000" flipV="1">
                <a:off x="523586" y="5358778"/>
                <a:ext cx="1608437" cy="198982"/>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52" name="Rectangle 112">
                <a:extLst>
                  <a:ext uri="{FF2B5EF4-FFF2-40B4-BE49-F238E27FC236}">
                    <a16:creationId xmlns:a16="http://schemas.microsoft.com/office/drawing/2014/main" id="{1EC3BE75-2644-4D20-8E74-EEF6ADA582A2}"/>
                  </a:ext>
                </a:extLst>
              </p:cNvPr>
              <p:cNvSpPr/>
              <p:nvPr/>
            </p:nvSpPr>
            <p:spPr>
              <a:xfrm rot="10800000" flipH="1">
                <a:off x="431983" y="5132611"/>
                <a:ext cx="1791643" cy="221647"/>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53" name="Rectangle 98">
                <a:extLst>
                  <a:ext uri="{FF2B5EF4-FFF2-40B4-BE49-F238E27FC236}">
                    <a16:creationId xmlns:a16="http://schemas.microsoft.com/office/drawing/2014/main" id="{3CA450F2-728F-4EBA-AB51-BCEAC819C073}"/>
                  </a:ext>
                </a:extLst>
              </p:cNvPr>
              <p:cNvSpPr/>
              <p:nvPr/>
            </p:nvSpPr>
            <p:spPr>
              <a:xfrm rot="10800000" flipH="1">
                <a:off x="477202" y="4908978"/>
                <a:ext cx="1701206" cy="210459"/>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grpSp>
      </p:grpSp>
    </p:spTree>
    <p:extLst>
      <p:ext uri="{BB962C8B-B14F-4D97-AF65-F5344CB8AC3E}">
        <p14:creationId xmlns:p14="http://schemas.microsoft.com/office/powerpoint/2010/main" val="40857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Effect transition="in" filter="fade">
                                      <p:cBhvr>
                                        <p:cTn id="1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Masalah</a:t>
            </a:r>
            <a:r>
              <a:rPr lang="en-US" dirty="0"/>
              <a:t> </a:t>
            </a:r>
            <a:r>
              <a:rPr lang="en-US" dirty="0" err="1"/>
              <a:t>Optimisasi</a:t>
            </a:r>
            <a:endParaRPr lang="en-US" dirty="0"/>
          </a:p>
        </p:txBody>
      </p:sp>
      <p:sp>
        <p:nvSpPr>
          <p:cNvPr id="7" name="Freeform: Shape 6">
            <a:extLst>
              <a:ext uri="{FF2B5EF4-FFF2-40B4-BE49-F238E27FC236}">
                <a16:creationId xmlns:a16="http://schemas.microsoft.com/office/drawing/2014/main" id="{686E2CDE-D094-4AC8-91AF-1823B8097143}"/>
              </a:ext>
            </a:extLst>
          </p:cNvPr>
          <p:cNvSpPr/>
          <p:nvPr/>
        </p:nvSpPr>
        <p:spPr>
          <a:xfrm>
            <a:off x="396546" y="843558"/>
            <a:ext cx="2628221" cy="4176464"/>
          </a:xfrm>
          <a:custGeom>
            <a:avLst/>
            <a:gdLst>
              <a:gd name="connsiteX0" fmla="*/ 0 w 2628221"/>
              <a:gd name="connsiteY0" fmla="*/ 262822 h 4176464"/>
              <a:gd name="connsiteX1" fmla="*/ 262822 w 2628221"/>
              <a:gd name="connsiteY1" fmla="*/ 0 h 4176464"/>
              <a:gd name="connsiteX2" fmla="*/ 2365399 w 2628221"/>
              <a:gd name="connsiteY2" fmla="*/ 0 h 4176464"/>
              <a:gd name="connsiteX3" fmla="*/ 2628221 w 2628221"/>
              <a:gd name="connsiteY3" fmla="*/ 262822 h 4176464"/>
              <a:gd name="connsiteX4" fmla="*/ 2628221 w 2628221"/>
              <a:gd name="connsiteY4" fmla="*/ 3913642 h 4176464"/>
              <a:gd name="connsiteX5" fmla="*/ 2365399 w 2628221"/>
              <a:gd name="connsiteY5" fmla="*/ 4176464 h 4176464"/>
              <a:gd name="connsiteX6" fmla="*/ 262822 w 2628221"/>
              <a:gd name="connsiteY6" fmla="*/ 4176464 h 4176464"/>
              <a:gd name="connsiteX7" fmla="*/ 0 w 2628221"/>
              <a:gd name="connsiteY7" fmla="*/ 3913642 h 4176464"/>
              <a:gd name="connsiteX8" fmla="*/ 0 w 2628221"/>
              <a:gd name="connsiteY8" fmla="*/ 262822 h 41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221" h="4176464">
                <a:moveTo>
                  <a:pt x="0" y="262822"/>
                </a:moveTo>
                <a:cubicBezTo>
                  <a:pt x="0" y="117669"/>
                  <a:pt x="117669" y="0"/>
                  <a:pt x="262822" y="0"/>
                </a:cubicBezTo>
                <a:lnTo>
                  <a:pt x="2365399" y="0"/>
                </a:lnTo>
                <a:cubicBezTo>
                  <a:pt x="2510552" y="0"/>
                  <a:pt x="2628221" y="117669"/>
                  <a:pt x="2628221" y="262822"/>
                </a:cubicBezTo>
                <a:lnTo>
                  <a:pt x="2628221" y="3913642"/>
                </a:lnTo>
                <a:cubicBezTo>
                  <a:pt x="2628221" y="4058795"/>
                  <a:pt x="2510552" y="4176464"/>
                  <a:pt x="2365399" y="4176464"/>
                </a:cubicBezTo>
                <a:lnTo>
                  <a:pt x="262822" y="4176464"/>
                </a:lnTo>
                <a:cubicBezTo>
                  <a:pt x="117669" y="4176464"/>
                  <a:pt x="0" y="4058795"/>
                  <a:pt x="0" y="3913642"/>
                </a:cubicBezTo>
                <a:lnTo>
                  <a:pt x="0" y="262822"/>
                </a:lnTo>
                <a:close/>
              </a:path>
            </a:pathLst>
          </a:custGeom>
          <a:solidFill>
            <a:srgbClr val="CDE3E6"/>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37160" tIns="137160" rIns="137160" bIns="3060685" numCol="1" spcCol="1270" anchor="ctr" anchorCtr="0">
            <a:noAutofit/>
          </a:bodyPr>
          <a:lstStyle/>
          <a:p>
            <a:pPr marL="0" lvl="0" indent="0" algn="ctr" defTabSz="1600200" latinLnBrk="0">
              <a:lnSpc>
                <a:spcPct val="90000"/>
              </a:lnSpc>
              <a:spcBef>
                <a:spcPct val="0"/>
              </a:spcBef>
              <a:spcAft>
                <a:spcPct val="35000"/>
              </a:spcAft>
              <a:buNone/>
            </a:pPr>
            <a:r>
              <a:rPr lang="en-US" sz="3600" kern="1200" dirty="0"/>
              <a:t> Variance efficient</a:t>
            </a:r>
          </a:p>
        </p:txBody>
      </p:sp>
      <p:sp>
        <p:nvSpPr>
          <p:cNvPr id="8" name="Freeform: Shape 7">
            <a:extLst>
              <a:ext uri="{FF2B5EF4-FFF2-40B4-BE49-F238E27FC236}">
                <a16:creationId xmlns:a16="http://schemas.microsoft.com/office/drawing/2014/main" id="{8DF0B4D4-2F1E-4449-B51B-E231CD0E0D61}"/>
              </a:ext>
            </a:extLst>
          </p:cNvPr>
          <p:cNvSpPr/>
          <p:nvPr/>
        </p:nvSpPr>
        <p:spPr>
          <a:xfrm>
            <a:off x="659369" y="2096497"/>
            <a:ext cx="2102577" cy="2714701"/>
          </a:xfrm>
          <a:custGeom>
            <a:avLst/>
            <a:gdLst>
              <a:gd name="connsiteX0" fmla="*/ 0 w 2102577"/>
              <a:gd name="connsiteY0" fmla="*/ 210258 h 2714701"/>
              <a:gd name="connsiteX1" fmla="*/ 210258 w 2102577"/>
              <a:gd name="connsiteY1" fmla="*/ 0 h 2714701"/>
              <a:gd name="connsiteX2" fmla="*/ 1892319 w 2102577"/>
              <a:gd name="connsiteY2" fmla="*/ 0 h 2714701"/>
              <a:gd name="connsiteX3" fmla="*/ 2102577 w 2102577"/>
              <a:gd name="connsiteY3" fmla="*/ 210258 h 2714701"/>
              <a:gd name="connsiteX4" fmla="*/ 2102577 w 2102577"/>
              <a:gd name="connsiteY4" fmla="*/ 2504443 h 2714701"/>
              <a:gd name="connsiteX5" fmla="*/ 1892319 w 2102577"/>
              <a:gd name="connsiteY5" fmla="*/ 2714701 h 2714701"/>
              <a:gd name="connsiteX6" fmla="*/ 210258 w 2102577"/>
              <a:gd name="connsiteY6" fmla="*/ 2714701 h 2714701"/>
              <a:gd name="connsiteX7" fmla="*/ 0 w 2102577"/>
              <a:gd name="connsiteY7" fmla="*/ 2504443 h 2714701"/>
              <a:gd name="connsiteX8" fmla="*/ 0 w 2102577"/>
              <a:gd name="connsiteY8" fmla="*/ 210258 h 27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2577" h="2714701">
                <a:moveTo>
                  <a:pt x="0" y="210258"/>
                </a:moveTo>
                <a:cubicBezTo>
                  <a:pt x="0" y="94136"/>
                  <a:pt x="94136" y="0"/>
                  <a:pt x="210258" y="0"/>
                </a:cubicBezTo>
                <a:lnTo>
                  <a:pt x="1892319" y="0"/>
                </a:lnTo>
                <a:cubicBezTo>
                  <a:pt x="2008441" y="0"/>
                  <a:pt x="2102577" y="94136"/>
                  <a:pt x="2102577" y="210258"/>
                </a:cubicBezTo>
                <a:lnTo>
                  <a:pt x="2102577" y="2504443"/>
                </a:lnTo>
                <a:cubicBezTo>
                  <a:pt x="2102577" y="2620565"/>
                  <a:pt x="2008441" y="2714701"/>
                  <a:pt x="1892319" y="2714701"/>
                </a:cubicBezTo>
                <a:lnTo>
                  <a:pt x="210258" y="2714701"/>
                </a:lnTo>
                <a:cubicBezTo>
                  <a:pt x="94136" y="2714701"/>
                  <a:pt x="0" y="2620565"/>
                  <a:pt x="0" y="2504443"/>
                </a:cubicBezTo>
                <a:lnTo>
                  <a:pt x="0" y="21025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6682" tIns="185407" rIns="226682" bIns="185407" numCol="1" spcCol="1270" anchor="ctr" anchorCtr="0">
            <a:noAutofit/>
          </a:bodyPr>
          <a:lstStyle/>
          <a:p>
            <a:pPr marL="0" lvl="0" indent="0" algn="ctr" defTabSz="2889250" latinLnBrk="0">
              <a:lnSpc>
                <a:spcPct val="90000"/>
              </a:lnSpc>
              <a:spcBef>
                <a:spcPct val="0"/>
              </a:spcBef>
              <a:spcAft>
                <a:spcPct val="35000"/>
              </a:spcAft>
              <a:buNone/>
            </a:pPr>
            <a:endParaRPr lang="en-US" sz="6500" kern="1200" dirty="0"/>
          </a:p>
        </p:txBody>
      </p:sp>
      <p:sp>
        <p:nvSpPr>
          <p:cNvPr id="11" name="Freeform: Shape 10">
            <a:extLst>
              <a:ext uri="{FF2B5EF4-FFF2-40B4-BE49-F238E27FC236}">
                <a16:creationId xmlns:a16="http://schemas.microsoft.com/office/drawing/2014/main" id="{D79246FF-E3C9-41EA-B0B1-71238D6D418A}"/>
              </a:ext>
            </a:extLst>
          </p:cNvPr>
          <p:cNvSpPr/>
          <p:nvPr/>
        </p:nvSpPr>
        <p:spPr>
          <a:xfrm>
            <a:off x="3221885" y="843558"/>
            <a:ext cx="2628221" cy="4176464"/>
          </a:xfrm>
          <a:custGeom>
            <a:avLst/>
            <a:gdLst>
              <a:gd name="connsiteX0" fmla="*/ 0 w 2628221"/>
              <a:gd name="connsiteY0" fmla="*/ 262822 h 4176464"/>
              <a:gd name="connsiteX1" fmla="*/ 262822 w 2628221"/>
              <a:gd name="connsiteY1" fmla="*/ 0 h 4176464"/>
              <a:gd name="connsiteX2" fmla="*/ 2365399 w 2628221"/>
              <a:gd name="connsiteY2" fmla="*/ 0 h 4176464"/>
              <a:gd name="connsiteX3" fmla="*/ 2628221 w 2628221"/>
              <a:gd name="connsiteY3" fmla="*/ 262822 h 4176464"/>
              <a:gd name="connsiteX4" fmla="*/ 2628221 w 2628221"/>
              <a:gd name="connsiteY4" fmla="*/ 3913642 h 4176464"/>
              <a:gd name="connsiteX5" fmla="*/ 2365399 w 2628221"/>
              <a:gd name="connsiteY5" fmla="*/ 4176464 h 4176464"/>
              <a:gd name="connsiteX6" fmla="*/ 262822 w 2628221"/>
              <a:gd name="connsiteY6" fmla="*/ 4176464 h 4176464"/>
              <a:gd name="connsiteX7" fmla="*/ 0 w 2628221"/>
              <a:gd name="connsiteY7" fmla="*/ 3913642 h 4176464"/>
              <a:gd name="connsiteX8" fmla="*/ 0 w 2628221"/>
              <a:gd name="connsiteY8" fmla="*/ 262822 h 41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221" h="4176464">
                <a:moveTo>
                  <a:pt x="0" y="262822"/>
                </a:moveTo>
                <a:cubicBezTo>
                  <a:pt x="0" y="117669"/>
                  <a:pt x="117669" y="0"/>
                  <a:pt x="262822" y="0"/>
                </a:cubicBezTo>
                <a:lnTo>
                  <a:pt x="2365399" y="0"/>
                </a:lnTo>
                <a:cubicBezTo>
                  <a:pt x="2510552" y="0"/>
                  <a:pt x="2628221" y="117669"/>
                  <a:pt x="2628221" y="262822"/>
                </a:cubicBezTo>
                <a:lnTo>
                  <a:pt x="2628221" y="3913642"/>
                </a:lnTo>
                <a:cubicBezTo>
                  <a:pt x="2628221" y="4058795"/>
                  <a:pt x="2510552" y="4176464"/>
                  <a:pt x="2365399" y="4176464"/>
                </a:cubicBezTo>
                <a:lnTo>
                  <a:pt x="262822" y="4176464"/>
                </a:lnTo>
                <a:cubicBezTo>
                  <a:pt x="117669" y="4176464"/>
                  <a:pt x="0" y="4058795"/>
                  <a:pt x="0" y="3913642"/>
                </a:cubicBezTo>
                <a:lnTo>
                  <a:pt x="0" y="262822"/>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37160" tIns="137160" rIns="137160" bIns="3060685" numCol="1" spcCol="1270" anchor="ctr" anchorCtr="0">
            <a:noAutofit/>
          </a:bodyPr>
          <a:lstStyle/>
          <a:p>
            <a:pPr marL="0" lvl="0" indent="0" algn="ctr" defTabSz="1600200" latinLnBrk="0">
              <a:lnSpc>
                <a:spcPct val="90000"/>
              </a:lnSpc>
              <a:spcBef>
                <a:spcPct val="0"/>
              </a:spcBef>
              <a:spcAft>
                <a:spcPct val="35000"/>
              </a:spcAft>
              <a:buNone/>
            </a:pPr>
            <a:r>
              <a:rPr lang="en-US" sz="3600" kern="1200" dirty="0"/>
              <a:t> Return efficient</a:t>
            </a:r>
          </a:p>
        </p:txBody>
      </p:sp>
      <p:sp>
        <p:nvSpPr>
          <p:cNvPr id="12" name="Freeform: Shape 11">
            <a:extLst>
              <a:ext uri="{FF2B5EF4-FFF2-40B4-BE49-F238E27FC236}">
                <a16:creationId xmlns:a16="http://schemas.microsoft.com/office/drawing/2014/main" id="{6D122026-EB6B-4857-A629-D8D125226901}"/>
              </a:ext>
            </a:extLst>
          </p:cNvPr>
          <p:cNvSpPr/>
          <p:nvPr/>
        </p:nvSpPr>
        <p:spPr>
          <a:xfrm>
            <a:off x="3484707" y="2096497"/>
            <a:ext cx="2102577" cy="2714701"/>
          </a:xfrm>
          <a:custGeom>
            <a:avLst/>
            <a:gdLst>
              <a:gd name="connsiteX0" fmla="*/ 0 w 2102577"/>
              <a:gd name="connsiteY0" fmla="*/ 210258 h 2714701"/>
              <a:gd name="connsiteX1" fmla="*/ 210258 w 2102577"/>
              <a:gd name="connsiteY1" fmla="*/ 0 h 2714701"/>
              <a:gd name="connsiteX2" fmla="*/ 1892319 w 2102577"/>
              <a:gd name="connsiteY2" fmla="*/ 0 h 2714701"/>
              <a:gd name="connsiteX3" fmla="*/ 2102577 w 2102577"/>
              <a:gd name="connsiteY3" fmla="*/ 210258 h 2714701"/>
              <a:gd name="connsiteX4" fmla="*/ 2102577 w 2102577"/>
              <a:gd name="connsiteY4" fmla="*/ 2504443 h 2714701"/>
              <a:gd name="connsiteX5" fmla="*/ 1892319 w 2102577"/>
              <a:gd name="connsiteY5" fmla="*/ 2714701 h 2714701"/>
              <a:gd name="connsiteX6" fmla="*/ 210258 w 2102577"/>
              <a:gd name="connsiteY6" fmla="*/ 2714701 h 2714701"/>
              <a:gd name="connsiteX7" fmla="*/ 0 w 2102577"/>
              <a:gd name="connsiteY7" fmla="*/ 2504443 h 2714701"/>
              <a:gd name="connsiteX8" fmla="*/ 0 w 2102577"/>
              <a:gd name="connsiteY8" fmla="*/ 210258 h 27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2577" h="2714701">
                <a:moveTo>
                  <a:pt x="0" y="210258"/>
                </a:moveTo>
                <a:cubicBezTo>
                  <a:pt x="0" y="94136"/>
                  <a:pt x="94136" y="0"/>
                  <a:pt x="210258" y="0"/>
                </a:cubicBezTo>
                <a:lnTo>
                  <a:pt x="1892319" y="0"/>
                </a:lnTo>
                <a:cubicBezTo>
                  <a:pt x="2008441" y="0"/>
                  <a:pt x="2102577" y="94136"/>
                  <a:pt x="2102577" y="210258"/>
                </a:cubicBezTo>
                <a:lnTo>
                  <a:pt x="2102577" y="2504443"/>
                </a:lnTo>
                <a:cubicBezTo>
                  <a:pt x="2102577" y="2620565"/>
                  <a:pt x="2008441" y="2714701"/>
                  <a:pt x="1892319" y="2714701"/>
                </a:cubicBezTo>
                <a:lnTo>
                  <a:pt x="210258" y="2714701"/>
                </a:lnTo>
                <a:cubicBezTo>
                  <a:pt x="94136" y="2714701"/>
                  <a:pt x="0" y="2620565"/>
                  <a:pt x="0" y="2504443"/>
                </a:cubicBezTo>
                <a:lnTo>
                  <a:pt x="0" y="21025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6682" tIns="185407" rIns="226682" bIns="185407" numCol="1" spcCol="1270" anchor="ctr" anchorCtr="0">
            <a:noAutofit/>
          </a:bodyPr>
          <a:lstStyle/>
          <a:p>
            <a:pPr marL="0" lvl="0" indent="0" algn="ctr" defTabSz="2889250" latinLnBrk="0">
              <a:lnSpc>
                <a:spcPct val="90000"/>
              </a:lnSpc>
              <a:spcBef>
                <a:spcPct val="0"/>
              </a:spcBef>
              <a:spcAft>
                <a:spcPct val="35000"/>
              </a:spcAft>
              <a:buNone/>
            </a:pPr>
            <a:endParaRPr lang="en-US" sz="6500" kern="1200" dirty="0"/>
          </a:p>
        </p:txBody>
      </p:sp>
      <p:sp>
        <p:nvSpPr>
          <p:cNvPr id="13" name="Freeform: Shape 12">
            <a:extLst>
              <a:ext uri="{FF2B5EF4-FFF2-40B4-BE49-F238E27FC236}">
                <a16:creationId xmlns:a16="http://schemas.microsoft.com/office/drawing/2014/main" id="{4C775916-D8CE-43A4-BA83-7FE498EBEB23}"/>
              </a:ext>
            </a:extLst>
          </p:cNvPr>
          <p:cNvSpPr/>
          <p:nvPr/>
        </p:nvSpPr>
        <p:spPr>
          <a:xfrm>
            <a:off x="6047223" y="843558"/>
            <a:ext cx="2628221" cy="4176464"/>
          </a:xfrm>
          <a:custGeom>
            <a:avLst/>
            <a:gdLst>
              <a:gd name="connsiteX0" fmla="*/ 0 w 2628221"/>
              <a:gd name="connsiteY0" fmla="*/ 262822 h 4176464"/>
              <a:gd name="connsiteX1" fmla="*/ 262822 w 2628221"/>
              <a:gd name="connsiteY1" fmla="*/ 0 h 4176464"/>
              <a:gd name="connsiteX2" fmla="*/ 2365399 w 2628221"/>
              <a:gd name="connsiteY2" fmla="*/ 0 h 4176464"/>
              <a:gd name="connsiteX3" fmla="*/ 2628221 w 2628221"/>
              <a:gd name="connsiteY3" fmla="*/ 262822 h 4176464"/>
              <a:gd name="connsiteX4" fmla="*/ 2628221 w 2628221"/>
              <a:gd name="connsiteY4" fmla="*/ 3913642 h 4176464"/>
              <a:gd name="connsiteX5" fmla="*/ 2365399 w 2628221"/>
              <a:gd name="connsiteY5" fmla="*/ 4176464 h 4176464"/>
              <a:gd name="connsiteX6" fmla="*/ 262822 w 2628221"/>
              <a:gd name="connsiteY6" fmla="*/ 4176464 h 4176464"/>
              <a:gd name="connsiteX7" fmla="*/ 0 w 2628221"/>
              <a:gd name="connsiteY7" fmla="*/ 3913642 h 4176464"/>
              <a:gd name="connsiteX8" fmla="*/ 0 w 2628221"/>
              <a:gd name="connsiteY8" fmla="*/ 262822 h 417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221" h="4176464">
                <a:moveTo>
                  <a:pt x="0" y="262822"/>
                </a:moveTo>
                <a:cubicBezTo>
                  <a:pt x="0" y="117669"/>
                  <a:pt x="117669" y="0"/>
                  <a:pt x="262822" y="0"/>
                </a:cubicBezTo>
                <a:lnTo>
                  <a:pt x="2365399" y="0"/>
                </a:lnTo>
                <a:cubicBezTo>
                  <a:pt x="2510552" y="0"/>
                  <a:pt x="2628221" y="117669"/>
                  <a:pt x="2628221" y="262822"/>
                </a:cubicBezTo>
                <a:lnTo>
                  <a:pt x="2628221" y="3913642"/>
                </a:lnTo>
                <a:cubicBezTo>
                  <a:pt x="2628221" y="4058795"/>
                  <a:pt x="2510552" y="4176464"/>
                  <a:pt x="2365399" y="4176464"/>
                </a:cubicBezTo>
                <a:lnTo>
                  <a:pt x="262822" y="4176464"/>
                </a:lnTo>
                <a:cubicBezTo>
                  <a:pt x="117669" y="4176464"/>
                  <a:pt x="0" y="4058795"/>
                  <a:pt x="0" y="3913642"/>
                </a:cubicBezTo>
                <a:lnTo>
                  <a:pt x="0" y="262822"/>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37160" tIns="137160" rIns="137160" bIns="3060685" numCol="1" spcCol="1270" anchor="ctr" anchorCtr="0">
            <a:noAutofit/>
          </a:bodyPr>
          <a:lstStyle/>
          <a:p>
            <a:pPr marL="0" lvl="0" indent="0" algn="ctr" defTabSz="1600200" latinLnBrk="0">
              <a:lnSpc>
                <a:spcPct val="90000"/>
              </a:lnSpc>
              <a:spcBef>
                <a:spcPct val="0"/>
              </a:spcBef>
              <a:spcAft>
                <a:spcPct val="35000"/>
              </a:spcAft>
              <a:buNone/>
            </a:pPr>
            <a:r>
              <a:rPr lang="en-US" sz="3600" kern="1200" dirty="0"/>
              <a:t>Parametric efficient</a:t>
            </a:r>
          </a:p>
        </p:txBody>
      </p:sp>
      <p:sp>
        <p:nvSpPr>
          <p:cNvPr id="14" name="Freeform: Shape 13">
            <a:extLst>
              <a:ext uri="{FF2B5EF4-FFF2-40B4-BE49-F238E27FC236}">
                <a16:creationId xmlns:a16="http://schemas.microsoft.com/office/drawing/2014/main" id="{985ADF83-9AE3-4A45-B1FF-93841BA2CAEF}"/>
              </a:ext>
            </a:extLst>
          </p:cNvPr>
          <p:cNvSpPr/>
          <p:nvPr/>
        </p:nvSpPr>
        <p:spPr>
          <a:xfrm>
            <a:off x="6310045" y="2096497"/>
            <a:ext cx="2102577" cy="2714701"/>
          </a:xfrm>
          <a:custGeom>
            <a:avLst/>
            <a:gdLst>
              <a:gd name="connsiteX0" fmla="*/ 0 w 2102577"/>
              <a:gd name="connsiteY0" fmla="*/ 210258 h 2714701"/>
              <a:gd name="connsiteX1" fmla="*/ 210258 w 2102577"/>
              <a:gd name="connsiteY1" fmla="*/ 0 h 2714701"/>
              <a:gd name="connsiteX2" fmla="*/ 1892319 w 2102577"/>
              <a:gd name="connsiteY2" fmla="*/ 0 h 2714701"/>
              <a:gd name="connsiteX3" fmla="*/ 2102577 w 2102577"/>
              <a:gd name="connsiteY3" fmla="*/ 210258 h 2714701"/>
              <a:gd name="connsiteX4" fmla="*/ 2102577 w 2102577"/>
              <a:gd name="connsiteY4" fmla="*/ 2504443 h 2714701"/>
              <a:gd name="connsiteX5" fmla="*/ 1892319 w 2102577"/>
              <a:gd name="connsiteY5" fmla="*/ 2714701 h 2714701"/>
              <a:gd name="connsiteX6" fmla="*/ 210258 w 2102577"/>
              <a:gd name="connsiteY6" fmla="*/ 2714701 h 2714701"/>
              <a:gd name="connsiteX7" fmla="*/ 0 w 2102577"/>
              <a:gd name="connsiteY7" fmla="*/ 2504443 h 2714701"/>
              <a:gd name="connsiteX8" fmla="*/ 0 w 2102577"/>
              <a:gd name="connsiteY8" fmla="*/ 210258 h 27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2577" h="2714701">
                <a:moveTo>
                  <a:pt x="0" y="210258"/>
                </a:moveTo>
                <a:cubicBezTo>
                  <a:pt x="0" y="94136"/>
                  <a:pt x="94136" y="0"/>
                  <a:pt x="210258" y="0"/>
                </a:cubicBezTo>
                <a:lnTo>
                  <a:pt x="1892319" y="0"/>
                </a:lnTo>
                <a:cubicBezTo>
                  <a:pt x="2008441" y="0"/>
                  <a:pt x="2102577" y="94136"/>
                  <a:pt x="2102577" y="210258"/>
                </a:cubicBezTo>
                <a:lnTo>
                  <a:pt x="2102577" y="2504443"/>
                </a:lnTo>
                <a:cubicBezTo>
                  <a:pt x="2102577" y="2620565"/>
                  <a:pt x="2008441" y="2714701"/>
                  <a:pt x="1892319" y="2714701"/>
                </a:cubicBezTo>
                <a:lnTo>
                  <a:pt x="210258" y="2714701"/>
                </a:lnTo>
                <a:cubicBezTo>
                  <a:pt x="94136" y="2714701"/>
                  <a:pt x="0" y="2620565"/>
                  <a:pt x="0" y="2504443"/>
                </a:cubicBezTo>
                <a:lnTo>
                  <a:pt x="0" y="21025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6682" tIns="185407" rIns="226682" bIns="185407" numCol="1" spcCol="1270" anchor="ctr" anchorCtr="0">
            <a:noAutofit/>
          </a:bodyPr>
          <a:lstStyle/>
          <a:p>
            <a:pPr marL="0" lvl="0" indent="0" algn="ctr" defTabSz="2889250" latinLnBrk="0">
              <a:lnSpc>
                <a:spcPct val="90000"/>
              </a:lnSpc>
              <a:spcBef>
                <a:spcPct val="0"/>
              </a:spcBef>
              <a:spcAft>
                <a:spcPct val="35000"/>
              </a:spcAft>
              <a:buNone/>
            </a:pPr>
            <a:r>
              <a:rPr lang="en-US" sz="6500" kern="1200" dirty="0"/>
              <a:t>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755576" y="2373276"/>
                <a:ext cx="1944216" cy="2308324"/>
              </a:xfrm>
              <a:prstGeom prst="rect">
                <a:avLst/>
              </a:prstGeom>
              <a:noFill/>
            </p:spPr>
            <p:txBody>
              <a:bodyPr wrap="square" rtlCol="0">
                <a:spAutoFit/>
              </a:bodyPr>
              <a:lstStyle/>
              <a:p>
                <a:r>
                  <a:rPr lang="en-US" dirty="0">
                    <a:solidFill>
                      <a:schemeClr val="bg1"/>
                    </a:solidFill>
                  </a:rPr>
                  <a:t>Minimumkan</a:t>
                </a:r>
                <a:endParaRPr lang="en-US" i="1" dirty="0">
                  <a:solidFill>
                    <a:schemeClr val="bg1"/>
                  </a:solidFill>
                </a:endParaRPr>
              </a:p>
              <a:p>
                <a:pPr/>
                <a14:m>
                  <m:oMathPara xmlns:m="http://schemas.openxmlformats.org/officeDocument/2006/math">
                    <m:oMathParaPr>
                      <m:jc m:val="centerGroup"/>
                    </m:oMathParaPr>
                    <m:oMath xmlns:m="http://schemas.openxmlformats.org/officeDocument/2006/math">
                      <m:sSup>
                        <m:sSupPr>
                          <m:ctrlPr>
                            <a:rPr lang="en-US" i="1">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𝑥</m:t>
                          </m:r>
                        </m:e>
                        <m:sup>
                          <m:r>
                            <a:rPr lang="en-US" b="0" i="1" smtClean="0">
                              <a:solidFill>
                                <a:schemeClr val="bg1"/>
                              </a:solidFill>
                              <a:latin typeface="Cambria Math" panose="02040503050406030204" pitchFamily="18" charset="0"/>
                            </a:rPr>
                            <m:t>𝑇</m:t>
                          </m:r>
                        </m:sup>
                      </m:sSup>
                      <m:r>
                        <a:rPr lang="en-US" b="0" i="1" smtClean="0">
                          <a:solidFill>
                            <a:schemeClr val="bg1"/>
                          </a:solidFill>
                          <a:latin typeface="Cambria Math" panose="02040503050406030204" pitchFamily="18" charset="0"/>
                        </a:rPr>
                        <m:t>𝐶𝑥</m:t>
                      </m:r>
                    </m:oMath>
                  </m:oMathPara>
                </a14:m>
                <a:endParaRPr lang="en-US" dirty="0">
                  <a:solidFill>
                    <a:schemeClr val="bg1"/>
                  </a:solidFill>
                </a:endParaRPr>
              </a:p>
              <a:p>
                <a:endParaRPr lang="en-US" dirty="0">
                  <a:solidFill>
                    <a:schemeClr val="bg1"/>
                  </a:solidFill>
                </a:endParaRPr>
              </a:p>
              <a:p>
                <a:r>
                  <a:rPr lang="en-US" dirty="0" err="1">
                    <a:solidFill>
                      <a:schemeClr val="bg1"/>
                    </a:solidFill>
                  </a:rPr>
                  <a:t>Kendala</a:t>
                </a:r>
                <a:r>
                  <a:rPr lang="en-US" dirty="0">
                    <a:solidFill>
                      <a:schemeClr val="bg1"/>
                    </a:solidFill>
                  </a:rPr>
                  <a:t> </a:t>
                </a:r>
              </a:p>
              <a:p>
                <a:pPr/>
                <a14:m>
                  <m:oMathPara xmlns:m="http://schemas.openxmlformats.org/officeDocument/2006/math">
                    <m:oMathParaPr>
                      <m:jc m:val="centerGroup"/>
                    </m:oMathParaPr>
                    <m:oMath xmlns:m="http://schemas.openxmlformats.org/officeDocument/2006/math">
                      <m:sSup>
                        <m:sSupPr>
                          <m:ctrlPr>
                            <a:rPr lang="en-US" i="1">
                              <a:solidFill>
                                <a:schemeClr val="bg1"/>
                              </a:solidFill>
                              <a:latin typeface="Cambria Math" panose="02040503050406030204" pitchFamily="18" charset="0"/>
                            </a:rPr>
                          </m:ctrlPr>
                        </m:sSupPr>
                        <m:e>
                          <m:r>
                            <a:rPr lang="id-ID" b="0" i="1" smtClean="0">
                              <a:solidFill>
                                <a:schemeClr val="bg1"/>
                              </a:solidFill>
                              <a:latin typeface="Cambria Math" panose="02040503050406030204" pitchFamily="18" charset="0"/>
                            </a:rPr>
                            <m:t>𝑒</m:t>
                          </m:r>
                        </m:e>
                        <m:sup>
                          <m:r>
                            <a:rPr lang="id-ID" b="0" i="1" smtClean="0">
                              <a:solidFill>
                                <a:schemeClr val="bg1"/>
                              </a:solidFill>
                              <a:latin typeface="Cambria Math" panose="02040503050406030204" pitchFamily="18" charset="0"/>
                            </a:rPr>
                            <m:t>𝑇</m:t>
                          </m:r>
                        </m:sup>
                      </m:sSup>
                      <m:r>
                        <a:rPr lang="en-US" b="0" i="1" smtClean="0">
                          <a:solidFill>
                            <a:schemeClr val="bg1"/>
                          </a:solidFill>
                          <a:latin typeface="Cambria Math" panose="02040503050406030204" pitchFamily="18" charset="0"/>
                        </a:rPr>
                        <m:t>𝑥</m:t>
                      </m:r>
                      <m:r>
                        <a:rPr lang="id-ID" b="0" i="1" smtClean="0">
                          <a:solidFill>
                            <a:schemeClr val="bg1"/>
                          </a:solidFill>
                          <a:latin typeface="Cambria Math" panose="02040503050406030204" pitchFamily="18" charset="0"/>
                        </a:rPr>
                        <m:t>=1</m:t>
                      </m:r>
                    </m:oMath>
                  </m:oMathPara>
                </a14:m>
                <a:endParaRPr lang="en-US" i="1" dirty="0">
                  <a:solidFill>
                    <a:schemeClr val="bg1"/>
                  </a:solidFill>
                </a:endParaRPr>
              </a:p>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id-ID" b="0" i="1" smtClean="0">
                              <a:solidFill>
                                <a:schemeClr val="tx1"/>
                              </a:solidFill>
                              <a:latin typeface="Cambria Math" panose="02040503050406030204" pitchFamily="18" charset="0"/>
                            </a:rPr>
                            <m:t>𝜇</m:t>
                          </m:r>
                        </m:e>
                        <m:sub>
                          <m:r>
                            <a:rPr lang="id-ID" b="0" i="1" smtClean="0">
                              <a:solidFill>
                                <a:schemeClr val="tx1"/>
                              </a:solidFill>
                              <a:latin typeface="Cambria Math" panose="02040503050406030204" pitchFamily="18" charset="0"/>
                            </a:rPr>
                            <m:t>𝑃</m:t>
                          </m:r>
                        </m:sub>
                      </m:sSub>
                      <m:r>
                        <a:rPr lang="id-ID" b="0" i="1" smtClean="0">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id-ID" b="0" i="1" smtClean="0">
                              <a:solidFill>
                                <a:schemeClr val="tx1"/>
                              </a:solidFill>
                              <a:latin typeface="Cambria Math" panose="02040503050406030204" pitchFamily="18" charset="0"/>
                            </a:rPr>
                            <m:t>𝑥</m:t>
                          </m:r>
                        </m:e>
                        <m:sup>
                          <m:r>
                            <a:rPr lang="id-ID" b="0" i="1" smtClean="0">
                              <a:solidFill>
                                <a:schemeClr val="tx1"/>
                              </a:solidFill>
                              <a:latin typeface="Cambria Math" panose="02040503050406030204" pitchFamily="18" charset="0"/>
                            </a:rPr>
                            <m:t>𝑇</m:t>
                          </m:r>
                        </m:sup>
                      </m:sSup>
                      <m:r>
                        <a:rPr lang="id-ID" b="0" i="1" smtClean="0">
                          <a:solidFill>
                            <a:schemeClr val="tx1"/>
                          </a:solidFill>
                          <a:latin typeface="Cambria Math" panose="02040503050406030204" pitchFamily="18" charset="0"/>
                        </a:rPr>
                        <m:t>𝜇</m:t>
                      </m:r>
                    </m:oMath>
                  </m:oMathPara>
                </a14:m>
                <a:endParaRPr lang="en-US" b="0" dirty="0">
                  <a:solidFill>
                    <a:schemeClr val="tx1"/>
                  </a:solidFill>
                </a:endParaRPr>
              </a:p>
              <a:p>
                <a:pPr algn="ctr"/>
                <a14:m>
                  <m:oMath xmlns:m="http://schemas.openxmlformats.org/officeDocument/2006/math">
                    <m:sSub>
                      <m:sSubPr>
                        <m:ctrlPr>
                          <a:rPr lang="en-US" sz="1800" i="1" kern="1200" smtClean="0">
                            <a:solidFill>
                              <a:schemeClr val="tx1"/>
                            </a:solidFill>
                            <a:effectLst/>
                            <a:latin typeface="Cambria Math" panose="02040503050406030204" pitchFamily="18" charset="0"/>
                            <a:ea typeface="+mn-ea"/>
                            <a:cs typeface="+mn-cs"/>
                          </a:rPr>
                        </m:ctrlPr>
                      </m:sSubPr>
                      <m:e>
                        <m:r>
                          <a:rPr lang="en-US" sz="1800" b="0" i="1" kern="1200" smtClean="0">
                            <a:solidFill>
                              <a:schemeClr val="tx1"/>
                            </a:solidFill>
                            <a:effectLst/>
                            <a:latin typeface="Cambria Math" panose="02040503050406030204" pitchFamily="18" charset="0"/>
                            <a:ea typeface="+mn-ea"/>
                            <a:cs typeface="+mn-cs"/>
                          </a:rPr>
                          <m:t>𝑥</m:t>
                        </m:r>
                      </m:e>
                      <m:sub>
                        <m:r>
                          <a:rPr lang="id-ID" sz="1800" i="1" kern="1200" smtClean="0">
                            <a:solidFill>
                              <a:schemeClr val="tx1"/>
                            </a:solidFill>
                            <a:effectLst/>
                            <a:latin typeface="Cambria Math" panose="02040503050406030204" pitchFamily="18" charset="0"/>
                            <a:ea typeface="+mn-ea"/>
                            <a:cs typeface="+mn-cs"/>
                          </a:rPr>
                          <m:t>𝑖</m:t>
                        </m:r>
                      </m:sub>
                    </m:sSub>
                    <m:r>
                      <a:rPr lang="id-ID" sz="1800" i="1" kern="1200" smtClean="0">
                        <a:solidFill>
                          <a:schemeClr val="tx1"/>
                        </a:solidFill>
                        <a:effectLst/>
                        <a:latin typeface="Cambria Math" panose="02040503050406030204" pitchFamily="18" charset="0"/>
                        <a:ea typeface="+mn-ea"/>
                        <a:cs typeface="+mn-cs"/>
                      </a:rPr>
                      <m:t>≥0</m:t>
                    </m:r>
                  </m:oMath>
                </a14:m>
                <a:r>
                  <a:rPr lang="id-ID" sz="1800" kern="1200" dirty="0">
                    <a:solidFill>
                      <a:schemeClr val="tx1"/>
                    </a:solidFill>
                    <a:effectLst/>
                    <a:latin typeface="+mn-lt"/>
                    <a:ea typeface="+mn-ea"/>
                    <a:cs typeface="+mn-cs"/>
                  </a:rPr>
                  <a:t> </a:t>
                </a:r>
                <a:endParaRPr lang="en-US" dirty="0">
                  <a:solidFill>
                    <a:schemeClr val="tx1"/>
                  </a:solidFill>
                </a:endParaRPr>
              </a:p>
              <a:p>
                <a:pPr algn="ctr"/>
                <a:r>
                  <a:rPr lang="id-ID" dirty="0"/>
                  <a:t> </a:t>
                </a:r>
                <a:endParaRPr lang="en-US" dirty="0">
                  <a:solidFill>
                    <a:schemeClr val="bg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55576" y="2373276"/>
                <a:ext cx="1944216" cy="2308324"/>
              </a:xfrm>
              <a:prstGeom prst="rect">
                <a:avLst/>
              </a:prstGeom>
              <a:blipFill>
                <a:blip r:embed="rId4"/>
                <a:stretch>
                  <a:fillRect l="-2821" t="-1319"/>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563888" y="2373276"/>
                <a:ext cx="1944215" cy="2058384"/>
              </a:xfrm>
              <a:prstGeom prst="rect">
                <a:avLst/>
              </a:prstGeom>
              <a:noFill/>
            </p:spPr>
            <p:txBody>
              <a:bodyPr wrap="square" rtlCol="0">
                <a:spAutoFit/>
              </a:bodyPr>
              <a:lstStyle/>
              <a:p>
                <a:r>
                  <a:rPr lang="en-US" dirty="0">
                    <a:solidFill>
                      <a:schemeClr val="bg1"/>
                    </a:solidFill>
                  </a:rPr>
                  <a:t>Maksimumkan </a:t>
                </a:r>
              </a:p>
              <a:p>
                <a:pPr/>
                <a14:m>
                  <m:oMathPara xmlns:m="http://schemas.openxmlformats.org/officeDocument/2006/math">
                    <m:oMathParaPr>
                      <m:jc m:val="centerGroup"/>
                    </m:oMathParaPr>
                    <m:oMath xmlns:m="http://schemas.openxmlformats.org/officeDocument/2006/math">
                      <m:sSup>
                        <m:sSupPr>
                          <m:ctrlPr>
                            <a:rPr lang="en-US" i="1">
                              <a:solidFill>
                                <a:schemeClr val="bg1"/>
                              </a:solidFill>
                              <a:latin typeface="Cambria Math" panose="02040503050406030204" pitchFamily="18" charset="0"/>
                            </a:rPr>
                          </m:ctrlPr>
                        </m:sSupPr>
                        <m:e>
                          <m:r>
                            <a:rPr lang="id-ID" b="0" i="1">
                              <a:solidFill>
                                <a:schemeClr val="bg1"/>
                              </a:solidFill>
                              <a:latin typeface="Cambria Math" panose="02040503050406030204" pitchFamily="18" charset="0"/>
                            </a:rPr>
                            <m:t>𝑥</m:t>
                          </m:r>
                        </m:e>
                        <m:sup>
                          <m:r>
                            <a:rPr lang="id-ID" b="0" i="1">
                              <a:solidFill>
                                <a:schemeClr val="bg1"/>
                              </a:solidFill>
                              <a:latin typeface="Cambria Math" panose="02040503050406030204" pitchFamily="18" charset="0"/>
                            </a:rPr>
                            <m:t>𝑇</m:t>
                          </m:r>
                        </m:sup>
                      </m:sSup>
                      <m:r>
                        <a:rPr lang="id-ID" b="0" i="1">
                          <a:solidFill>
                            <a:schemeClr val="bg1"/>
                          </a:solidFill>
                          <a:latin typeface="Cambria Math" panose="02040503050406030204" pitchFamily="18" charset="0"/>
                        </a:rPr>
                        <m:t>𝜇</m:t>
                      </m:r>
                    </m:oMath>
                  </m:oMathPara>
                </a14:m>
                <a:endParaRPr lang="en-US" dirty="0">
                  <a:solidFill>
                    <a:schemeClr val="bg1"/>
                  </a:solidFill>
                </a:endParaRPr>
              </a:p>
              <a:p>
                <a:endParaRPr lang="en-US" dirty="0">
                  <a:solidFill>
                    <a:schemeClr val="bg1"/>
                  </a:solidFill>
                </a:endParaRPr>
              </a:p>
              <a:p>
                <a:r>
                  <a:rPr lang="en-US" dirty="0" err="1">
                    <a:solidFill>
                      <a:schemeClr val="bg1"/>
                    </a:solidFill>
                  </a:rPr>
                  <a:t>Kendala</a:t>
                </a:r>
                <a:r>
                  <a:rPr lang="en-US" dirty="0">
                    <a:solidFill>
                      <a:schemeClr val="bg1"/>
                    </a:solidFill>
                  </a:rPr>
                  <a:t>  </a:t>
                </a:r>
              </a:p>
              <a:p>
                <a:pPr/>
                <a14:m>
                  <m:oMathPara xmlns:m="http://schemas.openxmlformats.org/officeDocument/2006/math">
                    <m:oMathParaPr>
                      <m:jc m:val="centerGroup"/>
                    </m:oMathParaPr>
                    <m:oMath xmlns:m="http://schemas.openxmlformats.org/officeDocument/2006/math">
                      <m:sSup>
                        <m:sSupPr>
                          <m:ctrlPr>
                            <a:rPr lang="en-US" i="1">
                              <a:solidFill>
                                <a:schemeClr val="bg1"/>
                              </a:solidFill>
                              <a:latin typeface="Cambria Math" panose="02040503050406030204" pitchFamily="18" charset="0"/>
                            </a:rPr>
                          </m:ctrlPr>
                        </m:sSupPr>
                        <m:e>
                          <m:r>
                            <a:rPr lang="id-ID" b="0" i="1">
                              <a:solidFill>
                                <a:schemeClr val="bg1"/>
                              </a:solidFill>
                              <a:latin typeface="Cambria Math" panose="02040503050406030204" pitchFamily="18" charset="0"/>
                            </a:rPr>
                            <m:t>𝑒</m:t>
                          </m:r>
                        </m:e>
                        <m:sup>
                          <m:r>
                            <a:rPr lang="id-ID" b="0" i="1">
                              <a:solidFill>
                                <a:schemeClr val="bg1"/>
                              </a:solidFill>
                              <a:latin typeface="Cambria Math" panose="02040503050406030204" pitchFamily="18" charset="0"/>
                            </a:rPr>
                            <m:t>𝑇</m:t>
                          </m:r>
                        </m:sup>
                      </m:sSup>
                      <m:r>
                        <a:rPr lang="en-US" b="0" i="1" smtClean="0">
                          <a:solidFill>
                            <a:schemeClr val="bg1"/>
                          </a:solidFill>
                          <a:latin typeface="Cambria Math" panose="02040503050406030204" pitchFamily="18" charset="0"/>
                        </a:rPr>
                        <m:t>𝑥</m:t>
                      </m:r>
                      <m:r>
                        <a:rPr lang="id-ID" b="0" i="1">
                          <a:solidFill>
                            <a:schemeClr val="bg1"/>
                          </a:solidFill>
                          <a:latin typeface="Cambria Math" panose="02040503050406030204" pitchFamily="18" charset="0"/>
                        </a:rPr>
                        <m:t>=1</m:t>
                      </m:r>
                    </m:oMath>
                  </m:oMathPara>
                </a14:m>
                <a:endParaRPr lang="en-US" i="1" dirty="0">
                  <a:solidFill>
                    <a:schemeClr val="bg1"/>
                  </a:solidFill>
                </a:endParaRPr>
              </a:p>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id-ID" i="1">
                              <a:solidFill>
                                <a:schemeClr val="bg1"/>
                              </a:solidFill>
                              <a:latin typeface="Cambria Math" panose="02040503050406030204" pitchFamily="18" charset="0"/>
                            </a:rPr>
                            <m:t>𝜎</m:t>
                          </m:r>
                        </m:e>
                        <m:sub>
                          <m:r>
                            <a:rPr lang="id-ID" i="1">
                              <a:solidFill>
                                <a:schemeClr val="bg1"/>
                              </a:solidFill>
                              <a:latin typeface="Cambria Math" panose="02040503050406030204" pitchFamily="18" charset="0"/>
                            </a:rPr>
                            <m:t>𝑝</m:t>
                          </m:r>
                        </m:sub>
                        <m:sup>
                          <m:r>
                            <a:rPr lang="id-ID" i="1">
                              <a:solidFill>
                                <a:schemeClr val="bg1"/>
                              </a:solidFill>
                              <a:latin typeface="Cambria Math" panose="02040503050406030204" pitchFamily="18" charset="0"/>
                            </a:rPr>
                            <m:t>2</m:t>
                          </m:r>
                        </m:sup>
                      </m:sSubSup>
                      <m:r>
                        <a:rPr lang="en-US" i="1">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𝑥</m:t>
                          </m:r>
                        </m:e>
                        <m:sup>
                          <m:r>
                            <a:rPr lang="en-US" i="1">
                              <a:solidFill>
                                <a:schemeClr val="bg1"/>
                              </a:solidFill>
                              <a:latin typeface="Cambria Math" panose="02040503050406030204" pitchFamily="18" charset="0"/>
                            </a:rPr>
                            <m:t>𝑇</m:t>
                          </m:r>
                        </m:sup>
                      </m:sSup>
                      <m:r>
                        <a:rPr lang="en-US" i="1">
                          <a:solidFill>
                            <a:schemeClr val="bg1"/>
                          </a:solidFill>
                          <a:latin typeface="Cambria Math" panose="02040503050406030204" pitchFamily="18" charset="0"/>
                        </a:rPr>
                        <m:t>𝐶𝑥</m:t>
                      </m:r>
                    </m:oMath>
                  </m:oMathPara>
                </a14:m>
                <a:endParaRPr lang="en-US" dirty="0">
                  <a:solidFill>
                    <a:schemeClr val="tx1"/>
                  </a:solidFill>
                </a:endParaRPr>
              </a:p>
              <a:p>
                <a:pPr algn="ctr"/>
                <a14:m>
                  <m:oMath xmlns:m="http://schemas.openxmlformats.org/officeDocument/2006/math">
                    <m:sSub>
                      <m:sSubPr>
                        <m:ctrlPr>
                          <a:rPr lang="en-US" sz="1800" i="1" kern="1200" smtClean="0">
                            <a:solidFill>
                              <a:schemeClr val="tx1"/>
                            </a:solidFill>
                            <a:effectLst/>
                            <a:latin typeface="Cambria Math" panose="02040503050406030204" pitchFamily="18" charset="0"/>
                            <a:ea typeface="+mn-ea"/>
                            <a:cs typeface="+mn-cs"/>
                          </a:rPr>
                        </m:ctrlPr>
                      </m:sSubPr>
                      <m:e>
                        <m:r>
                          <a:rPr lang="en-US" sz="1800" b="0" i="1" kern="1200" smtClean="0">
                            <a:solidFill>
                              <a:schemeClr val="tx1"/>
                            </a:solidFill>
                            <a:effectLst/>
                            <a:latin typeface="Cambria Math" panose="02040503050406030204" pitchFamily="18" charset="0"/>
                            <a:ea typeface="+mn-ea"/>
                            <a:cs typeface="+mn-cs"/>
                          </a:rPr>
                          <m:t>𝑥</m:t>
                        </m:r>
                      </m:e>
                      <m:sub>
                        <m:r>
                          <a:rPr lang="id-ID" sz="1800" i="1" kern="1200">
                            <a:solidFill>
                              <a:schemeClr val="tx1"/>
                            </a:solidFill>
                            <a:effectLst/>
                            <a:latin typeface="Cambria Math" panose="02040503050406030204" pitchFamily="18" charset="0"/>
                            <a:ea typeface="+mn-ea"/>
                            <a:cs typeface="+mn-cs"/>
                          </a:rPr>
                          <m:t>𝑖</m:t>
                        </m:r>
                      </m:sub>
                    </m:sSub>
                    <m:r>
                      <a:rPr lang="id-ID" sz="1800" i="1" kern="1200">
                        <a:solidFill>
                          <a:schemeClr val="tx1"/>
                        </a:solidFill>
                        <a:effectLst/>
                        <a:latin typeface="Cambria Math" panose="02040503050406030204" pitchFamily="18" charset="0"/>
                        <a:ea typeface="+mn-ea"/>
                        <a:cs typeface="+mn-cs"/>
                      </a:rPr>
                      <m:t>≥0</m:t>
                    </m:r>
                  </m:oMath>
                </a14:m>
                <a:r>
                  <a:rPr lang="id-ID" sz="1800" kern="1200" dirty="0">
                    <a:solidFill>
                      <a:schemeClr val="tx1"/>
                    </a:solidFill>
                    <a:effectLst/>
                    <a:latin typeface="+mn-lt"/>
                    <a:ea typeface="+mn-ea"/>
                    <a:cs typeface="+mn-cs"/>
                  </a:rPr>
                  <a:t> </a:t>
                </a:r>
                <a:r>
                  <a:rPr lang="id-ID" dirty="0"/>
                  <a:t> </a:t>
                </a:r>
                <a:endParaRPr lang="en-US" dirty="0">
                  <a:solidFill>
                    <a:schemeClr val="bg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563888" y="2373276"/>
                <a:ext cx="1944215" cy="2058384"/>
              </a:xfrm>
              <a:prstGeom prst="rect">
                <a:avLst/>
              </a:prstGeom>
              <a:blipFill>
                <a:blip r:embed="rId5"/>
                <a:stretch>
                  <a:fillRect l="-2821" t="-1479"/>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372199" y="2337889"/>
                <a:ext cx="2003049" cy="1995931"/>
              </a:xfrm>
              <a:prstGeom prst="rect">
                <a:avLst/>
              </a:prstGeom>
              <a:noFill/>
            </p:spPr>
            <p:txBody>
              <a:bodyPr wrap="none" rtlCol="0">
                <a:spAutoFit/>
              </a:bodyPr>
              <a:lstStyle/>
              <a:p>
                <a:r>
                  <a:rPr lang="en-US" dirty="0">
                    <a:solidFill>
                      <a:schemeClr val="bg1"/>
                    </a:solidFill>
                  </a:rPr>
                  <a:t>Minimumkan</a:t>
                </a:r>
              </a:p>
              <a:p>
                <a:pPr/>
                <a14:m>
                  <m:oMathPara xmlns:m="http://schemas.openxmlformats.org/officeDocument/2006/math">
                    <m:oMathParaPr>
                      <m:jc m:val="centerGroup"/>
                    </m:oMathParaPr>
                    <m:oMath xmlns:m="http://schemas.openxmlformats.org/officeDocument/2006/math">
                      <m:r>
                        <a:rPr lang="id-ID" b="0" i="1">
                          <a:solidFill>
                            <a:schemeClr val="bg1"/>
                          </a:solidFill>
                          <a:latin typeface="Cambria Math" panose="02040503050406030204" pitchFamily="18" charset="0"/>
                        </a:rPr>
                        <m:t>−</m:t>
                      </m:r>
                      <m:r>
                        <a:rPr lang="id-ID" b="0" i="1">
                          <a:solidFill>
                            <a:schemeClr val="bg1"/>
                          </a:solidFill>
                          <a:latin typeface="Cambria Math" panose="02040503050406030204" pitchFamily="18" charset="0"/>
                        </a:rPr>
                        <m:t>𝑡</m:t>
                      </m:r>
                      <m:sSup>
                        <m:sSupPr>
                          <m:ctrlPr>
                            <a:rPr lang="en-US" i="1">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 </m:t>
                          </m:r>
                          <m:r>
                            <a:rPr lang="id-ID" i="1">
                              <a:solidFill>
                                <a:schemeClr val="bg1"/>
                              </a:solidFill>
                              <a:latin typeface="Cambria Math" panose="02040503050406030204" pitchFamily="18" charset="0"/>
                            </a:rPr>
                            <m:t>𝑥</m:t>
                          </m:r>
                        </m:e>
                        <m:sup>
                          <m:r>
                            <a:rPr lang="id-ID" i="1">
                              <a:solidFill>
                                <a:schemeClr val="bg1"/>
                              </a:solidFill>
                              <a:latin typeface="Cambria Math" panose="02040503050406030204" pitchFamily="18" charset="0"/>
                            </a:rPr>
                            <m:t>𝑇</m:t>
                          </m:r>
                        </m:sup>
                      </m:sSup>
                      <m:r>
                        <a:rPr lang="id-ID" i="1" smtClean="0">
                          <a:solidFill>
                            <a:schemeClr val="bg1"/>
                          </a:solidFill>
                          <a:latin typeface="Cambria Math" panose="02040503050406030204" pitchFamily="18" charset="0"/>
                        </a:rPr>
                        <m:t>𝜇</m:t>
                      </m:r>
                      <m:r>
                        <a:rPr lang="id-ID" b="0"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id-ID" b="0" i="1">
                              <a:solidFill>
                                <a:schemeClr val="bg1"/>
                              </a:solidFill>
                              <a:latin typeface="Cambria Math" panose="02040503050406030204" pitchFamily="18" charset="0"/>
                            </a:rPr>
                            <m:t>1</m:t>
                          </m:r>
                        </m:num>
                        <m:den>
                          <m:r>
                            <a:rPr lang="id-ID" b="0" i="1">
                              <a:solidFill>
                                <a:schemeClr val="bg1"/>
                              </a:solidFill>
                              <a:latin typeface="Cambria Math" panose="02040503050406030204" pitchFamily="18" charset="0"/>
                            </a:rPr>
                            <m:t>2</m:t>
                          </m:r>
                        </m:den>
                      </m:f>
                      <m:sSup>
                        <m:sSupPr>
                          <m:ctrlPr>
                            <a:rPr lang="en-US" i="1">
                              <a:solidFill>
                                <a:schemeClr val="bg1"/>
                              </a:solidFill>
                              <a:latin typeface="Cambria Math" panose="02040503050406030204" pitchFamily="18" charset="0"/>
                            </a:rPr>
                          </m:ctrlPr>
                        </m:sSupPr>
                        <m:e>
                          <m:r>
                            <a:rPr lang="id-ID" b="0" i="1">
                              <a:solidFill>
                                <a:schemeClr val="bg1"/>
                              </a:solidFill>
                              <a:latin typeface="Cambria Math" panose="02040503050406030204" pitchFamily="18" charset="0"/>
                            </a:rPr>
                            <m:t>𝑥</m:t>
                          </m:r>
                        </m:e>
                        <m:sup>
                          <m:r>
                            <a:rPr lang="id-ID" b="0" i="1">
                              <a:solidFill>
                                <a:schemeClr val="bg1"/>
                              </a:solidFill>
                              <a:latin typeface="Cambria Math" panose="02040503050406030204" pitchFamily="18" charset="0"/>
                            </a:rPr>
                            <m:t>𝑇</m:t>
                          </m:r>
                        </m:sup>
                      </m:sSup>
                      <m:r>
                        <a:rPr lang="id-ID" b="0" i="1">
                          <a:solidFill>
                            <a:schemeClr val="bg1"/>
                          </a:solidFill>
                          <a:latin typeface="Cambria Math" panose="02040503050406030204" pitchFamily="18" charset="0"/>
                        </a:rPr>
                        <m:t>𝐶𝑥</m:t>
                      </m:r>
                    </m:oMath>
                  </m:oMathPara>
                </a14:m>
                <a:endParaRPr lang="en-US" dirty="0">
                  <a:solidFill>
                    <a:schemeClr val="bg1"/>
                  </a:solidFill>
                </a:endParaRPr>
              </a:p>
              <a:p>
                <a:endParaRPr lang="en-US" dirty="0">
                  <a:solidFill>
                    <a:schemeClr val="bg1"/>
                  </a:solidFill>
                </a:endParaRPr>
              </a:p>
              <a:p>
                <a:r>
                  <a:rPr lang="en-US" dirty="0" err="1">
                    <a:solidFill>
                      <a:schemeClr val="bg1"/>
                    </a:solidFill>
                  </a:rPr>
                  <a:t>Kendala</a:t>
                </a:r>
                <a:r>
                  <a:rPr lang="en-US" dirty="0">
                    <a:solidFill>
                      <a:schemeClr val="bg1"/>
                    </a:solidFill>
                  </a:rPr>
                  <a:t> </a:t>
                </a:r>
              </a:p>
              <a:p>
                <a:pPr/>
                <a14:m>
                  <m:oMathPara xmlns:m="http://schemas.openxmlformats.org/officeDocument/2006/math">
                    <m:oMathParaPr>
                      <m:jc m:val="centerGroup"/>
                    </m:oMathParaPr>
                    <m:oMath xmlns:m="http://schemas.openxmlformats.org/officeDocument/2006/math">
                      <m:sSup>
                        <m:sSupPr>
                          <m:ctrlPr>
                            <a:rPr lang="en-US" i="1">
                              <a:solidFill>
                                <a:schemeClr val="bg1"/>
                              </a:solidFill>
                              <a:latin typeface="Cambria Math" panose="02040503050406030204" pitchFamily="18" charset="0"/>
                            </a:rPr>
                          </m:ctrlPr>
                        </m:sSupPr>
                        <m:e>
                          <m:r>
                            <a:rPr lang="id-ID" b="0" i="1">
                              <a:solidFill>
                                <a:schemeClr val="bg1"/>
                              </a:solidFill>
                              <a:latin typeface="Cambria Math" panose="02040503050406030204" pitchFamily="18" charset="0"/>
                            </a:rPr>
                            <m:t>𝑒</m:t>
                          </m:r>
                        </m:e>
                        <m:sup>
                          <m:r>
                            <a:rPr lang="id-ID" b="0" i="1">
                              <a:solidFill>
                                <a:schemeClr val="bg1"/>
                              </a:solidFill>
                              <a:latin typeface="Cambria Math" panose="02040503050406030204" pitchFamily="18" charset="0"/>
                            </a:rPr>
                            <m:t>𝑇</m:t>
                          </m:r>
                        </m:sup>
                      </m:sSup>
                      <m:r>
                        <a:rPr lang="en-US" b="0" i="1" smtClean="0">
                          <a:solidFill>
                            <a:schemeClr val="bg1"/>
                          </a:solidFill>
                          <a:latin typeface="Cambria Math" panose="02040503050406030204" pitchFamily="18" charset="0"/>
                        </a:rPr>
                        <m:t>𝑥</m:t>
                      </m:r>
                      <m:r>
                        <a:rPr lang="id-ID" b="0" i="1">
                          <a:solidFill>
                            <a:schemeClr val="bg1"/>
                          </a:solidFill>
                          <a:latin typeface="Cambria Math" panose="02040503050406030204" pitchFamily="18" charset="0"/>
                        </a:rPr>
                        <m:t>=1</m:t>
                      </m:r>
                    </m:oMath>
                  </m:oMathPara>
                </a14:m>
                <a:endParaRPr lang="en-US" i="1" dirty="0"/>
              </a:p>
              <a:p>
                <a:pPr algn="ctr"/>
                <a14:m>
                  <m:oMath xmlns:m="http://schemas.openxmlformats.org/officeDocument/2006/math">
                    <m:sSub>
                      <m:sSubPr>
                        <m:ctrlPr>
                          <a:rPr lang="en-US" sz="1800" i="1" kern="1200" smtClean="0">
                            <a:solidFill>
                              <a:schemeClr val="tx1"/>
                            </a:solidFill>
                            <a:effectLst/>
                            <a:latin typeface="Cambria Math" panose="02040503050406030204" pitchFamily="18" charset="0"/>
                            <a:ea typeface="+mn-ea"/>
                            <a:cs typeface="+mn-cs"/>
                          </a:rPr>
                        </m:ctrlPr>
                      </m:sSubPr>
                      <m:e>
                        <m:r>
                          <a:rPr lang="en-US" sz="1800" b="0" i="1" kern="1200" smtClean="0">
                            <a:solidFill>
                              <a:schemeClr val="tx1"/>
                            </a:solidFill>
                            <a:effectLst/>
                            <a:latin typeface="Cambria Math" panose="02040503050406030204" pitchFamily="18" charset="0"/>
                            <a:ea typeface="+mn-ea"/>
                            <a:cs typeface="+mn-cs"/>
                          </a:rPr>
                          <m:t>𝑥</m:t>
                        </m:r>
                      </m:e>
                      <m:sub>
                        <m:r>
                          <a:rPr lang="id-ID" sz="1800" i="1" kern="1200">
                            <a:solidFill>
                              <a:schemeClr val="tx1"/>
                            </a:solidFill>
                            <a:effectLst/>
                            <a:latin typeface="Cambria Math" panose="02040503050406030204" pitchFamily="18" charset="0"/>
                            <a:ea typeface="+mn-ea"/>
                            <a:cs typeface="+mn-cs"/>
                          </a:rPr>
                          <m:t>𝑖</m:t>
                        </m:r>
                      </m:sub>
                    </m:sSub>
                    <m:r>
                      <a:rPr lang="id-ID" sz="1800" i="1" kern="1200">
                        <a:solidFill>
                          <a:schemeClr val="tx1"/>
                        </a:solidFill>
                        <a:effectLst/>
                        <a:latin typeface="Cambria Math" panose="02040503050406030204" pitchFamily="18" charset="0"/>
                        <a:ea typeface="+mn-ea"/>
                        <a:cs typeface="+mn-cs"/>
                      </a:rPr>
                      <m:t>≥0</m:t>
                    </m:r>
                  </m:oMath>
                </a14:m>
                <a:r>
                  <a:rPr lang="id-ID" sz="1800" kern="1200" dirty="0">
                    <a:solidFill>
                      <a:schemeClr val="tx1"/>
                    </a:solidFill>
                    <a:effectLst/>
                    <a:latin typeface="+mn-lt"/>
                    <a:ea typeface="+mn-ea"/>
                    <a:cs typeface="+mn-cs"/>
                  </a:rPr>
                  <a:t> </a:t>
                </a:r>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372199" y="2337889"/>
                <a:ext cx="2003049" cy="1995931"/>
              </a:xfrm>
              <a:prstGeom prst="rect">
                <a:avLst/>
              </a:prstGeom>
              <a:blipFill>
                <a:blip r:embed="rId6"/>
                <a:stretch>
                  <a:fillRect l="-2432" t="-1835"/>
                </a:stretch>
              </a:blipFill>
            </p:spPr>
            <p:txBody>
              <a:bodyPr/>
              <a:lstStyle/>
              <a:p>
                <a:r>
                  <a:rPr lang="en-ID">
                    <a:noFill/>
                  </a:rPr>
                  <a:t> </a:t>
                </a:r>
              </a:p>
            </p:txBody>
          </p:sp>
        </mc:Fallback>
      </mc:AlternateContent>
    </p:spTree>
    <p:extLst>
      <p:ext uri="{BB962C8B-B14F-4D97-AF65-F5344CB8AC3E}">
        <p14:creationId xmlns:p14="http://schemas.microsoft.com/office/powerpoint/2010/main" val="404787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5"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9560" y="206548"/>
            <a:ext cx="6650456" cy="543185"/>
          </a:xfrm>
        </p:spPr>
        <p:txBody>
          <a:bodyPr/>
          <a:lstStyle/>
          <a:p>
            <a:pPr latinLnBrk="0"/>
            <a:r>
              <a:rPr lang="en-US" sz="3600" i="1" dirty="0"/>
              <a:t>Efficient</a:t>
            </a:r>
            <a:r>
              <a:rPr lang="en-US" i="1" dirty="0"/>
              <a:t> Frontier</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5828023" y="1097794"/>
            <a:ext cx="2974157" cy="2376264"/>
          </a:xfrm>
          <a:prstGeom prst="rect">
            <a:avLst/>
          </a:prstGeom>
          <a:noFill/>
          <a:ln>
            <a:noFill/>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mc:AlternateContent xmlns:mc="http://schemas.openxmlformats.org/markup-compatibility/2006" xmlns:a14="http://schemas.microsoft.com/office/drawing/2010/main">
        <mc:Choice Requires="a14">
          <p:sp>
            <p:nvSpPr>
              <p:cNvPr id="7" name="Rounded Rectangle 2">
                <a:extLst>
                  <a:ext uri="{FF2B5EF4-FFF2-40B4-BE49-F238E27FC236}">
                    <a16:creationId xmlns:a16="http://schemas.microsoft.com/office/drawing/2014/main" id="{D450D8F9-F256-4A72-A625-85094167CE40}"/>
                  </a:ext>
                </a:extLst>
              </p:cNvPr>
              <p:cNvSpPr/>
              <p:nvPr/>
            </p:nvSpPr>
            <p:spPr>
              <a:xfrm>
                <a:off x="571301" y="1131590"/>
                <a:ext cx="3424635" cy="576064"/>
              </a:xfrm>
              <a:prstGeom prst="roundRect">
                <a:avLst/>
              </a:prstGeom>
              <a:solidFill>
                <a:srgbClr val="CDE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defRPr/>
                </a:pPr>
                <a14:m>
                  <m:oMathPara xmlns:m="http://schemas.openxmlformats.org/officeDocument/2006/math">
                    <m:oMathParaPr>
                      <m:jc m:val="centerGroup"/>
                    </m:oMathParaPr>
                    <m:oMath xmlns:m="http://schemas.openxmlformats.org/officeDocument/2006/math">
                      <m:r>
                        <a:rPr lang="id-ID" sz="1600" i="1" smtClean="0">
                          <a:solidFill>
                            <a:schemeClr val="tx1"/>
                          </a:solidFill>
                          <a:latin typeface="Cambria Math" panose="02040503050406030204" pitchFamily="18" charset="0"/>
                        </a:rPr>
                        <m:t>𝑀𝑖𝑛</m:t>
                      </m:r>
                      <m:r>
                        <a:rPr lang="id-ID" sz="1600" i="1" smtClean="0">
                          <a:solidFill>
                            <a:schemeClr val="tx1"/>
                          </a:solidFill>
                          <a:latin typeface="Cambria Math" panose="02040503050406030204" pitchFamily="18" charset="0"/>
                        </a:rPr>
                        <m:t> {− </m:t>
                      </m:r>
                      <m:r>
                        <a:rPr lang="id-ID" sz="1600" i="1" smtClean="0">
                          <a:solidFill>
                            <a:schemeClr val="tx1"/>
                          </a:solidFill>
                          <a:latin typeface="Cambria Math" panose="02040503050406030204" pitchFamily="18" charset="0"/>
                        </a:rPr>
                        <m:t>𝑡</m:t>
                      </m:r>
                      <m:r>
                        <a:rPr lang="id-ID" sz="1600" i="1" smtClean="0">
                          <a:solidFill>
                            <a:schemeClr val="tx1"/>
                          </a:solidFill>
                          <a:latin typeface="Cambria Math" panose="02040503050406030204" pitchFamily="18" charset="0"/>
                        </a:rPr>
                        <m:t> </m:t>
                      </m:r>
                      <m:sSup>
                        <m:sSupPr>
                          <m:ctrlPr>
                            <a:rPr lang="en-US" sz="1600" b="1" i="1">
                              <a:solidFill>
                                <a:schemeClr val="tx1"/>
                              </a:solidFill>
                              <a:latin typeface="Cambria Math" panose="02040503050406030204" pitchFamily="18" charset="0"/>
                            </a:rPr>
                          </m:ctrlPr>
                        </m:sSupPr>
                        <m:e>
                          <m:r>
                            <a:rPr lang="id-ID" sz="1600" b="1" i="1">
                              <a:solidFill>
                                <a:schemeClr val="tx1"/>
                              </a:solidFill>
                              <a:latin typeface="Cambria Math" panose="02040503050406030204" pitchFamily="18" charset="0"/>
                            </a:rPr>
                            <m:t>𝝁</m:t>
                          </m:r>
                        </m:e>
                        <m:sup>
                          <m:r>
                            <a:rPr lang="id-ID" sz="1600" i="1">
                              <a:solidFill>
                                <a:schemeClr val="tx1"/>
                              </a:solidFill>
                              <a:latin typeface="Cambria Math" panose="02040503050406030204" pitchFamily="18" charset="0"/>
                            </a:rPr>
                            <m:t>𝑇</m:t>
                          </m:r>
                        </m:sup>
                      </m:sSup>
                      <m:r>
                        <a:rPr lang="id-ID" sz="1600" b="1" i="1">
                          <a:solidFill>
                            <a:schemeClr val="tx1"/>
                          </a:solidFill>
                          <a:latin typeface="Cambria Math" panose="02040503050406030204" pitchFamily="18" charset="0"/>
                        </a:rPr>
                        <m:t>𝒙</m:t>
                      </m:r>
                      <m:r>
                        <a:rPr lang="id-ID" sz="1600" i="1">
                          <a:solidFill>
                            <a:schemeClr val="tx1"/>
                          </a:solidFill>
                          <a:latin typeface="Cambria Math" panose="02040503050406030204" pitchFamily="18" charset="0"/>
                        </a:rPr>
                        <m:t> + </m:t>
                      </m:r>
                      <m:f>
                        <m:fPr>
                          <m:ctrlPr>
                            <a:rPr lang="en-US" sz="1600" i="1">
                              <a:solidFill>
                                <a:schemeClr val="tx1"/>
                              </a:solidFill>
                              <a:latin typeface="Cambria Math" panose="02040503050406030204" pitchFamily="18" charset="0"/>
                            </a:rPr>
                          </m:ctrlPr>
                        </m:fPr>
                        <m:num>
                          <m:r>
                            <a:rPr lang="id-ID" sz="1600" i="1">
                              <a:solidFill>
                                <a:schemeClr val="tx1"/>
                              </a:solidFill>
                              <a:latin typeface="Cambria Math" panose="02040503050406030204" pitchFamily="18" charset="0"/>
                            </a:rPr>
                            <m:t>1</m:t>
                          </m:r>
                        </m:num>
                        <m:den>
                          <m:r>
                            <a:rPr lang="id-ID" sz="1600" i="1">
                              <a:solidFill>
                                <a:schemeClr val="tx1"/>
                              </a:solidFill>
                              <a:latin typeface="Cambria Math" panose="02040503050406030204" pitchFamily="18" charset="0"/>
                            </a:rPr>
                            <m:t>2</m:t>
                          </m:r>
                        </m:den>
                      </m:f>
                      <m:r>
                        <a:rPr lang="id-ID" sz="1600" i="1">
                          <a:solidFill>
                            <a:schemeClr val="tx1"/>
                          </a:solidFill>
                          <a:latin typeface="Cambria Math" panose="02040503050406030204" pitchFamily="18" charset="0"/>
                        </a:rPr>
                        <m:t> </m:t>
                      </m:r>
                      <m:sSup>
                        <m:sSupPr>
                          <m:ctrlPr>
                            <a:rPr lang="en-US" sz="1600" b="1" i="1">
                              <a:solidFill>
                                <a:schemeClr val="tx1"/>
                              </a:solidFill>
                              <a:latin typeface="Cambria Math" panose="02040503050406030204" pitchFamily="18" charset="0"/>
                            </a:rPr>
                          </m:ctrlPr>
                        </m:sSupPr>
                        <m:e>
                          <m:r>
                            <a:rPr lang="id-ID" sz="1600" b="1" i="1">
                              <a:solidFill>
                                <a:schemeClr val="tx1"/>
                              </a:solidFill>
                              <a:latin typeface="Cambria Math" panose="02040503050406030204" pitchFamily="18" charset="0"/>
                            </a:rPr>
                            <m:t>𝒙</m:t>
                          </m:r>
                        </m:e>
                        <m:sup>
                          <m:r>
                            <a:rPr lang="id-ID" sz="1600" i="1">
                              <a:solidFill>
                                <a:schemeClr val="tx1"/>
                              </a:solidFill>
                              <a:latin typeface="Cambria Math" panose="02040503050406030204" pitchFamily="18" charset="0"/>
                            </a:rPr>
                            <m:t>𝑇</m:t>
                          </m:r>
                        </m:sup>
                      </m:sSup>
                      <m:r>
                        <a:rPr lang="id-ID" sz="1600" b="1" i="1">
                          <a:solidFill>
                            <a:schemeClr val="tx1"/>
                          </a:solidFill>
                          <a:latin typeface="Cambria Math" panose="02040503050406030204" pitchFamily="18" charset="0"/>
                        </a:rPr>
                        <m:t>𝑪</m:t>
                      </m:r>
                      <m:r>
                        <a:rPr lang="id-ID" sz="1600" b="1" i="1">
                          <a:solidFill>
                            <a:schemeClr val="tx1"/>
                          </a:solidFill>
                          <a:latin typeface="Cambria Math" panose="02040503050406030204" pitchFamily="18" charset="0"/>
                        </a:rPr>
                        <m:t> </m:t>
                      </m:r>
                      <m:r>
                        <a:rPr lang="id-ID" sz="1600" b="1" i="1">
                          <a:solidFill>
                            <a:schemeClr val="tx1"/>
                          </a:solidFill>
                          <a:latin typeface="Cambria Math" panose="02040503050406030204" pitchFamily="18" charset="0"/>
                        </a:rPr>
                        <m:t>𝒙</m:t>
                      </m:r>
                      <m:r>
                        <a:rPr lang="id-ID" sz="1600" i="1">
                          <a:solidFill>
                            <a:schemeClr val="tx1"/>
                          </a:solidFill>
                          <a:latin typeface="Cambria Math" panose="02040503050406030204" pitchFamily="18" charset="0"/>
                        </a:rPr>
                        <m:t> | </m:t>
                      </m:r>
                      <m:sSup>
                        <m:sSupPr>
                          <m:ctrlPr>
                            <a:rPr lang="en-US" sz="1600" b="1" i="1">
                              <a:solidFill>
                                <a:schemeClr val="tx1"/>
                              </a:solidFill>
                              <a:latin typeface="Cambria Math" panose="02040503050406030204" pitchFamily="18" charset="0"/>
                            </a:rPr>
                          </m:ctrlPr>
                        </m:sSupPr>
                        <m:e>
                          <m:r>
                            <a:rPr lang="id-ID" sz="1600" b="1" i="1">
                              <a:solidFill>
                                <a:schemeClr val="tx1"/>
                              </a:solidFill>
                              <a:latin typeface="Cambria Math" panose="02040503050406030204" pitchFamily="18" charset="0"/>
                            </a:rPr>
                            <m:t>𝒆</m:t>
                          </m:r>
                        </m:e>
                        <m:sup>
                          <m:r>
                            <a:rPr lang="id-ID" sz="1600" i="1">
                              <a:solidFill>
                                <a:schemeClr val="tx1"/>
                              </a:solidFill>
                              <a:latin typeface="Cambria Math" panose="02040503050406030204" pitchFamily="18" charset="0"/>
                            </a:rPr>
                            <m:t>𝑇</m:t>
                          </m:r>
                        </m:sup>
                      </m:sSup>
                      <m:r>
                        <a:rPr lang="id-ID" sz="1600" b="1" i="1">
                          <a:solidFill>
                            <a:schemeClr val="tx1"/>
                          </a:solidFill>
                          <a:latin typeface="Cambria Math" panose="02040503050406030204" pitchFamily="18" charset="0"/>
                        </a:rPr>
                        <m:t>𝒙</m:t>
                      </m:r>
                      <m:r>
                        <a:rPr lang="id-ID" sz="1600" i="1">
                          <a:solidFill>
                            <a:schemeClr val="tx1"/>
                          </a:solidFill>
                          <a:latin typeface="Cambria Math" panose="02040503050406030204" pitchFamily="18" charset="0"/>
                        </a:rPr>
                        <m:t>=1}</m:t>
                      </m:r>
                    </m:oMath>
                  </m:oMathPara>
                </a14:m>
                <a:endParaRPr lang="en-US" sz="1600" i="1" dirty="0">
                  <a:solidFill>
                    <a:schemeClr val="tx1"/>
                  </a:solidFill>
                </a:endParaRPr>
              </a:p>
            </p:txBody>
          </p:sp>
        </mc:Choice>
        <mc:Fallback xmlns="">
          <p:sp>
            <p:nvSpPr>
              <p:cNvPr id="7" name="Rounded Rectangle 2">
                <a:extLst>
                  <a:ext uri="{FF2B5EF4-FFF2-40B4-BE49-F238E27FC236}">
                    <a16:creationId xmlns:a16="http://schemas.microsoft.com/office/drawing/2014/main" id="{D450D8F9-F256-4A72-A625-85094167CE40}"/>
                  </a:ext>
                </a:extLst>
              </p:cNvPr>
              <p:cNvSpPr>
                <a:spLocks noRot="1" noChangeAspect="1" noMove="1" noResize="1" noEditPoints="1" noAdjustHandles="1" noChangeArrowheads="1" noChangeShapeType="1" noTextEdit="1"/>
              </p:cNvSpPr>
              <p:nvPr/>
            </p:nvSpPr>
            <p:spPr>
              <a:xfrm>
                <a:off x="571301" y="1131590"/>
                <a:ext cx="3424635" cy="576064"/>
              </a:xfrm>
              <a:prstGeom prst="roundRect">
                <a:avLst/>
              </a:prstGeom>
              <a:blipFill>
                <a:blip r:embed="rId5"/>
                <a:stretch>
                  <a:fillRect/>
                </a:stretch>
              </a:blipFill>
              <a:ln>
                <a:noFill/>
              </a:ln>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8" name="Rounded Rectangle 2">
                <a:extLst>
                  <a:ext uri="{FF2B5EF4-FFF2-40B4-BE49-F238E27FC236}">
                    <a16:creationId xmlns:a16="http://schemas.microsoft.com/office/drawing/2014/main" id="{A457B207-8B25-4CF6-A1D7-28324ADC00F8}"/>
                  </a:ext>
                </a:extLst>
              </p:cNvPr>
              <p:cNvSpPr/>
              <p:nvPr/>
            </p:nvSpPr>
            <p:spPr>
              <a:xfrm>
                <a:off x="171002" y="2589279"/>
                <a:ext cx="4833046" cy="699542"/>
              </a:xfrm>
              <a:prstGeom prst="round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defRPr/>
                </a:pPr>
                <a14:m>
                  <m:oMathPara xmlns:m="http://schemas.openxmlformats.org/officeDocument/2006/math">
                    <m:oMathParaPr>
                      <m:jc m:val="centerGroup"/>
                    </m:oMathParaPr>
                    <m:oMath xmlns:m="http://schemas.openxmlformats.org/officeDocument/2006/math">
                      <m:r>
                        <a:rPr lang="id-ID" sz="1600" b="1" i="1">
                          <a:latin typeface="Cambria Math" panose="02040503050406030204" pitchFamily="18" charset="0"/>
                        </a:rPr>
                        <m:t>𝒙</m:t>
                      </m:r>
                      <m:r>
                        <a:rPr lang="id-ID" sz="1600" i="1">
                          <a:latin typeface="Cambria Math" panose="02040503050406030204" pitchFamily="18" charset="0"/>
                        </a:rPr>
                        <m:t>≡</m:t>
                      </m:r>
                      <m:r>
                        <a:rPr lang="id-ID" sz="1600" b="1" i="1">
                          <a:latin typeface="Cambria Math" panose="02040503050406030204" pitchFamily="18" charset="0"/>
                        </a:rPr>
                        <m:t>𝒙</m:t>
                      </m:r>
                      <m:r>
                        <a:rPr lang="id-ID" sz="1600" i="1">
                          <a:latin typeface="Cambria Math" panose="02040503050406030204" pitchFamily="18" charset="0"/>
                        </a:rPr>
                        <m:t>(</m:t>
                      </m:r>
                      <m:r>
                        <a:rPr lang="id-ID" sz="1600" i="1">
                          <a:latin typeface="Cambria Math" panose="02040503050406030204" pitchFamily="18" charset="0"/>
                        </a:rPr>
                        <m:t>𝑡</m:t>
                      </m:r>
                      <m:r>
                        <a:rPr lang="id-ID" sz="1600" i="1">
                          <a:latin typeface="Cambria Math" panose="02040503050406030204" pitchFamily="18" charset="0"/>
                        </a:rPr>
                        <m:t>)=</m:t>
                      </m:r>
                      <m:f>
                        <m:fPr>
                          <m:ctrlPr>
                            <a:rPr lang="en-US" sz="1600" b="1" i="1">
                              <a:latin typeface="Cambria Math" panose="02040503050406030204" pitchFamily="18" charset="0"/>
                            </a:rPr>
                          </m:ctrlPr>
                        </m:fPr>
                        <m:num>
                          <m:r>
                            <a:rPr lang="id-ID" sz="1600" b="1" i="1">
                              <a:latin typeface="Cambria Math" panose="02040503050406030204" pitchFamily="18" charset="0"/>
                            </a:rPr>
                            <m:t> </m:t>
                          </m:r>
                          <m:sSup>
                            <m:sSupPr>
                              <m:ctrlPr>
                                <a:rPr lang="en-US" sz="1600" b="1" i="1">
                                  <a:latin typeface="Cambria Math" panose="02040503050406030204" pitchFamily="18" charset="0"/>
                                </a:rPr>
                              </m:ctrlPr>
                            </m:sSupPr>
                            <m:e>
                              <m:r>
                                <a:rPr lang="id-ID" sz="1600" b="1" i="1">
                                  <a:latin typeface="Cambria Math" panose="02040503050406030204" pitchFamily="18" charset="0"/>
                                </a:rPr>
                                <m:t>𝑪</m:t>
                              </m:r>
                            </m:e>
                            <m:sup>
                              <m:r>
                                <a:rPr lang="id-ID" sz="1600" i="1">
                                  <a:latin typeface="Cambria Math" panose="02040503050406030204" pitchFamily="18" charset="0"/>
                                </a:rPr>
                                <m:t>−1</m:t>
                              </m:r>
                            </m:sup>
                          </m:sSup>
                          <m:r>
                            <a:rPr lang="id-ID" sz="1600" b="1" i="1">
                              <a:latin typeface="Cambria Math" panose="02040503050406030204" pitchFamily="18" charset="0"/>
                            </a:rPr>
                            <m:t> </m:t>
                          </m:r>
                          <m:r>
                            <a:rPr lang="id-ID" sz="1600" b="1" i="1">
                              <a:latin typeface="Cambria Math" panose="02040503050406030204" pitchFamily="18" charset="0"/>
                            </a:rPr>
                            <m:t>𝒆</m:t>
                          </m:r>
                        </m:num>
                        <m:den>
                          <m:sSup>
                            <m:sSupPr>
                              <m:ctrlPr>
                                <a:rPr lang="en-US" sz="1600" b="1" i="1">
                                  <a:latin typeface="Cambria Math" panose="02040503050406030204" pitchFamily="18" charset="0"/>
                                </a:rPr>
                              </m:ctrlPr>
                            </m:sSupPr>
                            <m:e>
                              <m:r>
                                <a:rPr lang="id-ID" sz="1600" b="1" i="1">
                                  <a:latin typeface="Cambria Math" panose="02040503050406030204" pitchFamily="18" charset="0"/>
                                </a:rPr>
                                <m:t>𝒆</m:t>
                              </m:r>
                            </m:e>
                            <m:sup>
                              <m:r>
                                <a:rPr lang="id-ID" sz="1600" i="1">
                                  <a:latin typeface="Cambria Math" panose="02040503050406030204" pitchFamily="18" charset="0"/>
                                </a:rPr>
                                <m:t>𝑇</m:t>
                              </m:r>
                            </m:sup>
                          </m:sSup>
                          <m:r>
                            <a:rPr lang="id-ID" sz="1600" b="1" i="1">
                              <a:latin typeface="Cambria Math" panose="02040503050406030204" pitchFamily="18" charset="0"/>
                            </a:rPr>
                            <m:t> </m:t>
                          </m:r>
                          <m:sSup>
                            <m:sSupPr>
                              <m:ctrlPr>
                                <a:rPr lang="en-US" sz="1600" b="1" i="1">
                                  <a:latin typeface="Cambria Math" panose="02040503050406030204" pitchFamily="18" charset="0"/>
                                </a:rPr>
                              </m:ctrlPr>
                            </m:sSupPr>
                            <m:e>
                              <m:r>
                                <a:rPr lang="id-ID" sz="1600" b="1" i="1">
                                  <a:latin typeface="Cambria Math" panose="02040503050406030204" pitchFamily="18" charset="0"/>
                                </a:rPr>
                                <m:t>𝑪</m:t>
                              </m:r>
                            </m:e>
                            <m:sup>
                              <m:r>
                                <a:rPr lang="id-ID" sz="1600" i="1">
                                  <a:latin typeface="Cambria Math" panose="02040503050406030204" pitchFamily="18" charset="0"/>
                                </a:rPr>
                                <m:t>−1</m:t>
                              </m:r>
                            </m:sup>
                          </m:sSup>
                          <m:r>
                            <a:rPr lang="id-ID" sz="1600" b="1" i="1">
                              <a:latin typeface="Cambria Math" panose="02040503050406030204" pitchFamily="18" charset="0"/>
                            </a:rPr>
                            <m:t> </m:t>
                          </m:r>
                          <m:r>
                            <a:rPr lang="id-ID" sz="1600" b="1" i="1">
                              <a:latin typeface="Cambria Math" panose="02040503050406030204" pitchFamily="18" charset="0"/>
                            </a:rPr>
                            <m:t>𝒆</m:t>
                          </m:r>
                        </m:den>
                      </m:f>
                      <m:r>
                        <a:rPr lang="id-ID" sz="1600" i="1">
                          <a:latin typeface="Cambria Math" panose="02040503050406030204" pitchFamily="18" charset="0"/>
                        </a:rPr>
                        <m:t> +</m:t>
                      </m:r>
                      <m:r>
                        <a:rPr lang="id-ID" sz="1600" i="1">
                          <a:latin typeface="Cambria Math" panose="02040503050406030204" pitchFamily="18" charset="0"/>
                        </a:rPr>
                        <m:t>𝑡</m:t>
                      </m:r>
                      <m:r>
                        <a:rPr lang="id-ID" sz="1600" i="1">
                          <a:latin typeface="Cambria Math" panose="02040503050406030204" pitchFamily="18" charset="0"/>
                        </a:rPr>
                        <m:t> </m:t>
                      </m:r>
                      <m:d>
                        <m:dPr>
                          <m:ctrlPr>
                            <a:rPr lang="en-US" sz="1600" b="1" i="1">
                              <a:latin typeface="Cambria Math" panose="02040503050406030204" pitchFamily="18" charset="0"/>
                            </a:rPr>
                          </m:ctrlPr>
                        </m:dPr>
                        <m:e>
                          <m:sSup>
                            <m:sSupPr>
                              <m:ctrlPr>
                                <a:rPr lang="en-US" sz="1600" b="1" i="1">
                                  <a:latin typeface="Cambria Math" panose="02040503050406030204" pitchFamily="18" charset="0"/>
                                </a:rPr>
                              </m:ctrlPr>
                            </m:sSupPr>
                            <m:e>
                              <m:r>
                                <a:rPr lang="id-ID" sz="1600" b="1" i="1">
                                  <a:latin typeface="Cambria Math" panose="02040503050406030204" pitchFamily="18" charset="0"/>
                                </a:rPr>
                                <m:t>𝑪</m:t>
                              </m:r>
                            </m:e>
                            <m:sup>
                              <m:r>
                                <a:rPr lang="id-ID" sz="1600" i="1">
                                  <a:latin typeface="Cambria Math" panose="02040503050406030204" pitchFamily="18" charset="0"/>
                                </a:rPr>
                                <m:t>−1</m:t>
                              </m:r>
                            </m:sup>
                          </m:sSup>
                          <m:r>
                            <a:rPr lang="id-ID" sz="1600" b="1" i="1">
                              <a:latin typeface="Cambria Math" panose="02040503050406030204" pitchFamily="18" charset="0"/>
                            </a:rPr>
                            <m:t> </m:t>
                          </m:r>
                          <m:r>
                            <a:rPr lang="id-ID" sz="1600" b="1" i="1">
                              <a:latin typeface="Cambria Math" panose="02040503050406030204" pitchFamily="18" charset="0"/>
                            </a:rPr>
                            <m:t>𝝁</m:t>
                          </m:r>
                          <m:r>
                            <a:rPr lang="id-ID" sz="1600" b="1" i="1">
                              <a:latin typeface="Cambria Math" panose="02040503050406030204" pitchFamily="18" charset="0"/>
                            </a:rPr>
                            <m:t>−</m:t>
                          </m:r>
                          <m:f>
                            <m:fPr>
                              <m:ctrlPr>
                                <a:rPr lang="en-US" sz="1600" b="1" i="1">
                                  <a:latin typeface="Cambria Math" panose="02040503050406030204" pitchFamily="18" charset="0"/>
                                </a:rPr>
                              </m:ctrlPr>
                            </m:fPr>
                            <m:num>
                              <m:sSup>
                                <m:sSupPr>
                                  <m:ctrlPr>
                                    <a:rPr lang="en-US" sz="1600" b="1" i="1">
                                      <a:latin typeface="Cambria Math" panose="02040503050406030204" pitchFamily="18" charset="0"/>
                                    </a:rPr>
                                  </m:ctrlPr>
                                </m:sSupPr>
                                <m:e>
                                  <m:r>
                                    <a:rPr lang="id-ID" sz="1600" b="1" i="1">
                                      <a:latin typeface="Cambria Math" panose="02040503050406030204" pitchFamily="18" charset="0"/>
                                    </a:rPr>
                                    <m:t>𝒆</m:t>
                                  </m:r>
                                </m:e>
                                <m:sup>
                                  <m:r>
                                    <a:rPr lang="id-ID" sz="1600" i="1">
                                      <a:latin typeface="Cambria Math" panose="02040503050406030204" pitchFamily="18" charset="0"/>
                                    </a:rPr>
                                    <m:t>𝑇</m:t>
                                  </m:r>
                                </m:sup>
                              </m:sSup>
                              <m:r>
                                <a:rPr lang="id-ID" sz="1600" b="1" i="1">
                                  <a:latin typeface="Cambria Math" panose="02040503050406030204" pitchFamily="18" charset="0"/>
                                </a:rPr>
                                <m:t> </m:t>
                              </m:r>
                              <m:sSup>
                                <m:sSupPr>
                                  <m:ctrlPr>
                                    <a:rPr lang="en-US" sz="1600" b="1" i="1">
                                      <a:latin typeface="Cambria Math" panose="02040503050406030204" pitchFamily="18" charset="0"/>
                                    </a:rPr>
                                  </m:ctrlPr>
                                </m:sSupPr>
                                <m:e>
                                  <m:r>
                                    <a:rPr lang="id-ID" sz="1600" b="1" i="1">
                                      <a:latin typeface="Cambria Math" panose="02040503050406030204" pitchFamily="18" charset="0"/>
                                    </a:rPr>
                                    <m:t>𝑪</m:t>
                                  </m:r>
                                </m:e>
                                <m:sup>
                                  <m:r>
                                    <a:rPr lang="id-ID" sz="1600" i="1">
                                      <a:latin typeface="Cambria Math" panose="02040503050406030204" pitchFamily="18" charset="0"/>
                                    </a:rPr>
                                    <m:t>−1</m:t>
                                  </m:r>
                                </m:sup>
                              </m:sSup>
                              <m:r>
                                <a:rPr lang="id-ID" sz="1600" b="1" i="1">
                                  <a:latin typeface="Cambria Math" panose="02040503050406030204" pitchFamily="18" charset="0"/>
                                </a:rPr>
                                <m:t> </m:t>
                              </m:r>
                              <m:r>
                                <a:rPr lang="id-ID" sz="1600" b="1" i="1">
                                  <a:latin typeface="Cambria Math" panose="02040503050406030204" pitchFamily="18" charset="0"/>
                                </a:rPr>
                                <m:t>𝝁</m:t>
                              </m:r>
                            </m:num>
                            <m:den>
                              <m:sSup>
                                <m:sSupPr>
                                  <m:ctrlPr>
                                    <a:rPr lang="en-US" sz="1600" b="1" i="1">
                                      <a:latin typeface="Cambria Math" panose="02040503050406030204" pitchFamily="18" charset="0"/>
                                    </a:rPr>
                                  </m:ctrlPr>
                                </m:sSupPr>
                                <m:e>
                                  <m:r>
                                    <a:rPr lang="id-ID" sz="1600" b="1" i="1">
                                      <a:latin typeface="Cambria Math" panose="02040503050406030204" pitchFamily="18" charset="0"/>
                                    </a:rPr>
                                    <m:t>𝒆</m:t>
                                  </m:r>
                                </m:e>
                                <m:sup>
                                  <m:r>
                                    <a:rPr lang="id-ID" sz="1600" i="1">
                                      <a:latin typeface="Cambria Math" panose="02040503050406030204" pitchFamily="18" charset="0"/>
                                    </a:rPr>
                                    <m:t>𝑇</m:t>
                                  </m:r>
                                </m:sup>
                              </m:sSup>
                              <m:r>
                                <a:rPr lang="id-ID" sz="1600" b="1" i="1">
                                  <a:latin typeface="Cambria Math" panose="02040503050406030204" pitchFamily="18" charset="0"/>
                                </a:rPr>
                                <m:t> </m:t>
                              </m:r>
                              <m:sSup>
                                <m:sSupPr>
                                  <m:ctrlPr>
                                    <a:rPr lang="en-US" sz="1600" b="1" i="1">
                                      <a:latin typeface="Cambria Math" panose="02040503050406030204" pitchFamily="18" charset="0"/>
                                    </a:rPr>
                                  </m:ctrlPr>
                                </m:sSupPr>
                                <m:e>
                                  <m:r>
                                    <a:rPr lang="id-ID" sz="1600" b="1" i="1">
                                      <a:latin typeface="Cambria Math" panose="02040503050406030204" pitchFamily="18" charset="0"/>
                                    </a:rPr>
                                    <m:t>𝑪</m:t>
                                  </m:r>
                                </m:e>
                                <m:sup>
                                  <m:r>
                                    <a:rPr lang="id-ID" sz="1600" i="1">
                                      <a:latin typeface="Cambria Math" panose="02040503050406030204" pitchFamily="18" charset="0"/>
                                    </a:rPr>
                                    <m:t>−1</m:t>
                                  </m:r>
                                </m:sup>
                              </m:sSup>
                              <m:r>
                                <a:rPr lang="id-ID" sz="1600" b="1" i="1">
                                  <a:latin typeface="Cambria Math" panose="02040503050406030204" pitchFamily="18" charset="0"/>
                                </a:rPr>
                                <m:t> </m:t>
                              </m:r>
                              <m:r>
                                <a:rPr lang="id-ID" sz="1600" b="1" i="1">
                                  <a:latin typeface="Cambria Math" panose="02040503050406030204" pitchFamily="18" charset="0"/>
                                </a:rPr>
                                <m:t>𝒆</m:t>
                              </m:r>
                            </m:den>
                          </m:f>
                          <m:sSup>
                            <m:sSupPr>
                              <m:ctrlPr>
                                <a:rPr lang="en-US" sz="1600" b="1" i="1">
                                  <a:latin typeface="Cambria Math" panose="02040503050406030204" pitchFamily="18" charset="0"/>
                                </a:rPr>
                              </m:ctrlPr>
                            </m:sSupPr>
                            <m:e>
                              <m:r>
                                <a:rPr lang="id-ID" sz="1600" b="1" i="1">
                                  <a:latin typeface="Cambria Math" panose="02040503050406030204" pitchFamily="18" charset="0"/>
                                </a:rPr>
                                <m:t> </m:t>
                              </m:r>
                              <m:r>
                                <a:rPr lang="id-ID" sz="1600" b="1" i="1">
                                  <a:latin typeface="Cambria Math" panose="02040503050406030204" pitchFamily="18" charset="0"/>
                                </a:rPr>
                                <m:t>𝑪</m:t>
                              </m:r>
                            </m:e>
                            <m:sup>
                              <m:r>
                                <a:rPr lang="id-ID" sz="1600" i="1">
                                  <a:latin typeface="Cambria Math" panose="02040503050406030204" pitchFamily="18" charset="0"/>
                                </a:rPr>
                                <m:t>−1</m:t>
                              </m:r>
                            </m:sup>
                          </m:sSup>
                          <m:r>
                            <a:rPr lang="id-ID" sz="1600" b="1" i="1">
                              <a:latin typeface="Cambria Math" panose="02040503050406030204" pitchFamily="18" charset="0"/>
                            </a:rPr>
                            <m:t> </m:t>
                          </m:r>
                          <m:r>
                            <a:rPr lang="id-ID" sz="1600" b="1" i="1">
                              <a:latin typeface="Cambria Math" panose="02040503050406030204" pitchFamily="18" charset="0"/>
                            </a:rPr>
                            <m:t>𝒆</m:t>
                          </m:r>
                        </m:e>
                      </m:d>
                    </m:oMath>
                  </m:oMathPara>
                </a14:m>
                <a:endParaRPr lang="en-US" sz="1600" i="1" dirty="0">
                  <a:solidFill>
                    <a:schemeClr val="tx1"/>
                  </a:solidFill>
                </a:endParaRPr>
              </a:p>
            </p:txBody>
          </p:sp>
        </mc:Choice>
        <mc:Fallback xmlns="">
          <p:sp>
            <p:nvSpPr>
              <p:cNvPr id="8" name="Rounded Rectangle 2">
                <a:extLst>
                  <a:ext uri="{FF2B5EF4-FFF2-40B4-BE49-F238E27FC236}">
                    <a16:creationId xmlns:a16="http://schemas.microsoft.com/office/drawing/2014/main" id="{A457B207-8B25-4CF6-A1D7-28324ADC00F8}"/>
                  </a:ext>
                </a:extLst>
              </p:cNvPr>
              <p:cNvSpPr>
                <a:spLocks noRot="1" noChangeAspect="1" noMove="1" noResize="1" noEditPoints="1" noAdjustHandles="1" noChangeArrowheads="1" noChangeShapeType="1" noTextEdit="1"/>
              </p:cNvSpPr>
              <p:nvPr/>
            </p:nvSpPr>
            <p:spPr>
              <a:xfrm>
                <a:off x="171002" y="2589279"/>
                <a:ext cx="4833046" cy="699542"/>
              </a:xfrm>
              <a:prstGeom prst="roundRect">
                <a:avLst/>
              </a:prstGeom>
              <a:blipFill>
                <a:blip r:embed="rId6"/>
                <a:stretch>
                  <a:fillRect/>
                </a:stretch>
              </a:blipFill>
              <a:ln>
                <a:noFill/>
              </a:ln>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0" name="Rounded Rectangle 2">
                <a:extLst>
                  <a:ext uri="{FF2B5EF4-FFF2-40B4-BE49-F238E27FC236}">
                    <a16:creationId xmlns:a16="http://schemas.microsoft.com/office/drawing/2014/main" id="{B8B4B232-C412-4DDC-8922-BD3242D225A8}"/>
                  </a:ext>
                </a:extLst>
              </p:cNvPr>
              <p:cNvSpPr/>
              <p:nvPr/>
            </p:nvSpPr>
            <p:spPr>
              <a:xfrm>
                <a:off x="5741218" y="3822119"/>
                <a:ext cx="1756853" cy="749088"/>
              </a:xfrm>
              <a:prstGeom prst="round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defRPr/>
                </a:pPr>
                <a14:m>
                  <m:oMathPara xmlns:m="http://schemas.openxmlformats.org/officeDocument/2006/math">
                    <m:oMathParaPr>
                      <m:jc m:val="centerGroup"/>
                    </m:oMathParaPr>
                    <m:oMath xmlns:m="http://schemas.openxmlformats.org/officeDocument/2006/math">
                      <m:r>
                        <a:rPr lang="id-ID" sz="1600" i="1" smtClean="0">
                          <a:latin typeface="Cambria Math" panose="02040503050406030204" pitchFamily="18" charset="0"/>
                        </a:rPr>
                        <m:t>𝑡</m:t>
                      </m:r>
                      <m:r>
                        <a:rPr lang="id-ID" sz="1600" i="1" smtClean="0">
                          <a:latin typeface="Cambria Math" panose="02040503050406030204" pitchFamily="18" charset="0"/>
                        </a:rPr>
                        <m:t>=</m:t>
                      </m:r>
                      <m:f>
                        <m:fPr>
                          <m:ctrlPr>
                            <a:rPr lang="en-US" sz="1600" b="1" i="1">
                              <a:latin typeface="Cambria Math" panose="02040503050406030204" pitchFamily="18" charset="0"/>
                            </a:rPr>
                          </m:ctrlPr>
                        </m:fPr>
                        <m:num>
                          <m:sSub>
                            <m:sSubPr>
                              <m:ctrlPr>
                                <a:rPr lang="en-US" sz="1600"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𝜇</m:t>
                              </m:r>
                            </m:e>
                            <m:sub>
                              <m:r>
                                <a:rPr lang="id-ID" sz="1600" i="1">
                                  <a:solidFill>
                                    <a:schemeClr val="tx1"/>
                                  </a:solidFill>
                                  <a:latin typeface="Cambria Math" panose="02040503050406030204" pitchFamily="18" charset="0"/>
                                </a:rPr>
                                <m:t>𝑃</m:t>
                              </m:r>
                            </m:sub>
                          </m:sSub>
                          <m:r>
                            <a:rPr lang="en-US" sz="1600" b="1" i="1" smtClean="0">
                              <a:solidFill>
                                <a:schemeClr val="bg1"/>
                              </a:solidFill>
                              <a:latin typeface="Cambria Math" panose="02040503050406030204" pitchFamily="18" charset="0"/>
                            </a:rPr>
                            <m:t>−</m:t>
                          </m:r>
                          <m:sSup>
                            <m:sSupPr>
                              <m:ctrlPr>
                                <a:rPr lang="en-US" sz="1600" b="1" i="1" smtClean="0">
                                  <a:solidFill>
                                    <a:schemeClr val="bg1"/>
                                  </a:solidFill>
                                  <a:latin typeface="Cambria Math" panose="02040503050406030204" pitchFamily="18" charset="0"/>
                                </a:rPr>
                              </m:ctrlPr>
                            </m:sSupPr>
                            <m:e>
                              <m:r>
                                <a:rPr lang="id-ID" sz="1600" b="1" i="1">
                                  <a:latin typeface="Cambria Math" panose="02040503050406030204" pitchFamily="18" charset="0"/>
                                </a:rPr>
                                <m:t>𝝁</m:t>
                              </m:r>
                            </m:e>
                            <m:sup>
                              <m:r>
                                <a:rPr lang="en-US" sz="1600" b="0" i="1" smtClean="0">
                                  <a:solidFill>
                                    <a:schemeClr val="bg1"/>
                                  </a:solidFill>
                                  <a:latin typeface="Cambria Math" panose="02040503050406030204" pitchFamily="18" charset="0"/>
                                </a:rPr>
                                <m:t>𝑇</m:t>
                              </m:r>
                            </m:sup>
                          </m:sSup>
                          <m:sSub>
                            <m:sSubPr>
                              <m:ctrlPr>
                                <a:rPr lang="en-ID" sz="1600" i="1">
                                  <a:solidFill>
                                    <a:srgbClr val="32AEB8"/>
                                  </a:solidFill>
                                  <a:latin typeface="Cambria Math" panose="02040503050406030204" pitchFamily="18" charset="0"/>
                                </a:rPr>
                              </m:ctrlPr>
                            </m:sSubPr>
                            <m:e>
                              <m:r>
                                <a:rPr lang="en-US" sz="1600" i="1">
                                  <a:solidFill>
                                    <a:srgbClr val="32AEB8"/>
                                  </a:solidFill>
                                  <a:latin typeface="Cambria Math" panose="02040503050406030204" pitchFamily="18" charset="0"/>
                                </a:rPr>
                                <m:t>h</m:t>
                              </m:r>
                            </m:e>
                            <m:sub>
                              <m:r>
                                <a:rPr lang="en-ID" sz="1600">
                                  <a:solidFill>
                                    <a:srgbClr val="32AEB8"/>
                                  </a:solidFill>
                                  <a:latin typeface="Cambria Math" panose="02040503050406030204" pitchFamily="18" charset="0"/>
                                </a:rPr>
                                <m:t>0</m:t>
                              </m:r>
                            </m:sub>
                          </m:sSub>
                        </m:num>
                        <m:den>
                          <m:sSup>
                            <m:sSupPr>
                              <m:ctrlPr>
                                <a:rPr lang="en-US" sz="1600" b="1" i="1">
                                  <a:solidFill>
                                    <a:schemeClr val="bg1"/>
                                  </a:solidFill>
                                  <a:latin typeface="Cambria Math" panose="02040503050406030204" pitchFamily="18" charset="0"/>
                                </a:rPr>
                              </m:ctrlPr>
                            </m:sSupPr>
                            <m:e>
                              <m:r>
                                <a:rPr lang="id-ID" sz="1600" b="1" i="1">
                                  <a:latin typeface="Cambria Math" panose="02040503050406030204" pitchFamily="18" charset="0"/>
                                </a:rPr>
                                <m:t>𝝁</m:t>
                              </m:r>
                            </m:e>
                            <m:sup>
                              <m:r>
                                <a:rPr lang="en-US" sz="1600" i="1">
                                  <a:solidFill>
                                    <a:schemeClr val="bg1"/>
                                  </a:solidFill>
                                  <a:latin typeface="Cambria Math" panose="02040503050406030204" pitchFamily="18" charset="0"/>
                                </a:rPr>
                                <m:t>𝑇</m:t>
                              </m:r>
                            </m:sup>
                          </m:sSup>
                          <m:sSub>
                            <m:sSubPr>
                              <m:ctrlPr>
                                <a:rPr lang="en-ID" sz="1600" i="1">
                                  <a:solidFill>
                                    <a:srgbClr val="32AEB8"/>
                                  </a:solidFill>
                                  <a:latin typeface="Cambria Math" panose="02040503050406030204" pitchFamily="18" charset="0"/>
                                </a:rPr>
                              </m:ctrlPr>
                            </m:sSubPr>
                            <m:e>
                              <m:r>
                                <a:rPr lang="en-US" sz="1600" i="1">
                                  <a:solidFill>
                                    <a:srgbClr val="32AEB8"/>
                                  </a:solidFill>
                                  <a:latin typeface="Cambria Math" panose="02040503050406030204" pitchFamily="18" charset="0"/>
                                </a:rPr>
                                <m:t>h</m:t>
                              </m:r>
                            </m:e>
                            <m:sub>
                              <m:r>
                                <a:rPr lang="en-US" sz="1600" b="0" i="0" smtClean="0">
                                  <a:solidFill>
                                    <a:srgbClr val="32AEB8"/>
                                  </a:solidFill>
                                  <a:latin typeface="Cambria Math" panose="02040503050406030204" pitchFamily="18" charset="0"/>
                                </a:rPr>
                                <m:t>1</m:t>
                              </m:r>
                            </m:sub>
                          </m:sSub>
                        </m:den>
                      </m:f>
                    </m:oMath>
                  </m:oMathPara>
                </a14:m>
                <a:endParaRPr lang="en-US" sz="1600" i="1" dirty="0">
                  <a:solidFill>
                    <a:schemeClr val="tx1"/>
                  </a:solidFill>
                </a:endParaRPr>
              </a:p>
            </p:txBody>
          </p:sp>
        </mc:Choice>
        <mc:Fallback xmlns="">
          <p:sp>
            <p:nvSpPr>
              <p:cNvPr id="10" name="Rounded Rectangle 2">
                <a:extLst>
                  <a:ext uri="{FF2B5EF4-FFF2-40B4-BE49-F238E27FC236}">
                    <a16:creationId xmlns:a16="http://schemas.microsoft.com/office/drawing/2014/main" id="{B8B4B232-C412-4DDC-8922-BD3242D225A8}"/>
                  </a:ext>
                </a:extLst>
              </p:cNvPr>
              <p:cNvSpPr>
                <a:spLocks noRot="1" noChangeAspect="1" noMove="1" noResize="1" noEditPoints="1" noAdjustHandles="1" noChangeArrowheads="1" noChangeShapeType="1" noTextEdit="1"/>
              </p:cNvSpPr>
              <p:nvPr/>
            </p:nvSpPr>
            <p:spPr>
              <a:xfrm>
                <a:off x="5741218" y="3822119"/>
                <a:ext cx="1756853" cy="749088"/>
              </a:xfrm>
              <a:prstGeom prst="roundRect">
                <a:avLst/>
              </a:prstGeom>
              <a:blipFill>
                <a:blip r:embed="rId7"/>
                <a:stretch>
                  <a:fillRect/>
                </a:stretch>
              </a:blipFill>
              <a:ln>
                <a:noFill/>
              </a:ln>
            </p:spPr>
            <p:txBody>
              <a:bodyPr/>
              <a:lstStyle/>
              <a:p>
                <a:r>
                  <a:rPr lang="en-ID">
                    <a:noFill/>
                  </a:rPr>
                  <a:t> </a:t>
                </a:r>
              </a:p>
            </p:txBody>
          </p:sp>
        </mc:Fallback>
      </mc:AlternateContent>
      <p:sp>
        <p:nvSpPr>
          <p:cNvPr id="11" name="Pentagon 13">
            <a:extLst>
              <a:ext uri="{FF2B5EF4-FFF2-40B4-BE49-F238E27FC236}">
                <a16:creationId xmlns:a16="http://schemas.microsoft.com/office/drawing/2014/main" id="{5C560AAA-7FF5-4D3F-A30C-C5C352E90203}"/>
              </a:ext>
            </a:extLst>
          </p:cNvPr>
          <p:cNvSpPr/>
          <p:nvPr/>
        </p:nvSpPr>
        <p:spPr>
          <a:xfrm rot="5400000">
            <a:off x="1959581" y="1982949"/>
            <a:ext cx="648072" cy="383107"/>
          </a:xfrm>
          <a:prstGeom prst="homePlate">
            <a:avLst>
              <a:gd name="adj" fmla="val 35119"/>
            </a:avLst>
          </a:prstGeom>
          <a:solidFill>
            <a:srgbClr val="32AE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200" dirty="0"/>
          </a:p>
        </p:txBody>
      </p:sp>
      <p:sp>
        <p:nvSpPr>
          <p:cNvPr id="12" name="Oval 11">
            <a:extLst>
              <a:ext uri="{FF2B5EF4-FFF2-40B4-BE49-F238E27FC236}">
                <a16:creationId xmlns:a16="http://schemas.microsoft.com/office/drawing/2014/main" id="{F1B66F93-2BD7-4820-A8AE-87B835BDFED1}"/>
              </a:ext>
            </a:extLst>
          </p:cNvPr>
          <p:cNvSpPr/>
          <p:nvPr/>
        </p:nvSpPr>
        <p:spPr>
          <a:xfrm>
            <a:off x="1280983" y="2548718"/>
            <a:ext cx="855944" cy="815120"/>
          </a:xfrm>
          <a:prstGeom prst="ellipse">
            <a:avLst/>
          </a:prstGeom>
          <a:noFill/>
          <a:ln>
            <a:solidFill>
              <a:schemeClr val="accent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FE927F3F-151F-485B-A360-5B6F328AAB28}"/>
              </a:ext>
            </a:extLst>
          </p:cNvPr>
          <p:cNvSpPr/>
          <p:nvPr/>
        </p:nvSpPr>
        <p:spPr>
          <a:xfrm>
            <a:off x="2533919" y="2447858"/>
            <a:ext cx="2382336" cy="915980"/>
          </a:xfrm>
          <a:prstGeom prst="ellipse">
            <a:avLst/>
          </a:prstGeom>
          <a:noFill/>
          <a:ln>
            <a:solidFill>
              <a:schemeClr val="accent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14" name="Straight Arrow Connector 13">
            <a:extLst>
              <a:ext uri="{FF2B5EF4-FFF2-40B4-BE49-F238E27FC236}">
                <a16:creationId xmlns:a16="http://schemas.microsoft.com/office/drawing/2014/main" id="{457E0770-1E50-4DE6-8E93-0DAE4A8C02EB}"/>
              </a:ext>
            </a:extLst>
          </p:cNvPr>
          <p:cNvCxnSpPr>
            <a:cxnSpLocks/>
          </p:cNvCxnSpPr>
          <p:nvPr/>
        </p:nvCxnSpPr>
        <p:spPr>
          <a:xfrm>
            <a:off x="1708955" y="3414268"/>
            <a:ext cx="0" cy="3816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18393EC-E30B-4CF6-A99F-71C83BB5431E}"/>
              </a:ext>
            </a:extLst>
          </p:cNvPr>
          <p:cNvCxnSpPr>
            <a:cxnSpLocks/>
          </p:cNvCxnSpPr>
          <p:nvPr/>
        </p:nvCxnSpPr>
        <p:spPr>
          <a:xfrm>
            <a:off x="3725087" y="3414268"/>
            <a:ext cx="0" cy="3816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A3977AB-D670-4483-93EB-7EF5D2BB2F7C}"/>
                  </a:ext>
                </a:extLst>
              </p:cNvPr>
              <p:cNvSpPr txBox="1"/>
              <p:nvPr/>
            </p:nvSpPr>
            <p:spPr>
              <a:xfrm>
                <a:off x="1489549" y="3723878"/>
                <a:ext cx="4388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D" sz="1600" i="1" smtClean="0">
                              <a:solidFill>
                                <a:srgbClr val="32AEB8"/>
                              </a:solidFill>
                              <a:latin typeface="Cambria Math" panose="02040503050406030204" pitchFamily="18" charset="0"/>
                            </a:rPr>
                          </m:ctrlPr>
                        </m:sSubPr>
                        <m:e>
                          <m:r>
                            <a:rPr lang="en-US" sz="1600" b="0" i="1" smtClean="0">
                              <a:solidFill>
                                <a:srgbClr val="32AEB8"/>
                              </a:solidFill>
                              <a:latin typeface="Cambria Math" panose="02040503050406030204" pitchFamily="18" charset="0"/>
                            </a:rPr>
                            <m:t>h</m:t>
                          </m:r>
                        </m:e>
                        <m:sub>
                          <m:r>
                            <a:rPr lang="en-ID" sz="1600" i="0">
                              <a:solidFill>
                                <a:srgbClr val="32AEB8"/>
                              </a:solidFill>
                              <a:latin typeface="Cambria Math" panose="02040503050406030204" pitchFamily="18" charset="0"/>
                            </a:rPr>
                            <m:t>0</m:t>
                          </m:r>
                        </m:sub>
                      </m:sSub>
                    </m:oMath>
                  </m:oMathPara>
                </a14:m>
                <a:endParaRPr lang="en-ID" sz="2000" dirty="0">
                  <a:solidFill>
                    <a:srgbClr val="32AEB8"/>
                  </a:solidFill>
                </a:endParaRPr>
              </a:p>
            </p:txBody>
          </p:sp>
        </mc:Choice>
        <mc:Fallback xmlns="">
          <p:sp>
            <p:nvSpPr>
              <p:cNvPr id="21" name="TextBox 20">
                <a:extLst>
                  <a:ext uri="{FF2B5EF4-FFF2-40B4-BE49-F238E27FC236}">
                    <a16:creationId xmlns:a16="http://schemas.microsoft.com/office/drawing/2014/main" id="{DA3977AB-D670-4483-93EB-7EF5D2BB2F7C}"/>
                  </a:ext>
                </a:extLst>
              </p:cNvPr>
              <p:cNvSpPr txBox="1">
                <a:spLocks noRot="1" noChangeAspect="1" noMove="1" noResize="1" noEditPoints="1" noAdjustHandles="1" noChangeArrowheads="1" noChangeShapeType="1" noTextEdit="1"/>
              </p:cNvSpPr>
              <p:nvPr/>
            </p:nvSpPr>
            <p:spPr>
              <a:xfrm>
                <a:off x="1489549" y="3723878"/>
                <a:ext cx="438812" cy="338554"/>
              </a:xfrm>
              <a:prstGeom prst="rect">
                <a:avLst/>
              </a:prstGeom>
              <a:blipFill>
                <a:blip r:embed="rId8"/>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0C1665F-F7FA-4F72-8AF2-F80FB71612FE}"/>
                  </a:ext>
                </a:extLst>
              </p:cNvPr>
              <p:cNvSpPr txBox="1"/>
              <p:nvPr/>
            </p:nvSpPr>
            <p:spPr>
              <a:xfrm>
                <a:off x="3505681" y="3683808"/>
                <a:ext cx="43881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D" sz="1600" i="1" smtClean="0">
                              <a:solidFill>
                                <a:srgbClr val="32AEB8"/>
                              </a:solidFill>
                              <a:latin typeface="Cambria Math" panose="02040503050406030204" pitchFamily="18" charset="0"/>
                            </a:rPr>
                          </m:ctrlPr>
                        </m:sSubPr>
                        <m:e>
                          <m:r>
                            <a:rPr lang="en-US" sz="1600" b="0" i="1" smtClean="0">
                              <a:solidFill>
                                <a:srgbClr val="32AEB8"/>
                              </a:solidFill>
                              <a:latin typeface="Cambria Math" panose="02040503050406030204" pitchFamily="18" charset="0"/>
                            </a:rPr>
                            <m:t>h</m:t>
                          </m:r>
                        </m:e>
                        <m:sub>
                          <m:r>
                            <a:rPr lang="en-US" sz="1600" b="0" i="0" smtClean="0">
                              <a:solidFill>
                                <a:srgbClr val="32AEB8"/>
                              </a:solidFill>
                              <a:latin typeface="Cambria Math" panose="02040503050406030204" pitchFamily="18" charset="0"/>
                            </a:rPr>
                            <m:t>1</m:t>
                          </m:r>
                        </m:sub>
                      </m:sSub>
                    </m:oMath>
                  </m:oMathPara>
                </a14:m>
                <a:endParaRPr lang="en-ID" sz="2000" dirty="0">
                  <a:solidFill>
                    <a:srgbClr val="32AEB8"/>
                  </a:solidFill>
                </a:endParaRPr>
              </a:p>
            </p:txBody>
          </p:sp>
        </mc:Choice>
        <mc:Fallback xmlns="">
          <p:sp>
            <p:nvSpPr>
              <p:cNvPr id="22" name="TextBox 21">
                <a:extLst>
                  <a:ext uri="{FF2B5EF4-FFF2-40B4-BE49-F238E27FC236}">
                    <a16:creationId xmlns:a16="http://schemas.microsoft.com/office/drawing/2014/main" id="{A0C1665F-F7FA-4F72-8AF2-F80FB71612FE}"/>
                  </a:ext>
                </a:extLst>
              </p:cNvPr>
              <p:cNvSpPr txBox="1">
                <a:spLocks noRot="1" noChangeAspect="1" noMove="1" noResize="1" noEditPoints="1" noAdjustHandles="1" noChangeArrowheads="1" noChangeShapeType="1" noTextEdit="1"/>
              </p:cNvSpPr>
              <p:nvPr/>
            </p:nvSpPr>
            <p:spPr>
              <a:xfrm>
                <a:off x="3505681" y="3683808"/>
                <a:ext cx="438812" cy="338554"/>
              </a:xfrm>
              <a:prstGeom prst="rect">
                <a:avLst/>
              </a:prstGeom>
              <a:blipFill>
                <a:blip r:embed="rId9"/>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A31469-DA08-443E-8AD0-CD6BA8532071}"/>
                  </a:ext>
                </a:extLst>
              </p:cNvPr>
              <p:cNvSpPr txBox="1"/>
              <p:nvPr/>
            </p:nvSpPr>
            <p:spPr>
              <a:xfrm>
                <a:off x="1838594" y="4042775"/>
                <a:ext cx="17568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D" sz="1400" b="1" i="1" smtClean="0">
                          <a:solidFill>
                            <a:srgbClr val="32AEB8"/>
                          </a:solidFill>
                          <a:latin typeface="Cambria Math" panose="02040503050406030204" pitchFamily="18" charset="0"/>
                        </a:rPr>
                        <m:t>𝒙</m:t>
                      </m:r>
                      <m:d>
                        <m:dPr>
                          <m:ctrlPr>
                            <a:rPr lang="en-ID" sz="1400" b="1" i="1">
                              <a:solidFill>
                                <a:srgbClr val="32AEB8"/>
                              </a:solidFill>
                              <a:latin typeface="Cambria Math" panose="02040503050406030204" pitchFamily="18" charset="0"/>
                            </a:rPr>
                          </m:ctrlPr>
                        </m:dPr>
                        <m:e>
                          <m:r>
                            <a:rPr lang="en-ID" sz="1400" b="0" i="1">
                              <a:solidFill>
                                <a:srgbClr val="32AEB8"/>
                              </a:solidFill>
                              <a:latin typeface="Cambria Math" panose="02040503050406030204" pitchFamily="18" charset="0"/>
                            </a:rPr>
                            <m:t>𝑡</m:t>
                          </m:r>
                        </m:e>
                      </m:d>
                      <m:r>
                        <a:rPr lang="en-ID" sz="1400" b="0" i="0">
                          <a:solidFill>
                            <a:srgbClr val="32AEB8"/>
                          </a:solidFill>
                          <a:latin typeface="Cambria Math" panose="02040503050406030204" pitchFamily="18" charset="0"/>
                        </a:rPr>
                        <m:t>=</m:t>
                      </m:r>
                      <m:sSub>
                        <m:sSubPr>
                          <m:ctrlPr>
                            <a:rPr lang="en-ID" sz="1400" b="0" i="1">
                              <a:solidFill>
                                <a:srgbClr val="32AEB8"/>
                              </a:solidFill>
                              <a:latin typeface="Cambria Math" panose="02040503050406030204" pitchFamily="18" charset="0"/>
                            </a:rPr>
                          </m:ctrlPr>
                        </m:sSubPr>
                        <m:e>
                          <m:r>
                            <a:rPr lang="en-ID" sz="1400" b="1" i="1">
                              <a:solidFill>
                                <a:srgbClr val="32AEB8"/>
                              </a:solidFill>
                              <a:latin typeface="Cambria Math" panose="02040503050406030204" pitchFamily="18" charset="0"/>
                            </a:rPr>
                            <m:t>𝒉</m:t>
                          </m:r>
                        </m:e>
                        <m:sub>
                          <m:r>
                            <a:rPr lang="en-ID" sz="1400" b="0" i="0">
                              <a:solidFill>
                                <a:srgbClr val="32AEB8"/>
                              </a:solidFill>
                              <a:latin typeface="Cambria Math" panose="02040503050406030204" pitchFamily="18" charset="0"/>
                            </a:rPr>
                            <m:t>0</m:t>
                          </m:r>
                        </m:sub>
                      </m:sSub>
                      <m:r>
                        <a:rPr lang="en-ID" sz="1400" b="0" i="0">
                          <a:solidFill>
                            <a:srgbClr val="32AEB8"/>
                          </a:solidFill>
                          <a:latin typeface="Cambria Math" panose="02040503050406030204" pitchFamily="18" charset="0"/>
                        </a:rPr>
                        <m:t>+</m:t>
                      </m:r>
                      <m:r>
                        <a:rPr lang="en-ID" sz="1400" b="0" i="1">
                          <a:solidFill>
                            <a:srgbClr val="32AEB8"/>
                          </a:solidFill>
                          <a:latin typeface="Cambria Math" panose="02040503050406030204" pitchFamily="18" charset="0"/>
                        </a:rPr>
                        <m:t>𝑡</m:t>
                      </m:r>
                      <m:r>
                        <a:rPr lang="en-ID" sz="1400" b="0" i="0">
                          <a:solidFill>
                            <a:srgbClr val="32AEB8"/>
                          </a:solidFill>
                          <a:latin typeface="Cambria Math" panose="02040503050406030204" pitchFamily="18" charset="0"/>
                        </a:rPr>
                        <m:t> </m:t>
                      </m:r>
                      <m:sSub>
                        <m:sSubPr>
                          <m:ctrlPr>
                            <a:rPr lang="en-ID" sz="1400" b="0" i="1">
                              <a:solidFill>
                                <a:srgbClr val="32AEB8"/>
                              </a:solidFill>
                              <a:latin typeface="Cambria Math" panose="02040503050406030204" pitchFamily="18" charset="0"/>
                            </a:rPr>
                          </m:ctrlPr>
                        </m:sSubPr>
                        <m:e>
                          <m:r>
                            <a:rPr lang="en-ID" sz="1400" b="1" i="1">
                              <a:solidFill>
                                <a:srgbClr val="32AEB8"/>
                              </a:solidFill>
                              <a:latin typeface="Cambria Math" panose="02040503050406030204" pitchFamily="18" charset="0"/>
                            </a:rPr>
                            <m:t>𝒉</m:t>
                          </m:r>
                        </m:e>
                        <m:sub>
                          <m:r>
                            <a:rPr lang="en-ID" sz="1400" b="0" i="0">
                              <a:solidFill>
                                <a:srgbClr val="32AEB8"/>
                              </a:solidFill>
                              <a:latin typeface="Cambria Math" panose="02040503050406030204" pitchFamily="18" charset="0"/>
                            </a:rPr>
                            <m:t>1</m:t>
                          </m:r>
                        </m:sub>
                      </m:sSub>
                    </m:oMath>
                  </m:oMathPara>
                </a14:m>
                <a:endParaRPr lang="en-ID" sz="1400" dirty="0">
                  <a:solidFill>
                    <a:srgbClr val="32AEB8"/>
                  </a:solidFill>
                </a:endParaRPr>
              </a:p>
            </p:txBody>
          </p:sp>
        </mc:Choice>
        <mc:Fallback xmlns="">
          <p:sp>
            <p:nvSpPr>
              <p:cNvPr id="25" name="TextBox 24">
                <a:extLst>
                  <a:ext uri="{FF2B5EF4-FFF2-40B4-BE49-F238E27FC236}">
                    <a16:creationId xmlns:a16="http://schemas.microsoft.com/office/drawing/2014/main" id="{68A31469-DA08-443E-8AD0-CD6BA8532071}"/>
                  </a:ext>
                </a:extLst>
              </p:cNvPr>
              <p:cNvSpPr txBox="1">
                <a:spLocks noRot="1" noChangeAspect="1" noMove="1" noResize="1" noEditPoints="1" noAdjustHandles="1" noChangeArrowheads="1" noChangeShapeType="1" noTextEdit="1"/>
              </p:cNvSpPr>
              <p:nvPr/>
            </p:nvSpPr>
            <p:spPr>
              <a:xfrm>
                <a:off x="1838594" y="4042775"/>
                <a:ext cx="1756854" cy="307777"/>
              </a:xfrm>
              <a:prstGeom prst="rect">
                <a:avLst/>
              </a:prstGeom>
              <a:blipFill>
                <a:blip r:embed="rId10"/>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9908066-2D3A-4EBA-BF20-7ED10D4511BE}"/>
                  </a:ext>
                </a:extLst>
              </p:cNvPr>
              <p:cNvSpPr txBox="1"/>
              <p:nvPr/>
            </p:nvSpPr>
            <p:spPr>
              <a:xfrm>
                <a:off x="3694545" y="4212052"/>
                <a:ext cx="1244607"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id-ID" sz="1200" b="0" i="1">
                              <a:solidFill>
                                <a:schemeClr val="tx1"/>
                              </a:solidFill>
                              <a:latin typeface="Cambria Math" panose="02040503050406030204" pitchFamily="18" charset="0"/>
                            </a:rPr>
                            <m:t>𝜇</m:t>
                          </m:r>
                        </m:e>
                        <m:sub>
                          <m:r>
                            <a:rPr lang="id-ID" sz="1200" b="0" i="1">
                              <a:solidFill>
                                <a:schemeClr val="tx1"/>
                              </a:solidFill>
                              <a:latin typeface="Cambria Math" panose="02040503050406030204" pitchFamily="18" charset="0"/>
                            </a:rPr>
                            <m:t>𝑃</m:t>
                          </m:r>
                        </m:sub>
                      </m:sSub>
                      <m:r>
                        <a:rPr lang="id-ID" sz="1200" b="0" i="1">
                          <a:solidFill>
                            <a:schemeClr val="tx1"/>
                          </a:solidFill>
                          <a:latin typeface="Cambria Math" panose="02040503050406030204" pitchFamily="18" charset="0"/>
                        </a:rPr>
                        <m:t>=</m:t>
                      </m:r>
                      <m:sSup>
                        <m:sSupPr>
                          <m:ctrlPr>
                            <a:rPr lang="en-US" sz="1200" i="1" smtClean="0">
                              <a:solidFill>
                                <a:schemeClr val="tx1"/>
                              </a:solidFill>
                              <a:latin typeface="Cambria Math" panose="02040503050406030204" pitchFamily="18" charset="0"/>
                            </a:rPr>
                          </m:ctrlPr>
                        </m:sSupPr>
                        <m:e>
                          <m:r>
                            <a:rPr lang="id-ID" sz="1200" b="1" i="1">
                              <a:solidFill>
                                <a:schemeClr val="tx1"/>
                              </a:solidFill>
                              <a:latin typeface="Cambria Math" panose="02040503050406030204" pitchFamily="18" charset="0"/>
                            </a:rPr>
                            <m:t>𝝁</m:t>
                          </m:r>
                        </m:e>
                        <m:sup>
                          <m:r>
                            <a:rPr lang="id-ID" sz="1200" b="0" i="1" smtClean="0">
                              <a:solidFill>
                                <a:schemeClr val="tx1"/>
                              </a:solidFill>
                              <a:latin typeface="Cambria Math" panose="02040503050406030204" pitchFamily="18" charset="0"/>
                            </a:rPr>
                            <m:t>𝑇</m:t>
                          </m:r>
                        </m:sup>
                      </m:sSup>
                      <m:r>
                        <a:rPr lang="id-ID" sz="1200" b="1" i="1">
                          <a:solidFill>
                            <a:schemeClr val="tx1"/>
                          </a:solidFill>
                          <a:latin typeface="Cambria Math" panose="02040503050406030204" pitchFamily="18" charset="0"/>
                        </a:rPr>
                        <m:t>𝒙</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𝑡</m:t>
                      </m:r>
                      <m:r>
                        <a:rPr lang="en-US" sz="1200" b="0" i="1" smtClean="0">
                          <a:solidFill>
                            <a:schemeClr val="tx1"/>
                          </a:solidFill>
                          <a:latin typeface="Cambria Math" panose="02040503050406030204" pitchFamily="18" charset="0"/>
                        </a:rPr>
                        <m:t>)</m:t>
                      </m:r>
                    </m:oMath>
                  </m:oMathPara>
                </a14:m>
                <a:endParaRPr lang="en-US" sz="1600" dirty="0">
                  <a:solidFill>
                    <a:srgbClr val="32AEB8"/>
                  </a:solidFill>
                </a:endParaRPr>
              </a:p>
            </p:txBody>
          </p:sp>
        </mc:Choice>
        <mc:Fallback xmlns="">
          <p:sp>
            <p:nvSpPr>
              <p:cNvPr id="27" name="TextBox 26">
                <a:extLst>
                  <a:ext uri="{FF2B5EF4-FFF2-40B4-BE49-F238E27FC236}">
                    <a16:creationId xmlns:a16="http://schemas.microsoft.com/office/drawing/2014/main" id="{39908066-2D3A-4EBA-BF20-7ED10D4511BE}"/>
                  </a:ext>
                </a:extLst>
              </p:cNvPr>
              <p:cNvSpPr txBox="1">
                <a:spLocks noRot="1" noChangeAspect="1" noMove="1" noResize="1" noEditPoints="1" noAdjustHandles="1" noChangeArrowheads="1" noChangeShapeType="1" noTextEdit="1"/>
              </p:cNvSpPr>
              <p:nvPr/>
            </p:nvSpPr>
            <p:spPr>
              <a:xfrm>
                <a:off x="3694545" y="4212052"/>
                <a:ext cx="1244607" cy="276999"/>
              </a:xfrm>
              <a:prstGeom prst="rect">
                <a:avLst/>
              </a:prstGeom>
              <a:blipFill>
                <a:blip r:embed="rId11"/>
                <a:stretch>
                  <a:fillRect b="-11111"/>
                </a:stretch>
              </a:blipFill>
            </p:spPr>
            <p:txBody>
              <a:bodyPr/>
              <a:lstStyle/>
              <a:p>
                <a:r>
                  <a:rPr lang="en-ID">
                    <a:noFill/>
                  </a:rPr>
                  <a:t> </a:t>
                </a:r>
              </a:p>
            </p:txBody>
          </p:sp>
        </mc:Fallback>
      </mc:AlternateContent>
      <p:cxnSp>
        <p:nvCxnSpPr>
          <p:cNvPr id="28" name="Straight Arrow Connector 27">
            <a:extLst>
              <a:ext uri="{FF2B5EF4-FFF2-40B4-BE49-F238E27FC236}">
                <a16:creationId xmlns:a16="http://schemas.microsoft.com/office/drawing/2014/main" id="{8C8D7C64-9183-4FC7-B7E7-D996B4C267B1}"/>
              </a:ext>
            </a:extLst>
          </p:cNvPr>
          <p:cNvCxnSpPr>
            <a:cxnSpLocks/>
          </p:cNvCxnSpPr>
          <p:nvPr/>
        </p:nvCxnSpPr>
        <p:spPr>
          <a:xfrm>
            <a:off x="3650088" y="4196663"/>
            <a:ext cx="14027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B8B8C95-4BA7-47DE-BD8F-BE32D3DC5FE9}"/>
                  </a:ext>
                </a:extLst>
              </p:cNvPr>
              <p:cNvSpPr txBox="1"/>
              <p:nvPr/>
            </p:nvSpPr>
            <p:spPr>
              <a:xfrm>
                <a:off x="4636854" y="2787781"/>
                <a:ext cx="131045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𝐸𝐹</m:t>
                      </m:r>
                      <m:r>
                        <a:rPr lang="en-US" sz="1400" b="0" i="1" smtClean="0">
                          <a:solidFill>
                            <a:schemeClr val="tx1"/>
                          </a:solidFill>
                          <a:latin typeface="Cambria Math" panose="02040503050406030204" pitchFamily="18" charset="0"/>
                        </a:rPr>
                        <m:t>1)</m:t>
                      </m:r>
                    </m:oMath>
                  </m:oMathPara>
                </a14:m>
                <a:endParaRPr lang="en-US" sz="1600" dirty="0">
                  <a:solidFill>
                    <a:srgbClr val="32AEB8"/>
                  </a:solidFill>
                </a:endParaRPr>
              </a:p>
            </p:txBody>
          </p:sp>
        </mc:Choice>
        <mc:Fallback xmlns="">
          <p:sp>
            <p:nvSpPr>
              <p:cNvPr id="33" name="TextBox 32">
                <a:extLst>
                  <a:ext uri="{FF2B5EF4-FFF2-40B4-BE49-F238E27FC236}">
                    <a16:creationId xmlns:a16="http://schemas.microsoft.com/office/drawing/2014/main" id="{7B8B8C95-4BA7-47DE-BD8F-BE32D3DC5FE9}"/>
                  </a:ext>
                </a:extLst>
              </p:cNvPr>
              <p:cNvSpPr txBox="1">
                <a:spLocks noRot="1" noChangeAspect="1" noMove="1" noResize="1" noEditPoints="1" noAdjustHandles="1" noChangeArrowheads="1" noChangeShapeType="1" noTextEdit="1"/>
              </p:cNvSpPr>
              <p:nvPr/>
            </p:nvSpPr>
            <p:spPr>
              <a:xfrm>
                <a:off x="4636854" y="2787781"/>
                <a:ext cx="1310451" cy="307777"/>
              </a:xfrm>
              <a:prstGeom prst="rect">
                <a:avLst/>
              </a:prstGeom>
              <a:blipFill>
                <a:blip r:embed="rId12"/>
                <a:stretch>
                  <a:fillRect b="-7843"/>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BCBB3AB-F196-45E9-894F-57037E6AA9A0}"/>
                  </a:ext>
                </a:extLst>
              </p:cNvPr>
              <p:cNvSpPr txBox="1"/>
              <p:nvPr/>
            </p:nvSpPr>
            <p:spPr>
              <a:xfrm>
                <a:off x="7116073" y="4022362"/>
                <a:ext cx="131045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𝐸𝐹</m:t>
                      </m:r>
                      <m:r>
                        <a:rPr lang="en-US" sz="1400" b="0" i="1" smtClean="0">
                          <a:solidFill>
                            <a:schemeClr val="tx1"/>
                          </a:solidFill>
                          <a:latin typeface="Cambria Math" panose="02040503050406030204" pitchFamily="18" charset="0"/>
                        </a:rPr>
                        <m:t>2)</m:t>
                      </m:r>
                    </m:oMath>
                  </m:oMathPara>
                </a14:m>
                <a:endParaRPr lang="en-US" sz="1600" dirty="0">
                  <a:solidFill>
                    <a:srgbClr val="32AEB8"/>
                  </a:solidFill>
                </a:endParaRPr>
              </a:p>
            </p:txBody>
          </p:sp>
        </mc:Choice>
        <mc:Fallback xmlns="">
          <p:sp>
            <p:nvSpPr>
              <p:cNvPr id="34" name="TextBox 33">
                <a:extLst>
                  <a:ext uri="{FF2B5EF4-FFF2-40B4-BE49-F238E27FC236}">
                    <a16:creationId xmlns:a16="http://schemas.microsoft.com/office/drawing/2014/main" id="{CBCBB3AB-F196-45E9-894F-57037E6AA9A0}"/>
                  </a:ext>
                </a:extLst>
              </p:cNvPr>
              <p:cNvSpPr txBox="1">
                <a:spLocks noRot="1" noChangeAspect="1" noMove="1" noResize="1" noEditPoints="1" noAdjustHandles="1" noChangeArrowheads="1" noChangeShapeType="1" noTextEdit="1"/>
              </p:cNvSpPr>
              <p:nvPr/>
            </p:nvSpPr>
            <p:spPr>
              <a:xfrm>
                <a:off x="7116073" y="4022362"/>
                <a:ext cx="1310451" cy="307777"/>
              </a:xfrm>
              <a:prstGeom prst="rect">
                <a:avLst/>
              </a:prstGeom>
              <a:blipFill>
                <a:blip r:embed="rId13"/>
                <a:stretch>
                  <a:fillRect b="-10000"/>
                </a:stretch>
              </a:blipFill>
            </p:spPr>
            <p:txBody>
              <a:bodyPr/>
              <a:lstStyle/>
              <a:p>
                <a:r>
                  <a:rPr lang="en-ID">
                    <a:noFill/>
                  </a:rPr>
                  <a:t> </a:t>
                </a:r>
              </a:p>
            </p:txBody>
          </p:sp>
        </mc:Fallback>
      </mc:AlternateContent>
    </p:spTree>
    <p:extLst>
      <p:ext uri="{BB962C8B-B14F-4D97-AF65-F5344CB8AC3E}">
        <p14:creationId xmlns:p14="http://schemas.microsoft.com/office/powerpoint/2010/main" val="87684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21" grpId="0"/>
      <p:bldP spid="22" grpId="0"/>
      <p:bldP spid="25" grpId="0"/>
      <p:bldP spid="27" grpId="0"/>
      <p:bldP spid="33" grpId="0"/>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15616" y="217699"/>
            <a:ext cx="6650456" cy="543185"/>
          </a:xfrm>
        </p:spPr>
        <p:txBody>
          <a:bodyPr/>
          <a:lstStyle/>
          <a:p>
            <a:pPr latinLnBrk="0"/>
            <a:r>
              <a:rPr lang="en-US" sz="3600" dirty="0"/>
              <a:t>Capital</a:t>
            </a:r>
            <a:r>
              <a:rPr lang="en-US" dirty="0"/>
              <a:t> Market Line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5796136" y="1142186"/>
            <a:ext cx="2952329" cy="2355399"/>
          </a:xfrm>
          <a:prstGeom prst="rect">
            <a:avLst/>
          </a:prstGeom>
          <a:noFill/>
          <a:ln>
            <a:noFill/>
          </a:ln>
        </p:spPr>
      </p:pic>
      <mc:AlternateContent xmlns:mc="http://schemas.openxmlformats.org/markup-compatibility/2006" xmlns:a14="http://schemas.microsoft.com/office/drawing/2010/main">
        <mc:Choice Requires="a14">
          <p:sp>
            <p:nvSpPr>
              <p:cNvPr id="6" name="Rounded Rectangle 2">
                <a:extLst>
                  <a:ext uri="{FF2B5EF4-FFF2-40B4-BE49-F238E27FC236}">
                    <a16:creationId xmlns:a16="http://schemas.microsoft.com/office/drawing/2014/main" id="{DE53914F-5B0F-4433-8089-F9BA1F91342A}"/>
                  </a:ext>
                </a:extLst>
              </p:cNvPr>
              <p:cNvSpPr/>
              <p:nvPr/>
            </p:nvSpPr>
            <p:spPr>
              <a:xfrm>
                <a:off x="251521" y="1059583"/>
                <a:ext cx="5256583" cy="936104"/>
              </a:xfrm>
              <a:prstGeom prst="roundRect">
                <a:avLst/>
              </a:prstGeom>
              <a:solidFill>
                <a:srgbClr val="CDE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defRPr/>
                </a:pPr>
                <a14:m>
                  <m:oMath xmlns:m="http://schemas.openxmlformats.org/officeDocument/2006/math">
                    <m:r>
                      <a:rPr lang="id-ID" sz="1400" i="1" smtClean="0">
                        <a:solidFill>
                          <a:sysClr val="windowText" lastClr="000000"/>
                        </a:solidFill>
                        <a:latin typeface="Cambria Math" panose="02040503050406030204" pitchFamily="18" charset="0"/>
                      </a:rPr>
                      <m:t>𝑀𝑖</m:t>
                    </m:r>
                    <m:r>
                      <a:rPr lang="en-US" sz="1400" b="0" i="1" smtClean="0">
                        <a:solidFill>
                          <a:sysClr val="windowText" lastClr="000000"/>
                        </a:solidFill>
                        <a:latin typeface="Cambria Math" panose="02040503050406030204" pitchFamily="18" charset="0"/>
                      </a:rPr>
                      <m:t>𝑛</m:t>
                    </m:r>
                    <m:r>
                      <a:rPr lang="id-ID" sz="1400" i="1" smtClean="0">
                        <a:solidFill>
                          <a:sysClr val="windowText" lastClr="000000"/>
                        </a:solidFill>
                        <a:latin typeface="Cambria Math" panose="02040503050406030204" pitchFamily="18" charset="0"/>
                      </a:rPr>
                      <m:t> {</m:t>
                    </m:r>
                    <m:r>
                      <a:rPr lang="en-US" sz="1400" i="1">
                        <a:solidFill>
                          <a:sysClr val="windowText" lastClr="000000"/>
                        </a:solidFill>
                        <a:latin typeface="Cambria Math" panose="02040503050406030204" pitchFamily="18" charset="0"/>
                      </a:rPr>
                      <m:t>− </m:t>
                    </m:r>
                    <m:r>
                      <a:rPr lang="en-US" sz="1400" i="1">
                        <a:solidFill>
                          <a:sysClr val="windowText" lastClr="000000"/>
                        </a:solidFill>
                        <a:latin typeface="Cambria Math" panose="02040503050406030204" pitchFamily="18" charset="0"/>
                      </a:rPr>
                      <m:t>𝑡</m:t>
                    </m:r>
                    <m:r>
                      <a:rPr lang="en-US" sz="1400" i="1">
                        <a:solidFill>
                          <a:sysClr val="windowText" lastClr="000000"/>
                        </a:solidFill>
                        <a:latin typeface="Cambria Math" panose="02040503050406030204" pitchFamily="18" charset="0"/>
                      </a:rPr>
                      <m:t> </m:t>
                    </m:r>
                    <m:d>
                      <m:dPr>
                        <m:ctrlPr>
                          <a:rPr lang="en-US" sz="1400" i="1">
                            <a:solidFill>
                              <a:sysClr val="windowText" lastClr="000000"/>
                            </a:solidFill>
                            <a:latin typeface="Cambria Math" panose="02040503050406030204" pitchFamily="18" charset="0"/>
                          </a:rPr>
                        </m:ctrlPr>
                      </m:dPr>
                      <m:e>
                        <m:r>
                          <a:rPr lang="en-US" sz="1400" i="1">
                            <a:solidFill>
                              <a:sysClr val="windowText" lastClr="000000"/>
                            </a:solidFill>
                            <a:latin typeface="Cambria Math" panose="02040503050406030204" pitchFamily="18" charset="0"/>
                          </a:rPr>
                          <m:t> </m:t>
                        </m:r>
                        <m:m>
                          <m:mPr>
                            <m:mcs>
                              <m:mc>
                                <m:mcPr>
                                  <m:count m:val="2"/>
                                  <m:mcJc m:val="center"/>
                                </m:mcPr>
                              </m:mc>
                            </m:mcs>
                            <m:ctrlPr>
                              <a:rPr lang="en-US" sz="1400" i="1">
                                <a:solidFill>
                                  <a:sysClr val="windowText" lastClr="000000"/>
                                </a:solidFill>
                                <a:latin typeface="Cambria Math" panose="02040503050406030204" pitchFamily="18" charset="0"/>
                              </a:rPr>
                            </m:ctrlPr>
                          </m:mPr>
                          <m:mr>
                            <m:e>
                              <m:sSup>
                                <m:sSupPr>
                                  <m:ctrlPr>
                                    <a:rPr lang="en-US" sz="1400" i="1">
                                      <a:solidFill>
                                        <a:sysClr val="windowText" lastClr="000000"/>
                                      </a:solidFill>
                                      <a:latin typeface="Cambria Math" panose="02040503050406030204" pitchFamily="18" charset="0"/>
                                    </a:rPr>
                                  </m:ctrlPr>
                                </m:sSupPr>
                                <m:e>
                                  <m:r>
                                    <a:rPr lang="en-US" sz="1400" b="1" i="1">
                                      <a:solidFill>
                                        <a:sysClr val="windowText" lastClr="000000"/>
                                      </a:solidFill>
                                      <a:latin typeface="Cambria Math" panose="02040503050406030204" pitchFamily="18" charset="0"/>
                                    </a:rPr>
                                    <m:t>𝝁</m:t>
                                  </m:r>
                                </m:e>
                                <m:sup>
                                  <m:r>
                                    <a:rPr lang="en-US" sz="1400" i="1">
                                      <a:solidFill>
                                        <a:sysClr val="windowText" lastClr="000000"/>
                                      </a:solidFill>
                                      <a:latin typeface="Cambria Math" panose="02040503050406030204" pitchFamily="18" charset="0"/>
                                    </a:rPr>
                                    <m:t>𝑇</m:t>
                                  </m:r>
                                </m:sup>
                              </m:sSup>
                            </m:e>
                            <m:e>
                              <m:sSub>
                                <m:sSubPr>
                                  <m:ctrlPr>
                                    <a:rPr lang="en-US" sz="1400" i="1">
                                      <a:solidFill>
                                        <a:sysClr val="windowText" lastClr="000000"/>
                                      </a:solidFill>
                                      <a:latin typeface="Cambria Math" panose="02040503050406030204" pitchFamily="18" charset="0"/>
                                    </a:rPr>
                                  </m:ctrlPr>
                                </m:sSubPr>
                                <m:e>
                                  <m:r>
                                    <a:rPr lang="id-ID" sz="1400" i="1">
                                      <a:solidFill>
                                        <a:sysClr val="windowText" lastClr="000000"/>
                                      </a:solidFill>
                                      <a:latin typeface="Cambria Math" panose="02040503050406030204" pitchFamily="18" charset="0"/>
                                    </a:rPr>
                                    <m:t>𝑟</m:t>
                                  </m:r>
                                </m:e>
                                <m:sub>
                                  <m:r>
                                    <a:rPr lang="id-ID" sz="1400" i="1">
                                      <a:solidFill>
                                        <a:sysClr val="windowText" lastClr="000000"/>
                                      </a:solidFill>
                                      <a:latin typeface="Cambria Math" panose="02040503050406030204" pitchFamily="18" charset="0"/>
                                    </a:rPr>
                                    <m:t>𝑓</m:t>
                                  </m:r>
                                </m:sub>
                              </m:sSub>
                            </m:e>
                          </m:mr>
                        </m:m>
                        <m:r>
                          <a:rPr lang="en-US" sz="1400" i="1">
                            <a:solidFill>
                              <a:sysClr val="windowText" lastClr="000000"/>
                            </a:solidFill>
                            <a:latin typeface="Cambria Math" panose="02040503050406030204" pitchFamily="18" charset="0"/>
                          </a:rPr>
                          <m:t> </m:t>
                        </m:r>
                      </m:e>
                    </m:d>
                    <m:d>
                      <m:dPr>
                        <m:ctrlPr>
                          <a:rPr lang="en-US" sz="1400" i="1">
                            <a:solidFill>
                              <a:sysClr val="windowText" lastClr="000000"/>
                            </a:solidFill>
                            <a:latin typeface="Cambria Math" panose="02040503050406030204" pitchFamily="18" charset="0"/>
                          </a:rPr>
                        </m:ctrlPr>
                      </m:dPr>
                      <m:e>
                        <m:m>
                          <m:mPr>
                            <m:mcs>
                              <m:mc>
                                <m:mcPr>
                                  <m:count m:val="1"/>
                                  <m:mcJc m:val="center"/>
                                </m:mcPr>
                              </m:mc>
                            </m:mcs>
                            <m:ctrlPr>
                              <a:rPr lang="en-US" sz="1400" i="1">
                                <a:solidFill>
                                  <a:sysClr val="windowText" lastClr="000000"/>
                                </a:solidFill>
                                <a:latin typeface="Cambria Math" panose="02040503050406030204" pitchFamily="18" charset="0"/>
                              </a:rPr>
                            </m:ctrlPr>
                          </m:mPr>
                          <m:mr>
                            <m:e>
                              <m:r>
                                <a:rPr lang="en-US" sz="1400" b="1" i="1">
                                  <a:solidFill>
                                    <a:sysClr val="windowText" lastClr="000000"/>
                                  </a:solidFill>
                                  <a:latin typeface="Cambria Math" panose="02040503050406030204" pitchFamily="18" charset="0"/>
                                </a:rPr>
                                <m:t>𝒙</m:t>
                              </m:r>
                            </m:e>
                          </m:mr>
                          <m:mr>
                            <m:e>
                              <m:sSub>
                                <m:sSubPr>
                                  <m:ctrlPr>
                                    <a:rPr lang="en-US" sz="1400" i="1">
                                      <a:solidFill>
                                        <a:sysClr val="windowText" lastClr="000000"/>
                                      </a:solidFill>
                                      <a:latin typeface="Cambria Math" panose="02040503050406030204" pitchFamily="18" charset="0"/>
                                    </a:rPr>
                                  </m:ctrlPr>
                                </m:sSubPr>
                                <m:e>
                                  <m:r>
                                    <a:rPr lang="en-US" sz="1400" i="1">
                                      <a:solidFill>
                                        <a:sysClr val="windowText" lastClr="000000"/>
                                      </a:solidFill>
                                      <a:latin typeface="Cambria Math" panose="02040503050406030204" pitchFamily="18" charset="0"/>
                                    </a:rPr>
                                    <m:t>𝑥</m:t>
                                  </m:r>
                                </m:e>
                                <m:sub>
                                  <m:r>
                                    <a:rPr lang="en-US" sz="1400" i="1">
                                      <a:solidFill>
                                        <a:sysClr val="windowText" lastClr="000000"/>
                                      </a:solidFill>
                                      <a:latin typeface="Cambria Math" panose="02040503050406030204" pitchFamily="18" charset="0"/>
                                    </a:rPr>
                                    <m:t>𝑛</m:t>
                                  </m:r>
                                  <m:r>
                                    <a:rPr lang="en-US" sz="1400" i="1">
                                      <a:solidFill>
                                        <a:sysClr val="windowText" lastClr="000000"/>
                                      </a:solidFill>
                                      <a:latin typeface="Cambria Math" panose="02040503050406030204" pitchFamily="18" charset="0"/>
                                    </a:rPr>
                                    <m:t>+1</m:t>
                                  </m:r>
                                </m:sub>
                              </m:sSub>
                            </m:e>
                          </m:mr>
                        </m:m>
                      </m:e>
                    </m:d>
                    <m:r>
                      <a:rPr lang="en-US" sz="1400" i="1">
                        <a:solidFill>
                          <a:sysClr val="windowText" lastClr="000000"/>
                        </a:solidFill>
                        <a:latin typeface="Cambria Math" panose="02040503050406030204" pitchFamily="18" charset="0"/>
                      </a:rPr>
                      <m:t>+</m:t>
                    </m:r>
                    <m:f>
                      <m:fPr>
                        <m:ctrlPr>
                          <a:rPr lang="en-US" sz="1400" i="1">
                            <a:solidFill>
                              <a:sysClr val="windowText" lastClr="000000"/>
                            </a:solidFill>
                            <a:latin typeface="Cambria Math" panose="02040503050406030204" pitchFamily="18" charset="0"/>
                          </a:rPr>
                        </m:ctrlPr>
                      </m:fPr>
                      <m:num>
                        <m:r>
                          <a:rPr lang="en-US" sz="1400" i="1">
                            <a:solidFill>
                              <a:sysClr val="windowText" lastClr="000000"/>
                            </a:solidFill>
                            <a:latin typeface="Cambria Math" panose="02040503050406030204" pitchFamily="18" charset="0"/>
                          </a:rPr>
                          <m:t>1</m:t>
                        </m:r>
                      </m:num>
                      <m:den>
                        <m:r>
                          <a:rPr lang="en-US" sz="1400" i="1">
                            <a:solidFill>
                              <a:sysClr val="windowText" lastClr="000000"/>
                            </a:solidFill>
                            <a:latin typeface="Cambria Math" panose="02040503050406030204" pitchFamily="18" charset="0"/>
                          </a:rPr>
                          <m:t>2</m:t>
                        </m:r>
                      </m:den>
                    </m:f>
                    <m:sSup>
                      <m:sSupPr>
                        <m:ctrlPr>
                          <a:rPr lang="en-US" sz="1400" i="1">
                            <a:solidFill>
                              <a:sysClr val="windowText" lastClr="000000"/>
                            </a:solidFill>
                            <a:latin typeface="Cambria Math" panose="02040503050406030204" pitchFamily="18" charset="0"/>
                          </a:rPr>
                        </m:ctrlPr>
                      </m:sSupPr>
                      <m:e>
                        <m:d>
                          <m:dPr>
                            <m:ctrlPr>
                              <a:rPr lang="en-US" sz="1400" i="1">
                                <a:solidFill>
                                  <a:sysClr val="windowText" lastClr="000000"/>
                                </a:solidFill>
                                <a:latin typeface="Cambria Math" panose="02040503050406030204" pitchFamily="18" charset="0"/>
                              </a:rPr>
                            </m:ctrlPr>
                          </m:dPr>
                          <m:e>
                            <m:m>
                              <m:mPr>
                                <m:mcs>
                                  <m:mc>
                                    <m:mcPr>
                                      <m:count m:val="1"/>
                                      <m:mcJc m:val="center"/>
                                    </m:mcPr>
                                  </m:mc>
                                </m:mcs>
                                <m:ctrlPr>
                                  <a:rPr lang="en-US" sz="1400" i="1">
                                    <a:solidFill>
                                      <a:sysClr val="windowText" lastClr="000000"/>
                                    </a:solidFill>
                                    <a:latin typeface="Cambria Math" panose="02040503050406030204" pitchFamily="18" charset="0"/>
                                  </a:rPr>
                                </m:ctrlPr>
                              </m:mPr>
                              <m:mr>
                                <m:e>
                                  <m:r>
                                    <a:rPr lang="en-US" sz="1400" b="1" i="1">
                                      <a:solidFill>
                                        <a:sysClr val="windowText" lastClr="000000"/>
                                      </a:solidFill>
                                      <a:latin typeface="Cambria Math" panose="02040503050406030204" pitchFamily="18" charset="0"/>
                                    </a:rPr>
                                    <m:t>𝒙</m:t>
                                  </m:r>
                                </m:e>
                              </m:mr>
                              <m:mr>
                                <m:e>
                                  <m:sSub>
                                    <m:sSubPr>
                                      <m:ctrlPr>
                                        <a:rPr lang="en-US" sz="1400" i="1">
                                          <a:solidFill>
                                            <a:sysClr val="windowText" lastClr="000000"/>
                                          </a:solidFill>
                                          <a:latin typeface="Cambria Math" panose="02040503050406030204" pitchFamily="18" charset="0"/>
                                        </a:rPr>
                                      </m:ctrlPr>
                                    </m:sSubPr>
                                    <m:e>
                                      <m:r>
                                        <a:rPr lang="en-US" sz="1400" i="1">
                                          <a:solidFill>
                                            <a:sysClr val="windowText" lastClr="000000"/>
                                          </a:solidFill>
                                          <a:latin typeface="Cambria Math" panose="02040503050406030204" pitchFamily="18" charset="0"/>
                                        </a:rPr>
                                        <m:t>𝑥</m:t>
                                      </m:r>
                                    </m:e>
                                    <m:sub>
                                      <m:r>
                                        <a:rPr lang="en-US" sz="1400" i="1">
                                          <a:solidFill>
                                            <a:sysClr val="windowText" lastClr="000000"/>
                                          </a:solidFill>
                                          <a:latin typeface="Cambria Math" panose="02040503050406030204" pitchFamily="18" charset="0"/>
                                        </a:rPr>
                                        <m:t>𝑛</m:t>
                                      </m:r>
                                      <m:r>
                                        <a:rPr lang="en-US" sz="1400" i="1">
                                          <a:solidFill>
                                            <a:sysClr val="windowText" lastClr="000000"/>
                                          </a:solidFill>
                                          <a:latin typeface="Cambria Math" panose="02040503050406030204" pitchFamily="18" charset="0"/>
                                        </a:rPr>
                                        <m:t>+1</m:t>
                                      </m:r>
                                    </m:sub>
                                  </m:sSub>
                                </m:e>
                              </m:mr>
                            </m:m>
                          </m:e>
                        </m:d>
                      </m:e>
                      <m:sup>
                        <m:r>
                          <a:rPr lang="en-US" sz="1400" i="1">
                            <a:solidFill>
                              <a:sysClr val="windowText" lastClr="000000"/>
                            </a:solidFill>
                            <a:latin typeface="Cambria Math" panose="02040503050406030204" pitchFamily="18" charset="0"/>
                          </a:rPr>
                          <m:t>𝑇</m:t>
                        </m:r>
                      </m:sup>
                    </m:sSup>
                    <m:d>
                      <m:dPr>
                        <m:begChr m:val="["/>
                        <m:endChr m:val="]"/>
                        <m:ctrlPr>
                          <a:rPr lang="en-US" sz="1400" i="1">
                            <a:solidFill>
                              <a:sysClr val="windowText" lastClr="000000"/>
                            </a:solidFill>
                            <a:latin typeface="Cambria Math" panose="02040503050406030204" pitchFamily="18" charset="0"/>
                          </a:rPr>
                        </m:ctrlPr>
                      </m:dPr>
                      <m:e>
                        <m:m>
                          <m:mPr>
                            <m:mcs>
                              <m:mc>
                                <m:mcPr>
                                  <m:count m:val="2"/>
                                  <m:mcJc m:val="center"/>
                                </m:mcPr>
                              </m:mc>
                            </m:mcs>
                            <m:ctrlPr>
                              <a:rPr lang="en-US" sz="1400" i="1">
                                <a:solidFill>
                                  <a:sysClr val="windowText" lastClr="000000"/>
                                </a:solidFill>
                                <a:latin typeface="Cambria Math" panose="02040503050406030204" pitchFamily="18" charset="0"/>
                              </a:rPr>
                            </m:ctrlPr>
                          </m:mPr>
                          <m:mr>
                            <m:e>
                              <m:r>
                                <a:rPr lang="en-US" sz="1400" b="1" i="1">
                                  <a:solidFill>
                                    <a:sysClr val="windowText" lastClr="000000"/>
                                  </a:solidFill>
                                  <a:latin typeface="Cambria Math" panose="02040503050406030204" pitchFamily="18" charset="0"/>
                                </a:rPr>
                                <m:t>𝑪</m:t>
                              </m:r>
                            </m:e>
                            <m:e>
                              <m:r>
                                <a:rPr lang="en-US" sz="1400" b="1" i="1">
                                  <a:solidFill>
                                    <a:sysClr val="windowText" lastClr="000000"/>
                                  </a:solidFill>
                                  <a:latin typeface="Cambria Math" panose="02040503050406030204" pitchFamily="18" charset="0"/>
                                </a:rPr>
                                <m:t>𝟎</m:t>
                              </m:r>
                            </m:e>
                          </m:mr>
                          <m:mr>
                            <m:e>
                              <m:sSup>
                                <m:sSupPr>
                                  <m:ctrlPr>
                                    <a:rPr lang="en-US" sz="1400" b="1" i="1">
                                      <a:solidFill>
                                        <a:sysClr val="windowText" lastClr="000000"/>
                                      </a:solidFill>
                                      <a:latin typeface="Cambria Math" panose="02040503050406030204" pitchFamily="18" charset="0"/>
                                    </a:rPr>
                                  </m:ctrlPr>
                                </m:sSupPr>
                                <m:e>
                                  <m:r>
                                    <a:rPr lang="en-US" sz="1400" b="1" i="1">
                                      <a:solidFill>
                                        <a:sysClr val="windowText" lastClr="000000"/>
                                      </a:solidFill>
                                      <a:latin typeface="Cambria Math" panose="02040503050406030204" pitchFamily="18" charset="0"/>
                                    </a:rPr>
                                    <m:t>𝟎</m:t>
                                  </m:r>
                                </m:e>
                                <m:sup>
                                  <m:r>
                                    <a:rPr lang="en-US" sz="1400" i="1">
                                      <a:solidFill>
                                        <a:sysClr val="windowText" lastClr="000000"/>
                                      </a:solidFill>
                                      <a:latin typeface="Cambria Math" panose="02040503050406030204" pitchFamily="18" charset="0"/>
                                    </a:rPr>
                                    <m:t>𝑇</m:t>
                                  </m:r>
                                </m:sup>
                              </m:sSup>
                            </m:e>
                            <m:e>
                              <m:r>
                                <a:rPr lang="en-US" sz="1400" i="1">
                                  <a:solidFill>
                                    <a:sysClr val="windowText" lastClr="000000"/>
                                  </a:solidFill>
                                  <a:latin typeface="Cambria Math" panose="02040503050406030204" pitchFamily="18" charset="0"/>
                                </a:rPr>
                                <m:t>0</m:t>
                              </m:r>
                            </m:e>
                          </m:mr>
                        </m:m>
                      </m:e>
                    </m:d>
                    <m:d>
                      <m:dPr>
                        <m:ctrlPr>
                          <a:rPr lang="en-US" sz="1400" i="1">
                            <a:solidFill>
                              <a:sysClr val="windowText" lastClr="000000"/>
                            </a:solidFill>
                            <a:latin typeface="Cambria Math" panose="02040503050406030204" pitchFamily="18" charset="0"/>
                          </a:rPr>
                        </m:ctrlPr>
                      </m:dPr>
                      <m:e>
                        <m:m>
                          <m:mPr>
                            <m:mcs>
                              <m:mc>
                                <m:mcPr>
                                  <m:count m:val="1"/>
                                  <m:mcJc m:val="center"/>
                                </m:mcPr>
                              </m:mc>
                            </m:mcs>
                            <m:ctrlPr>
                              <a:rPr lang="en-US" sz="1400" i="1">
                                <a:solidFill>
                                  <a:sysClr val="windowText" lastClr="000000"/>
                                </a:solidFill>
                                <a:latin typeface="Cambria Math" panose="02040503050406030204" pitchFamily="18" charset="0"/>
                              </a:rPr>
                            </m:ctrlPr>
                          </m:mPr>
                          <m:mr>
                            <m:e>
                              <m:r>
                                <a:rPr lang="en-US" sz="1400" b="1" i="1">
                                  <a:solidFill>
                                    <a:sysClr val="windowText" lastClr="000000"/>
                                  </a:solidFill>
                                  <a:latin typeface="Cambria Math" panose="02040503050406030204" pitchFamily="18" charset="0"/>
                                </a:rPr>
                                <m:t>𝒙</m:t>
                              </m:r>
                            </m:e>
                          </m:mr>
                          <m:mr>
                            <m:e>
                              <m:sSub>
                                <m:sSubPr>
                                  <m:ctrlPr>
                                    <a:rPr lang="en-US" sz="1400" i="1">
                                      <a:solidFill>
                                        <a:sysClr val="windowText" lastClr="000000"/>
                                      </a:solidFill>
                                      <a:latin typeface="Cambria Math" panose="02040503050406030204" pitchFamily="18" charset="0"/>
                                    </a:rPr>
                                  </m:ctrlPr>
                                </m:sSubPr>
                                <m:e>
                                  <m:r>
                                    <a:rPr lang="en-US" sz="1400" i="1">
                                      <a:solidFill>
                                        <a:sysClr val="windowText" lastClr="000000"/>
                                      </a:solidFill>
                                      <a:latin typeface="Cambria Math" panose="02040503050406030204" pitchFamily="18" charset="0"/>
                                    </a:rPr>
                                    <m:t>𝑥</m:t>
                                  </m:r>
                                </m:e>
                                <m:sub>
                                  <m:r>
                                    <a:rPr lang="en-US" sz="1400" i="1">
                                      <a:solidFill>
                                        <a:sysClr val="windowText" lastClr="000000"/>
                                      </a:solidFill>
                                      <a:latin typeface="Cambria Math" panose="02040503050406030204" pitchFamily="18" charset="0"/>
                                    </a:rPr>
                                    <m:t>𝑛</m:t>
                                  </m:r>
                                  <m:r>
                                    <a:rPr lang="en-US" sz="1400" i="1">
                                      <a:solidFill>
                                        <a:sysClr val="windowText" lastClr="000000"/>
                                      </a:solidFill>
                                      <a:latin typeface="Cambria Math" panose="02040503050406030204" pitchFamily="18" charset="0"/>
                                    </a:rPr>
                                    <m:t>+1</m:t>
                                  </m:r>
                                </m:sub>
                              </m:sSub>
                            </m:e>
                          </m:mr>
                        </m:m>
                      </m:e>
                    </m:d>
                  </m:oMath>
                </a14:m>
                <a:r>
                  <a:rPr lang="en-US" sz="1400" dirty="0">
                    <a:solidFill>
                      <a:sysClr val="windowText" lastClr="000000"/>
                    </a:solidFill>
                  </a:rPr>
                  <a:t>}</a:t>
                </a:r>
              </a:p>
              <a:p>
                <a:pPr latinLnBrk="0">
                  <a:defRPr/>
                </a:pPr>
                <a:r>
                  <a:rPr lang="en-US" sz="1400" dirty="0" err="1">
                    <a:solidFill>
                      <a:sysClr val="windowText" lastClr="000000"/>
                    </a:solidFill>
                  </a:rPr>
                  <a:t>Kendala</a:t>
                </a:r>
                <a:r>
                  <a:rPr lang="en-US" sz="1400" dirty="0">
                    <a:solidFill>
                      <a:sysClr val="windowText" lastClr="000000"/>
                    </a:solidFill>
                  </a:rPr>
                  <a:t> 	</a:t>
                </a:r>
                <a14:m>
                  <m:oMath xmlns:m="http://schemas.openxmlformats.org/officeDocument/2006/math">
                    <m:sSup>
                      <m:sSupPr>
                        <m:ctrlPr>
                          <a:rPr lang="en-US" sz="1400" b="1" i="1" smtClean="0">
                            <a:solidFill>
                              <a:sysClr val="windowText" lastClr="000000"/>
                            </a:solidFill>
                            <a:latin typeface="Cambria Math" panose="02040503050406030204" pitchFamily="18" charset="0"/>
                          </a:rPr>
                        </m:ctrlPr>
                      </m:sSupPr>
                      <m:e>
                        <m:r>
                          <a:rPr lang="en-US" sz="1400" b="1" i="1">
                            <a:solidFill>
                              <a:sysClr val="windowText" lastClr="000000"/>
                            </a:solidFill>
                            <a:latin typeface="Cambria Math" panose="02040503050406030204" pitchFamily="18" charset="0"/>
                          </a:rPr>
                          <m:t>𝒆</m:t>
                        </m:r>
                      </m:e>
                      <m:sup>
                        <m:r>
                          <a:rPr lang="en-US" sz="1400" i="1">
                            <a:solidFill>
                              <a:sysClr val="windowText" lastClr="000000"/>
                            </a:solidFill>
                            <a:latin typeface="Cambria Math" panose="02040503050406030204" pitchFamily="18" charset="0"/>
                          </a:rPr>
                          <m:t>𝑇</m:t>
                        </m:r>
                      </m:sup>
                    </m:sSup>
                    <m:r>
                      <a:rPr lang="en-US" sz="1400" b="1" i="1">
                        <a:solidFill>
                          <a:sysClr val="windowText" lastClr="000000"/>
                        </a:solidFill>
                        <a:latin typeface="Cambria Math" panose="02040503050406030204" pitchFamily="18" charset="0"/>
                      </a:rPr>
                      <m:t>𝒙</m:t>
                    </m:r>
                    <m:r>
                      <a:rPr lang="en-US" sz="1400" i="1">
                        <a:solidFill>
                          <a:sysClr val="windowText" lastClr="000000"/>
                        </a:solidFill>
                        <a:latin typeface="Cambria Math" panose="02040503050406030204" pitchFamily="18" charset="0"/>
                      </a:rPr>
                      <m:t>+</m:t>
                    </m:r>
                    <m:sSub>
                      <m:sSubPr>
                        <m:ctrlPr>
                          <a:rPr lang="en-US" sz="1400" i="1">
                            <a:solidFill>
                              <a:sysClr val="windowText" lastClr="000000"/>
                            </a:solidFill>
                            <a:latin typeface="Cambria Math" panose="02040503050406030204" pitchFamily="18" charset="0"/>
                          </a:rPr>
                        </m:ctrlPr>
                      </m:sSubPr>
                      <m:e>
                        <m:r>
                          <a:rPr lang="en-US" sz="1400" i="1">
                            <a:solidFill>
                              <a:sysClr val="windowText" lastClr="000000"/>
                            </a:solidFill>
                            <a:latin typeface="Cambria Math" panose="02040503050406030204" pitchFamily="18" charset="0"/>
                          </a:rPr>
                          <m:t>𝑥</m:t>
                        </m:r>
                      </m:e>
                      <m:sub>
                        <m:r>
                          <a:rPr lang="en-US" sz="1400" i="1">
                            <a:solidFill>
                              <a:sysClr val="windowText" lastClr="000000"/>
                            </a:solidFill>
                            <a:latin typeface="Cambria Math" panose="02040503050406030204" pitchFamily="18" charset="0"/>
                          </a:rPr>
                          <m:t>𝑛</m:t>
                        </m:r>
                        <m:r>
                          <a:rPr lang="en-US" sz="1400" i="1">
                            <a:solidFill>
                              <a:sysClr val="windowText" lastClr="000000"/>
                            </a:solidFill>
                            <a:latin typeface="Cambria Math" panose="02040503050406030204" pitchFamily="18" charset="0"/>
                          </a:rPr>
                          <m:t>+1</m:t>
                        </m:r>
                      </m:sub>
                    </m:sSub>
                    <m:r>
                      <a:rPr lang="en-US" sz="1400" i="1">
                        <a:solidFill>
                          <a:sysClr val="windowText" lastClr="000000"/>
                        </a:solidFill>
                        <a:latin typeface="Cambria Math" panose="02040503050406030204" pitchFamily="18" charset="0"/>
                      </a:rPr>
                      <m:t>=1</m:t>
                    </m:r>
                  </m:oMath>
                </a14:m>
                <a:r>
                  <a:rPr lang="en-US" sz="1400" dirty="0">
                    <a:solidFill>
                      <a:sysClr val="windowText" lastClr="000000"/>
                    </a:solidFill>
                  </a:rPr>
                  <a:t> </a:t>
                </a:r>
              </a:p>
            </p:txBody>
          </p:sp>
        </mc:Choice>
        <mc:Fallback xmlns="">
          <p:sp>
            <p:nvSpPr>
              <p:cNvPr id="6" name="Rounded Rectangle 2">
                <a:extLst>
                  <a:ext uri="{FF2B5EF4-FFF2-40B4-BE49-F238E27FC236}">
                    <a16:creationId xmlns:a16="http://schemas.microsoft.com/office/drawing/2014/main" id="{DE53914F-5B0F-4433-8089-F9BA1F91342A}"/>
                  </a:ext>
                </a:extLst>
              </p:cNvPr>
              <p:cNvSpPr>
                <a:spLocks noRot="1" noChangeAspect="1" noMove="1" noResize="1" noEditPoints="1" noAdjustHandles="1" noChangeArrowheads="1" noChangeShapeType="1" noTextEdit="1"/>
              </p:cNvSpPr>
              <p:nvPr/>
            </p:nvSpPr>
            <p:spPr>
              <a:xfrm>
                <a:off x="251521" y="1059583"/>
                <a:ext cx="5256583" cy="936104"/>
              </a:xfrm>
              <a:prstGeom prst="roundRect">
                <a:avLst/>
              </a:prstGeom>
              <a:blipFill>
                <a:blip r:embed="rId5"/>
                <a:stretch>
                  <a:fillRect/>
                </a:stretch>
              </a:blipFill>
              <a:ln>
                <a:noFill/>
              </a:ln>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7" name="Rounded Rectangle 2">
                <a:extLst>
                  <a:ext uri="{FF2B5EF4-FFF2-40B4-BE49-F238E27FC236}">
                    <a16:creationId xmlns:a16="http://schemas.microsoft.com/office/drawing/2014/main" id="{D15E5C5D-E748-46EF-9205-51A40DBEEF73}"/>
                  </a:ext>
                </a:extLst>
              </p:cNvPr>
              <p:cNvSpPr/>
              <p:nvPr/>
            </p:nvSpPr>
            <p:spPr>
              <a:xfrm>
                <a:off x="755574" y="2910456"/>
                <a:ext cx="4248474" cy="699542"/>
              </a:xfrm>
              <a:prstGeom prst="round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𝒙</m:t>
                      </m:r>
                      <m:r>
                        <a:rPr lang="en-US" sz="1600" i="1">
                          <a:latin typeface="Cambria Math" panose="02040503050406030204" pitchFamily="18" charset="0"/>
                        </a:rPr>
                        <m:t>≡</m:t>
                      </m:r>
                      <m:r>
                        <a:rPr lang="en-US" sz="1600" b="1" i="1">
                          <a:latin typeface="Cambria Math" panose="02040503050406030204" pitchFamily="18" charset="0"/>
                        </a:rPr>
                        <m:t>𝒙</m:t>
                      </m:r>
                      <m:d>
                        <m:dPr>
                          <m:ctrlPr>
                            <a:rPr lang="en-US" sz="1600" b="1" i="1">
                              <a:latin typeface="Cambria Math" panose="02040503050406030204" pitchFamily="18" charset="0"/>
                            </a:rPr>
                          </m:ctrlPr>
                        </m:dPr>
                        <m:e>
                          <m:r>
                            <a:rPr lang="en-US" sz="1600" i="1">
                              <a:latin typeface="Cambria Math" panose="02040503050406030204" pitchFamily="18" charset="0"/>
                            </a:rPr>
                            <m:t>𝑡</m:t>
                          </m:r>
                        </m:e>
                      </m:d>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 </m:t>
                      </m:r>
                      <m:sSup>
                        <m:sSupPr>
                          <m:ctrlPr>
                            <a:rPr lang="en-US" sz="1600" b="1" i="1">
                              <a:latin typeface="Cambria Math" panose="02040503050406030204" pitchFamily="18" charset="0"/>
                            </a:rPr>
                          </m:ctrlPr>
                        </m:sSupPr>
                        <m:e>
                          <m:r>
                            <a:rPr lang="en-US" sz="1600" b="1" i="1">
                              <a:latin typeface="Cambria Math" panose="02040503050406030204" pitchFamily="18" charset="0"/>
                            </a:rPr>
                            <m:t>𝑪</m:t>
                          </m:r>
                        </m:e>
                        <m:sup>
                          <m:r>
                            <a:rPr lang="en-US" sz="1600" b="1" i="1">
                              <a:latin typeface="Cambria Math" panose="02040503050406030204" pitchFamily="18" charset="0"/>
                            </a:rPr>
                            <m:t>−</m:t>
                          </m:r>
                          <m:r>
                            <a:rPr lang="en-US" sz="1600" b="1" i="1">
                              <a:latin typeface="Cambria Math" panose="02040503050406030204" pitchFamily="18" charset="0"/>
                            </a:rPr>
                            <m:t>𝟏</m:t>
                          </m:r>
                        </m:sup>
                      </m:sSup>
                      <m:r>
                        <a:rPr lang="en-US" sz="1600" i="1">
                          <a:latin typeface="Cambria Math" panose="02040503050406030204" pitchFamily="18" charset="0"/>
                        </a:rPr>
                        <m:t> </m:t>
                      </m:r>
                      <m:d>
                        <m:dPr>
                          <m:ctrlPr>
                            <a:rPr lang="en-US" sz="1600" b="1" i="1">
                              <a:latin typeface="Cambria Math" panose="02040503050406030204" pitchFamily="18" charset="0"/>
                            </a:rPr>
                          </m:ctrlPr>
                        </m:dPr>
                        <m:e>
                          <m:r>
                            <a:rPr lang="en-US" sz="1600" b="1" i="1">
                              <a:latin typeface="Cambria Math" panose="02040503050406030204" pitchFamily="18" charset="0"/>
                            </a:rPr>
                            <m:t>𝝁</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id-ID" sz="1600" i="1">
                                  <a:latin typeface="Cambria Math" panose="02040503050406030204" pitchFamily="18" charset="0"/>
                                </a:rPr>
                                <m:t>𝑟</m:t>
                              </m:r>
                            </m:e>
                            <m:sub>
                              <m:r>
                                <a:rPr lang="id-ID" sz="1600" i="1">
                                  <a:latin typeface="Cambria Math" panose="02040503050406030204" pitchFamily="18" charset="0"/>
                                </a:rPr>
                                <m:t>𝑓</m:t>
                              </m:r>
                            </m:sub>
                          </m:sSub>
                          <m:r>
                            <a:rPr lang="en-US" sz="1600" b="1" i="1">
                              <a:latin typeface="Cambria Math" panose="02040503050406030204" pitchFamily="18" charset="0"/>
                            </a:rPr>
                            <m:t>𝒆</m:t>
                          </m:r>
                        </m:e>
                      </m:d>
                    </m:oMath>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𝑛</m:t>
                          </m:r>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𝑛</m:t>
                          </m:r>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i="1">
                              <a:latin typeface="Cambria Math" panose="02040503050406030204" pitchFamily="18" charset="0"/>
                            </a:rPr>
                            <m:t>𝑡</m:t>
                          </m:r>
                        </m:e>
                      </m:d>
                      <m:r>
                        <a:rPr lang="en-US" sz="1600" i="1">
                          <a:latin typeface="Cambria Math" panose="02040503050406030204" pitchFamily="18" charset="0"/>
                        </a:rPr>
                        <m:t>=1−</m:t>
                      </m:r>
                      <m:r>
                        <a:rPr lang="en-US" sz="1600" i="1">
                          <a:latin typeface="Cambria Math" panose="02040503050406030204" pitchFamily="18" charset="0"/>
                        </a:rPr>
                        <m:t>𝑡</m:t>
                      </m:r>
                      <m:r>
                        <a:rPr lang="en-US" sz="1600" i="1">
                          <a:latin typeface="Cambria Math" panose="02040503050406030204" pitchFamily="18" charset="0"/>
                        </a:rPr>
                        <m:t> </m:t>
                      </m:r>
                      <m:sSup>
                        <m:sSupPr>
                          <m:ctrlPr>
                            <a:rPr lang="en-US" sz="1600" b="1" i="1">
                              <a:latin typeface="Cambria Math" panose="02040503050406030204" pitchFamily="18" charset="0"/>
                            </a:rPr>
                          </m:ctrlPr>
                        </m:sSupPr>
                        <m:e>
                          <m:r>
                            <a:rPr lang="en-US" sz="1600" b="1" i="1">
                              <a:latin typeface="Cambria Math" panose="02040503050406030204" pitchFamily="18" charset="0"/>
                            </a:rPr>
                            <m:t>𝒆</m:t>
                          </m:r>
                        </m:e>
                        <m:sup>
                          <m:r>
                            <a:rPr lang="en-US" sz="1600" i="1">
                              <a:latin typeface="Cambria Math" panose="02040503050406030204" pitchFamily="18" charset="0"/>
                            </a:rPr>
                            <m:t>𝑇</m:t>
                          </m:r>
                        </m:sup>
                      </m:sSup>
                      <m:r>
                        <a:rPr lang="en-US" sz="1600" i="1">
                          <a:latin typeface="Cambria Math" panose="02040503050406030204" pitchFamily="18" charset="0"/>
                        </a:rPr>
                        <m:t> </m:t>
                      </m:r>
                      <m:sSup>
                        <m:sSupPr>
                          <m:ctrlPr>
                            <a:rPr lang="en-US" sz="1600" b="1" i="1">
                              <a:latin typeface="Cambria Math" panose="02040503050406030204" pitchFamily="18" charset="0"/>
                            </a:rPr>
                          </m:ctrlPr>
                        </m:sSupPr>
                        <m:e>
                          <m:r>
                            <a:rPr lang="en-US" sz="1600" b="1" i="1">
                              <a:latin typeface="Cambria Math" panose="02040503050406030204" pitchFamily="18" charset="0"/>
                            </a:rPr>
                            <m:t>𝑪</m:t>
                          </m:r>
                        </m:e>
                        <m:sup>
                          <m:r>
                            <a:rPr lang="en-US" sz="1600" b="1" i="1">
                              <a:latin typeface="Cambria Math" panose="02040503050406030204" pitchFamily="18" charset="0"/>
                            </a:rPr>
                            <m:t>−</m:t>
                          </m:r>
                          <m:r>
                            <a:rPr lang="en-US" sz="1600" b="1" i="1">
                              <a:latin typeface="Cambria Math" panose="02040503050406030204" pitchFamily="18" charset="0"/>
                            </a:rPr>
                            <m:t>𝟏</m:t>
                          </m:r>
                        </m:sup>
                      </m:sSup>
                      <m:r>
                        <a:rPr lang="en-US" sz="1600" i="1">
                          <a:latin typeface="Cambria Math" panose="02040503050406030204" pitchFamily="18" charset="0"/>
                        </a:rPr>
                        <m:t> (</m:t>
                      </m:r>
                      <m:r>
                        <a:rPr lang="en-US" sz="1600" b="1" i="1">
                          <a:latin typeface="Cambria Math" panose="02040503050406030204" pitchFamily="18" charset="0"/>
                        </a:rPr>
                        <m:t>𝝁</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id-ID" sz="1600" i="1">
                              <a:latin typeface="Cambria Math" panose="02040503050406030204" pitchFamily="18" charset="0"/>
                            </a:rPr>
                            <m:t>𝑟</m:t>
                          </m:r>
                        </m:e>
                        <m:sub>
                          <m:r>
                            <a:rPr lang="id-ID" sz="1600" i="1">
                              <a:latin typeface="Cambria Math" panose="02040503050406030204" pitchFamily="18" charset="0"/>
                            </a:rPr>
                            <m:t>𝑓</m:t>
                          </m:r>
                        </m:sub>
                      </m:sSub>
                      <m:r>
                        <a:rPr lang="en-US" sz="1600" b="1" i="1">
                          <a:latin typeface="Cambria Math" panose="02040503050406030204" pitchFamily="18" charset="0"/>
                        </a:rPr>
                        <m:t>𝒆</m:t>
                      </m:r>
                      <m:r>
                        <a:rPr lang="en-US" sz="1600" i="1">
                          <a:latin typeface="Cambria Math" panose="02040503050406030204" pitchFamily="18" charset="0"/>
                        </a:rPr>
                        <m:t>)</m:t>
                      </m:r>
                    </m:oMath>
                  </m:oMathPara>
                </a14:m>
                <a:endParaRPr lang="en-US" sz="1600" i="1" dirty="0">
                  <a:solidFill>
                    <a:schemeClr val="tx1"/>
                  </a:solidFill>
                </a:endParaRPr>
              </a:p>
            </p:txBody>
          </p:sp>
        </mc:Choice>
        <mc:Fallback xmlns="">
          <p:sp>
            <p:nvSpPr>
              <p:cNvPr id="7" name="Rounded Rectangle 2">
                <a:extLst>
                  <a:ext uri="{FF2B5EF4-FFF2-40B4-BE49-F238E27FC236}">
                    <a16:creationId xmlns:a16="http://schemas.microsoft.com/office/drawing/2014/main" id="{D15E5C5D-E748-46EF-9205-51A40DBEEF73}"/>
                  </a:ext>
                </a:extLst>
              </p:cNvPr>
              <p:cNvSpPr>
                <a:spLocks noRot="1" noChangeAspect="1" noMove="1" noResize="1" noEditPoints="1" noAdjustHandles="1" noChangeArrowheads="1" noChangeShapeType="1" noTextEdit="1"/>
              </p:cNvSpPr>
              <p:nvPr/>
            </p:nvSpPr>
            <p:spPr>
              <a:xfrm>
                <a:off x="755574" y="2910456"/>
                <a:ext cx="4248474" cy="699542"/>
              </a:xfrm>
              <a:prstGeom prst="roundRect">
                <a:avLst/>
              </a:prstGeom>
              <a:blipFill>
                <a:blip r:embed="rId6"/>
                <a:stretch>
                  <a:fillRect/>
                </a:stretch>
              </a:blipFill>
              <a:ln>
                <a:noFill/>
              </a:ln>
            </p:spPr>
            <p:txBody>
              <a:bodyPr/>
              <a:lstStyle/>
              <a:p>
                <a:r>
                  <a:rPr lang="en-ID">
                    <a:noFill/>
                  </a:rPr>
                  <a:t> </a:t>
                </a:r>
              </a:p>
            </p:txBody>
          </p:sp>
        </mc:Fallback>
      </mc:AlternateContent>
      <p:sp>
        <p:nvSpPr>
          <p:cNvPr id="17" name="Pentagon 13">
            <a:extLst>
              <a:ext uri="{FF2B5EF4-FFF2-40B4-BE49-F238E27FC236}">
                <a16:creationId xmlns:a16="http://schemas.microsoft.com/office/drawing/2014/main" id="{6D622466-5745-4E09-A54B-6CBF213686A8}"/>
              </a:ext>
            </a:extLst>
          </p:cNvPr>
          <p:cNvSpPr/>
          <p:nvPr/>
        </p:nvSpPr>
        <p:spPr>
          <a:xfrm rot="5400000">
            <a:off x="2530039" y="2261518"/>
            <a:ext cx="699544" cy="383107"/>
          </a:xfrm>
          <a:prstGeom prst="homePlate">
            <a:avLst>
              <a:gd name="adj" fmla="val 35119"/>
            </a:avLst>
          </a:prstGeom>
          <a:solidFill>
            <a:srgbClr val="32AE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20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0EE5DD2-406B-4247-A736-535BD2F872E9}"/>
                  </a:ext>
                </a:extLst>
              </p:cNvPr>
              <p:cNvSpPr txBox="1"/>
              <p:nvPr/>
            </p:nvSpPr>
            <p:spPr>
              <a:xfrm>
                <a:off x="4746922" y="3106338"/>
                <a:ext cx="131045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𝐶𝑀𝐿</m:t>
                      </m:r>
                      <m:r>
                        <a:rPr lang="en-US" sz="1400" b="0" i="1" smtClean="0">
                          <a:solidFill>
                            <a:schemeClr val="tx1"/>
                          </a:solidFill>
                          <a:latin typeface="Cambria Math" panose="02040503050406030204" pitchFamily="18" charset="0"/>
                        </a:rPr>
                        <m:t>1)</m:t>
                      </m:r>
                    </m:oMath>
                  </m:oMathPara>
                </a14:m>
                <a:endParaRPr lang="en-US" sz="1600" dirty="0">
                  <a:solidFill>
                    <a:srgbClr val="32AEB8"/>
                  </a:solidFill>
                </a:endParaRPr>
              </a:p>
            </p:txBody>
          </p:sp>
        </mc:Choice>
        <mc:Fallback xmlns="">
          <p:sp>
            <p:nvSpPr>
              <p:cNvPr id="18" name="TextBox 17">
                <a:extLst>
                  <a:ext uri="{FF2B5EF4-FFF2-40B4-BE49-F238E27FC236}">
                    <a16:creationId xmlns:a16="http://schemas.microsoft.com/office/drawing/2014/main" id="{A0EE5DD2-406B-4247-A736-535BD2F872E9}"/>
                  </a:ext>
                </a:extLst>
              </p:cNvPr>
              <p:cNvSpPr txBox="1">
                <a:spLocks noRot="1" noChangeAspect="1" noMove="1" noResize="1" noEditPoints="1" noAdjustHandles="1" noChangeArrowheads="1" noChangeShapeType="1" noTextEdit="1"/>
              </p:cNvSpPr>
              <p:nvPr/>
            </p:nvSpPr>
            <p:spPr>
              <a:xfrm>
                <a:off x="4746922" y="3106338"/>
                <a:ext cx="1310451" cy="307777"/>
              </a:xfrm>
              <a:prstGeom prst="rect">
                <a:avLst/>
              </a:prstGeom>
              <a:blipFill>
                <a:blip r:embed="rId7"/>
                <a:stretch>
                  <a:fillRect b="-10000"/>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20" name="Rounded Rectangle 2">
                <a:extLst>
                  <a:ext uri="{FF2B5EF4-FFF2-40B4-BE49-F238E27FC236}">
                    <a16:creationId xmlns:a16="http://schemas.microsoft.com/office/drawing/2014/main" id="{F896AF89-DA25-4675-A19E-5C0F20DAA233}"/>
                  </a:ext>
                </a:extLst>
              </p:cNvPr>
              <p:cNvSpPr/>
              <p:nvPr/>
            </p:nvSpPr>
            <p:spPr>
              <a:xfrm>
                <a:off x="5220072" y="3775678"/>
                <a:ext cx="2692957" cy="749088"/>
              </a:xfrm>
              <a:prstGeom prst="round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defRPr/>
                </a:pPr>
                <a14:m>
                  <m:oMathPara xmlns:m="http://schemas.openxmlformats.org/officeDocument/2006/math">
                    <m:oMathParaPr>
                      <m:jc m:val="centerGroup"/>
                    </m:oMathParaPr>
                    <m:oMath xmlns:m="http://schemas.openxmlformats.org/officeDocument/2006/math">
                      <m:r>
                        <a:rPr lang="id-ID" sz="1600" i="1" smtClean="0">
                          <a:latin typeface="Cambria Math" panose="02040503050406030204" pitchFamily="18" charset="0"/>
                        </a:rPr>
                        <m:t>𝑡</m:t>
                      </m:r>
                      <m:r>
                        <a:rPr lang="id-ID" sz="1600" i="1" smtClean="0">
                          <a:latin typeface="Cambria Math" panose="02040503050406030204" pitchFamily="18" charset="0"/>
                        </a:rPr>
                        <m:t>=</m:t>
                      </m:r>
                      <m:f>
                        <m:fPr>
                          <m:ctrlPr>
                            <a:rPr lang="en-US" sz="1600" b="1" i="1">
                              <a:latin typeface="Cambria Math" panose="02040503050406030204" pitchFamily="18" charset="0"/>
                            </a:rPr>
                          </m:ctrlPr>
                        </m:fPr>
                        <m:num>
                          <m:sSub>
                            <m:sSubPr>
                              <m:ctrlPr>
                                <a:rPr lang="en-US" sz="1600" i="1">
                                  <a:solidFill>
                                    <a:schemeClr val="tx1"/>
                                  </a:solidFill>
                                  <a:latin typeface="Cambria Math" panose="02040503050406030204" pitchFamily="18" charset="0"/>
                                </a:rPr>
                              </m:ctrlPr>
                            </m:sSubPr>
                            <m:e>
                              <m:r>
                                <a:rPr lang="id-ID" sz="1600" i="1">
                                  <a:solidFill>
                                    <a:schemeClr val="tx1"/>
                                  </a:solidFill>
                                  <a:latin typeface="Cambria Math" panose="02040503050406030204" pitchFamily="18" charset="0"/>
                                </a:rPr>
                                <m:t>𝜇</m:t>
                              </m:r>
                            </m:e>
                            <m:sub>
                              <m:r>
                                <a:rPr lang="id-ID" sz="1600" i="1">
                                  <a:solidFill>
                                    <a:schemeClr val="tx1"/>
                                  </a:solidFill>
                                  <a:latin typeface="Cambria Math" panose="02040503050406030204" pitchFamily="18" charset="0"/>
                                </a:rPr>
                                <m:t>𝑃</m:t>
                              </m:r>
                            </m:sub>
                          </m:sSub>
                          <m:r>
                            <a:rPr lang="en-US" sz="1600" b="1" i="1" smtClean="0">
                              <a:solidFill>
                                <a:schemeClr val="bg1"/>
                              </a:solidFill>
                              <a:latin typeface="Cambria Math" panose="02040503050406030204" pitchFamily="18" charset="0"/>
                            </a:rPr>
                            <m:t>−</m:t>
                          </m:r>
                          <m:sSub>
                            <m:sSubPr>
                              <m:ctrlPr>
                                <a:rPr lang="en-US" sz="1600" i="1">
                                  <a:latin typeface="Cambria Math" panose="02040503050406030204" pitchFamily="18" charset="0"/>
                                </a:rPr>
                              </m:ctrlPr>
                            </m:sSubPr>
                            <m:e>
                              <m:r>
                                <a:rPr lang="id-ID" sz="1600" i="1">
                                  <a:latin typeface="Cambria Math" panose="02040503050406030204" pitchFamily="18" charset="0"/>
                                </a:rPr>
                                <m:t>𝑟</m:t>
                              </m:r>
                            </m:e>
                            <m:sub>
                              <m:r>
                                <a:rPr lang="id-ID" sz="1600" i="1">
                                  <a:latin typeface="Cambria Math" panose="02040503050406030204" pitchFamily="18" charset="0"/>
                                </a:rPr>
                                <m:t>𝑓</m:t>
                              </m:r>
                            </m:sub>
                          </m:sSub>
                        </m:num>
                        <m:den>
                          <m:r>
                            <a:rPr lang="en-US" sz="1600" i="1">
                              <a:latin typeface="Cambria Math" panose="02040503050406030204" pitchFamily="18" charset="0"/>
                            </a:rPr>
                            <m:t>(</m:t>
                          </m:r>
                          <m:r>
                            <a:rPr lang="en-US" sz="1600" b="1" i="1">
                              <a:latin typeface="Cambria Math" panose="02040503050406030204" pitchFamily="18" charset="0"/>
                            </a:rPr>
                            <m:t>𝝁</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id-ID" sz="1600" i="1">
                                  <a:latin typeface="Cambria Math" panose="02040503050406030204" pitchFamily="18" charset="0"/>
                                </a:rPr>
                                <m:t>𝑟</m:t>
                              </m:r>
                            </m:e>
                            <m:sub>
                              <m:r>
                                <a:rPr lang="id-ID" sz="1600" i="1">
                                  <a:latin typeface="Cambria Math" panose="02040503050406030204" pitchFamily="18" charset="0"/>
                                </a:rPr>
                                <m:t>𝑓</m:t>
                              </m:r>
                            </m:sub>
                          </m:sSub>
                          <m:r>
                            <a:rPr lang="en-US" sz="1600" b="1" i="1">
                              <a:latin typeface="Cambria Math" panose="02040503050406030204" pitchFamily="18" charset="0"/>
                            </a:rPr>
                            <m:t>𝒆</m:t>
                          </m:r>
                          <m:r>
                            <a:rPr lang="en-US" sz="1600" i="1">
                              <a:latin typeface="Cambria Math" panose="02040503050406030204" pitchFamily="18" charset="0"/>
                            </a:rPr>
                            <m:t>)</m:t>
                          </m:r>
                          <m:sSup>
                            <m:sSupPr>
                              <m:ctrlPr>
                                <a:rPr lang="en-US" sz="1600" b="1" i="1">
                                  <a:latin typeface="Cambria Math" panose="02040503050406030204" pitchFamily="18" charset="0"/>
                                </a:rPr>
                              </m:ctrlPr>
                            </m:sSupPr>
                            <m:e>
                              <m:r>
                                <a:rPr lang="en-US" sz="1600" b="1" i="1">
                                  <a:latin typeface="Cambria Math" panose="02040503050406030204" pitchFamily="18" charset="0"/>
                                </a:rPr>
                                <m:t>𝑪</m:t>
                              </m:r>
                            </m:e>
                            <m:sup>
                              <m:r>
                                <a:rPr lang="en-US" sz="1600" b="1" i="1">
                                  <a:latin typeface="Cambria Math" panose="02040503050406030204" pitchFamily="18" charset="0"/>
                                </a:rPr>
                                <m:t>−</m:t>
                              </m:r>
                              <m:r>
                                <a:rPr lang="en-US" sz="1600" b="1" i="1">
                                  <a:latin typeface="Cambria Math" panose="02040503050406030204" pitchFamily="18" charset="0"/>
                                </a:rPr>
                                <m:t>𝟏</m:t>
                              </m:r>
                            </m:sup>
                          </m:sSup>
                          <m:r>
                            <a:rPr lang="en-US" sz="1600" i="1">
                              <a:latin typeface="Cambria Math" panose="02040503050406030204" pitchFamily="18" charset="0"/>
                            </a:rPr>
                            <m:t> (</m:t>
                          </m:r>
                          <m:r>
                            <a:rPr lang="en-US" sz="1600" b="1" i="1">
                              <a:latin typeface="Cambria Math" panose="02040503050406030204" pitchFamily="18" charset="0"/>
                            </a:rPr>
                            <m:t>𝝁</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id-ID" sz="1600" i="1">
                                  <a:latin typeface="Cambria Math" panose="02040503050406030204" pitchFamily="18" charset="0"/>
                                </a:rPr>
                                <m:t>𝑟</m:t>
                              </m:r>
                            </m:e>
                            <m:sub>
                              <m:r>
                                <a:rPr lang="id-ID" sz="1600" i="1">
                                  <a:latin typeface="Cambria Math" panose="02040503050406030204" pitchFamily="18" charset="0"/>
                                </a:rPr>
                                <m:t>𝑓</m:t>
                              </m:r>
                            </m:sub>
                          </m:sSub>
                          <m:r>
                            <a:rPr lang="en-US" sz="1600" b="1" i="1">
                              <a:latin typeface="Cambria Math" panose="02040503050406030204" pitchFamily="18" charset="0"/>
                            </a:rPr>
                            <m:t>𝒆</m:t>
                          </m:r>
                          <m:r>
                            <a:rPr lang="en-US" sz="1600" i="1">
                              <a:latin typeface="Cambria Math" panose="02040503050406030204" pitchFamily="18" charset="0"/>
                            </a:rPr>
                            <m:t>)</m:t>
                          </m:r>
                        </m:den>
                      </m:f>
                    </m:oMath>
                  </m:oMathPara>
                </a14:m>
                <a:endParaRPr lang="en-US" sz="1600" i="1" dirty="0">
                  <a:solidFill>
                    <a:schemeClr val="tx1"/>
                  </a:solidFill>
                </a:endParaRPr>
              </a:p>
            </p:txBody>
          </p:sp>
        </mc:Choice>
        <mc:Fallback xmlns="">
          <p:sp>
            <p:nvSpPr>
              <p:cNvPr id="20" name="Rounded Rectangle 2">
                <a:extLst>
                  <a:ext uri="{FF2B5EF4-FFF2-40B4-BE49-F238E27FC236}">
                    <a16:creationId xmlns:a16="http://schemas.microsoft.com/office/drawing/2014/main" id="{F896AF89-DA25-4675-A19E-5C0F20DAA233}"/>
                  </a:ext>
                </a:extLst>
              </p:cNvPr>
              <p:cNvSpPr>
                <a:spLocks noRot="1" noChangeAspect="1" noMove="1" noResize="1" noEditPoints="1" noAdjustHandles="1" noChangeArrowheads="1" noChangeShapeType="1" noTextEdit="1"/>
              </p:cNvSpPr>
              <p:nvPr/>
            </p:nvSpPr>
            <p:spPr>
              <a:xfrm>
                <a:off x="5220072" y="3775678"/>
                <a:ext cx="2692957" cy="749088"/>
              </a:xfrm>
              <a:prstGeom prst="roundRect">
                <a:avLst/>
              </a:prstGeom>
              <a:blipFill>
                <a:blip r:embed="rId8"/>
                <a:stretch>
                  <a:fillRect/>
                </a:stretch>
              </a:blipFill>
              <a:ln>
                <a:noFill/>
              </a:ln>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21F43A3-00C3-48FB-B0B2-D3D515142C71}"/>
                  </a:ext>
                </a:extLst>
              </p:cNvPr>
              <p:cNvSpPr txBox="1"/>
              <p:nvPr/>
            </p:nvSpPr>
            <p:spPr>
              <a:xfrm>
                <a:off x="7642313" y="3996333"/>
                <a:ext cx="131045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𝐶𝑀𝐿</m:t>
                      </m:r>
                      <m:r>
                        <a:rPr lang="en-US" sz="1400" b="0" i="1" smtClean="0">
                          <a:solidFill>
                            <a:schemeClr val="tx1"/>
                          </a:solidFill>
                          <a:latin typeface="Cambria Math" panose="02040503050406030204" pitchFamily="18" charset="0"/>
                        </a:rPr>
                        <m:t>2)</m:t>
                      </m:r>
                    </m:oMath>
                  </m:oMathPara>
                </a14:m>
                <a:endParaRPr lang="en-US" sz="1600" dirty="0">
                  <a:solidFill>
                    <a:srgbClr val="32AEB8"/>
                  </a:solidFill>
                </a:endParaRPr>
              </a:p>
            </p:txBody>
          </p:sp>
        </mc:Choice>
        <mc:Fallback xmlns="">
          <p:sp>
            <p:nvSpPr>
              <p:cNvPr id="21" name="TextBox 20">
                <a:extLst>
                  <a:ext uri="{FF2B5EF4-FFF2-40B4-BE49-F238E27FC236}">
                    <a16:creationId xmlns:a16="http://schemas.microsoft.com/office/drawing/2014/main" id="{821F43A3-00C3-48FB-B0B2-D3D515142C71}"/>
                  </a:ext>
                </a:extLst>
              </p:cNvPr>
              <p:cNvSpPr txBox="1">
                <a:spLocks noRot="1" noChangeAspect="1" noMove="1" noResize="1" noEditPoints="1" noAdjustHandles="1" noChangeArrowheads="1" noChangeShapeType="1" noTextEdit="1"/>
              </p:cNvSpPr>
              <p:nvPr/>
            </p:nvSpPr>
            <p:spPr>
              <a:xfrm>
                <a:off x="7642313" y="3996333"/>
                <a:ext cx="1310451" cy="307777"/>
              </a:xfrm>
              <a:prstGeom prst="rect">
                <a:avLst/>
              </a:prstGeom>
              <a:blipFill>
                <a:blip r:embed="rId9"/>
                <a:stretch>
                  <a:fillRect b="-10000"/>
                </a:stretch>
              </a:blipFill>
            </p:spPr>
            <p:txBody>
              <a:bodyPr/>
              <a:lstStyle/>
              <a:p>
                <a:r>
                  <a:rPr lang="en-ID">
                    <a:noFill/>
                  </a:rPr>
                  <a:t> </a:t>
                </a:r>
              </a:p>
            </p:txBody>
          </p:sp>
        </mc:Fallback>
      </mc:AlternateContent>
      <p:cxnSp>
        <p:nvCxnSpPr>
          <p:cNvPr id="51" name="Connector: Elbow 50">
            <a:extLst>
              <a:ext uri="{FF2B5EF4-FFF2-40B4-BE49-F238E27FC236}">
                <a16:creationId xmlns:a16="http://schemas.microsoft.com/office/drawing/2014/main" id="{DA2CFC88-BA8F-4C41-80B2-0B0943679629}"/>
              </a:ext>
            </a:extLst>
          </p:cNvPr>
          <p:cNvCxnSpPr/>
          <p:nvPr/>
        </p:nvCxnSpPr>
        <p:spPr>
          <a:xfrm>
            <a:off x="3071365" y="3734146"/>
            <a:ext cx="1764197" cy="432048"/>
          </a:xfrm>
          <a:prstGeom prst="bentConnector3">
            <a:avLst>
              <a:gd name="adj1" fmla="val 186"/>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3E0F940-2B27-4119-B19A-7C70F88EA17D}"/>
                  </a:ext>
                </a:extLst>
              </p:cNvPr>
              <p:cNvSpPr txBox="1"/>
              <p:nvPr/>
            </p:nvSpPr>
            <p:spPr>
              <a:xfrm>
                <a:off x="3004694" y="4175894"/>
                <a:ext cx="1764197" cy="405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1"/>
                              </a:solidFill>
                              <a:latin typeface="Cambria Math" panose="02040503050406030204" pitchFamily="18" charset="0"/>
                            </a:rPr>
                          </m:ctrlPr>
                        </m:sSubPr>
                        <m:e>
                          <m:r>
                            <a:rPr lang="id-ID" sz="1200" b="0" i="1">
                              <a:solidFill>
                                <a:schemeClr val="tx1"/>
                              </a:solidFill>
                              <a:latin typeface="Cambria Math" panose="02040503050406030204" pitchFamily="18" charset="0"/>
                            </a:rPr>
                            <m:t>𝜇</m:t>
                          </m:r>
                        </m:e>
                        <m:sub>
                          <m:r>
                            <a:rPr lang="id-ID" sz="1200" b="0" i="1">
                              <a:solidFill>
                                <a:schemeClr val="tx1"/>
                              </a:solidFill>
                              <a:latin typeface="Cambria Math" panose="02040503050406030204" pitchFamily="18" charset="0"/>
                            </a:rPr>
                            <m:t>𝑃</m:t>
                          </m:r>
                        </m:sub>
                      </m:sSub>
                      <m:r>
                        <a:rPr lang="id-ID" sz="1200" b="0" i="1">
                          <a:solidFill>
                            <a:schemeClr val="tx1"/>
                          </a:solidFill>
                          <a:latin typeface="Cambria Math" panose="02040503050406030204" pitchFamily="18" charset="0"/>
                        </a:rPr>
                        <m:t>=</m:t>
                      </m:r>
                      <m:d>
                        <m:dPr>
                          <m:ctrlPr>
                            <a:rPr lang="en-ID" sz="1200" i="1">
                              <a:latin typeface="Cambria Math" panose="02040503050406030204" pitchFamily="18" charset="0"/>
                            </a:rPr>
                          </m:ctrlPr>
                        </m:dPr>
                        <m:e>
                          <m:r>
                            <a:rPr lang="en-US" sz="1200" i="1">
                              <a:latin typeface="Cambria Math" panose="02040503050406030204" pitchFamily="18" charset="0"/>
                            </a:rPr>
                            <m:t> </m:t>
                          </m:r>
                          <m:m>
                            <m:mPr>
                              <m:mcs>
                                <m:mc>
                                  <m:mcPr>
                                    <m:count m:val="2"/>
                                    <m:mcJc m:val="center"/>
                                  </m:mcPr>
                                </m:mc>
                              </m:mcs>
                              <m:ctrlPr>
                                <a:rPr lang="en-ID" sz="1200" i="1">
                                  <a:latin typeface="Cambria Math" panose="02040503050406030204" pitchFamily="18" charset="0"/>
                                </a:rPr>
                              </m:ctrlPr>
                            </m:mPr>
                            <m:mr>
                              <m:e>
                                <m:sSup>
                                  <m:sSupPr>
                                    <m:ctrlPr>
                                      <a:rPr lang="en-ID" sz="1200" i="1">
                                        <a:latin typeface="Cambria Math" panose="02040503050406030204" pitchFamily="18" charset="0"/>
                                      </a:rPr>
                                    </m:ctrlPr>
                                  </m:sSupPr>
                                  <m:e>
                                    <m:r>
                                      <a:rPr lang="en-US" sz="1200" b="1" i="1">
                                        <a:latin typeface="Cambria Math" panose="02040503050406030204" pitchFamily="18" charset="0"/>
                                      </a:rPr>
                                      <m:t>𝝁</m:t>
                                    </m:r>
                                  </m:e>
                                  <m:sup>
                                    <m:r>
                                      <a:rPr lang="en-US" sz="1200" i="1">
                                        <a:latin typeface="Cambria Math" panose="02040503050406030204" pitchFamily="18" charset="0"/>
                                      </a:rPr>
                                      <m:t>𝑇</m:t>
                                    </m:r>
                                  </m:sup>
                                </m:sSup>
                              </m:e>
                              <m:e>
                                <m:r>
                                  <a:rPr lang="en-US" sz="1200" i="1">
                                    <a:latin typeface="Cambria Math" panose="02040503050406030204" pitchFamily="18" charset="0"/>
                                  </a:rPr>
                                  <m:t>𝑟</m:t>
                                </m:r>
                              </m:e>
                            </m:mr>
                          </m:m>
                          <m:r>
                            <a:rPr lang="en-US" sz="1200" i="1">
                              <a:latin typeface="Cambria Math" panose="02040503050406030204" pitchFamily="18" charset="0"/>
                            </a:rPr>
                            <m:t> </m:t>
                          </m:r>
                        </m:e>
                      </m:d>
                      <m:d>
                        <m:dPr>
                          <m:ctrlPr>
                            <a:rPr lang="en-ID" sz="1200" i="1">
                              <a:latin typeface="Cambria Math" panose="02040503050406030204" pitchFamily="18" charset="0"/>
                            </a:rPr>
                          </m:ctrlPr>
                        </m:dPr>
                        <m:e>
                          <m:m>
                            <m:mPr>
                              <m:mcs>
                                <m:mc>
                                  <m:mcPr>
                                    <m:count m:val="1"/>
                                    <m:mcJc m:val="center"/>
                                  </m:mcPr>
                                </m:mc>
                              </m:mcs>
                              <m:ctrlPr>
                                <a:rPr lang="en-ID" sz="1200" i="1">
                                  <a:latin typeface="Cambria Math" panose="02040503050406030204" pitchFamily="18" charset="0"/>
                                </a:rPr>
                              </m:ctrlPr>
                            </m:mPr>
                            <m:mr>
                              <m:e>
                                <m:r>
                                  <a:rPr lang="en-US" sz="1200" b="1" i="1">
                                    <a:latin typeface="Cambria Math" panose="02040503050406030204" pitchFamily="18" charset="0"/>
                                  </a:rPr>
                                  <m:t>𝒙</m:t>
                                </m:r>
                              </m:e>
                            </m:mr>
                            <m:mr>
                              <m:e>
                                <m:sSub>
                                  <m:sSubPr>
                                    <m:ctrlPr>
                                      <a:rPr lang="en-ID"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e>
                            </m:mr>
                          </m:m>
                        </m:e>
                      </m:d>
                    </m:oMath>
                  </m:oMathPara>
                </a14:m>
                <a:endParaRPr lang="en-US" sz="1200" dirty="0">
                  <a:solidFill>
                    <a:srgbClr val="32AEB8"/>
                  </a:solidFill>
                </a:endParaRPr>
              </a:p>
            </p:txBody>
          </p:sp>
        </mc:Choice>
        <mc:Fallback xmlns="">
          <p:sp>
            <p:nvSpPr>
              <p:cNvPr id="54" name="TextBox 53">
                <a:extLst>
                  <a:ext uri="{FF2B5EF4-FFF2-40B4-BE49-F238E27FC236}">
                    <a16:creationId xmlns:a16="http://schemas.microsoft.com/office/drawing/2014/main" id="{73E0F940-2B27-4119-B19A-7C70F88EA17D}"/>
                  </a:ext>
                </a:extLst>
              </p:cNvPr>
              <p:cNvSpPr txBox="1">
                <a:spLocks noRot="1" noChangeAspect="1" noMove="1" noResize="1" noEditPoints="1" noAdjustHandles="1" noChangeArrowheads="1" noChangeShapeType="1" noTextEdit="1"/>
              </p:cNvSpPr>
              <p:nvPr/>
            </p:nvSpPr>
            <p:spPr>
              <a:xfrm>
                <a:off x="3004694" y="4175894"/>
                <a:ext cx="1764197" cy="405560"/>
              </a:xfrm>
              <a:prstGeom prst="rect">
                <a:avLst/>
              </a:prstGeom>
              <a:blipFill>
                <a:blip r:embed="rId10"/>
                <a:stretch>
                  <a:fillRect/>
                </a:stretch>
              </a:blipFill>
            </p:spPr>
            <p:txBody>
              <a:bodyPr/>
              <a:lstStyle/>
              <a:p>
                <a:r>
                  <a:rPr lang="en-ID">
                    <a:noFill/>
                  </a:rPr>
                  <a:t> </a:t>
                </a:r>
              </a:p>
            </p:txBody>
          </p:sp>
        </mc:Fallback>
      </mc:AlternateContent>
    </p:spTree>
    <p:extLst>
      <p:ext uri="{BB962C8B-B14F-4D97-AF65-F5344CB8AC3E}">
        <p14:creationId xmlns:p14="http://schemas.microsoft.com/office/powerpoint/2010/main" val="232466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8" grpId="0"/>
      <p:bldP spid="20" grpId="0" animBg="1"/>
      <p:bldP spid="21"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1760" y="483518"/>
            <a:ext cx="6624737" cy="2677656"/>
          </a:xfrm>
          <a:prstGeom prst="rect">
            <a:avLst/>
          </a:prstGeom>
          <a:noFill/>
        </p:spPr>
        <p:txBody>
          <a:bodyPr wrap="square" rtlCol="0">
            <a:spAutoFit/>
          </a:bodyPr>
          <a:lstStyle/>
          <a:p>
            <a:pPr latinLnBrk="0"/>
            <a:r>
              <a:rPr lang="en-US" sz="2400" b="1" dirty="0" err="1">
                <a:solidFill>
                  <a:srgbClr val="32AEB8"/>
                </a:solidFill>
              </a:rPr>
              <a:t>Batasan</a:t>
            </a:r>
            <a:r>
              <a:rPr lang="en-US" sz="2400" b="1" dirty="0">
                <a:solidFill>
                  <a:srgbClr val="32AEB8"/>
                </a:solidFill>
              </a:rPr>
              <a:t> </a:t>
            </a:r>
            <a:r>
              <a:rPr lang="en-US" sz="2400" b="1" dirty="0" err="1">
                <a:solidFill>
                  <a:srgbClr val="32AEB8"/>
                </a:solidFill>
              </a:rPr>
              <a:t>dan</a:t>
            </a:r>
            <a:r>
              <a:rPr lang="en-US" sz="2400" b="1" dirty="0">
                <a:solidFill>
                  <a:srgbClr val="32AEB8"/>
                </a:solidFill>
              </a:rPr>
              <a:t> </a:t>
            </a:r>
            <a:r>
              <a:rPr lang="en-US" sz="2400" b="1" dirty="0" err="1">
                <a:solidFill>
                  <a:srgbClr val="32AEB8"/>
                </a:solidFill>
              </a:rPr>
              <a:t>asumsi</a:t>
            </a:r>
            <a:r>
              <a:rPr lang="en-US" sz="2400" b="1" dirty="0">
                <a:solidFill>
                  <a:srgbClr val="32AEB8"/>
                </a:solidFill>
              </a:rPr>
              <a:t> :</a:t>
            </a:r>
          </a:p>
          <a:p>
            <a:pPr marL="457200" indent="-457200" latinLnBrk="0">
              <a:buFontTx/>
              <a:buAutoNum type="arabicPeriod"/>
            </a:pPr>
            <a:r>
              <a:rPr lang="en-US" sz="2400" b="1" dirty="0" err="1">
                <a:solidFill>
                  <a:srgbClr val="32AEB8"/>
                </a:solidFill>
              </a:rPr>
              <a:t>Tidak</a:t>
            </a:r>
            <a:r>
              <a:rPr lang="en-US" sz="2400" b="1" dirty="0">
                <a:solidFill>
                  <a:srgbClr val="32AEB8"/>
                </a:solidFill>
              </a:rPr>
              <a:t> </a:t>
            </a:r>
            <a:r>
              <a:rPr lang="en-US" sz="2400" b="1" dirty="0" err="1">
                <a:solidFill>
                  <a:srgbClr val="32AEB8"/>
                </a:solidFill>
              </a:rPr>
              <a:t>ada</a:t>
            </a:r>
            <a:r>
              <a:rPr lang="en-US" sz="2400" b="1" dirty="0">
                <a:solidFill>
                  <a:srgbClr val="32AEB8"/>
                </a:solidFill>
              </a:rPr>
              <a:t> </a:t>
            </a:r>
            <a:r>
              <a:rPr lang="en-US" sz="2400" b="1" i="1" dirty="0">
                <a:solidFill>
                  <a:srgbClr val="32AEB8"/>
                </a:solidFill>
              </a:rPr>
              <a:t>short-selling</a:t>
            </a:r>
          </a:p>
          <a:p>
            <a:pPr marL="457200" indent="-457200" latinLnBrk="0">
              <a:buFontTx/>
              <a:buAutoNum type="arabicPeriod"/>
            </a:pPr>
            <a:r>
              <a:rPr lang="en-US" sz="2400" b="1" dirty="0" err="1">
                <a:solidFill>
                  <a:srgbClr val="32AEB8"/>
                </a:solidFill>
              </a:rPr>
              <a:t>Tidak</a:t>
            </a:r>
            <a:r>
              <a:rPr lang="en-US" sz="2400" b="1" dirty="0">
                <a:solidFill>
                  <a:srgbClr val="32AEB8"/>
                </a:solidFill>
              </a:rPr>
              <a:t> </a:t>
            </a:r>
            <a:r>
              <a:rPr lang="en-US" sz="2400" b="1" dirty="0" err="1">
                <a:solidFill>
                  <a:srgbClr val="32AEB8"/>
                </a:solidFill>
              </a:rPr>
              <a:t>ada</a:t>
            </a:r>
            <a:r>
              <a:rPr lang="en-US" sz="2400" b="1" dirty="0">
                <a:solidFill>
                  <a:srgbClr val="32AEB8"/>
                </a:solidFill>
              </a:rPr>
              <a:t> </a:t>
            </a:r>
            <a:r>
              <a:rPr lang="en-US" sz="2400" b="1" dirty="0" err="1">
                <a:solidFill>
                  <a:srgbClr val="32AEB8"/>
                </a:solidFill>
              </a:rPr>
              <a:t>pembagian</a:t>
            </a:r>
            <a:r>
              <a:rPr lang="en-US" sz="2400" b="1" dirty="0">
                <a:solidFill>
                  <a:srgbClr val="32AEB8"/>
                </a:solidFill>
              </a:rPr>
              <a:t> </a:t>
            </a:r>
            <a:r>
              <a:rPr lang="en-US" sz="2400" b="1" dirty="0" err="1">
                <a:solidFill>
                  <a:srgbClr val="32AEB8"/>
                </a:solidFill>
              </a:rPr>
              <a:t>dividen</a:t>
            </a:r>
            <a:endParaRPr lang="en-US" sz="2400" b="1" i="1" dirty="0">
              <a:solidFill>
                <a:srgbClr val="32AEB8"/>
              </a:solidFill>
            </a:endParaRPr>
          </a:p>
          <a:p>
            <a:pPr marL="457200" indent="-457200" latinLnBrk="0">
              <a:buAutoNum type="arabicPeriod"/>
            </a:pPr>
            <a:r>
              <a:rPr lang="en-US" sz="2400" b="1" dirty="0">
                <a:solidFill>
                  <a:srgbClr val="32AEB8"/>
                </a:solidFill>
              </a:rPr>
              <a:t>Return </a:t>
            </a:r>
            <a:r>
              <a:rPr lang="en-US" sz="2400" b="1" dirty="0" err="1">
                <a:solidFill>
                  <a:srgbClr val="32AEB8"/>
                </a:solidFill>
              </a:rPr>
              <a:t>diasumsikan</a:t>
            </a:r>
            <a:r>
              <a:rPr lang="en-US" sz="2400" b="1" dirty="0">
                <a:solidFill>
                  <a:srgbClr val="32AEB8"/>
                </a:solidFill>
              </a:rPr>
              <a:t> </a:t>
            </a:r>
            <a:r>
              <a:rPr lang="en-US" sz="2400" b="1" dirty="0" err="1">
                <a:solidFill>
                  <a:srgbClr val="32AEB8"/>
                </a:solidFill>
              </a:rPr>
              <a:t>berdistribusi</a:t>
            </a:r>
            <a:r>
              <a:rPr lang="en-US" sz="2400" b="1" dirty="0">
                <a:solidFill>
                  <a:srgbClr val="32AEB8"/>
                </a:solidFill>
              </a:rPr>
              <a:t> normal</a:t>
            </a:r>
          </a:p>
          <a:p>
            <a:pPr marL="457200" indent="-457200" latinLnBrk="0">
              <a:buAutoNum type="arabicPeriod"/>
            </a:pPr>
            <a:r>
              <a:rPr lang="en-US" sz="2400" b="1" dirty="0">
                <a:solidFill>
                  <a:srgbClr val="32AEB8"/>
                </a:solidFill>
              </a:rPr>
              <a:t>Nilai </a:t>
            </a:r>
            <a:r>
              <a:rPr lang="en-US" sz="2400" b="1" i="1" dirty="0" err="1">
                <a:solidFill>
                  <a:srgbClr val="32AEB8"/>
                </a:solidFill>
              </a:rPr>
              <a:t>riskfree</a:t>
            </a:r>
            <a:r>
              <a:rPr lang="en-US" sz="2400" b="1" i="1" dirty="0">
                <a:solidFill>
                  <a:srgbClr val="32AEB8"/>
                </a:solidFill>
              </a:rPr>
              <a:t> rate </a:t>
            </a:r>
            <a:r>
              <a:rPr lang="en-US" sz="2400" b="1" dirty="0" err="1">
                <a:solidFill>
                  <a:srgbClr val="32AEB8"/>
                </a:solidFill>
              </a:rPr>
              <a:t>diasumsikan</a:t>
            </a:r>
            <a:r>
              <a:rPr lang="en-US" sz="2400" b="1" dirty="0">
                <a:solidFill>
                  <a:srgbClr val="32AEB8"/>
                </a:solidFill>
              </a:rPr>
              <a:t> </a:t>
            </a:r>
            <a:r>
              <a:rPr lang="en-US" sz="2400" b="1" dirty="0" err="1">
                <a:solidFill>
                  <a:srgbClr val="32AEB8"/>
                </a:solidFill>
              </a:rPr>
              <a:t>mengikuti</a:t>
            </a:r>
            <a:r>
              <a:rPr lang="en-US" sz="2400" b="1" dirty="0">
                <a:solidFill>
                  <a:srgbClr val="32AEB8"/>
                </a:solidFill>
              </a:rPr>
              <a:t> </a:t>
            </a:r>
            <a:r>
              <a:rPr lang="en-US" sz="2400" b="1" dirty="0" err="1">
                <a:solidFill>
                  <a:srgbClr val="32AEB8"/>
                </a:solidFill>
              </a:rPr>
              <a:t>nilai</a:t>
            </a:r>
            <a:r>
              <a:rPr lang="en-US" sz="2400" b="1" dirty="0">
                <a:solidFill>
                  <a:srgbClr val="32AEB8"/>
                </a:solidFill>
              </a:rPr>
              <a:t> </a:t>
            </a:r>
            <a:r>
              <a:rPr lang="en-US" sz="2400" b="1" dirty="0" err="1">
                <a:solidFill>
                  <a:srgbClr val="32AEB8"/>
                </a:solidFill>
              </a:rPr>
              <a:t>Suku</a:t>
            </a:r>
            <a:r>
              <a:rPr lang="en-US" sz="2400" b="1" dirty="0">
                <a:solidFill>
                  <a:srgbClr val="32AEB8"/>
                </a:solidFill>
              </a:rPr>
              <a:t> Bunga BI</a:t>
            </a:r>
          </a:p>
          <a:p>
            <a:pPr marL="457200" indent="-457200" latinLnBrk="0">
              <a:buAutoNum type="arabicPeriod"/>
            </a:pPr>
            <a:endParaRPr lang="en-US" sz="2400" dirty="0"/>
          </a:p>
        </p:txBody>
      </p:sp>
      <p:pic>
        <p:nvPicPr>
          <p:cNvPr id="3" name="Picture 2">
            <a:extLst>
              <a:ext uri="{FF2B5EF4-FFF2-40B4-BE49-F238E27FC236}">
                <a16:creationId xmlns:a16="http://schemas.microsoft.com/office/drawing/2014/main" id="{6B63AEDE-5CCA-45F6-877F-18451116A5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Tree>
    <p:extLst>
      <p:ext uri="{BB962C8B-B14F-4D97-AF65-F5344CB8AC3E}">
        <p14:creationId xmlns:p14="http://schemas.microsoft.com/office/powerpoint/2010/main" val="3694890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487E8B-6174-4EAC-8382-504FCFC51DEA}"/>
              </a:ext>
            </a:extLst>
          </p:cNvPr>
          <p:cNvSpPr>
            <a:spLocks noGrp="1"/>
          </p:cNvSpPr>
          <p:nvPr>
            <p:ph type="body" sz="quarter" idx="10"/>
          </p:nvPr>
        </p:nvSpPr>
        <p:spPr/>
        <p:txBody>
          <a:bodyPr/>
          <a:lstStyle/>
          <a:p>
            <a:r>
              <a:rPr lang="en-US" dirty="0"/>
              <a:t>Flowchart </a:t>
            </a:r>
            <a:r>
              <a:rPr lang="en-US" dirty="0" err="1"/>
              <a:t>Optimisasi</a:t>
            </a:r>
            <a:r>
              <a:rPr lang="en-US" dirty="0"/>
              <a:t> </a:t>
            </a:r>
            <a:r>
              <a:rPr lang="en-US" dirty="0" err="1"/>
              <a:t>Portofolio</a:t>
            </a:r>
            <a:endParaRPr lang="en-ID" dirty="0"/>
          </a:p>
        </p:txBody>
      </p:sp>
      <p:grpSp>
        <p:nvGrpSpPr>
          <p:cNvPr id="3" name="Group 2">
            <a:extLst>
              <a:ext uri="{FF2B5EF4-FFF2-40B4-BE49-F238E27FC236}">
                <a16:creationId xmlns:a16="http://schemas.microsoft.com/office/drawing/2014/main" id="{F8E7FA01-A83E-455C-8D75-4EB346ABB648}"/>
              </a:ext>
            </a:extLst>
          </p:cNvPr>
          <p:cNvGrpSpPr/>
          <p:nvPr/>
        </p:nvGrpSpPr>
        <p:grpSpPr>
          <a:xfrm>
            <a:off x="192506" y="1059582"/>
            <a:ext cx="8758988" cy="3672408"/>
            <a:chOff x="192506" y="1059582"/>
            <a:chExt cx="8758988" cy="3672408"/>
          </a:xfrm>
        </p:grpSpPr>
        <p:pic>
          <p:nvPicPr>
            <p:cNvPr id="7" name="Picture 6">
              <a:extLst>
                <a:ext uri="{FF2B5EF4-FFF2-40B4-BE49-F238E27FC236}">
                  <a16:creationId xmlns:a16="http://schemas.microsoft.com/office/drawing/2014/main" id="{9B332E52-057B-45E1-BB82-7F2F79BDE2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4000" r="12917" b="28601"/>
            <a:stretch/>
          </p:blipFill>
          <p:spPr>
            <a:xfrm>
              <a:off x="192506" y="1059582"/>
              <a:ext cx="8758988" cy="3384376"/>
            </a:xfrm>
            <a:prstGeom prst="rect">
              <a:avLst/>
            </a:prstGeom>
          </p:spPr>
        </p:pic>
        <p:sp>
          <p:nvSpPr>
            <p:cNvPr id="4" name="Rounded Rectangle 2">
              <a:extLst>
                <a:ext uri="{FF2B5EF4-FFF2-40B4-BE49-F238E27FC236}">
                  <a16:creationId xmlns:a16="http://schemas.microsoft.com/office/drawing/2014/main" id="{EAA03C76-DC14-45B4-859E-42D0504F7F91}"/>
                </a:ext>
              </a:extLst>
            </p:cNvPr>
            <p:cNvSpPr/>
            <p:nvPr/>
          </p:nvSpPr>
          <p:spPr>
            <a:xfrm>
              <a:off x="3419872" y="1275606"/>
              <a:ext cx="2880320" cy="3456384"/>
            </a:xfrm>
            <a:prstGeom prst="roundRect">
              <a:avLst/>
            </a:prstGeom>
            <a:solidFill>
              <a:srgbClr val="FFC374"/>
            </a:solidFill>
            <a:ln>
              <a:solidFill>
                <a:srgbClr val="99D2F2"/>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r>
                <a:rPr lang="en-US" sz="1200" dirty="0" err="1">
                  <a:solidFill>
                    <a:schemeClr val="tx1"/>
                  </a:solidFill>
                </a:rPr>
                <a:t>Optimisasi</a:t>
              </a:r>
              <a:r>
                <a:rPr lang="en-US" sz="1200" i="1" dirty="0">
                  <a:solidFill>
                    <a:schemeClr val="tx1"/>
                  </a:solidFill>
                </a:rPr>
                <a:t> no short selling</a:t>
              </a:r>
            </a:p>
            <a:p>
              <a:pPr algn="ctr" latinLnBrk="0">
                <a:defRPr/>
              </a:pPr>
              <a:r>
                <a:rPr lang="en-US" sz="1200" i="1" dirty="0">
                  <a:solidFill>
                    <a:schemeClr val="tx1"/>
                  </a:solidFill>
                </a:rPr>
                <a:t>(</a:t>
              </a:r>
              <a:r>
                <a:rPr lang="en-US" sz="1200" i="1" dirty="0" err="1">
                  <a:solidFill>
                    <a:schemeClr val="tx1"/>
                  </a:solidFill>
                </a:rPr>
                <a:t>portopt</a:t>
              </a:r>
              <a:r>
                <a:rPr lang="en-US" sz="1200" i="1" dirty="0">
                  <a:solidFill>
                    <a:schemeClr val="tx1"/>
                  </a:solidFill>
                </a:rPr>
                <a:t>)</a:t>
              </a:r>
            </a:p>
          </p:txBody>
        </p:sp>
      </p:grpSp>
    </p:spTree>
    <p:extLst>
      <p:ext uri="{BB962C8B-B14F-4D97-AF65-F5344CB8AC3E}">
        <p14:creationId xmlns:p14="http://schemas.microsoft.com/office/powerpoint/2010/main" val="2918929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487E8B-6174-4EAC-8382-504FCFC51DEA}"/>
              </a:ext>
            </a:extLst>
          </p:cNvPr>
          <p:cNvSpPr>
            <a:spLocks noGrp="1"/>
          </p:cNvSpPr>
          <p:nvPr>
            <p:ph type="body" sz="quarter" idx="10"/>
          </p:nvPr>
        </p:nvSpPr>
        <p:spPr/>
        <p:txBody>
          <a:bodyPr/>
          <a:lstStyle/>
          <a:p>
            <a:r>
              <a:rPr lang="en-US" dirty="0" err="1"/>
              <a:t>Algoritma</a:t>
            </a:r>
            <a:r>
              <a:rPr lang="en-US" dirty="0"/>
              <a:t> </a:t>
            </a:r>
            <a:r>
              <a:rPr lang="en-US" i="1" dirty="0" err="1"/>
              <a:t>portopt</a:t>
            </a:r>
            <a:endParaRPr lang="en-ID" i="1" dirty="0"/>
          </a:p>
        </p:txBody>
      </p:sp>
      <p:pic>
        <p:nvPicPr>
          <p:cNvPr id="7" name="Picture 6">
            <a:extLst>
              <a:ext uri="{FF2B5EF4-FFF2-40B4-BE49-F238E27FC236}">
                <a16:creationId xmlns:a16="http://schemas.microsoft.com/office/drawing/2014/main" id="{9B332E52-057B-45E1-BB82-7F2F79BDE2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496" t="14000" r="31402" b="28601"/>
          <a:stretch/>
        </p:blipFill>
        <p:spPr>
          <a:xfrm>
            <a:off x="2123728" y="555526"/>
            <a:ext cx="5688632" cy="4243900"/>
          </a:xfrm>
          <a:prstGeom prst="rect">
            <a:avLst/>
          </a:prstGeom>
        </p:spPr>
      </p:pic>
    </p:spTree>
    <p:extLst>
      <p:ext uri="{BB962C8B-B14F-4D97-AF65-F5344CB8AC3E}">
        <p14:creationId xmlns:p14="http://schemas.microsoft.com/office/powerpoint/2010/main" val="399791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latinLnBrk="0"/>
            <a:r>
              <a:rPr lang="en-US" sz="3600" dirty="0" err="1">
                <a:solidFill>
                  <a:schemeClr val="tx1"/>
                </a:solidFill>
              </a:rPr>
              <a:t>Pernahkah</a:t>
            </a:r>
            <a:r>
              <a:rPr lang="en-US" sz="3600" dirty="0">
                <a:solidFill>
                  <a:schemeClr val="tx1"/>
                </a:solidFill>
              </a:rPr>
              <a:t> Anda?</a:t>
            </a:r>
          </a:p>
        </p:txBody>
      </p:sp>
      <p:pic>
        <p:nvPicPr>
          <p:cNvPr id="3" name="Picture 2">
            <a:extLst>
              <a:ext uri="{FF2B5EF4-FFF2-40B4-BE49-F238E27FC236}">
                <a16:creationId xmlns:a16="http://schemas.microsoft.com/office/drawing/2014/main" id="{6952022D-EF3B-4736-8622-F7F5ADD3B4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pic>
        <p:nvPicPr>
          <p:cNvPr id="5" name="Picture 4">
            <a:extLst>
              <a:ext uri="{FF2B5EF4-FFF2-40B4-BE49-F238E27FC236}">
                <a16:creationId xmlns:a16="http://schemas.microsoft.com/office/drawing/2014/main" id="{5741D2BB-3F0E-4E14-A803-4377EC277CC0}"/>
              </a:ext>
            </a:extLst>
          </p:cNvPr>
          <p:cNvPicPr>
            <a:picLocks noChangeAspect="1"/>
          </p:cNvPicPr>
          <p:nvPr/>
        </p:nvPicPr>
        <p:blipFill rotWithShape="1">
          <a:blip r:embed="rId4">
            <a:extLst>
              <a:ext uri="{28A0092B-C50C-407E-A947-70E740481C1C}">
                <a14:useLocalDpi xmlns:a14="http://schemas.microsoft.com/office/drawing/2010/main" val="0"/>
              </a:ext>
            </a:extLst>
          </a:blip>
          <a:srcRect l="17678" r="16780"/>
          <a:stretch/>
        </p:blipFill>
        <p:spPr>
          <a:xfrm>
            <a:off x="6372200" y="1195633"/>
            <a:ext cx="2448273" cy="1552706"/>
          </a:xfrm>
          <a:prstGeom prst="rect">
            <a:avLst/>
          </a:prstGeom>
        </p:spPr>
      </p:pic>
      <p:pic>
        <p:nvPicPr>
          <p:cNvPr id="11" name="Picture 10">
            <a:extLst>
              <a:ext uri="{FF2B5EF4-FFF2-40B4-BE49-F238E27FC236}">
                <a16:creationId xmlns:a16="http://schemas.microsoft.com/office/drawing/2014/main" id="{D802FC16-5190-4A1D-BD20-B1E5D7ECDF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04753" y="1299137"/>
            <a:ext cx="3134494" cy="1345699"/>
          </a:xfrm>
          <a:prstGeom prst="rect">
            <a:avLst/>
          </a:prstGeom>
        </p:spPr>
      </p:pic>
      <p:sp>
        <p:nvSpPr>
          <p:cNvPr id="12" name="TextBox 11">
            <a:extLst>
              <a:ext uri="{FF2B5EF4-FFF2-40B4-BE49-F238E27FC236}">
                <a16:creationId xmlns:a16="http://schemas.microsoft.com/office/drawing/2014/main" id="{55B735D6-C5DE-4493-8C82-4DB4F074AD11}"/>
              </a:ext>
            </a:extLst>
          </p:cNvPr>
          <p:cNvSpPr txBox="1"/>
          <p:nvPr/>
        </p:nvSpPr>
        <p:spPr>
          <a:xfrm>
            <a:off x="2300472" y="3330721"/>
            <a:ext cx="792088" cy="415498"/>
          </a:xfrm>
          <a:prstGeom prst="rect">
            <a:avLst/>
          </a:prstGeom>
          <a:noFill/>
        </p:spPr>
        <p:txBody>
          <a:bodyPr wrap="square" rtlCol="0">
            <a:spAutoFit/>
          </a:bodyPr>
          <a:lstStyle/>
          <a:p>
            <a:pPr latinLnBrk="0"/>
            <a:r>
              <a:rPr lang="en-US" sz="1200" b="1" dirty="0">
                <a:solidFill>
                  <a:srgbClr val="32AEB8"/>
                </a:solidFill>
              </a:rPr>
              <a:t>100 </a:t>
            </a:r>
            <a:r>
              <a:rPr lang="en-US" sz="1200" b="1" dirty="0" err="1">
                <a:solidFill>
                  <a:srgbClr val="32AEB8"/>
                </a:solidFill>
              </a:rPr>
              <a:t>juta</a:t>
            </a:r>
            <a:r>
              <a:rPr lang="id-ID" sz="1200" b="1" dirty="0">
                <a:solidFill>
                  <a:srgbClr val="32AEB8"/>
                </a:solidFill>
              </a:rPr>
              <a:t> </a:t>
            </a:r>
          </a:p>
          <a:p>
            <a:pPr latinLnBrk="0"/>
            <a:endParaRPr lang="ko-KR" altLang="en-US" sz="900" b="1" dirty="0">
              <a:solidFill>
                <a:srgbClr val="32AEB8"/>
              </a:solidFill>
            </a:endParaRPr>
          </a:p>
        </p:txBody>
      </p:sp>
      <p:cxnSp>
        <p:nvCxnSpPr>
          <p:cNvPr id="13" name="Straight Arrow Connector 12">
            <a:extLst>
              <a:ext uri="{FF2B5EF4-FFF2-40B4-BE49-F238E27FC236}">
                <a16:creationId xmlns:a16="http://schemas.microsoft.com/office/drawing/2014/main" id="{A5BDD74D-9157-4806-B205-05E0374C9CB6}"/>
              </a:ext>
            </a:extLst>
          </p:cNvPr>
          <p:cNvCxnSpPr/>
          <p:nvPr/>
        </p:nvCxnSpPr>
        <p:spPr>
          <a:xfrm flipV="1">
            <a:off x="3112756" y="3237974"/>
            <a:ext cx="341784" cy="18549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4" name="Straight Arrow Connector 13">
            <a:extLst>
              <a:ext uri="{FF2B5EF4-FFF2-40B4-BE49-F238E27FC236}">
                <a16:creationId xmlns:a16="http://schemas.microsoft.com/office/drawing/2014/main" id="{C39133BA-188E-4B42-870A-83FEAACDAD1F}"/>
              </a:ext>
            </a:extLst>
          </p:cNvPr>
          <p:cNvCxnSpPr/>
          <p:nvPr/>
        </p:nvCxnSpPr>
        <p:spPr>
          <a:xfrm>
            <a:off x="3111321" y="3505123"/>
            <a:ext cx="341784" cy="13411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206818BF-4FE1-4029-9D07-FD62CE950E4B}"/>
              </a:ext>
            </a:extLst>
          </p:cNvPr>
          <p:cNvSpPr txBox="1"/>
          <p:nvPr/>
        </p:nvSpPr>
        <p:spPr>
          <a:xfrm>
            <a:off x="3490628" y="3530259"/>
            <a:ext cx="1396646" cy="415498"/>
          </a:xfrm>
          <a:prstGeom prst="rect">
            <a:avLst/>
          </a:prstGeom>
          <a:noFill/>
        </p:spPr>
        <p:txBody>
          <a:bodyPr wrap="square" rtlCol="0">
            <a:spAutoFit/>
          </a:bodyPr>
          <a:lstStyle/>
          <a:p>
            <a:pPr latinLnBrk="0"/>
            <a:r>
              <a:rPr lang="en-US" sz="1200" b="1" dirty="0">
                <a:solidFill>
                  <a:srgbClr val="32AEB8"/>
                </a:solidFill>
              </a:rPr>
              <a:t>50 </a:t>
            </a:r>
            <a:r>
              <a:rPr lang="en-US" sz="1200" b="1" dirty="0" err="1">
                <a:solidFill>
                  <a:srgbClr val="32AEB8"/>
                </a:solidFill>
              </a:rPr>
              <a:t>juta</a:t>
            </a:r>
            <a:r>
              <a:rPr lang="en-US" sz="1200" b="1" dirty="0">
                <a:solidFill>
                  <a:srgbClr val="32AEB8"/>
                </a:solidFill>
              </a:rPr>
              <a:t> </a:t>
            </a:r>
            <a:r>
              <a:rPr lang="en-US" sz="1200" b="1" dirty="0" err="1">
                <a:solidFill>
                  <a:srgbClr val="32AEB8"/>
                </a:solidFill>
              </a:rPr>
              <a:t>Indomart</a:t>
            </a:r>
            <a:endParaRPr lang="id-ID" sz="1200" b="1" dirty="0">
              <a:solidFill>
                <a:srgbClr val="32AEB8"/>
              </a:solidFill>
            </a:endParaRPr>
          </a:p>
          <a:p>
            <a:pPr latinLnBrk="0"/>
            <a:endParaRPr lang="ko-KR" altLang="en-US" sz="900" b="1" dirty="0">
              <a:solidFill>
                <a:srgbClr val="32AEB8"/>
              </a:solidFill>
            </a:endParaRPr>
          </a:p>
        </p:txBody>
      </p:sp>
      <p:sp>
        <p:nvSpPr>
          <p:cNvPr id="16" name="TextBox 15">
            <a:extLst>
              <a:ext uri="{FF2B5EF4-FFF2-40B4-BE49-F238E27FC236}">
                <a16:creationId xmlns:a16="http://schemas.microsoft.com/office/drawing/2014/main" id="{2D3DD8B6-6360-4477-83CB-A9E86DF225D7}"/>
              </a:ext>
            </a:extLst>
          </p:cNvPr>
          <p:cNvSpPr txBox="1"/>
          <p:nvPr/>
        </p:nvSpPr>
        <p:spPr>
          <a:xfrm>
            <a:off x="3490628" y="3098576"/>
            <a:ext cx="1396646" cy="415498"/>
          </a:xfrm>
          <a:prstGeom prst="rect">
            <a:avLst/>
          </a:prstGeom>
          <a:noFill/>
        </p:spPr>
        <p:txBody>
          <a:bodyPr wrap="square" rtlCol="0">
            <a:spAutoFit/>
          </a:bodyPr>
          <a:lstStyle/>
          <a:p>
            <a:pPr latinLnBrk="0"/>
            <a:r>
              <a:rPr lang="en-US" sz="1200" b="1" dirty="0">
                <a:solidFill>
                  <a:srgbClr val="32AEB8"/>
                </a:solidFill>
              </a:rPr>
              <a:t>50 </a:t>
            </a:r>
            <a:r>
              <a:rPr lang="en-US" sz="1200" b="1" dirty="0" err="1">
                <a:solidFill>
                  <a:srgbClr val="32AEB8"/>
                </a:solidFill>
              </a:rPr>
              <a:t>juta</a:t>
            </a:r>
            <a:r>
              <a:rPr lang="en-US" sz="1200" b="1" dirty="0">
                <a:solidFill>
                  <a:srgbClr val="32AEB8"/>
                </a:solidFill>
              </a:rPr>
              <a:t> </a:t>
            </a:r>
            <a:r>
              <a:rPr lang="en-US" sz="1200" b="1" dirty="0" err="1">
                <a:solidFill>
                  <a:srgbClr val="32AEB8"/>
                </a:solidFill>
              </a:rPr>
              <a:t>Alfamart</a:t>
            </a:r>
            <a:endParaRPr lang="id-ID" sz="1200" b="1" dirty="0">
              <a:solidFill>
                <a:srgbClr val="32AEB8"/>
              </a:solidFill>
            </a:endParaRPr>
          </a:p>
          <a:p>
            <a:pPr latinLnBrk="0"/>
            <a:endParaRPr lang="ko-KR" altLang="en-US" sz="900" b="1" dirty="0">
              <a:solidFill>
                <a:srgbClr val="32AEB8"/>
              </a:solidFill>
            </a:endParaRPr>
          </a:p>
        </p:txBody>
      </p:sp>
      <p:sp>
        <p:nvSpPr>
          <p:cNvPr id="17" name="TextBox 16">
            <a:extLst>
              <a:ext uri="{FF2B5EF4-FFF2-40B4-BE49-F238E27FC236}">
                <a16:creationId xmlns:a16="http://schemas.microsoft.com/office/drawing/2014/main" id="{85E8BF9B-126C-4998-95F2-E0EBB06B0F2F}"/>
              </a:ext>
            </a:extLst>
          </p:cNvPr>
          <p:cNvSpPr txBox="1"/>
          <p:nvPr/>
        </p:nvSpPr>
        <p:spPr>
          <a:xfrm>
            <a:off x="3419872" y="2600058"/>
            <a:ext cx="2022176" cy="338554"/>
          </a:xfrm>
          <a:prstGeom prst="rect">
            <a:avLst/>
          </a:prstGeom>
          <a:noFill/>
        </p:spPr>
        <p:txBody>
          <a:bodyPr wrap="square" rtlCol="0">
            <a:spAutoFit/>
          </a:bodyPr>
          <a:lstStyle/>
          <a:p>
            <a:pPr latinLnBrk="0"/>
            <a:r>
              <a:rPr lang="en-US" sz="1600" b="1" dirty="0" err="1">
                <a:solidFill>
                  <a:srgbClr val="32AEB8"/>
                </a:solidFill>
              </a:rPr>
              <a:t>Investasi</a:t>
            </a:r>
            <a:r>
              <a:rPr lang="en-US" sz="1600" b="1" dirty="0">
                <a:solidFill>
                  <a:srgbClr val="32AEB8"/>
                </a:solidFill>
              </a:rPr>
              <a:t> </a:t>
            </a:r>
            <a:r>
              <a:rPr lang="en-US" sz="1600" b="1" dirty="0" err="1">
                <a:solidFill>
                  <a:srgbClr val="32AEB8"/>
                </a:solidFill>
              </a:rPr>
              <a:t>saham</a:t>
            </a:r>
            <a:r>
              <a:rPr lang="id-ID" sz="1600" b="1" dirty="0">
                <a:solidFill>
                  <a:srgbClr val="32AEB8"/>
                </a:solidFill>
              </a:rPr>
              <a:t> </a:t>
            </a:r>
          </a:p>
        </p:txBody>
      </p:sp>
      <p:sp>
        <p:nvSpPr>
          <p:cNvPr id="18" name="TextBox 17">
            <a:extLst>
              <a:ext uri="{FF2B5EF4-FFF2-40B4-BE49-F238E27FC236}">
                <a16:creationId xmlns:a16="http://schemas.microsoft.com/office/drawing/2014/main" id="{08B55AED-C130-4B8E-A67E-BC5AC8F345CC}"/>
              </a:ext>
            </a:extLst>
          </p:cNvPr>
          <p:cNvSpPr txBox="1"/>
          <p:nvPr/>
        </p:nvSpPr>
        <p:spPr>
          <a:xfrm>
            <a:off x="5471714" y="3305585"/>
            <a:ext cx="792088" cy="415498"/>
          </a:xfrm>
          <a:prstGeom prst="rect">
            <a:avLst/>
          </a:prstGeom>
          <a:noFill/>
        </p:spPr>
        <p:txBody>
          <a:bodyPr wrap="square" rtlCol="0">
            <a:spAutoFit/>
          </a:bodyPr>
          <a:lstStyle/>
          <a:p>
            <a:pPr latinLnBrk="0"/>
            <a:r>
              <a:rPr lang="en-US" sz="1200" b="1" dirty="0">
                <a:solidFill>
                  <a:srgbClr val="32AEB8"/>
                </a:solidFill>
              </a:rPr>
              <a:t>100 </a:t>
            </a:r>
            <a:r>
              <a:rPr lang="en-US" sz="1200" b="1" dirty="0" err="1">
                <a:solidFill>
                  <a:srgbClr val="32AEB8"/>
                </a:solidFill>
              </a:rPr>
              <a:t>juta</a:t>
            </a:r>
            <a:r>
              <a:rPr lang="id-ID" sz="1200" b="1" dirty="0">
                <a:solidFill>
                  <a:srgbClr val="32AEB8"/>
                </a:solidFill>
              </a:rPr>
              <a:t> </a:t>
            </a:r>
          </a:p>
          <a:p>
            <a:pPr latinLnBrk="0"/>
            <a:endParaRPr lang="ko-KR" altLang="en-US" sz="900" b="1" dirty="0">
              <a:solidFill>
                <a:srgbClr val="32AEB8"/>
              </a:solidFill>
            </a:endParaRPr>
          </a:p>
        </p:txBody>
      </p:sp>
      <p:cxnSp>
        <p:nvCxnSpPr>
          <p:cNvPr id="19" name="Straight Arrow Connector 18">
            <a:extLst>
              <a:ext uri="{FF2B5EF4-FFF2-40B4-BE49-F238E27FC236}">
                <a16:creationId xmlns:a16="http://schemas.microsoft.com/office/drawing/2014/main" id="{D8B002B4-32F3-48B3-8BC2-E699EB5A8615}"/>
              </a:ext>
            </a:extLst>
          </p:cNvPr>
          <p:cNvCxnSpPr/>
          <p:nvPr/>
        </p:nvCxnSpPr>
        <p:spPr>
          <a:xfrm flipV="1">
            <a:off x="6283998" y="3212838"/>
            <a:ext cx="341784" cy="18549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8E2F551F-8DDF-44E0-BE00-513F83A19C4C}"/>
              </a:ext>
            </a:extLst>
          </p:cNvPr>
          <p:cNvCxnSpPr/>
          <p:nvPr/>
        </p:nvCxnSpPr>
        <p:spPr>
          <a:xfrm>
            <a:off x="6282563" y="3479987"/>
            <a:ext cx="341784" cy="13411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1" name="TextBox 20">
            <a:extLst>
              <a:ext uri="{FF2B5EF4-FFF2-40B4-BE49-F238E27FC236}">
                <a16:creationId xmlns:a16="http://schemas.microsoft.com/office/drawing/2014/main" id="{05897CED-02D1-4980-BA7F-14B3A208E3AE}"/>
              </a:ext>
            </a:extLst>
          </p:cNvPr>
          <p:cNvSpPr txBox="1"/>
          <p:nvPr/>
        </p:nvSpPr>
        <p:spPr>
          <a:xfrm>
            <a:off x="6661870" y="3505123"/>
            <a:ext cx="1396646" cy="415498"/>
          </a:xfrm>
          <a:prstGeom prst="rect">
            <a:avLst/>
          </a:prstGeom>
          <a:noFill/>
        </p:spPr>
        <p:txBody>
          <a:bodyPr wrap="square" rtlCol="0">
            <a:spAutoFit/>
          </a:bodyPr>
          <a:lstStyle/>
          <a:p>
            <a:pPr latinLnBrk="0"/>
            <a:r>
              <a:rPr lang="en-US" sz="1200" b="1" dirty="0">
                <a:solidFill>
                  <a:srgbClr val="32AEB8"/>
                </a:solidFill>
              </a:rPr>
              <a:t>30 </a:t>
            </a:r>
            <a:r>
              <a:rPr lang="en-US" sz="1200" b="1" dirty="0" err="1">
                <a:solidFill>
                  <a:srgbClr val="32AEB8"/>
                </a:solidFill>
              </a:rPr>
              <a:t>juta</a:t>
            </a:r>
            <a:r>
              <a:rPr lang="en-US" sz="1200" b="1" dirty="0">
                <a:solidFill>
                  <a:srgbClr val="32AEB8"/>
                </a:solidFill>
              </a:rPr>
              <a:t> </a:t>
            </a:r>
            <a:r>
              <a:rPr lang="en-US" sz="1200" b="1" dirty="0" err="1">
                <a:solidFill>
                  <a:srgbClr val="32AEB8"/>
                </a:solidFill>
              </a:rPr>
              <a:t>Indomart</a:t>
            </a:r>
            <a:endParaRPr lang="id-ID" sz="1200" b="1" dirty="0">
              <a:solidFill>
                <a:srgbClr val="32AEB8"/>
              </a:solidFill>
            </a:endParaRPr>
          </a:p>
          <a:p>
            <a:pPr latinLnBrk="0"/>
            <a:endParaRPr lang="ko-KR" altLang="en-US" sz="900" b="1" dirty="0">
              <a:solidFill>
                <a:srgbClr val="32AEB8"/>
              </a:solidFill>
            </a:endParaRPr>
          </a:p>
        </p:txBody>
      </p:sp>
      <p:sp>
        <p:nvSpPr>
          <p:cNvPr id="22" name="TextBox 21">
            <a:extLst>
              <a:ext uri="{FF2B5EF4-FFF2-40B4-BE49-F238E27FC236}">
                <a16:creationId xmlns:a16="http://schemas.microsoft.com/office/drawing/2014/main" id="{938E8D7B-EEBE-412C-BE7E-DC17A25F942E}"/>
              </a:ext>
            </a:extLst>
          </p:cNvPr>
          <p:cNvSpPr txBox="1"/>
          <p:nvPr/>
        </p:nvSpPr>
        <p:spPr>
          <a:xfrm>
            <a:off x="6661870" y="3073440"/>
            <a:ext cx="1396646" cy="415498"/>
          </a:xfrm>
          <a:prstGeom prst="rect">
            <a:avLst/>
          </a:prstGeom>
          <a:noFill/>
        </p:spPr>
        <p:txBody>
          <a:bodyPr wrap="square" rtlCol="0">
            <a:spAutoFit/>
          </a:bodyPr>
          <a:lstStyle/>
          <a:p>
            <a:pPr latinLnBrk="0"/>
            <a:r>
              <a:rPr lang="en-US" sz="1200" b="1" dirty="0">
                <a:solidFill>
                  <a:srgbClr val="32AEB8"/>
                </a:solidFill>
              </a:rPr>
              <a:t>70 </a:t>
            </a:r>
            <a:r>
              <a:rPr lang="en-US" sz="1200" b="1" dirty="0" err="1">
                <a:solidFill>
                  <a:srgbClr val="32AEB8"/>
                </a:solidFill>
              </a:rPr>
              <a:t>juta</a:t>
            </a:r>
            <a:r>
              <a:rPr lang="en-US" sz="1200" b="1" dirty="0">
                <a:solidFill>
                  <a:srgbClr val="32AEB8"/>
                </a:solidFill>
              </a:rPr>
              <a:t> </a:t>
            </a:r>
            <a:r>
              <a:rPr lang="en-US" sz="1200" b="1" dirty="0" err="1">
                <a:solidFill>
                  <a:srgbClr val="32AEB8"/>
                </a:solidFill>
              </a:rPr>
              <a:t>Alfamart</a:t>
            </a:r>
            <a:endParaRPr lang="id-ID" sz="1200" b="1" dirty="0">
              <a:solidFill>
                <a:srgbClr val="32AEB8"/>
              </a:solidFill>
            </a:endParaRPr>
          </a:p>
          <a:p>
            <a:pPr latinLnBrk="0"/>
            <a:endParaRPr lang="ko-KR" altLang="en-US" sz="900" b="1" dirty="0">
              <a:solidFill>
                <a:srgbClr val="32AEB8"/>
              </a:solidFill>
            </a:endParaRPr>
          </a:p>
        </p:txBody>
      </p:sp>
      <p:sp>
        <p:nvSpPr>
          <p:cNvPr id="23" name="TextBox 22">
            <a:extLst>
              <a:ext uri="{FF2B5EF4-FFF2-40B4-BE49-F238E27FC236}">
                <a16:creationId xmlns:a16="http://schemas.microsoft.com/office/drawing/2014/main" id="{D376C543-622E-4AC0-82B9-D15BB770E63D}"/>
              </a:ext>
            </a:extLst>
          </p:cNvPr>
          <p:cNvSpPr txBox="1"/>
          <p:nvPr/>
        </p:nvSpPr>
        <p:spPr>
          <a:xfrm>
            <a:off x="4281558" y="4255064"/>
            <a:ext cx="792088" cy="415498"/>
          </a:xfrm>
          <a:prstGeom prst="rect">
            <a:avLst/>
          </a:prstGeom>
          <a:noFill/>
        </p:spPr>
        <p:txBody>
          <a:bodyPr wrap="square" rtlCol="0">
            <a:spAutoFit/>
          </a:bodyPr>
          <a:lstStyle/>
          <a:p>
            <a:pPr latinLnBrk="0"/>
            <a:r>
              <a:rPr lang="en-US" sz="1200" b="1" dirty="0">
                <a:solidFill>
                  <a:srgbClr val="32AEB8"/>
                </a:solidFill>
              </a:rPr>
              <a:t>100 </a:t>
            </a:r>
            <a:r>
              <a:rPr lang="en-US" sz="1200" b="1" dirty="0" err="1">
                <a:solidFill>
                  <a:srgbClr val="32AEB8"/>
                </a:solidFill>
              </a:rPr>
              <a:t>juta</a:t>
            </a:r>
            <a:r>
              <a:rPr lang="id-ID" sz="1200" b="1" dirty="0">
                <a:solidFill>
                  <a:srgbClr val="32AEB8"/>
                </a:solidFill>
              </a:rPr>
              <a:t> </a:t>
            </a:r>
          </a:p>
          <a:p>
            <a:pPr latinLnBrk="0"/>
            <a:endParaRPr lang="ko-KR" altLang="en-US" sz="900" b="1" dirty="0">
              <a:solidFill>
                <a:srgbClr val="32AEB8"/>
              </a:solidFill>
            </a:endParaRPr>
          </a:p>
        </p:txBody>
      </p:sp>
      <p:cxnSp>
        <p:nvCxnSpPr>
          <p:cNvPr id="24" name="Straight Arrow Connector 23">
            <a:extLst>
              <a:ext uri="{FF2B5EF4-FFF2-40B4-BE49-F238E27FC236}">
                <a16:creationId xmlns:a16="http://schemas.microsoft.com/office/drawing/2014/main" id="{D377F85A-A5B7-45BC-B40C-02EB45F83E97}"/>
              </a:ext>
            </a:extLst>
          </p:cNvPr>
          <p:cNvCxnSpPr/>
          <p:nvPr/>
        </p:nvCxnSpPr>
        <p:spPr>
          <a:xfrm flipV="1">
            <a:off x="5093842" y="4162317"/>
            <a:ext cx="341784" cy="18549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EDE9209B-3D83-482C-B430-383C63C0CAE6}"/>
              </a:ext>
            </a:extLst>
          </p:cNvPr>
          <p:cNvCxnSpPr/>
          <p:nvPr/>
        </p:nvCxnSpPr>
        <p:spPr>
          <a:xfrm>
            <a:off x="5092407" y="4429466"/>
            <a:ext cx="341784" cy="13411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6" name="TextBox 25">
            <a:extLst>
              <a:ext uri="{FF2B5EF4-FFF2-40B4-BE49-F238E27FC236}">
                <a16:creationId xmlns:a16="http://schemas.microsoft.com/office/drawing/2014/main" id="{D09C044E-F9EA-4010-8504-64FB1D27E39E}"/>
              </a:ext>
            </a:extLst>
          </p:cNvPr>
          <p:cNvSpPr txBox="1"/>
          <p:nvPr/>
        </p:nvSpPr>
        <p:spPr>
          <a:xfrm>
            <a:off x="5471714" y="4454602"/>
            <a:ext cx="1396646" cy="276999"/>
          </a:xfrm>
          <a:prstGeom prst="rect">
            <a:avLst/>
          </a:prstGeom>
          <a:noFill/>
        </p:spPr>
        <p:txBody>
          <a:bodyPr wrap="square" rtlCol="0">
            <a:spAutoFit/>
          </a:bodyPr>
          <a:lstStyle/>
          <a:p>
            <a:pPr latinLnBrk="0"/>
            <a:r>
              <a:rPr lang="en-US" sz="1200" b="1" dirty="0">
                <a:solidFill>
                  <a:srgbClr val="32AEB8"/>
                </a:solidFill>
              </a:rPr>
              <a:t>?? </a:t>
            </a:r>
            <a:r>
              <a:rPr lang="en-US" sz="1200" b="1" dirty="0" err="1">
                <a:solidFill>
                  <a:srgbClr val="32AEB8"/>
                </a:solidFill>
              </a:rPr>
              <a:t>juta</a:t>
            </a:r>
            <a:r>
              <a:rPr lang="en-US" sz="1200" b="1" dirty="0">
                <a:solidFill>
                  <a:srgbClr val="32AEB8"/>
                </a:solidFill>
              </a:rPr>
              <a:t> </a:t>
            </a:r>
            <a:r>
              <a:rPr lang="en-US" sz="1200" b="1" dirty="0" err="1">
                <a:solidFill>
                  <a:srgbClr val="32AEB8"/>
                </a:solidFill>
              </a:rPr>
              <a:t>Indomart</a:t>
            </a:r>
            <a:endParaRPr lang="id-ID" sz="1200" b="1" dirty="0">
              <a:solidFill>
                <a:srgbClr val="32AEB8"/>
              </a:solidFill>
            </a:endParaRPr>
          </a:p>
        </p:txBody>
      </p:sp>
      <p:sp>
        <p:nvSpPr>
          <p:cNvPr id="27" name="TextBox 26">
            <a:extLst>
              <a:ext uri="{FF2B5EF4-FFF2-40B4-BE49-F238E27FC236}">
                <a16:creationId xmlns:a16="http://schemas.microsoft.com/office/drawing/2014/main" id="{218ED7FD-F83D-4977-A3E6-13C478804E61}"/>
              </a:ext>
            </a:extLst>
          </p:cNvPr>
          <p:cNvSpPr txBox="1"/>
          <p:nvPr/>
        </p:nvSpPr>
        <p:spPr>
          <a:xfrm>
            <a:off x="5471714" y="4022919"/>
            <a:ext cx="1396646" cy="415498"/>
          </a:xfrm>
          <a:prstGeom prst="rect">
            <a:avLst/>
          </a:prstGeom>
          <a:noFill/>
        </p:spPr>
        <p:txBody>
          <a:bodyPr wrap="square" rtlCol="0">
            <a:spAutoFit/>
          </a:bodyPr>
          <a:lstStyle/>
          <a:p>
            <a:pPr latinLnBrk="0"/>
            <a:r>
              <a:rPr lang="en-US" sz="1200" b="1" dirty="0">
                <a:solidFill>
                  <a:srgbClr val="32AEB8"/>
                </a:solidFill>
              </a:rPr>
              <a:t>?? </a:t>
            </a:r>
            <a:r>
              <a:rPr lang="en-US" sz="1200" b="1" dirty="0" err="1">
                <a:solidFill>
                  <a:srgbClr val="32AEB8"/>
                </a:solidFill>
              </a:rPr>
              <a:t>juta</a:t>
            </a:r>
            <a:r>
              <a:rPr lang="en-US" sz="1200" b="1" dirty="0">
                <a:solidFill>
                  <a:srgbClr val="32AEB8"/>
                </a:solidFill>
              </a:rPr>
              <a:t> </a:t>
            </a:r>
            <a:r>
              <a:rPr lang="en-US" sz="1200" b="1" dirty="0" err="1">
                <a:solidFill>
                  <a:srgbClr val="32AEB8"/>
                </a:solidFill>
              </a:rPr>
              <a:t>Alfamart</a:t>
            </a:r>
            <a:endParaRPr lang="id-ID" sz="1200" b="1" dirty="0">
              <a:solidFill>
                <a:srgbClr val="32AEB8"/>
              </a:solidFill>
            </a:endParaRPr>
          </a:p>
          <a:p>
            <a:pPr latinLnBrk="0"/>
            <a:endParaRPr lang="ko-KR" altLang="en-US" sz="900" b="1" dirty="0">
              <a:solidFill>
                <a:srgbClr val="32AEB8"/>
              </a:solidFill>
            </a:endParaRPr>
          </a:p>
        </p:txBody>
      </p:sp>
    </p:spTree>
    <p:extLst>
      <p:ext uri="{BB962C8B-B14F-4D97-AF65-F5344CB8AC3E}">
        <p14:creationId xmlns:p14="http://schemas.microsoft.com/office/powerpoint/2010/main" val="302316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par>
                                <p:cTn id="16" presetID="14" presetClass="entr" presetSubtype="1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par>
                                <p:cTn id="19" presetID="14" presetClass="entr" presetSubtype="1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randombar(horizontal)">
                                      <p:cBhvr>
                                        <p:cTn id="21" dur="500"/>
                                        <p:tgtEl>
                                          <p:spTgt spid="14"/>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randombar(horizontal)">
                                      <p:cBhvr>
                                        <p:cTn id="24" dur="500"/>
                                        <p:tgtEl>
                                          <p:spTgt spid="15"/>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horizontal)">
                                      <p:cBhvr>
                                        <p:cTn id="27" dur="500"/>
                                        <p:tgtEl>
                                          <p:spTgt spid="16"/>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randombar(horizontal)">
                                      <p:cBhvr>
                                        <p:cTn id="30" dur="500"/>
                                        <p:tgtEl>
                                          <p:spTgt spid="18"/>
                                        </p:tgtEl>
                                      </p:cBhvr>
                                    </p:animEffect>
                                  </p:childTnLst>
                                </p:cTn>
                              </p:par>
                              <p:par>
                                <p:cTn id="31" presetID="14" presetClass="entr" presetSubtype="1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randombar(horizontal)">
                                      <p:cBhvr>
                                        <p:cTn id="33" dur="500"/>
                                        <p:tgtEl>
                                          <p:spTgt spid="19"/>
                                        </p:tgtEl>
                                      </p:cBhvr>
                                    </p:animEffect>
                                  </p:childTnLst>
                                </p:cTn>
                              </p:par>
                              <p:par>
                                <p:cTn id="34" presetID="14" presetClass="entr" presetSubtype="1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randombar(horizontal)">
                                      <p:cBhvr>
                                        <p:cTn id="36" dur="500"/>
                                        <p:tgtEl>
                                          <p:spTgt spid="20"/>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randombar(horizontal)">
                                      <p:cBhvr>
                                        <p:cTn id="39" dur="500"/>
                                        <p:tgtEl>
                                          <p:spTgt spid="21"/>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randombar(horizontal)">
                                      <p:cBhvr>
                                        <p:cTn id="42" dur="500"/>
                                        <p:tgtEl>
                                          <p:spTgt spid="22"/>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randombar(horizontal)">
                                      <p:cBhvr>
                                        <p:cTn id="45" dur="500"/>
                                        <p:tgtEl>
                                          <p:spTgt spid="23"/>
                                        </p:tgtEl>
                                      </p:cBhvr>
                                    </p:animEffect>
                                  </p:childTnLst>
                                </p:cTn>
                              </p:par>
                              <p:par>
                                <p:cTn id="46" presetID="14" presetClass="entr" presetSubtype="1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randombar(horizontal)">
                                      <p:cBhvr>
                                        <p:cTn id="48" dur="500"/>
                                        <p:tgtEl>
                                          <p:spTgt spid="24"/>
                                        </p:tgtEl>
                                      </p:cBhvr>
                                    </p:animEffect>
                                  </p:childTnLst>
                                </p:cTn>
                              </p:par>
                              <p:par>
                                <p:cTn id="49" presetID="14" presetClass="entr" presetSubtype="1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randombar(horizontal)">
                                      <p:cBhvr>
                                        <p:cTn id="51" dur="500"/>
                                        <p:tgtEl>
                                          <p:spTgt spid="25"/>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randombar(horizontal)">
                                      <p:cBhvr>
                                        <p:cTn id="54" dur="500"/>
                                        <p:tgtEl>
                                          <p:spTgt spid="26"/>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randombar(horizontal)">
                                      <p:cBhvr>
                                        <p:cTn id="5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7" grpId="0"/>
      <p:bldP spid="18" grpId="0"/>
      <p:bldP spid="21" grpId="0"/>
      <p:bldP spid="22" grpId="0"/>
      <p:bldP spid="23"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5A27610-9F82-407D-AA13-218951716894}"/>
              </a:ext>
            </a:extLst>
          </p:cNvPr>
          <p:cNvGrpSpPr/>
          <p:nvPr/>
        </p:nvGrpSpPr>
        <p:grpSpPr>
          <a:xfrm rot="20670820">
            <a:off x="1866878" y="1998273"/>
            <a:ext cx="1626558" cy="1505979"/>
            <a:chOff x="1064519" y="1872500"/>
            <a:chExt cx="1561257" cy="1445520"/>
          </a:xfrm>
          <a:solidFill>
            <a:srgbClr val="F2A40D"/>
          </a:solidFill>
        </p:grpSpPr>
        <p:sp>
          <p:nvSpPr>
            <p:cNvPr id="36" name="Freeform: Shape 38">
              <a:extLst>
                <a:ext uri="{FF2B5EF4-FFF2-40B4-BE49-F238E27FC236}">
                  <a16:creationId xmlns:a16="http://schemas.microsoft.com/office/drawing/2014/main" id="{620EEB4E-06ED-44F0-BB83-42A268F75222}"/>
                </a:ext>
              </a:extLst>
            </p:cNvPr>
            <p:cNvSpPr/>
            <p:nvPr/>
          </p:nvSpPr>
          <p:spPr>
            <a:xfrm>
              <a:off x="1634779" y="2819951"/>
              <a:ext cx="110877" cy="179829"/>
            </a:xfrm>
            <a:custGeom>
              <a:avLst/>
              <a:gdLst>
                <a:gd name="connsiteX0" fmla="*/ 95575 w 110877"/>
                <a:gd name="connsiteY0" fmla="*/ 170244 h 179829"/>
                <a:gd name="connsiteX1" fmla="*/ 68653 w 110877"/>
                <a:gd name="connsiteY1" fmla="*/ 178699 h 179829"/>
                <a:gd name="connsiteX2" fmla="*/ 41280 w 110877"/>
                <a:gd name="connsiteY2" fmla="*/ 164423 h 179829"/>
                <a:gd name="connsiteX3" fmla="*/ 1260 w 110877"/>
                <a:gd name="connsiteY3" fmla="*/ 37088 h 179829"/>
                <a:gd name="connsiteX4" fmla="*/ 15536 w 110877"/>
                <a:gd name="connsiteY4" fmla="*/ 9715 h 179829"/>
                <a:gd name="connsiteX5" fmla="*/ 42458 w 110877"/>
                <a:gd name="connsiteY5" fmla="*/ 1260 h 179829"/>
                <a:gd name="connsiteX6" fmla="*/ 69831 w 110877"/>
                <a:gd name="connsiteY6" fmla="*/ 15536 h 179829"/>
                <a:gd name="connsiteX7" fmla="*/ 109851 w 110877"/>
                <a:gd name="connsiteY7" fmla="*/ 142872 h 179829"/>
                <a:gd name="connsiteX8" fmla="*/ 95575 w 110877"/>
                <a:gd name="connsiteY8" fmla="*/ 170244 h 17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77" h="179829">
                  <a:moveTo>
                    <a:pt x="95575" y="170244"/>
                  </a:moveTo>
                  <a:lnTo>
                    <a:pt x="68653" y="178699"/>
                  </a:lnTo>
                  <a:cubicBezTo>
                    <a:pt x="57184" y="182302"/>
                    <a:pt x="44884" y="175858"/>
                    <a:pt x="41280" y="164423"/>
                  </a:cubicBezTo>
                  <a:lnTo>
                    <a:pt x="1260" y="37088"/>
                  </a:lnTo>
                  <a:cubicBezTo>
                    <a:pt x="-2343" y="25619"/>
                    <a:pt x="4102" y="13318"/>
                    <a:pt x="15536" y="9715"/>
                  </a:cubicBezTo>
                  <a:lnTo>
                    <a:pt x="42458" y="1260"/>
                  </a:lnTo>
                  <a:cubicBezTo>
                    <a:pt x="53927" y="-2343"/>
                    <a:pt x="66228" y="4102"/>
                    <a:pt x="69831" y="15536"/>
                  </a:cubicBezTo>
                  <a:lnTo>
                    <a:pt x="109851" y="142872"/>
                  </a:lnTo>
                  <a:cubicBezTo>
                    <a:pt x="113454" y="154341"/>
                    <a:pt x="107044" y="166641"/>
                    <a:pt x="95575" y="170244"/>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37" name="Freeform: Shape 39">
              <a:extLst>
                <a:ext uri="{FF2B5EF4-FFF2-40B4-BE49-F238E27FC236}">
                  <a16:creationId xmlns:a16="http://schemas.microsoft.com/office/drawing/2014/main" id="{A23A5F8A-D025-4F68-9E6F-A77A48EB3781}"/>
                </a:ext>
              </a:extLst>
            </p:cNvPr>
            <p:cNvSpPr/>
            <p:nvPr/>
          </p:nvSpPr>
          <p:spPr>
            <a:xfrm>
              <a:off x="2539846" y="2271312"/>
              <a:ext cx="85930" cy="302834"/>
            </a:xfrm>
            <a:custGeom>
              <a:avLst/>
              <a:gdLst>
                <a:gd name="connsiteX0" fmla="*/ 17377 w 85929"/>
                <a:gd name="connsiteY0" fmla="*/ 260 h 302833"/>
                <a:gd name="connsiteX1" fmla="*/ 1646 w 85929"/>
                <a:gd name="connsiteY1" fmla="*/ 145163 h 302833"/>
                <a:gd name="connsiteX2" fmla="*/ 260 w 85929"/>
                <a:gd name="connsiteY2" fmla="*/ 145163 h 302833"/>
                <a:gd name="connsiteX3" fmla="*/ 953 w 85929"/>
                <a:gd name="connsiteY3" fmla="*/ 151434 h 302833"/>
                <a:gd name="connsiteX4" fmla="*/ 260 w 85929"/>
                <a:gd name="connsiteY4" fmla="*/ 157706 h 302833"/>
                <a:gd name="connsiteX5" fmla="*/ 1646 w 85929"/>
                <a:gd name="connsiteY5" fmla="*/ 157706 h 302833"/>
                <a:gd name="connsiteX6" fmla="*/ 17377 w 85929"/>
                <a:gd name="connsiteY6" fmla="*/ 302643 h 302833"/>
                <a:gd name="connsiteX7" fmla="*/ 85843 w 85929"/>
                <a:gd name="connsiteY7" fmla="*/ 244433 h 302833"/>
                <a:gd name="connsiteX8" fmla="*/ 85843 w 85929"/>
                <a:gd name="connsiteY8" fmla="*/ 157706 h 302833"/>
                <a:gd name="connsiteX9" fmla="*/ 85843 w 85929"/>
                <a:gd name="connsiteY9" fmla="*/ 145163 h 302833"/>
                <a:gd name="connsiteX10" fmla="*/ 85843 w 85929"/>
                <a:gd name="connsiteY10" fmla="*/ 58436 h 3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929" h="302833">
                  <a:moveTo>
                    <a:pt x="17377" y="260"/>
                  </a:moveTo>
                  <a:lnTo>
                    <a:pt x="1646" y="145163"/>
                  </a:lnTo>
                  <a:lnTo>
                    <a:pt x="260" y="145163"/>
                  </a:lnTo>
                  <a:lnTo>
                    <a:pt x="953" y="151434"/>
                  </a:lnTo>
                  <a:lnTo>
                    <a:pt x="260" y="157706"/>
                  </a:lnTo>
                  <a:lnTo>
                    <a:pt x="1646" y="157706"/>
                  </a:lnTo>
                  <a:lnTo>
                    <a:pt x="17377" y="302643"/>
                  </a:lnTo>
                  <a:lnTo>
                    <a:pt x="85843" y="244433"/>
                  </a:lnTo>
                  <a:lnTo>
                    <a:pt x="85843" y="157706"/>
                  </a:lnTo>
                  <a:lnTo>
                    <a:pt x="85843" y="145163"/>
                  </a:lnTo>
                  <a:lnTo>
                    <a:pt x="85843" y="58436"/>
                  </a:ln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38" name="Freeform: Shape 40">
              <a:extLst>
                <a:ext uri="{FF2B5EF4-FFF2-40B4-BE49-F238E27FC236}">
                  <a16:creationId xmlns:a16="http://schemas.microsoft.com/office/drawing/2014/main" id="{2B42E08C-8FE5-487E-BC35-77DF011B5DA4}"/>
                </a:ext>
              </a:extLst>
            </p:cNvPr>
            <p:cNvSpPr/>
            <p:nvPr/>
          </p:nvSpPr>
          <p:spPr>
            <a:xfrm>
              <a:off x="1326355" y="2477085"/>
              <a:ext cx="459448" cy="840935"/>
            </a:xfrm>
            <a:custGeom>
              <a:avLst/>
              <a:gdLst>
                <a:gd name="connsiteX0" fmla="*/ 423750 w 459447"/>
                <a:gd name="connsiteY0" fmla="*/ 795051 h 840935"/>
                <a:gd name="connsiteX1" fmla="*/ 284980 w 459447"/>
                <a:gd name="connsiteY1" fmla="*/ 838674 h 840935"/>
                <a:gd name="connsiteX2" fmla="*/ 221122 w 459447"/>
                <a:gd name="connsiteY2" fmla="*/ 805342 h 840935"/>
                <a:gd name="connsiteX3" fmla="*/ 2590 w 459447"/>
                <a:gd name="connsiteY3" fmla="*/ 110072 h 840935"/>
                <a:gd name="connsiteX4" fmla="*/ 35922 w 459447"/>
                <a:gd name="connsiteY4" fmla="*/ 46213 h 840935"/>
                <a:gd name="connsiteX5" fmla="*/ 174692 w 459447"/>
                <a:gd name="connsiteY5" fmla="*/ 2590 h 840935"/>
                <a:gd name="connsiteX6" fmla="*/ 238551 w 459447"/>
                <a:gd name="connsiteY6" fmla="*/ 35922 h 840935"/>
                <a:gd name="connsiteX7" fmla="*/ 457048 w 459447"/>
                <a:gd name="connsiteY7" fmla="*/ 731227 h 840935"/>
                <a:gd name="connsiteX8" fmla="*/ 423750 w 459447"/>
                <a:gd name="connsiteY8" fmla="*/ 795051 h 84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47" h="840935">
                  <a:moveTo>
                    <a:pt x="423750" y="795051"/>
                  </a:moveTo>
                  <a:lnTo>
                    <a:pt x="284980" y="838674"/>
                  </a:lnTo>
                  <a:cubicBezTo>
                    <a:pt x="258266" y="847059"/>
                    <a:pt x="229507" y="832091"/>
                    <a:pt x="221122" y="805342"/>
                  </a:cubicBezTo>
                  <a:lnTo>
                    <a:pt x="2590" y="110072"/>
                  </a:lnTo>
                  <a:cubicBezTo>
                    <a:pt x="-5795" y="83357"/>
                    <a:pt x="9173" y="54598"/>
                    <a:pt x="35922" y="46213"/>
                  </a:cubicBezTo>
                  <a:lnTo>
                    <a:pt x="174692" y="2590"/>
                  </a:lnTo>
                  <a:cubicBezTo>
                    <a:pt x="201407" y="-5795"/>
                    <a:pt x="230165" y="9173"/>
                    <a:pt x="238551" y="35922"/>
                  </a:cubicBezTo>
                  <a:lnTo>
                    <a:pt x="457048" y="731227"/>
                  </a:lnTo>
                  <a:cubicBezTo>
                    <a:pt x="465468" y="757942"/>
                    <a:pt x="450465" y="786666"/>
                    <a:pt x="423750" y="795051"/>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39" name="Freeform: Shape 41">
              <a:extLst>
                <a:ext uri="{FF2B5EF4-FFF2-40B4-BE49-F238E27FC236}">
                  <a16:creationId xmlns:a16="http://schemas.microsoft.com/office/drawing/2014/main" id="{9810FBDC-B7DE-4829-B156-4D8F1256CA88}"/>
                </a:ext>
              </a:extLst>
            </p:cNvPr>
            <p:cNvSpPr/>
            <p:nvPr/>
          </p:nvSpPr>
          <p:spPr>
            <a:xfrm>
              <a:off x="1471820" y="1927904"/>
              <a:ext cx="1038782" cy="989580"/>
            </a:xfrm>
            <a:custGeom>
              <a:avLst/>
              <a:gdLst>
                <a:gd name="connsiteX0" fmla="*/ 541133 w 1038782"/>
                <a:gd name="connsiteY0" fmla="*/ 221633 h 989580"/>
                <a:gd name="connsiteX1" fmla="*/ 260 w 1038782"/>
                <a:gd name="connsiteY1" fmla="*/ 221633 h 989580"/>
                <a:gd name="connsiteX2" fmla="*/ 260 w 1038782"/>
                <a:gd name="connsiteY2" fmla="*/ 487393 h 989580"/>
                <a:gd name="connsiteX3" fmla="*/ 260 w 1038782"/>
                <a:gd name="connsiteY3" fmla="*/ 502326 h 989580"/>
                <a:gd name="connsiteX4" fmla="*/ 260 w 1038782"/>
                <a:gd name="connsiteY4" fmla="*/ 768086 h 989580"/>
                <a:gd name="connsiteX5" fmla="*/ 541133 w 1038782"/>
                <a:gd name="connsiteY5" fmla="*/ 768086 h 989580"/>
                <a:gd name="connsiteX6" fmla="*/ 1038626 w 1038782"/>
                <a:gd name="connsiteY6" fmla="*/ 989459 h 989580"/>
                <a:gd name="connsiteX7" fmla="*/ 1038626 w 1038782"/>
                <a:gd name="connsiteY7" fmla="*/ 502326 h 989580"/>
                <a:gd name="connsiteX8" fmla="*/ 1038626 w 1038782"/>
                <a:gd name="connsiteY8" fmla="*/ 487393 h 989580"/>
                <a:gd name="connsiteX9" fmla="*/ 1038626 w 1038782"/>
                <a:gd name="connsiteY9" fmla="*/ 260 h 989580"/>
                <a:gd name="connsiteX10" fmla="*/ 541133 w 1038782"/>
                <a:gd name="connsiteY10" fmla="*/ 221633 h 98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8782" h="989580">
                  <a:moveTo>
                    <a:pt x="541133" y="221633"/>
                  </a:moveTo>
                  <a:lnTo>
                    <a:pt x="260" y="221633"/>
                  </a:lnTo>
                  <a:lnTo>
                    <a:pt x="260" y="487393"/>
                  </a:lnTo>
                  <a:lnTo>
                    <a:pt x="260" y="502326"/>
                  </a:lnTo>
                  <a:lnTo>
                    <a:pt x="260" y="768086"/>
                  </a:lnTo>
                  <a:lnTo>
                    <a:pt x="541133" y="768086"/>
                  </a:lnTo>
                  <a:cubicBezTo>
                    <a:pt x="541133" y="768086"/>
                    <a:pt x="851521" y="802319"/>
                    <a:pt x="1038626" y="989459"/>
                  </a:cubicBezTo>
                  <a:lnTo>
                    <a:pt x="1038626" y="502326"/>
                  </a:lnTo>
                  <a:lnTo>
                    <a:pt x="1038626" y="487393"/>
                  </a:lnTo>
                  <a:lnTo>
                    <a:pt x="1038626" y="260"/>
                  </a:lnTo>
                  <a:cubicBezTo>
                    <a:pt x="851486" y="187400"/>
                    <a:pt x="541133" y="221633"/>
                    <a:pt x="541133" y="221633"/>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40" name="Freeform: Shape 42">
              <a:extLst>
                <a:ext uri="{FF2B5EF4-FFF2-40B4-BE49-F238E27FC236}">
                  <a16:creationId xmlns:a16="http://schemas.microsoft.com/office/drawing/2014/main" id="{977B3F1A-7361-4CDC-8D96-D9C7790A42E4}"/>
                </a:ext>
              </a:extLst>
            </p:cNvPr>
            <p:cNvSpPr/>
            <p:nvPr/>
          </p:nvSpPr>
          <p:spPr>
            <a:xfrm>
              <a:off x="2510221" y="1872500"/>
              <a:ext cx="59597" cy="1100458"/>
            </a:xfrm>
            <a:custGeom>
              <a:avLst/>
              <a:gdLst>
                <a:gd name="connsiteX0" fmla="*/ 41562 w 59596"/>
                <a:gd name="connsiteY0" fmla="*/ 1100267 h 1100457"/>
                <a:gd name="connsiteX1" fmla="*/ 18277 w 59596"/>
                <a:gd name="connsiteY1" fmla="*/ 1100267 h 1100457"/>
                <a:gd name="connsiteX2" fmla="*/ 260 w 59596"/>
                <a:gd name="connsiteY2" fmla="*/ 1082250 h 1100457"/>
                <a:gd name="connsiteX3" fmla="*/ 260 w 59596"/>
                <a:gd name="connsiteY3" fmla="*/ 18277 h 1100457"/>
                <a:gd name="connsiteX4" fmla="*/ 18277 w 59596"/>
                <a:gd name="connsiteY4" fmla="*/ 260 h 1100457"/>
                <a:gd name="connsiteX5" fmla="*/ 41562 w 59596"/>
                <a:gd name="connsiteY5" fmla="*/ 260 h 1100457"/>
                <a:gd name="connsiteX6" fmla="*/ 59579 w 59596"/>
                <a:gd name="connsiteY6" fmla="*/ 18277 h 1100457"/>
                <a:gd name="connsiteX7" fmla="*/ 59579 w 59596"/>
                <a:gd name="connsiteY7" fmla="*/ 1082250 h 1100457"/>
                <a:gd name="connsiteX8" fmla="*/ 41562 w 59596"/>
                <a:gd name="connsiteY8" fmla="*/ 1100267 h 110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96" h="1100457">
                  <a:moveTo>
                    <a:pt x="41562" y="1100267"/>
                  </a:moveTo>
                  <a:lnTo>
                    <a:pt x="18277" y="1100267"/>
                  </a:lnTo>
                  <a:cubicBezTo>
                    <a:pt x="8368" y="1100267"/>
                    <a:pt x="260" y="1092159"/>
                    <a:pt x="260" y="1082250"/>
                  </a:cubicBezTo>
                  <a:lnTo>
                    <a:pt x="260" y="18277"/>
                  </a:lnTo>
                  <a:cubicBezTo>
                    <a:pt x="260" y="8368"/>
                    <a:pt x="8368" y="260"/>
                    <a:pt x="18277" y="260"/>
                  </a:cubicBezTo>
                  <a:lnTo>
                    <a:pt x="41562" y="260"/>
                  </a:lnTo>
                  <a:cubicBezTo>
                    <a:pt x="51471" y="260"/>
                    <a:pt x="59579" y="8368"/>
                    <a:pt x="59579" y="18277"/>
                  </a:cubicBezTo>
                  <a:lnTo>
                    <a:pt x="59579" y="1082250"/>
                  </a:lnTo>
                  <a:cubicBezTo>
                    <a:pt x="59579" y="1092159"/>
                    <a:pt x="51471" y="1100267"/>
                    <a:pt x="41562" y="1100267"/>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41" name="Freeform: Shape 43">
              <a:extLst>
                <a:ext uri="{FF2B5EF4-FFF2-40B4-BE49-F238E27FC236}">
                  <a16:creationId xmlns:a16="http://schemas.microsoft.com/office/drawing/2014/main" id="{67BAA5B1-430A-4745-A139-442DA0F46DB5}"/>
                </a:ext>
              </a:extLst>
            </p:cNvPr>
            <p:cNvSpPr/>
            <p:nvPr/>
          </p:nvSpPr>
          <p:spPr>
            <a:xfrm>
              <a:off x="1064519" y="2288498"/>
              <a:ext cx="126123" cy="267492"/>
            </a:xfrm>
            <a:custGeom>
              <a:avLst/>
              <a:gdLst>
                <a:gd name="connsiteX0" fmla="*/ 260 w 126122"/>
                <a:gd name="connsiteY0" fmla="*/ 260 h 267491"/>
                <a:gd name="connsiteX1" fmla="*/ 126071 w 126122"/>
                <a:gd name="connsiteY1" fmla="*/ 260 h 267491"/>
                <a:gd name="connsiteX2" fmla="*/ 126071 w 126122"/>
                <a:gd name="connsiteY2" fmla="*/ 267266 h 267491"/>
                <a:gd name="connsiteX3" fmla="*/ 260 w 126122"/>
                <a:gd name="connsiteY3" fmla="*/ 267266 h 267491"/>
              </a:gdLst>
              <a:ahLst/>
              <a:cxnLst>
                <a:cxn ang="0">
                  <a:pos x="connsiteX0" y="connsiteY0"/>
                </a:cxn>
                <a:cxn ang="0">
                  <a:pos x="connsiteX1" y="connsiteY1"/>
                </a:cxn>
                <a:cxn ang="0">
                  <a:pos x="connsiteX2" y="connsiteY2"/>
                </a:cxn>
                <a:cxn ang="0">
                  <a:pos x="connsiteX3" y="connsiteY3"/>
                </a:cxn>
              </a:cxnLst>
              <a:rect l="l" t="t" r="r" b="b"/>
              <a:pathLst>
                <a:path w="126122" h="267491">
                  <a:moveTo>
                    <a:pt x="260" y="260"/>
                  </a:moveTo>
                  <a:lnTo>
                    <a:pt x="126071" y="260"/>
                  </a:lnTo>
                  <a:lnTo>
                    <a:pt x="126071" y="267266"/>
                  </a:lnTo>
                  <a:lnTo>
                    <a:pt x="260" y="267266"/>
                  </a:ln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42" name="Freeform: Shape 44">
              <a:extLst>
                <a:ext uri="{FF2B5EF4-FFF2-40B4-BE49-F238E27FC236}">
                  <a16:creationId xmlns:a16="http://schemas.microsoft.com/office/drawing/2014/main" id="{DE5CE5B4-1C11-4FCB-9D7B-4F295529D84D}"/>
                </a:ext>
              </a:extLst>
            </p:cNvPr>
            <p:cNvSpPr/>
            <p:nvPr/>
          </p:nvSpPr>
          <p:spPr>
            <a:xfrm>
              <a:off x="1122660" y="2149278"/>
              <a:ext cx="349610" cy="545724"/>
            </a:xfrm>
            <a:custGeom>
              <a:avLst/>
              <a:gdLst>
                <a:gd name="connsiteX0" fmla="*/ 132620 w 349610"/>
                <a:gd name="connsiteY0" fmla="*/ 260 h 545724"/>
                <a:gd name="connsiteX1" fmla="*/ 260 w 349610"/>
                <a:gd name="connsiteY1" fmla="*/ 78463 h 545724"/>
                <a:gd name="connsiteX2" fmla="*/ 260 w 349610"/>
                <a:gd name="connsiteY2" fmla="*/ 269727 h 545724"/>
                <a:gd name="connsiteX3" fmla="*/ 260 w 349610"/>
                <a:gd name="connsiteY3" fmla="*/ 276206 h 545724"/>
                <a:gd name="connsiteX4" fmla="*/ 260 w 349610"/>
                <a:gd name="connsiteY4" fmla="*/ 467469 h 545724"/>
                <a:gd name="connsiteX5" fmla="*/ 132620 w 349610"/>
                <a:gd name="connsiteY5" fmla="*/ 545673 h 545724"/>
                <a:gd name="connsiteX6" fmla="*/ 349420 w 349610"/>
                <a:gd name="connsiteY6" fmla="*/ 545673 h 545724"/>
                <a:gd name="connsiteX7" fmla="*/ 349420 w 349610"/>
                <a:gd name="connsiteY7" fmla="*/ 276206 h 545724"/>
                <a:gd name="connsiteX8" fmla="*/ 349420 w 349610"/>
                <a:gd name="connsiteY8" fmla="*/ 269727 h 545724"/>
                <a:gd name="connsiteX9" fmla="*/ 349420 w 349610"/>
                <a:gd name="connsiteY9" fmla="*/ 260 h 54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0" h="545724">
                  <a:moveTo>
                    <a:pt x="132620" y="260"/>
                  </a:moveTo>
                  <a:lnTo>
                    <a:pt x="260" y="78463"/>
                  </a:lnTo>
                  <a:lnTo>
                    <a:pt x="260" y="269727"/>
                  </a:lnTo>
                  <a:lnTo>
                    <a:pt x="260" y="276206"/>
                  </a:lnTo>
                  <a:lnTo>
                    <a:pt x="260" y="467469"/>
                  </a:lnTo>
                  <a:lnTo>
                    <a:pt x="132620" y="545673"/>
                  </a:lnTo>
                  <a:lnTo>
                    <a:pt x="349420" y="545673"/>
                  </a:lnTo>
                  <a:lnTo>
                    <a:pt x="349420" y="276206"/>
                  </a:lnTo>
                  <a:lnTo>
                    <a:pt x="349420" y="269727"/>
                  </a:lnTo>
                  <a:lnTo>
                    <a:pt x="349420" y="260"/>
                  </a:ln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grpSp>
      <p:sp>
        <p:nvSpPr>
          <p:cNvPr id="2" name="Text Placeholder 1"/>
          <p:cNvSpPr>
            <a:spLocks noGrp="1"/>
          </p:cNvSpPr>
          <p:nvPr>
            <p:ph type="body" sz="quarter" idx="10"/>
          </p:nvPr>
        </p:nvSpPr>
        <p:spPr>
          <a:xfrm>
            <a:off x="1115616" y="302632"/>
            <a:ext cx="8028384" cy="576064"/>
          </a:xfrm>
        </p:spPr>
        <p:txBody>
          <a:bodyPr/>
          <a:lstStyle/>
          <a:p>
            <a:pPr latinLnBrk="0"/>
            <a:r>
              <a:rPr lang="en-US" altLang="ko-KR" b="1" dirty="0">
                <a:solidFill>
                  <a:srgbClr val="32AEB8"/>
                </a:solidFill>
              </a:rPr>
              <a:t>04. </a:t>
            </a:r>
            <a:r>
              <a:rPr lang="en-US" altLang="ko-KR" b="1" dirty="0" err="1">
                <a:solidFill>
                  <a:srgbClr val="32AEB8"/>
                </a:solidFill>
              </a:rPr>
              <a:t>Pengolahan</a:t>
            </a:r>
            <a:r>
              <a:rPr lang="en-US" altLang="ko-KR" b="1" dirty="0">
                <a:solidFill>
                  <a:srgbClr val="32AEB8"/>
                </a:solidFill>
              </a:rPr>
              <a:t> Data</a:t>
            </a:r>
            <a:endParaRPr lang="ko-KR" altLang="en-US" b="1" dirty="0">
              <a:solidFill>
                <a:srgbClr val="32AEB8"/>
              </a:solidFill>
            </a:endParaRPr>
          </a:p>
        </p:txBody>
      </p:sp>
      <p:grpSp>
        <p:nvGrpSpPr>
          <p:cNvPr id="29" name="Group 28">
            <a:extLst>
              <a:ext uri="{FF2B5EF4-FFF2-40B4-BE49-F238E27FC236}">
                <a16:creationId xmlns:a16="http://schemas.microsoft.com/office/drawing/2014/main" id="{84AB299D-12B9-46D3-A5FF-DA39C6242B4B}"/>
              </a:ext>
            </a:extLst>
          </p:cNvPr>
          <p:cNvGrpSpPr/>
          <p:nvPr/>
        </p:nvGrpSpPr>
        <p:grpSpPr>
          <a:xfrm>
            <a:off x="142133" y="1528796"/>
            <a:ext cx="2775264" cy="3626866"/>
            <a:chOff x="1126074" y="2670966"/>
            <a:chExt cx="2734161" cy="3573152"/>
          </a:xfrm>
        </p:grpSpPr>
        <p:sp>
          <p:nvSpPr>
            <p:cNvPr id="30" name="Freeform 15">
              <a:extLst>
                <a:ext uri="{FF2B5EF4-FFF2-40B4-BE49-F238E27FC236}">
                  <a16:creationId xmlns:a16="http://schemas.microsoft.com/office/drawing/2014/main" id="{CA7407F4-C03D-4AF6-A332-92AC9B19029B}"/>
                </a:ext>
              </a:extLst>
            </p:cNvPr>
            <p:cNvSpPr/>
            <p:nvPr/>
          </p:nvSpPr>
          <p:spPr>
            <a:xfrm rot="1258431">
              <a:off x="3177475" y="3781009"/>
              <a:ext cx="682760" cy="881775"/>
            </a:xfrm>
            <a:custGeom>
              <a:avLst/>
              <a:gdLst>
                <a:gd name="connsiteX0" fmla="*/ 237850 w 650123"/>
                <a:gd name="connsiteY0" fmla="*/ 850974 h 866830"/>
                <a:gd name="connsiteX1" fmla="*/ 0 w 650123"/>
                <a:gd name="connsiteY1" fmla="*/ 63427 h 866830"/>
                <a:gd name="connsiteX2" fmla="*/ 153281 w 650123"/>
                <a:gd name="connsiteY2" fmla="*/ 184994 h 866830"/>
                <a:gd name="connsiteX3" fmla="*/ 216708 w 650123"/>
                <a:gd name="connsiteY3" fmla="*/ 5286 h 866830"/>
                <a:gd name="connsiteX4" fmla="*/ 317133 w 650123"/>
                <a:gd name="connsiteY4" fmla="*/ 184994 h 866830"/>
                <a:gd name="connsiteX5" fmla="*/ 359418 w 650123"/>
                <a:gd name="connsiteY5" fmla="*/ 0 h 866830"/>
                <a:gd name="connsiteX6" fmla="*/ 475700 w 650123"/>
                <a:gd name="connsiteY6" fmla="*/ 126853 h 866830"/>
                <a:gd name="connsiteX7" fmla="*/ 539126 w 650123"/>
                <a:gd name="connsiteY7" fmla="*/ 36999 h 866830"/>
                <a:gd name="connsiteX8" fmla="*/ 650123 w 650123"/>
                <a:gd name="connsiteY8" fmla="*/ 866830 h 866830"/>
                <a:gd name="connsiteX9" fmla="*/ 237850 w 650123"/>
                <a:gd name="connsiteY9" fmla="*/ 850974 h 866830"/>
                <a:gd name="connsiteX0" fmla="*/ 197028 w 609301"/>
                <a:gd name="connsiteY0" fmla="*/ 850974 h 866830"/>
                <a:gd name="connsiteX1" fmla="*/ 0 w 609301"/>
                <a:gd name="connsiteY1" fmla="*/ 60706 h 866830"/>
                <a:gd name="connsiteX2" fmla="*/ 112459 w 609301"/>
                <a:gd name="connsiteY2" fmla="*/ 184994 h 866830"/>
                <a:gd name="connsiteX3" fmla="*/ 175886 w 609301"/>
                <a:gd name="connsiteY3" fmla="*/ 5286 h 866830"/>
                <a:gd name="connsiteX4" fmla="*/ 276311 w 609301"/>
                <a:gd name="connsiteY4" fmla="*/ 184994 h 866830"/>
                <a:gd name="connsiteX5" fmla="*/ 318596 w 609301"/>
                <a:gd name="connsiteY5" fmla="*/ 0 h 866830"/>
                <a:gd name="connsiteX6" fmla="*/ 434878 w 609301"/>
                <a:gd name="connsiteY6" fmla="*/ 126853 h 866830"/>
                <a:gd name="connsiteX7" fmla="*/ 498304 w 609301"/>
                <a:gd name="connsiteY7" fmla="*/ 36999 h 866830"/>
                <a:gd name="connsiteX8" fmla="*/ 609301 w 609301"/>
                <a:gd name="connsiteY8" fmla="*/ 866830 h 866830"/>
                <a:gd name="connsiteX9" fmla="*/ 197028 w 609301"/>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9189 w 621462"/>
                <a:gd name="connsiteY0" fmla="*/ 850974 h 866830"/>
                <a:gd name="connsiteX1" fmla="*/ 12161 w 621462"/>
                <a:gd name="connsiteY1" fmla="*/ 60706 h 866830"/>
                <a:gd name="connsiteX2" fmla="*/ 124620 w 621462"/>
                <a:gd name="connsiteY2" fmla="*/ 184994 h 866830"/>
                <a:gd name="connsiteX3" fmla="*/ 188047 w 621462"/>
                <a:gd name="connsiteY3" fmla="*/ 5286 h 866830"/>
                <a:gd name="connsiteX4" fmla="*/ 288472 w 621462"/>
                <a:gd name="connsiteY4" fmla="*/ 184994 h 866830"/>
                <a:gd name="connsiteX5" fmla="*/ 330757 w 621462"/>
                <a:gd name="connsiteY5" fmla="*/ 0 h 866830"/>
                <a:gd name="connsiteX6" fmla="*/ 447039 w 621462"/>
                <a:gd name="connsiteY6" fmla="*/ 126853 h 866830"/>
                <a:gd name="connsiteX7" fmla="*/ 510465 w 621462"/>
                <a:gd name="connsiteY7" fmla="*/ 36999 h 866830"/>
                <a:gd name="connsiteX8" fmla="*/ 621462 w 621462"/>
                <a:gd name="connsiteY8" fmla="*/ 866830 h 866830"/>
                <a:gd name="connsiteX9" fmla="*/ 209189 w 621462"/>
                <a:gd name="connsiteY9" fmla="*/ 850974 h 866830"/>
                <a:gd name="connsiteX0" fmla="*/ 160744 w 624724"/>
                <a:gd name="connsiteY0" fmla="*/ 812874 h 866830"/>
                <a:gd name="connsiteX1" fmla="*/ 15423 w 624724"/>
                <a:gd name="connsiteY1" fmla="*/ 60706 h 866830"/>
                <a:gd name="connsiteX2" fmla="*/ 127882 w 624724"/>
                <a:gd name="connsiteY2" fmla="*/ 184994 h 866830"/>
                <a:gd name="connsiteX3" fmla="*/ 191309 w 624724"/>
                <a:gd name="connsiteY3" fmla="*/ 5286 h 866830"/>
                <a:gd name="connsiteX4" fmla="*/ 291734 w 624724"/>
                <a:gd name="connsiteY4" fmla="*/ 184994 h 866830"/>
                <a:gd name="connsiteX5" fmla="*/ 334019 w 624724"/>
                <a:gd name="connsiteY5" fmla="*/ 0 h 866830"/>
                <a:gd name="connsiteX6" fmla="*/ 450301 w 624724"/>
                <a:gd name="connsiteY6" fmla="*/ 126853 h 866830"/>
                <a:gd name="connsiteX7" fmla="*/ 513727 w 624724"/>
                <a:gd name="connsiteY7" fmla="*/ 36999 h 866830"/>
                <a:gd name="connsiteX8" fmla="*/ 624724 w 624724"/>
                <a:gd name="connsiteY8" fmla="*/ 866830 h 866830"/>
                <a:gd name="connsiteX9" fmla="*/ 160744 w 624724"/>
                <a:gd name="connsiteY9" fmla="*/ 812874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9190 w 621463"/>
                <a:gd name="connsiteY0" fmla="*/ 864582 h 866830"/>
                <a:gd name="connsiteX1" fmla="*/ 12162 w 621463"/>
                <a:gd name="connsiteY1" fmla="*/ 60706 h 866830"/>
                <a:gd name="connsiteX2" fmla="*/ 124621 w 621463"/>
                <a:gd name="connsiteY2" fmla="*/ 184994 h 866830"/>
                <a:gd name="connsiteX3" fmla="*/ 188048 w 621463"/>
                <a:gd name="connsiteY3" fmla="*/ 5286 h 866830"/>
                <a:gd name="connsiteX4" fmla="*/ 288473 w 621463"/>
                <a:gd name="connsiteY4" fmla="*/ 184994 h 866830"/>
                <a:gd name="connsiteX5" fmla="*/ 330758 w 621463"/>
                <a:gd name="connsiteY5" fmla="*/ 0 h 866830"/>
                <a:gd name="connsiteX6" fmla="*/ 447040 w 621463"/>
                <a:gd name="connsiteY6" fmla="*/ 126853 h 866830"/>
                <a:gd name="connsiteX7" fmla="*/ 510466 w 621463"/>
                <a:gd name="connsiteY7" fmla="*/ 36999 h 866830"/>
                <a:gd name="connsiteX8" fmla="*/ 621463 w 621463"/>
                <a:gd name="connsiteY8" fmla="*/ 866830 h 866830"/>
                <a:gd name="connsiteX9" fmla="*/ 209190 w 621463"/>
                <a:gd name="connsiteY9" fmla="*/ 864582 h 866830"/>
                <a:gd name="connsiteX0" fmla="*/ 209190 w 586084"/>
                <a:gd name="connsiteY0" fmla="*/ 864582 h 869551"/>
                <a:gd name="connsiteX1" fmla="*/ 12162 w 586084"/>
                <a:gd name="connsiteY1" fmla="*/ 60706 h 869551"/>
                <a:gd name="connsiteX2" fmla="*/ 124621 w 586084"/>
                <a:gd name="connsiteY2" fmla="*/ 184994 h 869551"/>
                <a:gd name="connsiteX3" fmla="*/ 188048 w 586084"/>
                <a:gd name="connsiteY3" fmla="*/ 5286 h 869551"/>
                <a:gd name="connsiteX4" fmla="*/ 288473 w 586084"/>
                <a:gd name="connsiteY4" fmla="*/ 184994 h 869551"/>
                <a:gd name="connsiteX5" fmla="*/ 330758 w 586084"/>
                <a:gd name="connsiteY5" fmla="*/ 0 h 869551"/>
                <a:gd name="connsiteX6" fmla="*/ 447040 w 586084"/>
                <a:gd name="connsiteY6" fmla="*/ 126853 h 869551"/>
                <a:gd name="connsiteX7" fmla="*/ 510466 w 586084"/>
                <a:gd name="connsiteY7" fmla="*/ 36999 h 869551"/>
                <a:gd name="connsiteX8" fmla="*/ 586084 w 586084"/>
                <a:gd name="connsiteY8" fmla="*/ 869551 h 869551"/>
                <a:gd name="connsiteX9" fmla="*/ 209190 w 586084"/>
                <a:gd name="connsiteY9" fmla="*/ 864582 h 869551"/>
                <a:gd name="connsiteX0" fmla="*/ 209190 w 602413"/>
                <a:gd name="connsiteY0" fmla="*/ 864582 h 864582"/>
                <a:gd name="connsiteX1" fmla="*/ 12162 w 602413"/>
                <a:gd name="connsiteY1" fmla="*/ 60706 h 864582"/>
                <a:gd name="connsiteX2" fmla="*/ 124621 w 602413"/>
                <a:gd name="connsiteY2" fmla="*/ 184994 h 864582"/>
                <a:gd name="connsiteX3" fmla="*/ 188048 w 602413"/>
                <a:gd name="connsiteY3" fmla="*/ 5286 h 864582"/>
                <a:gd name="connsiteX4" fmla="*/ 288473 w 602413"/>
                <a:gd name="connsiteY4" fmla="*/ 184994 h 864582"/>
                <a:gd name="connsiteX5" fmla="*/ 330758 w 602413"/>
                <a:gd name="connsiteY5" fmla="*/ 0 h 864582"/>
                <a:gd name="connsiteX6" fmla="*/ 447040 w 602413"/>
                <a:gd name="connsiteY6" fmla="*/ 126853 h 864582"/>
                <a:gd name="connsiteX7" fmla="*/ 510466 w 602413"/>
                <a:gd name="connsiteY7" fmla="*/ 36999 h 864582"/>
                <a:gd name="connsiteX8" fmla="*/ 602413 w 602413"/>
                <a:gd name="connsiteY8" fmla="*/ 864109 h 864582"/>
                <a:gd name="connsiteX9" fmla="*/ 209190 w 602413"/>
                <a:gd name="connsiteY9"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9592"/>
                <a:gd name="connsiteY0" fmla="*/ 864582 h 864582"/>
                <a:gd name="connsiteX1" fmla="*/ 12162 w 619592"/>
                <a:gd name="connsiteY1" fmla="*/ 60706 h 864582"/>
                <a:gd name="connsiteX2" fmla="*/ 124621 w 619592"/>
                <a:gd name="connsiteY2" fmla="*/ 184994 h 864582"/>
                <a:gd name="connsiteX3" fmla="*/ 188048 w 619592"/>
                <a:gd name="connsiteY3" fmla="*/ 5286 h 864582"/>
                <a:gd name="connsiteX4" fmla="*/ 288473 w 619592"/>
                <a:gd name="connsiteY4" fmla="*/ 184994 h 864582"/>
                <a:gd name="connsiteX5" fmla="*/ 330758 w 619592"/>
                <a:gd name="connsiteY5" fmla="*/ 0 h 864582"/>
                <a:gd name="connsiteX6" fmla="*/ 447040 w 619592"/>
                <a:gd name="connsiteY6" fmla="*/ 126853 h 864582"/>
                <a:gd name="connsiteX7" fmla="*/ 510466 w 619592"/>
                <a:gd name="connsiteY7" fmla="*/ 36999 h 864582"/>
                <a:gd name="connsiteX8" fmla="*/ 618742 w 619592"/>
                <a:gd name="connsiteY8" fmla="*/ 578595 h 864582"/>
                <a:gd name="connsiteX9" fmla="*/ 602413 w 619592"/>
                <a:gd name="connsiteY9" fmla="*/ 864109 h 864582"/>
                <a:gd name="connsiteX10" fmla="*/ 209190 w 619592"/>
                <a:gd name="connsiteY10" fmla="*/ 864582 h 864582"/>
                <a:gd name="connsiteX0" fmla="*/ 209190 w 620629"/>
                <a:gd name="connsiteY0" fmla="*/ 864582 h 864582"/>
                <a:gd name="connsiteX1" fmla="*/ 12162 w 620629"/>
                <a:gd name="connsiteY1" fmla="*/ 60706 h 864582"/>
                <a:gd name="connsiteX2" fmla="*/ 124621 w 620629"/>
                <a:gd name="connsiteY2" fmla="*/ 184994 h 864582"/>
                <a:gd name="connsiteX3" fmla="*/ 188048 w 620629"/>
                <a:gd name="connsiteY3" fmla="*/ 5286 h 864582"/>
                <a:gd name="connsiteX4" fmla="*/ 288473 w 620629"/>
                <a:gd name="connsiteY4" fmla="*/ 184994 h 864582"/>
                <a:gd name="connsiteX5" fmla="*/ 330758 w 620629"/>
                <a:gd name="connsiteY5" fmla="*/ 0 h 864582"/>
                <a:gd name="connsiteX6" fmla="*/ 447040 w 620629"/>
                <a:gd name="connsiteY6" fmla="*/ 126853 h 864582"/>
                <a:gd name="connsiteX7" fmla="*/ 510466 w 620629"/>
                <a:gd name="connsiteY7" fmla="*/ 36999 h 864582"/>
                <a:gd name="connsiteX8" fmla="*/ 618742 w 620629"/>
                <a:gd name="connsiteY8" fmla="*/ 578595 h 864582"/>
                <a:gd name="connsiteX9" fmla="*/ 602413 w 620629"/>
                <a:gd name="connsiteY9" fmla="*/ 864109 h 864582"/>
                <a:gd name="connsiteX10" fmla="*/ 209190 w 620629"/>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47040 w 618745"/>
                <a:gd name="connsiteY6" fmla="*/ 126853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82"/>
                <a:gd name="connsiteY0" fmla="*/ 864582 h 864582"/>
                <a:gd name="connsiteX1" fmla="*/ 12162 w 618782"/>
                <a:gd name="connsiteY1" fmla="*/ 60706 h 864582"/>
                <a:gd name="connsiteX2" fmla="*/ 124621 w 618782"/>
                <a:gd name="connsiteY2" fmla="*/ 184994 h 864582"/>
                <a:gd name="connsiteX3" fmla="*/ 188048 w 618782"/>
                <a:gd name="connsiteY3" fmla="*/ 5286 h 864582"/>
                <a:gd name="connsiteX4" fmla="*/ 288473 w 618782"/>
                <a:gd name="connsiteY4" fmla="*/ 184994 h 864582"/>
                <a:gd name="connsiteX5" fmla="*/ 330758 w 618782"/>
                <a:gd name="connsiteY5" fmla="*/ 0 h 864582"/>
                <a:gd name="connsiteX6" fmla="*/ 430711 w 618782"/>
                <a:gd name="connsiteY6" fmla="*/ 121410 h 864582"/>
                <a:gd name="connsiteX7" fmla="*/ 510466 w 618782"/>
                <a:gd name="connsiteY7" fmla="*/ 36999 h 864582"/>
                <a:gd name="connsiteX8" fmla="*/ 618742 w 618782"/>
                <a:gd name="connsiteY8" fmla="*/ 578595 h 864582"/>
                <a:gd name="connsiteX9" fmla="*/ 602413 w 618782"/>
                <a:gd name="connsiteY9" fmla="*/ 864109 h 864582"/>
                <a:gd name="connsiteX10" fmla="*/ 209190 w 618782"/>
                <a:gd name="connsiteY10" fmla="*/ 864582 h 864582"/>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12601 w 622193"/>
                <a:gd name="connsiteY0" fmla="*/ 864666 h 864666"/>
                <a:gd name="connsiteX1" fmla="*/ 15573 w 622193"/>
                <a:gd name="connsiteY1" fmla="*/ 60790 h 864666"/>
                <a:gd name="connsiteX2" fmla="*/ 128032 w 622193"/>
                <a:gd name="connsiteY2" fmla="*/ 185078 h 864666"/>
                <a:gd name="connsiteX3" fmla="*/ 191459 w 622193"/>
                <a:gd name="connsiteY3" fmla="*/ 5370 h 864666"/>
                <a:gd name="connsiteX4" fmla="*/ 278277 w 622193"/>
                <a:gd name="connsiteY4" fmla="*/ 144257 h 864666"/>
                <a:gd name="connsiteX5" fmla="*/ 334169 w 622193"/>
                <a:gd name="connsiteY5" fmla="*/ 84 h 864666"/>
                <a:gd name="connsiteX6" fmla="*/ 434122 w 622193"/>
                <a:gd name="connsiteY6" fmla="*/ 121494 h 864666"/>
                <a:gd name="connsiteX7" fmla="*/ 513877 w 622193"/>
                <a:gd name="connsiteY7" fmla="*/ 37083 h 864666"/>
                <a:gd name="connsiteX8" fmla="*/ 622153 w 622193"/>
                <a:gd name="connsiteY8" fmla="*/ 578679 h 864666"/>
                <a:gd name="connsiteX9" fmla="*/ 605824 w 622193"/>
                <a:gd name="connsiteY9" fmla="*/ 864193 h 864666"/>
                <a:gd name="connsiteX10" fmla="*/ 212601 w 622193"/>
                <a:gd name="connsiteY10" fmla="*/ 864666 h 864666"/>
                <a:gd name="connsiteX0" fmla="*/ 198912 w 608504"/>
                <a:gd name="connsiteY0" fmla="*/ 864666 h 864666"/>
                <a:gd name="connsiteX1" fmla="*/ 28798 w 608504"/>
                <a:gd name="connsiteY1" fmla="*/ 510643 h 864666"/>
                <a:gd name="connsiteX2" fmla="*/ 1884 w 608504"/>
                <a:gd name="connsiteY2" fmla="*/ 60790 h 864666"/>
                <a:gd name="connsiteX3" fmla="*/ 114343 w 608504"/>
                <a:gd name="connsiteY3" fmla="*/ 185078 h 864666"/>
                <a:gd name="connsiteX4" fmla="*/ 177770 w 608504"/>
                <a:gd name="connsiteY4" fmla="*/ 5370 h 864666"/>
                <a:gd name="connsiteX5" fmla="*/ 264588 w 608504"/>
                <a:gd name="connsiteY5" fmla="*/ 144257 h 864666"/>
                <a:gd name="connsiteX6" fmla="*/ 320480 w 608504"/>
                <a:gd name="connsiteY6" fmla="*/ 84 h 864666"/>
                <a:gd name="connsiteX7" fmla="*/ 420433 w 608504"/>
                <a:gd name="connsiteY7" fmla="*/ 121494 h 864666"/>
                <a:gd name="connsiteX8" fmla="*/ 500188 w 608504"/>
                <a:gd name="connsiteY8" fmla="*/ 37083 h 864666"/>
                <a:gd name="connsiteX9" fmla="*/ 608464 w 608504"/>
                <a:gd name="connsiteY9" fmla="*/ 578679 h 864666"/>
                <a:gd name="connsiteX10" fmla="*/ 592135 w 608504"/>
                <a:gd name="connsiteY10" fmla="*/ 864193 h 864666"/>
                <a:gd name="connsiteX11" fmla="*/ 198912 w 608504"/>
                <a:gd name="connsiteY11" fmla="*/ 864666 h 864666"/>
                <a:gd name="connsiteX0" fmla="*/ 201622 w 611214"/>
                <a:gd name="connsiteY0" fmla="*/ 864666 h 864666"/>
                <a:gd name="connsiteX1" fmla="*/ 31508 w 611214"/>
                <a:gd name="connsiteY1" fmla="*/ 510643 h 864666"/>
                <a:gd name="connsiteX2" fmla="*/ 4594 w 611214"/>
                <a:gd name="connsiteY2" fmla="*/ 60790 h 864666"/>
                <a:gd name="connsiteX3" fmla="*/ 117053 w 611214"/>
                <a:gd name="connsiteY3" fmla="*/ 185078 h 864666"/>
                <a:gd name="connsiteX4" fmla="*/ 180480 w 611214"/>
                <a:gd name="connsiteY4" fmla="*/ 5370 h 864666"/>
                <a:gd name="connsiteX5" fmla="*/ 267298 w 611214"/>
                <a:gd name="connsiteY5" fmla="*/ 144257 h 864666"/>
                <a:gd name="connsiteX6" fmla="*/ 323190 w 611214"/>
                <a:gd name="connsiteY6" fmla="*/ 84 h 864666"/>
                <a:gd name="connsiteX7" fmla="*/ 423143 w 611214"/>
                <a:gd name="connsiteY7" fmla="*/ 121494 h 864666"/>
                <a:gd name="connsiteX8" fmla="*/ 502898 w 611214"/>
                <a:gd name="connsiteY8" fmla="*/ 37083 h 864666"/>
                <a:gd name="connsiteX9" fmla="*/ 611174 w 611214"/>
                <a:gd name="connsiteY9" fmla="*/ 578679 h 864666"/>
                <a:gd name="connsiteX10" fmla="*/ 594845 w 611214"/>
                <a:gd name="connsiteY10" fmla="*/ 864193 h 864666"/>
                <a:gd name="connsiteX11" fmla="*/ 201622 w 611214"/>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6998 w 641159"/>
                <a:gd name="connsiteY3" fmla="*/ 185078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4276 w 641159"/>
                <a:gd name="connsiteY3" fmla="*/ 138814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197525 w 641159"/>
                <a:gd name="connsiteY1" fmla="*/ 793672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57487 w 667079"/>
                <a:gd name="connsiteY0" fmla="*/ 864666 h 864666"/>
                <a:gd name="connsiteX1" fmla="*/ 228888 w 667079"/>
                <a:gd name="connsiteY1" fmla="*/ 801837 h 864666"/>
                <a:gd name="connsiteX2" fmla="*/ 125473 w 667079"/>
                <a:gd name="connsiteY2" fmla="*/ 807279 h 864666"/>
                <a:gd name="connsiteX3" fmla="*/ 288 w 667079"/>
                <a:gd name="connsiteY3" fmla="*/ 595007 h 864666"/>
                <a:gd name="connsiteX4" fmla="*/ 87373 w 667079"/>
                <a:gd name="connsiteY4" fmla="*/ 510643 h 864666"/>
                <a:gd name="connsiteX5" fmla="*/ 60459 w 667079"/>
                <a:gd name="connsiteY5" fmla="*/ 60790 h 864666"/>
                <a:gd name="connsiteX6" fmla="*/ 181082 w 667079"/>
                <a:gd name="connsiteY6" fmla="*/ 130650 h 864666"/>
                <a:gd name="connsiteX7" fmla="*/ 236345 w 667079"/>
                <a:gd name="connsiteY7" fmla="*/ 5370 h 864666"/>
                <a:gd name="connsiteX8" fmla="*/ 323163 w 667079"/>
                <a:gd name="connsiteY8" fmla="*/ 117043 h 864666"/>
                <a:gd name="connsiteX9" fmla="*/ 379055 w 667079"/>
                <a:gd name="connsiteY9" fmla="*/ 84 h 864666"/>
                <a:gd name="connsiteX10" fmla="*/ 479008 w 667079"/>
                <a:gd name="connsiteY10" fmla="*/ 121494 h 864666"/>
                <a:gd name="connsiteX11" fmla="*/ 558763 w 667079"/>
                <a:gd name="connsiteY11" fmla="*/ 37083 h 864666"/>
                <a:gd name="connsiteX12" fmla="*/ 667039 w 667079"/>
                <a:gd name="connsiteY12" fmla="*/ 578679 h 864666"/>
                <a:gd name="connsiteX13" fmla="*/ 650710 w 667079"/>
                <a:gd name="connsiteY13" fmla="*/ 864193 h 864666"/>
                <a:gd name="connsiteX14" fmla="*/ 257487 w 667079"/>
                <a:gd name="connsiteY14" fmla="*/ 864666 h 864666"/>
                <a:gd name="connsiteX0" fmla="*/ 260201 w 669793"/>
                <a:gd name="connsiteY0" fmla="*/ 864666 h 864666"/>
                <a:gd name="connsiteX1" fmla="*/ 231602 w 669793"/>
                <a:gd name="connsiteY1" fmla="*/ 801837 h 864666"/>
                <a:gd name="connsiteX2" fmla="*/ 128187 w 669793"/>
                <a:gd name="connsiteY2" fmla="*/ 807279 h 864666"/>
                <a:gd name="connsiteX3" fmla="*/ 281 w 669793"/>
                <a:gd name="connsiteY3" fmla="*/ 526971 h 864666"/>
                <a:gd name="connsiteX4" fmla="*/ 90087 w 669793"/>
                <a:gd name="connsiteY4" fmla="*/ 510643 h 864666"/>
                <a:gd name="connsiteX5" fmla="*/ 63173 w 669793"/>
                <a:gd name="connsiteY5" fmla="*/ 60790 h 864666"/>
                <a:gd name="connsiteX6" fmla="*/ 183796 w 669793"/>
                <a:gd name="connsiteY6" fmla="*/ 130650 h 864666"/>
                <a:gd name="connsiteX7" fmla="*/ 239059 w 669793"/>
                <a:gd name="connsiteY7" fmla="*/ 5370 h 864666"/>
                <a:gd name="connsiteX8" fmla="*/ 325877 w 669793"/>
                <a:gd name="connsiteY8" fmla="*/ 117043 h 864666"/>
                <a:gd name="connsiteX9" fmla="*/ 381769 w 669793"/>
                <a:gd name="connsiteY9" fmla="*/ 84 h 864666"/>
                <a:gd name="connsiteX10" fmla="*/ 481722 w 669793"/>
                <a:gd name="connsiteY10" fmla="*/ 121494 h 864666"/>
                <a:gd name="connsiteX11" fmla="*/ 561477 w 669793"/>
                <a:gd name="connsiteY11" fmla="*/ 37083 h 864666"/>
                <a:gd name="connsiteX12" fmla="*/ 669753 w 669793"/>
                <a:gd name="connsiteY12" fmla="*/ 578679 h 864666"/>
                <a:gd name="connsiteX13" fmla="*/ 653424 w 669793"/>
                <a:gd name="connsiteY13" fmla="*/ 864193 h 864666"/>
                <a:gd name="connsiteX14" fmla="*/ 260201 w 669793"/>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9512" h="864666">
                  <a:moveTo>
                    <a:pt x="259920" y="864666"/>
                  </a:moveTo>
                  <a:cubicBezTo>
                    <a:pt x="237695" y="826606"/>
                    <a:pt x="245159" y="825008"/>
                    <a:pt x="231321" y="801837"/>
                  </a:cubicBezTo>
                  <a:cubicBezTo>
                    <a:pt x="184826" y="794994"/>
                    <a:pt x="202292" y="803651"/>
                    <a:pt x="127906" y="807279"/>
                  </a:cubicBezTo>
                  <a:cubicBezTo>
                    <a:pt x="107042" y="780972"/>
                    <a:pt x="6350" y="576410"/>
                    <a:pt x="0" y="526971"/>
                  </a:cubicBezTo>
                  <a:cubicBezTo>
                    <a:pt x="58964" y="502024"/>
                    <a:pt x="28977" y="523479"/>
                    <a:pt x="89806" y="510643"/>
                  </a:cubicBezTo>
                  <a:cubicBezTo>
                    <a:pt x="46082" y="333121"/>
                    <a:pt x="-8516" y="81486"/>
                    <a:pt x="62892" y="60790"/>
                  </a:cubicBezTo>
                  <a:cubicBezTo>
                    <a:pt x="138478" y="39627"/>
                    <a:pt x="162358" y="62006"/>
                    <a:pt x="183515" y="130650"/>
                  </a:cubicBezTo>
                  <a:cubicBezTo>
                    <a:pt x="185607" y="62583"/>
                    <a:pt x="163207" y="19009"/>
                    <a:pt x="238778" y="5370"/>
                  </a:cubicBezTo>
                  <a:cubicBezTo>
                    <a:pt x="335937" y="-2341"/>
                    <a:pt x="301811" y="117924"/>
                    <a:pt x="325596" y="117043"/>
                  </a:cubicBezTo>
                  <a:cubicBezTo>
                    <a:pt x="328806" y="55378"/>
                    <a:pt x="299358" y="7320"/>
                    <a:pt x="381488" y="84"/>
                  </a:cubicBezTo>
                  <a:cubicBezTo>
                    <a:pt x="488285" y="-2989"/>
                    <a:pt x="459008" y="78303"/>
                    <a:pt x="481441" y="121494"/>
                  </a:cubicBezTo>
                  <a:cubicBezTo>
                    <a:pt x="497140" y="80657"/>
                    <a:pt x="482904" y="31655"/>
                    <a:pt x="561196" y="37083"/>
                  </a:cubicBezTo>
                  <a:cubicBezTo>
                    <a:pt x="672580" y="39816"/>
                    <a:pt x="669666" y="488862"/>
                    <a:pt x="669472" y="578679"/>
                  </a:cubicBezTo>
                  <a:cubicBezTo>
                    <a:pt x="666751" y="690178"/>
                    <a:pt x="672193" y="766300"/>
                    <a:pt x="653143" y="864193"/>
                  </a:cubicBezTo>
                  <a:cubicBezTo>
                    <a:pt x="514812" y="859815"/>
                    <a:pt x="460845" y="856509"/>
                    <a:pt x="259920" y="864666"/>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31" name="Freeform 18">
              <a:extLst>
                <a:ext uri="{FF2B5EF4-FFF2-40B4-BE49-F238E27FC236}">
                  <a16:creationId xmlns:a16="http://schemas.microsoft.com/office/drawing/2014/main" id="{36C19356-2709-4D4D-B922-7AA6298EEBA4}"/>
                </a:ext>
              </a:extLst>
            </p:cNvPr>
            <p:cNvSpPr>
              <a:spLocks/>
            </p:cNvSpPr>
            <p:nvPr/>
          </p:nvSpPr>
          <p:spPr bwMode="auto">
            <a:xfrm rot="20940928" flipH="1">
              <a:off x="1126074" y="2670966"/>
              <a:ext cx="1656184" cy="1909514"/>
            </a:xfrm>
            <a:custGeom>
              <a:avLst/>
              <a:gdLst>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699234 w 1656184"/>
                <a:gd name="connsiteY94" fmla="*/ 1702328 h 1909514"/>
                <a:gd name="connsiteX95" fmla="*/ 697686 w 1656184"/>
                <a:gd name="connsiteY95" fmla="*/ 1708838 h 1909514"/>
                <a:gd name="connsiteX96" fmla="*/ 1413007 w 1656184"/>
                <a:gd name="connsiteY96" fmla="*/ 1487444 h 1909514"/>
                <a:gd name="connsiteX97" fmla="*/ 1412429 w 1656184"/>
                <a:gd name="connsiteY97" fmla="*/ 1485195 h 1909514"/>
                <a:gd name="connsiteX98" fmla="*/ 1405111 w 1656184"/>
                <a:gd name="connsiteY98" fmla="*/ 1455538 h 1909514"/>
                <a:gd name="connsiteX99" fmla="*/ 1398918 w 1656184"/>
                <a:gd name="connsiteY99" fmla="*/ 1425881 h 1909514"/>
                <a:gd name="connsiteX100" fmla="*/ 1394978 w 1656184"/>
                <a:gd name="connsiteY100" fmla="*/ 1398549 h 1909514"/>
                <a:gd name="connsiteX101" fmla="*/ 1392163 w 1656184"/>
                <a:gd name="connsiteY101" fmla="*/ 1372381 h 1909514"/>
                <a:gd name="connsiteX102" fmla="*/ 1391037 w 1656184"/>
                <a:gd name="connsiteY102" fmla="*/ 1350865 h 1909514"/>
                <a:gd name="connsiteX103" fmla="*/ 1392163 w 1656184"/>
                <a:gd name="connsiteY103" fmla="*/ 1332837 h 1909514"/>
                <a:gd name="connsiteX104" fmla="*/ 1401171 w 1656184"/>
                <a:gd name="connsiteY104" fmla="*/ 1295039 h 1909514"/>
                <a:gd name="connsiteX105" fmla="*/ 1412429 w 1656184"/>
                <a:gd name="connsiteY105" fmla="*/ 1260148 h 1909514"/>
                <a:gd name="connsiteX106" fmla="*/ 1426503 w 1656184"/>
                <a:gd name="connsiteY106" fmla="*/ 1227001 h 1909514"/>
                <a:gd name="connsiteX107" fmla="*/ 1443954 w 1656184"/>
                <a:gd name="connsiteY107" fmla="*/ 1197926 h 1909514"/>
                <a:gd name="connsiteX108" fmla="*/ 1469849 w 1656184"/>
                <a:gd name="connsiteY108" fmla="*/ 1161872 h 1909514"/>
                <a:gd name="connsiteX109" fmla="*/ 1496308 w 1656184"/>
                <a:gd name="connsiteY109" fmla="*/ 1125818 h 1909514"/>
                <a:gd name="connsiteX110" fmla="*/ 1522767 w 1656184"/>
                <a:gd name="connsiteY110" fmla="*/ 1090926 h 1909514"/>
                <a:gd name="connsiteX111" fmla="*/ 1549788 w 1656184"/>
                <a:gd name="connsiteY111" fmla="*/ 1053710 h 1909514"/>
                <a:gd name="connsiteX112" fmla="*/ 1573995 w 1656184"/>
                <a:gd name="connsiteY112" fmla="*/ 1015911 h 1909514"/>
                <a:gd name="connsiteX113" fmla="*/ 1597637 w 1656184"/>
                <a:gd name="connsiteY113" fmla="*/ 976949 h 1909514"/>
                <a:gd name="connsiteX114" fmla="*/ 1617341 w 1656184"/>
                <a:gd name="connsiteY114" fmla="*/ 934499 h 1909514"/>
                <a:gd name="connsiteX115" fmla="*/ 1633666 w 1656184"/>
                <a:gd name="connsiteY115" fmla="*/ 889140 h 1909514"/>
                <a:gd name="connsiteX116" fmla="*/ 1646051 w 1656184"/>
                <a:gd name="connsiteY116" fmla="*/ 836222 h 1909514"/>
                <a:gd name="connsiteX117" fmla="*/ 1652807 w 1656184"/>
                <a:gd name="connsiteY117" fmla="*/ 782141 h 1909514"/>
                <a:gd name="connsiteX118" fmla="*/ 1656184 w 1656184"/>
                <a:gd name="connsiteY118" fmla="*/ 726897 h 1909514"/>
                <a:gd name="connsiteX119" fmla="*/ 1655059 w 1656184"/>
                <a:gd name="connsiteY119" fmla="*/ 671072 h 1909514"/>
                <a:gd name="connsiteX120" fmla="*/ 1651118 w 1656184"/>
                <a:gd name="connsiteY120" fmla="*/ 616409 h 1909514"/>
                <a:gd name="connsiteX121" fmla="*/ 1642674 w 1656184"/>
                <a:gd name="connsiteY121" fmla="*/ 563490 h 1909514"/>
                <a:gd name="connsiteX122" fmla="*/ 1631415 w 1656184"/>
                <a:gd name="connsiteY122" fmla="*/ 511736 h 1909514"/>
                <a:gd name="connsiteX123" fmla="*/ 1617341 w 1656184"/>
                <a:gd name="connsiteY123" fmla="*/ 464051 h 1909514"/>
                <a:gd name="connsiteX124" fmla="*/ 1601579 w 1656184"/>
                <a:gd name="connsiteY124" fmla="*/ 420438 h 1909514"/>
                <a:gd name="connsiteX125" fmla="*/ 1583565 w 1656184"/>
                <a:gd name="connsiteY125" fmla="*/ 381475 h 1909514"/>
                <a:gd name="connsiteX126" fmla="*/ 1556543 w 1656184"/>
                <a:gd name="connsiteY126" fmla="*/ 334954 h 1909514"/>
                <a:gd name="connsiteX127" fmla="*/ 1527270 w 1656184"/>
                <a:gd name="connsiteY127" fmla="*/ 290759 h 1909514"/>
                <a:gd name="connsiteX128" fmla="*/ 1494056 w 1656184"/>
                <a:gd name="connsiteY128" fmla="*/ 249471 h 1909514"/>
                <a:gd name="connsiteX129" fmla="*/ 1458590 w 1656184"/>
                <a:gd name="connsiteY129" fmla="*/ 209928 h 1909514"/>
                <a:gd name="connsiteX130" fmla="*/ 1419747 w 1656184"/>
                <a:gd name="connsiteY130" fmla="*/ 174455 h 1909514"/>
                <a:gd name="connsiteX131" fmla="*/ 1376400 w 1656184"/>
                <a:gd name="connsiteY131" fmla="*/ 141309 h 1909514"/>
                <a:gd name="connsiteX132" fmla="*/ 1331365 w 1656184"/>
                <a:gd name="connsiteY132" fmla="*/ 111652 h 1909514"/>
                <a:gd name="connsiteX133" fmla="*/ 1283515 w 1656184"/>
                <a:gd name="connsiteY133" fmla="*/ 85483 h 1909514"/>
                <a:gd name="connsiteX134" fmla="*/ 1231161 w 1656184"/>
                <a:gd name="connsiteY134" fmla="*/ 63386 h 1909514"/>
                <a:gd name="connsiteX135" fmla="*/ 1177119 w 1656184"/>
                <a:gd name="connsiteY135" fmla="*/ 43033 h 1909514"/>
                <a:gd name="connsiteX136" fmla="*/ 1118572 w 1656184"/>
                <a:gd name="connsiteY136" fmla="*/ 27332 h 1909514"/>
                <a:gd name="connsiteX137" fmla="*/ 1057210 w 1656184"/>
                <a:gd name="connsiteY137" fmla="*/ 14538 h 1909514"/>
                <a:gd name="connsiteX138" fmla="*/ 993036 w 1656184"/>
                <a:gd name="connsiteY138" fmla="*/ 5815 h 1909514"/>
                <a:gd name="connsiteX139" fmla="*/ 925482 w 1656184"/>
                <a:gd name="connsiteY139" fmla="*/ 582 h 1909514"/>
                <a:gd name="connsiteX140" fmla="*/ 853425 w 1656184"/>
                <a:gd name="connsiteY140" fmla="*/ 0 h 1909514"/>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699234 w 1656184"/>
                <a:gd name="connsiteY94" fmla="*/ 1702328 h 1909514"/>
                <a:gd name="connsiteX95" fmla="*/ 1413007 w 1656184"/>
                <a:gd name="connsiteY95" fmla="*/ 1487444 h 1909514"/>
                <a:gd name="connsiteX96" fmla="*/ 1412429 w 1656184"/>
                <a:gd name="connsiteY96" fmla="*/ 1485195 h 1909514"/>
                <a:gd name="connsiteX97" fmla="*/ 1405111 w 1656184"/>
                <a:gd name="connsiteY97" fmla="*/ 1455538 h 1909514"/>
                <a:gd name="connsiteX98" fmla="*/ 1398918 w 1656184"/>
                <a:gd name="connsiteY98" fmla="*/ 1425881 h 1909514"/>
                <a:gd name="connsiteX99" fmla="*/ 1394978 w 1656184"/>
                <a:gd name="connsiteY99" fmla="*/ 1398549 h 1909514"/>
                <a:gd name="connsiteX100" fmla="*/ 1392163 w 1656184"/>
                <a:gd name="connsiteY100" fmla="*/ 1372381 h 1909514"/>
                <a:gd name="connsiteX101" fmla="*/ 1391037 w 1656184"/>
                <a:gd name="connsiteY101" fmla="*/ 1350865 h 1909514"/>
                <a:gd name="connsiteX102" fmla="*/ 1392163 w 1656184"/>
                <a:gd name="connsiteY102" fmla="*/ 1332837 h 1909514"/>
                <a:gd name="connsiteX103" fmla="*/ 1401171 w 1656184"/>
                <a:gd name="connsiteY103" fmla="*/ 1295039 h 1909514"/>
                <a:gd name="connsiteX104" fmla="*/ 1412429 w 1656184"/>
                <a:gd name="connsiteY104" fmla="*/ 1260148 h 1909514"/>
                <a:gd name="connsiteX105" fmla="*/ 1426503 w 1656184"/>
                <a:gd name="connsiteY105" fmla="*/ 1227001 h 1909514"/>
                <a:gd name="connsiteX106" fmla="*/ 1443954 w 1656184"/>
                <a:gd name="connsiteY106" fmla="*/ 1197926 h 1909514"/>
                <a:gd name="connsiteX107" fmla="*/ 1469849 w 1656184"/>
                <a:gd name="connsiteY107" fmla="*/ 1161872 h 1909514"/>
                <a:gd name="connsiteX108" fmla="*/ 1496308 w 1656184"/>
                <a:gd name="connsiteY108" fmla="*/ 1125818 h 1909514"/>
                <a:gd name="connsiteX109" fmla="*/ 1522767 w 1656184"/>
                <a:gd name="connsiteY109" fmla="*/ 1090926 h 1909514"/>
                <a:gd name="connsiteX110" fmla="*/ 1549788 w 1656184"/>
                <a:gd name="connsiteY110" fmla="*/ 1053710 h 1909514"/>
                <a:gd name="connsiteX111" fmla="*/ 1573995 w 1656184"/>
                <a:gd name="connsiteY111" fmla="*/ 1015911 h 1909514"/>
                <a:gd name="connsiteX112" fmla="*/ 1597637 w 1656184"/>
                <a:gd name="connsiteY112" fmla="*/ 976949 h 1909514"/>
                <a:gd name="connsiteX113" fmla="*/ 1617341 w 1656184"/>
                <a:gd name="connsiteY113" fmla="*/ 934499 h 1909514"/>
                <a:gd name="connsiteX114" fmla="*/ 1633666 w 1656184"/>
                <a:gd name="connsiteY114" fmla="*/ 889140 h 1909514"/>
                <a:gd name="connsiteX115" fmla="*/ 1646051 w 1656184"/>
                <a:gd name="connsiteY115" fmla="*/ 836222 h 1909514"/>
                <a:gd name="connsiteX116" fmla="*/ 1652807 w 1656184"/>
                <a:gd name="connsiteY116" fmla="*/ 782141 h 1909514"/>
                <a:gd name="connsiteX117" fmla="*/ 1656184 w 1656184"/>
                <a:gd name="connsiteY117" fmla="*/ 726897 h 1909514"/>
                <a:gd name="connsiteX118" fmla="*/ 1655059 w 1656184"/>
                <a:gd name="connsiteY118" fmla="*/ 671072 h 1909514"/>
                <a:gd name="connsiteX119" fmla="*/ 1651118 w 1656184"/>
                <a:gd name="connsiteY119" fmla="*/ 616409 h 1909514"/>
                <a:gd name="connsiteX120" fmla="*/ 1642674 w 1656184"/>
                <a:gd name="connsiteY120" fmla="*/ 563490 h 1909514"/>
                <a:gd name="connsiteX121" fmla="*/ 1631415 w 1656184"/>
                <a:gd name="connsiteY121" fmla="*/ 511736 h 1909514"/>
                <a:gd name="connsiteX122" fmla="*/ 1617341 w 1656184"/>
                <a:gd name="connsiteY122" fmla="*/ 464051 h 1909514"/>
                <a:gd name="connsiteX123" fmla="*/ 1601579 w 1656184"/>
                <a:gd name="connsiteY123" fmla="*/ 420438 h 1909514"/>
                <a:gd name="connsiteX124" fmla="*/ 1583565 w 1656184"/>
                <a:gd name="connsiteY124" fmla="*/ 381475 h 1909514"/>
                <a:gd name="connsiteX125" fmla="*/ 1556543 w 1656184"/>
                <a:gd name="connsiteY125" fmla="*/ 334954 h 1909514"/>
                <a:gd name="connsiteX126" fmla="*/ 1527270 w 1656184"/>
                <a:gd name="connsiteY126" fmla="*/ 290759 h 1909514"/>
                <a:gd name="connsiteX127" fmla="*/ 1494056 w 1656184"/>
                <a:gd name="connsiteY127" fmla="*/ 249471 h 1909514"/>
                <a:gd name="connsiteX128" fmla="*/ 1458590 w 1656184"/>
                <a:gd name="connsiteY128" fmla="*/ 209928 h 1909514"/>
                <a:gd name="connsiteX129" fmla="*/ 1419747 w 1656184"/>
                <a:gd name="connsiteY129" fmla="*/ 174455 h 1909514"/>
                <a:gd name="connsiteX130" fmla="*/ 1376400 w 1656184"/>
                <a:gd name="connsiteY130" fmla="*/ 141309 h 1909514"/>
                <a:gd name="connsiteX131" fmla="*/ 1331365 w 1656184"/>
                <a:gd name="connsiteY131" fmla="*/ 111652 h 1909514"/>
                <a:gd name="connsiteX132" fmla="*/ 1283515 w 1656184"/>
                <a:gd name="connsiteY132" fmla="*/ 85483 h 1909514"/>
                <a:gd name="connsiteX133" fmla="*/ 1231161 w 1656184"/>
                <a:gd name="connsiteY133" fmla="*/ 63386 h 1909514"/>
                <a:gd name="connsiteX134" fmla="*/ 1177119 w 1656184"/>
                <a:gd name="connsiteY134" fmla="*/ 43033 h 1909514"/>
                <a:gd name="connsiteX135" fmla="*/ 1118572 w 1656184"/>
                <a:gd name="connsiteY135" fmla="*/ 27332 h 1909514"/>
                <a:gd name="connsiteX136" fmla="*/ 1057210 w 1656184"/>
                <a:gd name="connsiteY136" fmla="*/ 14538 h 1909514"/>
                <a:gd name="connsiteX137" fmla="*/ 993036 w 1656184"/>
                <a:gd name="connsiteY137" fmla="*/ 5815 h 1909514"/>
                <a:gd name="connsiteX138" fmla="*/ 925482 w 1656184"/>
                <a:gd name="connsiteY138" fmla="*/ 582 h 1909514"/>
                <a:gd name="connsiteX139" fmla="*/ 853425 w 1656184"/>
                <a:gd name="connsiteY139" fmla="*/ 0 h 1909514"/>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1413007 w 1656184"/>
                <a:gd name="connsiteY94" fmla="*/ 1487444 h 1909514"/>
                <a:gd name="connsiteX95" fmla="*/ 1412429 w 1656184"/>
                <a:gd name="connsiteY95" fmla="*/ 1485195 h 1909514"/>
                <a:gd name="connsiteX96" fmla="*/ 1405111 w 1656184"/>
                <a:gd name="connsiteY96" fmla="*/ 1455538 h 1909514"/>
                <a:gd name="connsiteX97" fmla="*/ 1398918 w 1656184"/>
                <a:gd name="connsiteY97" fmla="*/ 1425881 h 1909514"/>
                <a:gd name="connsiteX98" fmla="*/ 1394978 w 1656184"/>
                <a:gd name="connsiteY98" fmla="*/ 1398549 h 1909514"/>
                <a:gd name="connsiteX99" fmla="*/ 1392163 w 1656184"/>
                <a:gd name="connsiteY99" fmla="*/ 1372381 h 1909514"/>
                <a:gd name="connsiteX100" fmla="*/ 1391037 w 1656184"/>
                <a:gd name="connsiteY100" fmla="*/ 1350865 h 1909514"/>
                <a:gd name="connsiteX101" fmla="*/ 1392163 w 1656184"/>
                <a:gd name="connsiteY101" fmla="*/ 1332837 h 1909514"/>
                <a:gd name="connsiteX102" fmla="*/ 1401171 w 1656184"/>
                <a:gd name="connsiteY102" fmla="*/ 1295039 h 1909514"/>
                <a:gd name="connsiteX103" fmla="*/ 1412429 w 1656184"/>
                <a:gd name="connsiteY103" fmla="*/ 1260148 h 1909514"/>
                <a:gd name="connsiteX104" fmla="*/ 1426503 w 1656184"/>
                <a:gd name="connsiteY104" fmla="*/ 1227001 h 1909514"/>
                <a:gd name="connsiteX105" fmla="*/ 1443954 w 1656184"/>
                <a:gd name="connsiteY105" fmla="*/ 1197926 h 1909514"/>
                <a:gd name="connsiteX106" fmla="*/ 1469849 w 1656184"/>
                <a:gd name="connsiteY106" fmla="*/ 1161872 h 1909514"/>
                <a:gd name="connsiteX107" fmla="*/ 1496308 w 1656184"/>
                <a:gd name="connsiteY107" fmla="*/ 1125818 h 1909514"/>
                <a:gd name="connsiteX108" fmla="*/ 1522767 w 1656184"/>
                <a:gd name="connsiteY108" fmla="*/ 1090926 h 1909514"/>
                <a:gd name="connsiteX109" fmla="*/ 1549788 w 1656184"/>
                <a:gd name="connsiteY109" fmla="*/ 1053710 h 1909514"/>
                <a:gd name="connsiteX110" fmla="*/ 1573995 w 1656184"/>
                <a:gd name="connsiteY110" fmla="*/ 1015911 h 1909514"/>
                <a:gd name="connsiteX111" fmla="*/ 1597637 w 1656184"/>
                <a:gd name="connsiteY111" fmla="*/ 976949 h 1909514"/>
                <a:gd name="connsiteX112" fmla="*/ 1617341 w 1656184"/>
                <a:gd name="connsiteY112" fmla="*/ 934499 h 1909514"/>
                <a:gd name="connsiteX113" fmla="*/ 1633666 w 1656184"/>
                <a:gd name="connsiteY113" fmla="*/ 889140 h 1909514"/>
                <a:gd name="connsiteX114" fmla="*/ 1646051 w 1656184"/>
                <a:gd name="connsiteY114" fmla="*/ 836222 h 1909514"/>
                <a:gd name="connsiteX115" fmla="*/ 1652807 w 1656184"/>
                <a:gd name="connsiteY115" fmla="*/ 782141 h 1909514"/>
                <a:gd name="connsiteX116" fmla="*/ 1656184 w 1656184"/>
                <a:gd name="connsiteY116" fmla="*/ 726897 h 1909514"/>
                <a:gd name="connsiteX117" fmla="*/ 1655059 w 1656184"/>
                <a:gd name="connsiteY117" fmla="*/ 671072 h 1909514"/>
                <a:gd name="connsiteX118" fmla="*/ 1651118 w 1656184"/>
                <a:gd name="connsiteY118" fmla="*/ 616409 h 1909514"/>
                <a:gd name="connsiteX119" fmla="*/ 1642674 w 1656184"/>
                <a:gd name="connsiteY119" fmla="*/ 563490 h 1909514"/>
                <a:gd name="connsiteX120" fmla="*/ 1631415 w 1656184"/>
                <a:gd name="connsiteY120" fmla="*/ 511736 h 1909514"/>
                <a:gd name="connsiteX121" fmla="*/ 1617341 w 1656184"/>
                <a:gd name="connsiteY121" fmla="*/ 464051 h 1909514"/>
                <a:gd name="connsiteX122" fmla="*/ 1601579 w 1656184"/>
                <a:gd name="connsiteY122" fmla="*/ 420438 h 1909514"/>
                <a:gd name="connsiteX123" fmla="*/ 1583565 w 1656184"/>
                <a:gd name="connsiteY123" fmla="*/ 381475 h 1909514"/>
                <a:gd name="connsiteX124" fmla="*/ 1556543 w 1656184"/>
                <a:gd name="connsiteY124" fmla="*/ 334954 h 1909514"/>
                <a:gd name="connsiteX125" fmla="*/ 1527270 w 1656184"/>
                <a:gd name="connsiteY125" fmla="*/ 290759 h 1909514"/>
                <a:gd name="connsiteX126" fmla="*/ 1494056 w 1656184"/>
                <a:gd name="connsiteY126" fmla="*/ 249471 h 1909514"/>
                <a:gd name="connsiteX127" fmla="*/ 1458590 w 1656184"/>
                <a:gd name="connsiteY127" fmla="*/ 209928 h 1909514"/>
                <a:gd name="connsiteX128" fmla="*/ 1419747 w 1656184"/>
                <a:gd name="connsiteY128" fmla="*/ 174455 h 1909514"/>
                <a:gd name="connsiteX129" fmla="*/ 1376400 w 1656184"/>
                <a:gd name="connsiteY129" fmla="*/ 141309 h 1909514"/>
                <a:gd name="connsiteX130" fmla="*/ 1331365 w 1656184"/>
                <a:gd name="connsiteY130" fmla="*/ 111652 h 1909514"/>
                <a:gd name="connsiteX131" fmla="*/ 1283515 w 1656184"/>
                <a:gd name="connsiteY131" fmla="*/ 85483 h 1909514"/>
                <a:gd name="connsiteX132" fmla="*/ 1231161 w 1656184"/>
                <a:gd name="connsiteY132" fmla="*/ 63386 h 1909514"/>
                <a:gd name="connsiteX133" fmla="*/ 1177119 w 1656184"/>
                <a:gd name="connsiteY133" fmla="*/ 43033 h 1909514"/>
                <a:gd name="connsiteX134" fmla="*/ 1118572 w 1656184"/>
                <a:gd name="connsiteY134" fmla="*/ 27332 h 1909514"/>
                <a:gd name="connsiteX135" fmla="*/ 1057210 w 1656184"/>
                <a:gd name="connsiteY135" fmla="*/ 14538 h 1909514"/>
                <a:gd name="connsiteX136" fmla="*/ 993036 w 1656184"/>
                <a:gd name="connsiteY136" fmla="*/ 5815 h 1909514"/>
                <a:gd name="connsiteX137" fmla="*/ 925482 w 1656184"/>
                <a:gd name="connsiteY137" fmla="*/ 582 h 1909514"/>
                <a:gd name="connsiteX138" fmla="*/ 853425 w 1656184"/>
                <a:gd name="connsiteY138" fmla="*/ 0 h 190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1656184" h="1909514">
                  <a:moveTo>
                    <a:pt x="853425" y="0"/>
                  </a:moveTo>
                  <a:lnTo>
                    <a:pt x="789249" y="5234"/>
                  </a:lnTo>
                  <a:lnTo>
                    <a:pt x="628247" y="41869"/>
                  </a:lnTo>
                  <a:lnTo>
                    <a:pt x="580396" y="59896"/>
                  </a:lnTo>
                  <a:lnTo>
                    <a:pt x="533110" y="80250"/>
                  </a:lnTo>
                  <a:lnTo>
                    <a:pt x="486948" y="104673"/>
                  </a:lnTo>
                  <a:lnTo>
                    <a:pt x="444164" y="132005"/>
                  </a:lnTo>
                  <a:lnTo>
                    <a:pt x="403069" y="162825"/>
                  </a:lnTo>
                  <a:lnTo>
                    <a:pt x="365352" y="196553"/>
                  </a:lnTo>
                  <a:lnTo>
                    <a:pt x="330449" y="233188"/>
                  </a:lnTo>
                  <a:lnTo>
                    <a:pt x="298924" y="273313"/>
                  </a:lnTo>
                  <a:lnTo>
                    <a:pt x="271340" y="315764"/>
                  </a:lnTo>
                  <a:lnTo>
                    <a:pt x="247696" y="361123"/>
                  </a:lnTo>
                  <a:lnTo>
                    <a:pt x="227993" y="409970"/>
                  </a:lnTo>
                  <a:lnTo>
                    <a:pt x="196468" y="544301"/>
                  </a:lnTo>
                  <a:lnTo>
                    <a:pt x="193653" y="576865"/>
                  </a:lnTo>
                  <a:lnTo>
                    <a:pt x="192528" y="607686"/>
                  </a:lnTo>
                  <a:lnTo>
                    <a:pt x="193653" y="636180"/>
                  </a:lnTo>
                  <a:cubicBezTo>
                    <a:pt x="193840" y="645678"/>
                    <a:pt x="194028" y="655177"/>
                    <a:pt x="194216" y="664674"/>
                  </a:cubicBezTo>
                  <a:lnTo>
                    <a:pt x="194216" y="691424"/>
                  </a:lnTo>
                  <a:lnTo>
                    <a:pt x="191402" y="716430"/>
                  </a:lnTo>
                  <a:lnTo>
                    <a:pt x="182958" y="742016"/>
                  </a:lnTo>
                  <a:lnTo>
                    <a:pt x="167758" y="772837"/>
                  </a:lnTo>
                  <a:lnTo>
                    <a:pt x="149181" y="801331"/>
                  </a:lnTo>
                  <a:lnTo>
                    <a:pt x="128915" y="826336"/>
                  </a:lnTo>
                  <a:lnTo>
                    <a:pt x="107523" y="851923"/>
                  </a:lnTo>
                  <a:lnTo>
                    <a:pt x="85005" y="875184"/>
                  </a:lnTo>
                  <a:lnTo>
                    <a:pt x="62487" y="898445"/>
                  </a:lnTo>
                  <a:lnTo>
                    <a:pt x="41095" y="924031"/>
                  </a:lnTo>
                  <a:lnTo>
                    <a:pt x="33777" y="931009"/>
                  </a:lnTo>
                  <a:lnTo>
                    <a:pt x="24769" y="939732"/>
                  </a:lnTo>
                  <a:lnTo>
                    <a:pt x="15200" y="950199"/>
                  </a:lnTo>
                  <a:lnTo>
                    <a:pt x="7319" y="960666"/>
                  </a:lnTo>
                  <a:lnTo>
                    <a:pt x="2252" y="973460"/>
                  </a:lnTo>
                  <a:lnTo>
                    <a:pt x="0" y="987416"/>
                  </a:lnTo>
                  <a:lnTo>
                    <a:pt x="2815" y="1001955"/>
                  </a:lnTo>
                  <a:lnTo>
                    <a:pt x="10133" y="1015911"/>
                  </a:lnTo>
                  <a:lnTo>
                    <a:pt x="22518" y="1027541"/>
                  </a:lnTo>
                  <a:lnTo>
                    <a:pt x="36592" y="1035682"/>
                  </a:lnTo>
                  <a:lnTo>
                    <a:pt x="54043" y="1043243"/>
                  </a:lnTo>
                  <a:lnTo>
                    <a:pt x="72621" y="1049639"/>
                  </a:lnTo>
                  <a:lnTo>
                    <a:pt x="91197" y="1056035"/>
                  </a:lnTo>
                  <a:lnTo>
                    <a:pt x="109212" y="1062432"/>
                  </a:lnTo>
                  <a:lnTo>
                    <a:pt x="126663" y="1069992"/>
                  </a:lnTo>
                  <a:lnTo>
                    <a:pt x="142425" y="1078133"/>
                  </a:lnTo>
                  <a:lnTo>
                    <a:pt x="153685" y="1088601"/>
                  </a:lnTo>
                  <a:lnTo>
                    <a:pt x="150306" y="1102557"/>
                  </a:lnTo>
                  <a:lnTo>
                    <a:pt x="144114" y="1115351"/>
                  </a:lnTo>
                  <a:lnTo>
                    <a:pt x="137921" y="1128725"/>
                  </a:lnTo>
                  <a:lnTo>
                    <a:pt x="131166" y="1141518"/>
                  </a:lnTo>
                  <a:lnTo>
                    <a:pt x="124974" y="1154312"/>
                  </a:lnTo>
                  <a:lnTo>
                    <a:pt x="120471" y="1167105"/>
                  </a:lnTo>
                  <a:lnTo>
                    <a:pt x="118781" y="1178735"/>
                  </a:lnTo>
                  <a:cubicBezTo>
                    <a:pt x="119156" y="1183000"/>
                    <a:pt x="119532" y="1187264"/>
                    <a:pt x="119907" y="1191529"/>
                  </a:cubicBezTo>
                  <a:lnTo>
                    <a:pt x="126100" y="1203159"/>
                  </a:lnTo>
                  <a:lnTo>
                    <a:pt x="137359" y="1214790"/>
                  </a:lnTo>
                  <a:lnTo>
                    <a:pt x="153685" y="1226420"/>
                  </a:lnTo>
                  <a:lnTo>
                    <a:pt x="150306" y="1235725"/>
                  </a:lnTo>
                  <a:lnTo>
                    <a:pt x="145240" y="1245029"/>
                  </a:lnTo>
                  <a:lnTo>
                    <a:pt x="141300" y="1256077"/>
                  </a:lnTo>
                  <a:lnTo>
                    <a:pt x="140174" y="1267708"/>
                  </a:lnTo>
                  <a:lnTo>
                    <a:pt x="142425" y="1279339"/>
                  </a:lnTo>
                  <a:lnTo>
                    <a:pt x="148618" y="1289806"/>
                  </a:lnTo>
                  <a:lnTo>
                    <a:pt x="156499" y="1297947"/>
                  </a:lnTo>
                  <a:lnTo>
                    <a:pt x="166632" y="1305506"/>
                  </a:lnTo>
                  <a:lnTo>
                    <a:pt x="176765" y="1310740"/>
                  </a:lnTo>
                  <a:lnTo>
                    <a:pt x="186335" y="1317137"/>
                  </a:lnTo>
                  <a:lnTo>
                    <a:pt x="195343" y="1325860"/>
                  </a:lnTo>
                  <a:lnTo>
                    <a:pt x="200408" y="1335164"/>
                  </a:lnTo>
                  <a:lnTo>
                    <a:pt x="205475" y="1352028"/>
                  </a:lnTo>
                  <a:lnTo>
                    <a:pt x="205475" y="1371218"/>
                  </a:lnTo>
                  <a:lnTo>
                    <a:pt x="203787" y="1389245"/>
                  </a:lnTo>
                  <a:lnTo>
                    <a:pt x="199283" y="1407854"/>
                  </a:lnTo>
                  <a:lnTo>
                    <a:pt x="195343" y="1425881"/>
                  </a:lnTo>
                  <a:lnTo>
                    <a:pt x="192528" y="1442163"/>
                  </a:lnTo>
                  <a:lnTo>
                    <a:pt x="190276" y="1465424"/>
                  </a:lnTo>
                  <a:lnTo>
                    <a:pt x="192528" y="1486358"/>
                  </a:lnTo>
                  <a:lnTo>
                    <a:pt x="198719" y="1505548"/>
                  </a:lnTo>
                  <a:lnTo>
                    <a:pt x="206601" y="1522413"/>
                  </a:lnTo>
                  <a:lnTo>
                    <a:pt x="217860" y="1535787"/>
                  </a:lnTo>
                  <a:lnTo>
                    <a:pt x="232497" y="1548581"/>
                  </a:lnTo>
                  <a:lnTo>
                    <a:pt x="246570" y="1559048"/>
                  </a:lnTo>
                  <a:lnTo>
                    <a:pt x="262896" y="1567771"/>
                  </a:lnTo>
                  <a:lnTo>
                    <a:pt x="279221" y="1575331"/>
                  </a:lnTo>
                  <a:lnTo>
                    <a:pt x="295546" y="1579401"/>
                  </a:lnTo>
                  <a:lnTo>
                    <a:pt x="325383" y="1584635"/>
                  </a:lnTo>
                  <a:lnTo>
                    <a:pt x="356908" y="1586961"/>
                  </a:lnTo>
                  <a:lnTo>
                    <a:pt x="390121" y="1585798"/>
                  </a:lnTo>
                  <a:lnTo>
                    <a:pt x="422772" y="1582309"/>
                  </a:lnTo>
                  <a:lnTo>
                    <a:pt x="455423" y="1578238"/>
                  </a:lnTo>
                  <a:lnTo>
                    <a:pt x="486385" y="1571841"/>
                  </a:lnTo>
                  <a:lnTo>
                    <a:pt x="513969" y="1564281"/>
                  </a:lnTo>
                  <a:lnTo>
                    <a:pt x="529900" y="1558923"/>
                  </a:lnTo>
                  <a:lnTo>
                    <a:pt x="627355" y="1909514"/>
                  </a:lnTo>
                  <a:lnTo>
                    <a:pt x="1413007" y="1487444"/>
                  </a:lnTo>
                  <a:lnTo>
                    <a:pt x="1412429" y="1485195"/>
                  </a:lnTo>
                  <a:lnTo>
                    <a:pt x="1405111" y="1455538"/>
                  </a:lnTo>
                  <a:lnTo>
                    <a:pt x="1398918" y="1425881"/>
                  </a:lnTo>
                  <a:lnTo>
                    <a:pt x="1394978" y="1398549"/>
                  </a:lnTo>
                  <a:lnTo>
                    <a:pt x="1392163" y="1372381"/>
                  </a:lnTo>
                  <a:cubicBezTo>
                    <a:pt x="1391788" y="1365209"/>
                    <a:pt x="1391412" y="1358037"/>
                    <a:pt x="1391037" y="1350865"/>
                  </a:cubicBezTo>
                  <a:cubicBezTo>
                    <a:pt x="1391412" y="1344856"/>
                    <a:pt x="1391788" y="1338846"/>
                    <a:pt x="1392163" y="1332837"/>
                  </a:cubicBezTo>
                  <a:lnTo>
                    <a:pt x="1401171" y="1295039"/>
                  </a:lnTo>
                  <a:lnTo>
                    <a:pt x="1412429" y="1260148"/>
                  </a:lnTo>
                  <a:lnTo>
                    <a:pt x="1426503" y="1227001"/>
                  </a:lnTo>
                  <a:lnTo>
                    <a:pt x="1443954" y="1197926"/>
                  </a:lnTo>
                  <a:lnTo>
                    <a:pt x="1469849" y="1161872"/>
                  </a:lnTo>
                  <a:lnTo>
                    <a:pt x="1496308" y="1125818"/>
                  </a:lnTo>
                  <a:lnTo>
                    <a:pt x="1522767" y="1090926"/>
                  </a:lnTo>
                  <a:lnTo>
                    <a:pt x="1549788" y="1053710"/>
                  </a:lnTo>
                  <a:lnTo>
                    <a:pt x="1573995" y="1015911"/>
                  </a:lnTo>
                  <a:lnTo>
                    <a:pt x="1597637" y="976949"/>
                  </a:lnTo>
                  <a:lnTo>
                    <a:pt x="1617341" y="934499"/>
                  </a:lnTo>
                  <a:lnTo>
                    <a:pt x="1633666" y="889140"/>
                  </a:lnTo>
                  <a:lnTo>
                    <a:pt x="1646051" y="836222"/>
                  </a:lnTo>
                  <a:lnTo>
                    <a:pt x="1652807" y="782141"/>
                  </a:lnTo>
                  <a:lnTo>
                    <a:pt x="1656184" y="726897"/>
                  </a:lnTo>
                  <a:lnTo>
                    <a:pt x="1655059" y="671072"/>
                  </a:lnTo>
                  <a:lnTo>
                    <a:pt x="1651118" y="616409"/>
                  </a:lnTo>
                  <a:lnTo>
                    <a:pt x="1642674" y="563490"/>
                  </a:lnTo>
                  <a:lnTo>
                    <a:pt x="1631415" y="511736"/>
                  </a:lnTo>
                  <a:lnTo>
                    <a:pt x="1617341" y="464051"/>
                  </a:lnTo>
                  <a:lnTo>
                    <a:pt x="1601579" y="420438"/>
                  </a:lnTo>
                  <a:lnTo>
                    <a:pt x="1583565" y="381475"/>
                  </a:lnTo>
                  <a:lnTo>
                    <a:pt x="1556543" y="334954"/>
                  </a:lnTo>
                  <a:lnTo>
                    <a:pt x="1527270" y="290759"/>
                  </a:lnTo>
                  <a:lnTo>
                    <a:pt x="1494056" y="249471"/>
                  </a:lnTo>
                  <a:lnTo>
                    <a:pt x="1458590" y="209928"/>
                  </a:lnTo>
                  <a:lnTo>
                    <a:pt x="1419747" y="174455"/>
                  </a:lnTo>
                  <a:lnTo>
                    <a:pt x="1376400" y="141309"/>
                  </a:lnTo>
                  <a:lnTo>
                    <a:pt x="1331365" y="111652"/>
                  </a:lnTo>
                  <a:lnTo>
                    <a:pt x="1283515" y="85483"/>
                  </a:lnTo>
                  <a:lnTo>
                    <a:pt x="1231161" y="63386"/>
                  </a:lnTo>
                  <a:lnTo>
                    <a:pt x="1177119" y="43033"/>
                  </a:lnTo>
                  <a:lnTo>
                    <a:pt x="1118572" y="27332"/>
                  </a:lnTo>
                  <a:lnTo>
                    <a:pt x="1057210" y="14538"/>
                  </a:lnTo>
                  <a:lnTo>
                    <a:pt x="993036" y="5815"/>
                  </a:lnTo>
                  <a:lnTo>
                    <a:pt x="925482" y="582"/>
                  </a:lnTo>
                  <a:lnTo>
                    <a:pt x="853425"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latinLnBrk="0"/>
              <a:endParaRPr lang="ko-KR" altLang="en-US" sz="2701" dirty="0"/>
            </a:p>
          </p:txBody>
        </p:sp>
        <p:sp>
          <p:nvSpPr>
            <p:cNvPr id="32" name="Freeform 11">
              <a:extLst>
                <a:ext uri="{FF2B5EF4-FFF2-40B4-BE49-F238E27FC236}">
                  <a16:creationId xmlns:a16="http://schemas.microsoft.com/office/drawing/2014/main" id="{12882230-09B0-4081-ACDC-764E05CA7BDC}"/>
                </a:ext>
              </a:extLst>
            </p:cNvPr>
            <p:cNvSpPr/>
            <p:nvPr/>
          </p:nvSpPr>
          <p:spPr>
            <a:xfrm>
              <a:off x="1358088" y="4198964"/>
              <a:ext cx="1089158" cy="611109"/>
            </a:xfrm>
            <a:custGeom>
              <a:avLst/>
              <a:gdLst>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10547 w 1094108"/>
                <a:gd name="connsiteY2" fmla="*/ 293729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30550 h 611110"/>
                <a:gd name="connsiteX1" fmla="*/ 119888 w 1094108"/>
                <a:gd name="connsiteY1" fmla="*/ 0 h 611110"/>
                <a:gd name="connsiteX2" fmla="*/ 1010547 w 1094108"/>
                <a:gd name="connsiteY2" fmla="*/ 323428 h 611110"/>
                <a:gd name="connsiteX3" fmla="*/ 1094108 w 1094108"/>
                <a:gd name="connsiteY3" fmla="*/ 441972 h 611110"/>
                <a:gd name="connsiteX4" fmla="*/ 1078252 w 1094108"/>
                <a:gd name="connsiteY4" fmla="*/ 547683 h 611110"/>
                <a:gd name="connsiteX5" fmla="*/ 1014825 w 1094108"/>
                <a:gd name="connsiteY5" fmla="*/ 510684 h 611110"/>
                <a:gd name="connsiteX6" fmla="*/ 998968 w 1094108"/>
                <a:gd name="connsiteY6" fmla="*/ 611110 h 611110"/>
                <a:gd name="connsiteX7" fmla="*/ 0 w 1094108"/>
                <a:gd name="connsiteY7" fmla="*/ 230550 h 611110"/>
                <a:gd name="connsiteX0" fmla="*/ 0 w 1089158"/>
                <a:gd name="connsiteY0" fmla="*/ 210751 h 611110"/>
                <a:gd name="connsiteX1" fmla="*/ 114938 w 1089158"/>
                <a:gd name="connsiteY1" fmla="*/ 0 h 611110"/>
                <a:gd name="connsiteX2" fmla="*/ 1005597 w 1089158"/>
                <a:gd name="connsiteY2" fmla="*/ 323428 h 611110"/>
                <a:gd name="connsiteX3" fmla="*/ 1089158 w 1089158"/>
                <a:gd name="connsiteY3" fmla="*/ 441972 h 611110"/>
                <a:gd name="connsiteX4" fmla="*/ 1073302 w 1089158"/>
                <a:gd name="connsiteY4" fmla="*/ 547683 h 611110"/>
                <a:gd name="connsiteX5" fmla="*/ 1009875 w 1089158"/>
                <a:gd name="connsiteY5" fmla="*/ 510684 h 611110"/>
                <a:gd name="connsiteX6" fmla="*/ 994018 w 1089158"/>
                <a:gd name="connsiteY6" fmla="*/ 611110 h 611110"/>
                <a:gd name="connsiteX7" fmla="*/ 0 w 1089158"/>
                <a:gd name="connsiteY7" fmla="*/ 210751 h 61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158" h="611110">
                  <a:moveTo>
                    <a:pt x="0" y="210751"/>
                  </a:moveTo>
                  <a:lnTo>
                    <a:pt x="114938" y="0"/>
                  </a:lnTo>
                  <a:lnTo>
                    <a:pt x="1005597" y="323428"/>
                  </a:lnTo>
                  <a:lnTo>
                    <a:pt x="1089158" y="441972"/>
                  </a:lnTo>
                  <a:lnTo>
                    <a:pt x="1073302" y="547683"/>
                  </a:lnTo>
                  <a:lnTo>
                    <a:pt x="1009875" y="510684"/>
                  </a:lnTo>
                  <a:lnTo>
                    <a:pt x="994018" y="611110"/>
                  </a:lnTo>
                  <a:cubicBezTo>
                    <a:pt x="629604" y="505207"/>
                    <a:pt x="332989" y="337604"/>
                    <a:pt x="0" y="210751"/>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sp>
          <p:nvSpPr>
            <p:cNvPr id="33" name="Freeform 14">
              <a:extLst>
                <a:ext uri="{FF2B5EF4-FFF2-40B4-BE49-F238E27FC236}">
                  <a16:creationId xmlns:a16="http://schemas.microsoft.com/office/drawing/2014/main" id="{908C5288-C1B2-4B4E-84F2-259C8FE515DD}"/>
                </a:ext>
              </a:extLst>
            </p:cNvPr>
            <p:cNvSpPr/>
            <p:nvPr/>
          </p:nvSpPr>
          <p:spPr>
            <a:xfrm>
              <a:off x="3145709" y="4476837"/>
              <a:ext cx="591981" cy="227104"/>
            </a:xfrm>
            <a:custGeom>
              <a:avLst/>
              <a:gdLst>
                <a:gd name="connsiteX0" fmla="*/ 5285 w 739976"/>
                <a:gd name="connsiteY0" fmla="*/ 68712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68712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671264"/>
                <a:gd name="connsiteY0" fmla="*/ 110997 h 206136"/>
                <a:gd name="connsiteX1" fmla="*/ 0 w 671264"/>
                <a:gd name="connsiteY1" fmla="*/ 5285 h 206136"/>
                <a:gd name="connsiteX2" fmla="*/ 158566 w 671264"/>
                <a:gd name="connsiteY2" fmla="*/ 0 h 206136"/>
                <a:gd name="connsiteX3" fmla="*/ 163852 w 671264"/>
                <a:gd name="connsiteY3" fmla="*/ 58141 h 206136"/>
                <a:gd name="connsiteX4" fmla="*/ 581409 w 671264"/>
                <a:gd name="connsiteY4" fmla="*/ 52856 h 206136"/>
                <a:gd name="connsiteX5" fmla="*/ 671264 w 671264"/>
                <a:gd name="connsiteY5" fmla="*/ 206136 h 206136"/>
                <a:gd name="connsiteX6" fmla="*/ 110996 w 671264"/>
                <a:gd name="connsiteY6" fmla="*/ 174423 h 206136"/>
                <a:gd name="connsiteX7" fmla="*/ 89854 w 671264"/>
                <a:gd name="connsiteY7" fmla="*/ 84569 h 206136"/>
                <a:gd name="connsiteX8" fmla="*/ 5285 w 671264"/>
                <a:gd name="connsiteY8" fmla="*/ 110997 h 206136"/>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89854 w 591981"/>
                <a:gd name="connsiteY7" fmla="*/ 115812 h 221522"/>
                <a:gd name="connsiteX8" fmla="*/ 5285 w 591981"/>
                <a:gd name="connsiteY8" fmla="*/ 142240 h 221522"/>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105475 w 591981"/>
                <a:gd name="connsiteY7" fmla="*/ 136641 h 221522"/>
                <a:gd name="connsiteX8" fmla="*/ 5285 w 591981"/>
                <a:gd name="connsiteY8" fmla="*/ 142240 h 221522"/>
                <a:gd name="connsiteX0" fmla="*/ 5285 w 591981"/>
                <a:gd name="connsiteY0" fmla="*/ 142240 h 227104"/>
                <a:gd name="connsiteX1" fmla="*/ 0 w 591981"/>
                <a:gd name="connsiteY1" fmla="*/ 36528 h 227104"/>
                <a:gd name="connsiteX2" fmla="*/ 163774 w 591981"/>
                <a:gd name="connsiteY2" fmla="*/ 0 h 227104"/>
                <a:gd name="connsiteX3" fmla="*/ 163852 w 591981"/>
                <a:gd name="connsiteY3" fmla="*/ 89384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81" h="227104">
                  <a:moveTo>
                    <a:pt x="5285" y="142240"/>
                  </a:moveTo>
                  <a:lnTo>
                    <a:pt x="0" y="36528"/>
                  </a:lnTo>
                  <a:lnTo>
                    <a:pt x="163774" y="0"/>
                  </a:lnTo>
                  <a:cubicBezTo>
                    <a:pt x="163800" y="29795"/>
                    <a:pt x="195069" y="54382"/>
                    <a:pt x="195095" y="84177"/>
                  </a:cubicBezTo>
                  <a:cubicBezTo>
                    <a:pt x="397943" y="29168"/>
                    <a:pt x="389368" y="75290"/>
                    <a:pt x="581409" y="84099"/>
                  </a:cubicBezTo>
                  <a:lnTo>
                    <a:pt x="591981" y="221522"/>
                  </a:lnTo>
                  <a:cubicBezTo>
                    <a:pt x="431653" y="200380"/>
                    <a:pt x="276532" y="231780"/>
                    <a:pt x="116204" y="226495"/>
                  </a:cubicBezTo>
                  <a:lnTo>
                    <a:pt x="105475" y="136641"/>
                  </a:lnTo>
                  <a:lnTo>
                    <a:pt x="5285" y="14224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sp>
          <p:nvSpPr>
            <p:cNvPr id="34" name="Freeform 10">
              <a:extLst>
                <a:ext uri="{FF2B5EF4-FFF2-40B4-BE49-F238E27FC236}">
                  <a16:creationId xmlns:a16="http://schemas.microsoft.com/office/drawing/2014/main" id="{6BB015EF-DA86-423C-8231-A3A162BBB486}"/>
                </a:ext>
              </a:extLst>
            </p:cNvPr>
            <p:cNvSpPr/>
            <p:nvPr/>
          </p:nvSpPr>
          <p:spPr>
            <a:xfrm>
              <a:off x="1130675" y="4343401"/>
              <a:ext cx="2709784" cy="1900717"/>
            </a:xfrm>
            <a:custGeom>
              <a:avLst/>
              <a:gdLst>
                <a:gd name="connsiteX0" fmla="*/ 19050 w 2628900"/>
                <a:gd name="connsiteY0" fmla="*/ 95250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19050 w 2628900"/>
                <a:gd name="connsiteY8" fmla="*/ 95250 h 2085975"/>
                <a:gd name="connsiteX0" fmla="*/ 95250 w 2628900"/>
                <a:gd name="connsiteY0" fmla="*/ 66675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95250 w 262890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114300 h 2133600"/>
                <a:gd name="connsiteX1" fmla="*/ 137220 w 2766120"/>
                <a:gd name="connsiteY1" fmla="*/ 2133600 h 2133600"/>
                <a:gd name="connsiteX2" fmla="*/ 1823145 w 2766120"/>
                <a:gd name="connsiteY2" fmla="*/ 2133600 h 2133600"/>
                <a:gd name="connsiteX3" fmla="*/ 1842195 w 2766120"/>
                <a:gd name="connsiteY3" fmla="*/ 1628775 h 2133600"/>
                <a:gd name="connsiteX4" fmla="*/ 2766120 w 2766120"/>
                <a:gd name="connsiteY4" fmla="*/ 95250 h 2133600"/>
                <a:gd name="connsiteX5" fmla="*/ 1908870 w 2766120"/>
                <a:gd name="connsiteY5" fmla="*/ 0 h 2133600"/>
                <a:gd name="connsiteX6" fmla="*/ 2051745 w 2766120"/>
                <a:gd name="connsiteY6" fmla="*/ 809625 h 2133600"/>
                <a:gd name="connsiteX7" fmla="*/ 1270695 w 2766120"/>
                <a:gd name="connsiteY7" fmla="*/ 581025 h 2133600"/>
                <a:gd name="connsiteX8" fmla="*/ 232470 w 2766120"/>
                <a:gd name="connsiteY8" fmla="*/ 114300 h 2133600"/>
                <a:gd name="connsiteX0" fmla="*/ 232470 w 2766120"/>
                <a:gd name="connsiteY0" fmla="*/ 151521 h 2170821"/>
                <a:gd name="connsiteX1" fmla="*/ 137220 w 2766120"/>
                <a:gd name="connsiteY1" fmla="*/ 2170821 h 2170821"/>
                <a:gd name="connsiteX2" fmla="*/ 1823145 w 2766120"/>
                <a:gd name="connsiteY2" fmla="*/ 2170821 h 2170821"/>
                <a:gd name="connsiteX3" fmla="*/ 1842195 w 2766120"/>
                <a:gd name="connsiteY3" fmla="*/ 1665996 h 2170821"/>
                <a:gd name="connsiteX4" fmla="*/ 2766120 w 2766120"/>
                <a:gd name="connsiteY4" fmla="*/ 132471 h 2170821"/>
                <a:gd name="connsiteX5" fmla="*/ 1908870 w 2766120"/>
                <a:gd name="connsiteY5" fmla="*/ 37221 h 2170821"/>
                <a:gd name="connsiteX6" fmla="*/ 1937445 w 2766120"/>
                <a:gd name="connsiteY6" fmla="*/ 808746 h 2170821"/>
                <a:gd name="connsiteX7" fmla="*/ 1270695 w 2766120"/>
                <a:gd name="connsiteY7" fmla="*/ 618246 h 2170821"/>
                <a:gd name="connsiteX8" fmla="*/ 232470 w 2766120"/>
                <a:gd name="connsiteY8" fmla="*/ 151521 h 2170821"/>
                <a:gd name="connsiteX0" fmla="*/ 232470 w 2766120"/>
                <a:gd name="connsiteY0" fmla="*/ 176078 h 2195378"/>
                <a:gd name="connsiteX1" fmla="*/ 137220 w 2766120"/>
                <a:gd name="connsiteY1" fmla="*/ 2195378 h 2195378"/>
                <a:gd name="connsiteX2" fmla="*/ 1823145 w 2766120"/>
                <a:gd name="connsiteY2" fmla="*/ 2195378 h 2195378"/>
                <a:gd name="connsiteX3" fmla="*/ 1842195 w 2766120"/>
                <a:gd name="connsiteY3" fmla="*/ 1690553 h 2195378"/>
                <a:gd name="connsiteX4" fmla="*/ 2766120 w 2766120"/>
                <a:gd name="connsiteY4" fmla="*/ 157028 h 2195378"/>
                <a:gd name="connsiteX5" fmla="*/ 1908870 w 2766120"/>
                <a:gd name="connsiteY5" fmla="*/ 61778 h 2195378"/>
                <a:gd name="connsiteX6" fmla="*/ 1937445 w 2766120"/>
                <a:gd name="connsiteY6" fmla="*/ 833303 h 2195378"/>
                <a:gd name="connsiteX7" fmla="*/ 1270695 w 2766120"/>
                <a:gd name="connsiteY7" fmla="*/ 642803 h 2195378"/>
                <a:gd name="connsiteX8" fmla="*/ 232470 w 2766120"/>
                <a:gd name="connsiteY8" fmla="*/ 176078 h 2195378"/>
                <a:gd name="connsiteX0" fmla="*/ 232470 w 2661345"/>
                <a:gd name="connsiteY0" fmla="*/ 155790 h 2175090"/>
                <a:gd name="connsiteX1" fmla="*/ 137220 w 2661345"/>
                <a:gd name="connsiteY1" fmla="*/ 2175090 h 2175090"/>
                <a:gd name="connsiteX2" fmla="*/ 1823145 w 2661345"/>
                <a:gd name="connsiteY2" fmla="*/ 2175090 h 2175090"/>
                <a:gd name="connsiteX3" fmla="*/ 1842195 w 2661345"/>
                <a:gd name="connsiteY3" fmla="*/ 1670265 h 2175090"/>
                <a:gd name="connsiteX4" fmla="*/ 2661345 w 2661345"/>
                <a:gd name="connsiteY4" fmla="*/ 117690 h 2175090"/>
                <a:gd name="connsiteX5" fmla="*/ 1908870 w 2661345"/>
                <a:gd name="connsiteY5" fmla="*/ 41490 h 2175090"/>
                <a:gd name="connsiteX6" fmla="*/ 1937445 w 2661345"/>
                <a:gd name="connsiteY6" fmla="*/ 813015 h 2175090"/>
                <a:gd name="connsiteX7" fmla="*/ 1270695 w 2661345"/>
                <a:gd name="connsiteY7" fmla="*/ 622515 h 2175090"/>
                <a:gd name="connsiteX8" fmla="*/ 232470 w 2661345"/>
                <a:gd name="connsiteY8" fmla="*/ 155790 h 2175090"/>
                <a:gd name="connsiteX0" fmla="*/ 232470 w 2709520"/>
                <a:gd name="connsiteY0" fmla="*/ 155790 h 2175090"/>
                <a:gd name="connsiteX1" fmla="*/ 137220 w 2709520"/>
                <a:gd name="connsiteY1" fmla="*/ 2175090 h 2175090"/>
                <a:gd name="connsiteX2" fmla="*/ 1823145 w 2709520"/>
                <a:gd name="connsiteY2" fmla="*/ 2175090 h 2175090"/>
                <a:gd name="connsiteX3" fmla="*/ 1842195 w 2709520"/>
                <a:gd name="connsiteY3" fmla="*/ 1670265 h 2175090"/>
                <a:gd name="connsiteX4" fmla="*/ 2661345 w 2709520"/>
                <a:gd name="connsiteY4" fmla="*/ 117690 h 2175090"/>
                <a:gd name="connsiteX5" fmla="*/ 1908870 w 2709520"/>
                <a:gd name="connsiteY5" fmla="*/ 41490 h 2175090"/>
                <a:gd name="connsiteX6" fmla="*/ 1937445 w 2709520"/>
                <a:gd name="connsiteY6" fmla="*/ 813015 h 2175090"/>
                <a:gd name="connsiteX7" fmla="*/ 1270695 w 2709520"/>
                <a:gd name="connsiteY7" fmla="*/ 622515 h 2175090"/>
                <a:gd name="connsiteX8" fmla="*/ 232470 w 2709520"/>
                <a:gd name="connsiteY8" fmla="*/ 155790 h 2175090"/>
                <a:gd name="connsiteX0" fmla="*/ 232470 w 2725405"/>
                <a:gd name="connsiteY0" fmla="*/ 155790 h 2175090"/>
                <a:gd name="connsiteX1" fmla="*/ 137220 w 2725405"/>
                <a:gd name="connsiteY1" fmla="*/ 2175090 h 2175090"/>
                <a:gd name="connsiteX2" fmla="*/ 1823145 w 2725405"/>
                <a:gd name="connsiteY2" fmla="*/ 2175090 h 2175090"/>
                <a:gd name="connsiteX3" fmla="*/ 1842195 w 2725405"/>
                <a:gd name="connsiteY3" fmla="*/ 1670265 h 2175090"/>
                <a:gd name="connsiteX4" fmla="*/ 2661345 w 2725405"/>
                <a:gd name="connsiteY4" fmla="*/ 117690 h 2175090"/>
                <a:gd name="connsiteX5" fmla="*/ 1908870 w 2725405"/>
                <a:gd name="connsiteY5" fmla="*/ 41490 h 2175090"/>
                <a:gd name="connsiteX6" fmla="*/ 1937445 w 2725405"/>
                <a:gd name="connsiteY6" fmla="*/ 813015 h 2175090"/>
                <a:gd name="connsiteX7" fmla="*/ 1270695 w 2725405"/>
                <a:gd name="connsiteY7" fmla="*/ 622515 h 2175090"/>
                <a:gd name="connsiteX8" fmla="*/ 232470 w 2725405"/>
                <a:gd name="connsiteY8" fmla="*/ 155790 h 2175090"/>
                <a:gd name="connsiteX0" fmla="*/ 232470 w 2760521"/>
                <a:gd name="connsiteY0" fmla="*/ 155790 h 2175090"/>
                <a:gd name="connsiteX1" fmla="*/ 137220 w 2760521"/>
                <a:gd name="connsiteY1" fmla="*/ 2175090 h 2175090"/>
                <a:gd name="connsiteX2" fmla="*/ 1823145 w 2760521"/>
                <a:gd name="connsiteY2" fmla="*/ 2175090 h 2175090"/>
                <a:gd name="connsiteX3" fmla="*/ 1842195 w 2760521"/>
                <a:gd name="connsiteY3" fmla="*/ 1670265 h 2175090"/>
                <a:gd name="connsiteX4" fmla="*/ 2699445 w 2760521"/>
                <a:gd name="connsiteY4" fmla="*/ 117690 h 2175090"/>
                <a:gd name="connsiteX5" fmla="*/ 1908870 w 2760521"/>
                <a:gd name="connsiteY5" fmla="*/ 41490 h 2175090"/>
                <a:gd name="connsiteX6" fmla="*/ 1937445 w 2760521"/>
                <a:gd name="connsiteY6" fmla="*/ 813015 h 2175090"/>
                <a:gd name="connsiteX7" fmla="*/ 1270695 w 2760521"/>
                <a:gd name="connsiteY7" fmla="*/ 622515 h 2175090"/>
                <a:gd name="connsiteX8" fmla="*/ 232470 w 2760521"/>
                <a:gd name="connsiteY8" fmla="*/ 155790 h 2175090"/>
                <a:gd name="connsiteX0" fmla="*/ 232470 w 2757220"/>
                <a:gd name="connsiteY0" fmla="*/ 155790 h 2175090"/>
                <a:gd name="connsiteX1" fmla="*/ 137220 w 2757220"/>
                <a:gd name="connsiteY1" fmla="*/ 2175090 h 2175090"/>
                <a:gd name="connsiteX2" fmla="*/ 1823145 w 2757220"/>
                <a:gd name="connsiteY2" fmla="*/ 2175090 h 2175090"/>
                <a:gd name="connsiteX3" fmla="*/ 1842195 w 2757220"/>
                <a:gd name="connsiteY3" fmla="*/ 1670265 h 2175090"/>
                <a:gd name="connsiteX4" fmla="*/ 2699445 w 2757220"/>
                <a:gd name="connsiteY4" fmla="*/ 117690 h 2175090"/>
                <a:gd name="connsiteX5" fmla="*/ 1908870 w 2757220"/>
                <a:gd name="connsiteY5" fmla="*/ 41490 h 2175090"/>
                <a:gd name="connsiteX6" fmla="*/ 1937445 w 2757220"/>
                <a:gd name="connsiteY6" fmla="*/ 813015 h 2175090"/>
                <a:gd name="connsiteX7" fmla="*/ 1270695 w 2757220"/>
                <a:gd name="connsiteY7" fmla="*/ 622515 h 2175090"/>
                <a:gd name="connsiteX8" fmla="*/ 232470 w 2757220"/>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47713 h 2167013"/>
                <a:gd name="connsiteX1" fmla="*/ 137220 w 2741311"/>
                <a:gd name="connsiteY1" fmla="*/ 2167013 h 2167013"/>
                <a:gd name="connsiteX2" fmla="*/ 1823145 w 2741311"/>
                <a:gd name="connsiteY2" fmla="*/ 2167013 h 2167013"/>
                <a:gd name="connsiteX3" fmla="*/ 1842195 w 2741311"/>
                <a:gd name="connsiteY3" fmla="*/ 1662188 h 2167013"/>
                <a:gd name="connsiteX4" fmla="*/ 2699445 w 2741311"/>
                <a:gd name="connsiteY4" fmla="*/ 109613 h 2167013"/>
                <a:gd name="connsiteX5" fmla="*/ 1908870 w 2741311"/>
                <a:gd name="connsiteY5" fmla="*/ 33413 h 2167013"/>
                <a:gd name="connsiteX6" fmla="*/ 1937445 w 2741311"/>
                <a:gd name="connsiteY6" fmla="*/ 804938 h 2167013"/>
                <a:gd name="connsiteX7" fmla="*/ 1270695 w 2741311"/>
                <a:gd name="connsiteY7" fmla="*/ 614438 h 2167013"/>
                <a:gd name="connsiteX8" fmla="*/ 232470 w 2741311"/>
                <a:gd name="connsiteY8" fmla="*/ 147713 h 2167013"/>
                <a:gd name="connsiteX0" fmla="*/ 232470 w 2741311"/>
                <a:gd name="connsiteY0" fmla="*/ 95560 h 2114860"/>
                <a:gd name="connsiteX1" fmla="*/ 137220 w 2741311"/>
                <a:gd name="connsiteY1" fmla="*/ 2114860 h 2114860"/>
                <a:gd name="connsiteX2" fmla="*/ 1823145 w 2741311"/>
                <a:gd name="connsiteY2" fmla="*/ 2114860 h 2114860"/>
                <a:gd name="connsiteX3" fmla="*/ 1842195 w 2741311"/>
                <a:gd name="connsiteY3" fmla="*/ 1610035 h 2114860"/>
                <a:gd name="connsiteX4" fmla="*/ 2699445 w 2741311"/>
                <a:gd name="connsiteY4" fmla="*/ 57460 h 2114860"/>
                <a:gd name="connsiteX5" fmla="*/ 1927920 w 2741311"/>
                <a:gd name="connsiteY5" fmla="*/ 47935 h 2114860"/>
                <a:gd name="connsiteX6" fmla="*/ 1937445 w 2741311"/>
                <a:gd name="connsiteY6" fmla="*/ 752785 h 2114860"/>
                <a:gd name="connsiteX7" fmla="*/ 1270695 w 2741311"/>
                <a:gd name="connsiteY7" fmla="*/ 562285 h 2114860"/>
                <a:gd name="connsiteX8" fmla="*/ 232470 w 2741311"/>
                <a:gd name="connsiteY8" fmla="*/ 95560 h 2114860"/>
                <a:gd name="connsiteX0" fmla="*/ 232470 w 2741311"/>
                <a:gd name="connsiteY0" fmla="*/ 189280 h 2208580"/>
                <a:gd name="connsiteX1" fmla="*/ 137220 w 2741311"/>
                <a:gd name="connsiteY1" fmla="*/ 2208580 h 2208580"/>
                <a:gd name="connsiteX2" fmla="*/ 1823145 w 2741311"/>
                <a:gd name="connsiteY2" fmla="*/ 2208580 h 2208580"/>
                <a:gd name="connsiteX3" fmla="*/ 1842195 w 2741311"/>
                <a:gd name="connsiteY3" fmla="*/ 1703755 h 2208580"/>
                <a:gd name="connsiteX4" fmla="*/ 2699445 w 2741311"/>
                <a:gd name="connsiteY4" fmla="*/ 151180 h 2208580"/>
                <a:gd name="connsiteX5" fmla="*/ 1908870 w 2741311"/>
                <a:gd name="connsiteY5" fmla="*/ 27355 h 2208580"/>
                <a:gd name="connsiteX6" fmla="*/ 1937445 w 2741311"/>
                <a:gd name="connsiteY6" fmla="*/ 846505 h 2208580"/>
                <a:gd name="connsiteX7" fmla="*/ 1270695 w 2741311"/>
                <a:gd name="connsiteY7" fmla="*/ 656005 h 2208580"/>
                <a:gd name="connsiteX8" fmla="*/ 232470 w 2741311"/>
                <a:gd name="connsiteY8" fmla="*/ 189280 h 2208580"/>
                <a:gd name="connsiteX0" fmla="*/ 232470 w 2741311"/>
                <a:gd name="connsiteY0" fmla="*/ 213274 h 2232574"/>
                <a:gd name="connsiteX1" fmla="*/ 137220 w 2741311"/>
                <a:gd name="connsiteY1" fmla="*/ 2232574 h 2232574"/>
                <a:gd name="connsiteX2" fmla="*/ 1823145 w 2741311"/>
                <a:gd name="connsiteY2" fmla="*/ 2232574 h 2232574"/>
                <a:gd name="connsiteX3" fmla="*/ 1842195 w 2741311"/>
                <a:gd name="connsiteY3" fmla="*/ 1727749 h 2232574"/>
                <a:gd name="connsiteX4" fmla="*/ 2699445 w 2741311"/>
                <a:gd name="connsiteY4" fmla="*/ 175174 h 2232574"/>
                <a:gd name="connsiteX5" fmla="*/ 2127946 w 2741311"/>
                <a:gd name="connsiteY5" fmla="*/ 127549 h 2232574"/>
                <a:gd name="connsiteX6" fmla="*/ 1908870 w 2741311"/>
                <a:gd name="connsiteY6" fmla="*/ 51349 h 2232574"/>
                <a:gd name="connsiteX7" fmla="*/ 1937445 w 2741311"/>
                <a:gd name="connsiteY7" fmla="*/ 870499 h 2232574"/>
                <a:gd name="connsiteX8" fmla="*/ 1270695 w 2741311"/>
                <a:gd name="connsiteY8" fmla="*/ 679999 h 2232574"/>
                <a:gd name="connsiteX9" fmla="*/ 232470 w 2741311"/>
                <a:gd name="connsiteY9" fmla="*/ 213274 h 2232574"/>
                <a:gd name="connsiteX0" fmla="*/ 232470 w 2741311"/>
                <a:gd name="connsiteY0" fmla="*/ 214182 h 2233482"/>
                <a:gd name="connsiteX1" fmla="*/ 137220 w 2741311"/>
                <a:gd name="connsiteY1" fmla="*/ 2233482 h 2233482"/>
                <a:gd name="connsiteX2" fmla="*/ 1823145 w 2741311"/>
                <a:gd name="connsiteY2" fmla="*/ 2233482 h 2233482"/>
                <a:gd name="connsiteX3" fmla="*/ 1842195 w 2741311"/>
                <a:gd name="connsiteY3" fmla="*/ 1728657 h 2233482"/>
                <a:gd name="connsiteX4" fmla="*/ 2699445 w 2741311"/>
                <a:gd name="connsiteY4" fmla="*/ 176082 h 2233482"/>
                <a:gd name="connsiteX5" fmla="*/ 2048663 w 2741311"/>
                <a:gd name="connsiteY5" fmla="*/ 123172 h 2233482"/>
                <a:gd name="connsiteX6" fmla="*/ 1908870 w 2741311"/>
                <a:gd name="connsiteY6" fmla="*/ 52257 h 2233482"/>
                <a:gd name="connsiteX7" fmla="*/ 1937445 w 2741311"/>
                <a:gd name="connsiteY7" fmla="*/ 871407 h 2233482"/>
                <a:gd name="connsiteX8" fmla="*/ 1270695 w 2741311"/>
                <a:gd name="connsiteY8" fmla="*/ 680907 h 2233482"/>
                <a:gd name="connsiteX9" fmla="*/ 232470 w 2741311"/>
                <a:gd name="connsiteY9" fmla="*/ 214182 h 2233482"/>
                <a:gd name="connsiteX0" fmla="*/ 232470 w 2741311"/>
                <a:gd name="connsiteY0" fmla="*/ 228069 h 2247369"/>
                <a:gd name="connsiteX1" fmla="*/ 137220 w 2741311"/>
                <a:gd name="connsiteY1" fmla="*/ 2247369 h 2247369"/>
                <a:gd name="connsiteX2" fmla="*/ 1823145 w 2741311"/>
                <a:gd name="connsiteY2" fmla="*/ 2247369 h 2247369"/>
                <a:gd name="connsiteX3" fmla="*/ 1842195 w 2741311"/>
                <a:gd name="connsiteY3" fmla="*/ 1742544 h 2247369"/>
                <a:gd name="connsiteX4" fmla="*/ 2699445 w 2741311"/>
                <a:gd name="connsiteY4" fmla="*/ 189969 h 2247369"/>
                <a:gd name="connsiteX5" fmla="*/ 2048663 w 2741311"/>
                <a:gd name="connsiteY5" fmla="*/ 137059 h 2247369"/>
                <a:gd name="connsiteX6" fmla="*/ 1908870 w 2741311"/>
                <a:gd name="connsiteY6" fmla="*/ 66144 h 2247369"/>
                <a:gd name="connsiteX7" fmla="*/ 1937445 w 2741311"/>
                <a:gd name="connsiteY7" fmla="*/ 885294 h 2247369"/>
                <a:gd name="connsiteX8" fmla="*/ 1270695 w 2741311"/>
                <a:gd name="connsiteY8" fmla="*/ 694794 h 2247369"/>
                <a:gd name="connsiteX9" fmla="*/ 232470 w 2741311"/>
                <a:gd name="connsiteY9" fmla="*/ 228069 h 2247369"/>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188264 h 2207564"/>
                <a:gd name="connsiteX1" fmla="*/ 137220 w 2741311"/>
                <a:gd name="connsiteY1" fmla="*/ 2207564 h 2207564"/>
                <a:gd name="connsiteX2" fmla="*/ 1823145 w 2741311"/>
                <a:gd name="connsiteY2" fmla="*/ 2207564 h 2207564"/>
                <a:gd name="connsiteX3" fmla="*/ 1842195 w 2741311"/>
                <a:gd name="connsiteY3" fmla="*/ 1702739 h 2207564"/>
                <a:gd name="connsiteX4" fmla="*/ 2699445 w 2741311"/>
                <a:gd name="connsiteY4" fmla="*/ 150164 h 2207564"/>
                <a:gd name="connsiteX5" fmla="*/ 2048663 w 2741311"/>
                <a:gd name="connsiteY5" fmla="*/ 97254 h 2207564"/>
                <a:gd name="connsiteX6" fmla="*/ 2040679 w 2741311"/>
                <a:gd name="connsiteY6" fmla="*/ 4591 h 2207564"/>
                <a:gd name="connsiteX7" fmla="*/ 1908870 w 2741311"/>
                <a:gd name="connsiteY7" fmla="*/ 26339 h 2207564"/>
                <a:gd name="connsiteX8" fmla="*/ 1937445 w 2741311"/>
                <a:gd name="connsiteY8" fmla="*/ 845489 h 2207564"/>
                <a:gd name="connsiteX9" fmla="*/ 1270695 w 2741311"/>
                <a:gd name="connsiteY9" fmla="*/ 654989 h 2207564"/>
                <a:gd name="connsiteX10" fmla="*/ 232470 w 2741311"/>
                <a:gd name="connsiteY10" fmla="*/ 188264 h 2207564"/>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4220"/>
                <a:gd name="connsiteY0" fmla="*/ 183976 h 2203276"/>
                <a:gd name="connsiteX1" fmla="*/ 137220 w 2664220"/>
                <a:gd name="connsiteY1" fmla="*/ 2203276 h 2203276"/>
                <a:gd name="connsiteX2" fmla="*/ 1823145 w 2664220"/>
                <a:gd name="connsiteY2" fmla="*/ 2203276 h 2203276"/>
                <a:gd name="connsiteX3" fmla="*/ 1842195 w 2664220"/>
                <a:gd name="connsiteY3" fmla="*/ 1698451 h 2203276"/>
                <a:gd name="connsiteX4" fmla="*/ 2614876 w 2664220"/>
                <a:gd name="connsiteY4" fmla="*/ 119448 h 2203276"/>
                <a:gd name="connsiteX5" fmla="*/ 2048663 w 2664220"/>
                <a:gd name="connsiteY5" fmla="*/ 92966 h 2203276"/>
                <a:gd name="connsiteX6" fmla="*/ 2040679 w 2664220"/>
                <a:gd name="connsiteY6" fmla="*/ 303 h 2203276"/>
                <a:gd name="connsiteX7" fmla="*/ 1908870 w 2664220"/>
                <a:gd name="connsiteY7" fmla="*/ 22051 h 2203276"/>
                <a:gd name="connsiteX8" fmla="*/ 1937445 w 2664220"/>
                <a:gd name="connsiteY8" fmla="*/ 841201 h 2203276"/>
                <a:gd name="connsiteX9" fmla="*/ 1270695 w 2664220"/>
                <a:gd name="connsiteY9" fmla="*/ 650701 h 2203276"/>
                <a:gd name="connsiteX10" fmla="*/ 232470 w 2664220"/>
                <a:gd name="connsiteY10" fmla="*/ 183976 h 2203276"/>
                <a:gd name="connsiteX0" fmla="*/ 232470 w 2695242"/>
                <a:gd name="connsiteY0" fmla="*/ 183976 h 2203276"/>
                <a:gd name="connsiteX1" fmla="*/ 137220 w 2695242"/>
                <a:gd name="connsiteY1" fmla="*/ 2203276 h 2203276"/>
                <a:gd name="connsiteX2" fmla="*/ 1823145 w 2695242"/>
                <a:gd name="connsiteY2" fmla="*/ 2203276 h 2203276"/>
                <a:gd name="connsiteX3" fmla="*/ 1842195 w 2695242"/>
                <a:gd name="connsiteY3" fmla="*/ 1698451 h 2203276"/>
                <a:gd name="connsiteX4" fmla="*/ 2614876 w 2695242"/>
                <a:gd name="connsiteY4" fmla="*/ 119448 h 2203276"/>
                <a:gd name="connsiteX5" fmla="*/ 2048663 w 2695242"/>
                <a:gd name="connsiteY5" fmla="*/ 92966 h 2203276"/>
                <a:gd name="connsiteX6" fmla="*/ 2040679 w 2695242"/>
                <a:gd name="connsiteY6" fmla="*/ 303 h 2203276"/>
                <a:gd name="connsiteX7" fmla="*/ 1908870 w 2695242"/>
                <a:gd name="connsiteY7" fmla="*/ 22051 h 2203276"/>
                <a:gd name="connsiteX8" fmla="*/ 1937445 w 2695242"/>
                <a:gd name="connsiteY8" fmla="*/ 841201 h 2203276"/>
                <a:gd name="connsiteX9" fmla="*/ 1270695 w 2695242"/>
                <a:gd name="connsiteY9" fmla="*/ 650701 h 2203276"/>
                <a:gd name="connsiteX10" fmla="*/ 232470 w 2695242"/>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270695 w 2718665"/>
                <a:gd name="connsiteY9" fmla="*/ 650701 h 2203276"/>
                <a:gd name="connsiteX10" fmla="*/ 232470 w 2718665"/>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20059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26782 w 2764339"/>
                <a:gd name="connsiteY0" fmla="*/ 183976 h 2400339"/>
                <a:gd name="connsiteX1" fmla="*/ 150300 w 2764339"/>
                <a:gd name="connsiteY1" fmla="*/ 2400339 h 2400339"/>
                <a:gd name="connsiteX2" fmla="*/ 1817457 w 2764339"/>
                <a:gd name="connsiteY2" fmla="*/ 2203276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31749 w 2769306"/>
                <a:gd name="connsiteY0" fmla="*/ 183976 h 2390955"/>
                <a:gd name="connsiteX1" fmla="*/ 138828 w 2769306"/>
                <a:gd name="connsiteY1" fmla="*/ 2064983 h 2390955"/>
                <a:gd name="connsiteX2" fmla="*/ 1878728 w 2769306"/>
                <a:gd name="connsiteY2" fmla="*/ 2390955 h 2390955"/>
                <a:gd name="connsiteX3" fmla="*/ 1841474 w 2769306"/>
                <a:gd name="connsiteY3" fmla="*/ 1698451 h 2390955"/>
                <a:gd name="connsiteX4" fmla="*/ 2674026 w 2769306"/>
                <a:gd name="connsiteY4" fmla="*/ 130334 h 2390955"/>
                <a:gd name="connsiteX5" fmla="*/ 2064270 w 2769306"/>
                <a:gd name="connsiteY5" fmla="*/ 98409 h 2390955"/>
                <a:gd name="connsiteX6" fmla="*/ 2039958 w 2769306"/>
                <a:gd name="connsiteY6" fmla="*/ 303 h 2390955"/>
                <a:gd name="connsiteX7" fmla="*/ 1908149 w 2769306"/>
                <a:gd name="connsiteY7" fmla="*/ 22051 h 2390955"/>
                <a:gd name="connsiteX8" fmla="*/ 1910297 w 2769306"/>
                <a:gd name="connsiteY8" fmla="*/ 783060 h 2390955"/>
                <a:gd name="connsiteX9" fmla="*/ 1236554 w 2769306"/>
                <a:gd name="connsiteY9" fmla="*/ 497145 h 2390955"/>
                <a:gd name="connsiteX10" fmla="*/ 1140747 w 2769306"/>
                <a:gd name="connsiteY10" fmla="*/ 572491 h 2390955"/>
                <a:gd name="connsiteX11" fmla="*/ 231749 w 2769306"/>
                <a:gd name="connsiteY11" fmla="*/ 183976 h 2390955"/>
                <a:gd name="connsiteX0" fmla="*/ 221873 w 2759430"/>
                <a:gd name="connsiteY0" fmla="*/ 183976 h 2390955"/>
                <a:gd name="connsiteX1" fmla="*/ 128952 w 2759430"/>
                <a:gd name="connsiteY1" fmla="*/ 2064983 h 2390955"/>
                <a:gd name="connsiteX2" fmla="*/ 1868852 w 2759430"/>
                <a:gd name="connsiteY2" fmla="*/ 2390955 h 2390955"/>
                <a:gd name="connsiteX3" fmla="*/ 1831598 w 2759430"/>
                <a:gd name="connsiteY3" fmla="*/ 1698451 h 2390955"/>
                <a:gd name="connsiteX4" fmla="*/ 2664150 w 2759430"/>
                <a:gd name="connsiteY4" fmla="*/ 130334 h 2390955"/>
                <a:gd name="connsiteX5" fmla="*/ 2054394 w 2759430"/>
                <a:gd name="connsiteY5" fmla="*/ 98409 h 2390955"/>
                <a:gd name="connsiteX6" fmla="*/ 2030082 w 2759430"/>
                <a:gd name="connsiteY6" fmla="*/ 303 h 2390955"/>
                <a:gd name="connsiteX7" fmla="*/ 1898273 w 2759430"/>
                <a:gd name="connsiteY7" fmla="*/ 22051 h 2390955"/>
                <a:gd name="connsiteX8" fmla="*/ 1900421 w 2759430"/>
                <a:gd name="connsiteY8" fmla="*/ 783060 h 2390955"/>
                <a:gd name="connsiteX9" fmla="*/ 1226678 w 2759430"/>
                <a:gd name="connsiteY9" fmla="*/ 497145 h 2390955"/>
                <a:gd name="connsiteX10" fmla="*/ 1130871 w 2759430"/>
                <a:gd name="connsiteY10" fmla="*/ 572491 h 2390955"/>
                <a:gd name="connsiteX11" fmla="*/ 221873 w 2759430"/>
                <a:gd name="connsiteY11" fmla="*/ 183976 h 2390955"/>
                <a:gd name="connsiteX0" fmla="*/ 221873 w 2759430"/>
                <a:gd name="connsiteY0" fmla="*/ 183976 h 2065462"/>
                <a:gd name="connsiteX1" fmla="*/ 128952 w 2759430"/>
                <a:gd name="connsiteY1" fmla="*/ 2064983 h 2065462"/>
                <a:gd name="connsiteX2" fmla="*/ 1852414 w 2759430"/>
                <a:gd name="connsiteY2" fmla="*/ 2065462 h 2065462"/>
                <a:gd name="connsiteX3" fmla="*/ 1831598 w 2759430"/>
                <a:gd name="connsiteY3" fmla="*/ 1698451 h 2065462"/>
                <a:gd name="connsiteX4" fmla="*/ 2664150 w 2759430"/>
                <a:gd name="connsiteY4" fmla="*/ 130334 h 2065462"/>
                <a:gd name="connsiteX5" fmla="*/ 2054394 w 2759430"/>
                <a:gd name="connsiteY5" fmla="*/ 98409 h 2065462"/>
                <a:gd name="connsiteX6" fmla="*/ 2030082 w 2759430"/>
                <a:gd name="connsiteY6" fmla="*/ 303 h 2065462"/>
                <a:gd name="connsiteX7" fmla="*/ 1898273 w 2759430"/>
                <a:gd name="connsiteY7" fmla="*/ 22051 h 2065462"/>
                <a:gd name="connsiteX8" fmla="*/ 1900421 w 2759430"/>
                <a:gd name="connsiteY8" fmla="*/ 783060 h 2065462"/>
                <a:gd name="connsiteX9" fmla="*/ 1226678 w 2759430"/>
                <a:gd name="connsiteY9" fmla="*/ 497145 h 2065462"/>
                <a:gd name="connsiteX10" fmla="*/ 1130871 w 2759430"/>
                <a:gd name="connsiteY10" fmla="*/ 572491 h 2065462"/>
                <a:gd name="connsiteX11" fmla="*/ 221873 w 2759430"/>
                <a:gd name="connsiteY11" fmla="*/ 183976 h 2065462"/>
                <a:gd name="connsiteX0" fmla="*/ 221873 w 2759430"/>
                <a:gd name="connsiteY0" fmla="*/ 183976 h 2068751"/>
                <a:gd name="connsiteX1" fmla="*/ 128952 w 2759430"/>
                <a:gd name="connsiteY1" fmla="*/ 2064983 h 2068751"/>
                <a:gd name="connsiteX2" fmla="*/ 1852414 w 2759430"/>
                <a:gd name="connsiteY2" fmla="*/ 2068751 h 2068751"/>
                <a:gd name="connsiteX3" fmla="*/ 1831598 w 2759430"/>
                <a:gd name="connsiteY3" fmla="*/ 1698451 h 2068751"/>
                <a:gd name="connsiteX4" fmla="*/ 2664150 w 2759430"/>
                <a:gd name="connsiteY4" fmla="*/ 130334 h 2068751"/>
                <a:gd name="connsiteX5" fmla="*/ 2054394 w 2759430"/>
                <a:gd name="connsiteY5" fmla="*/ 98409 h 2068751"/>
                <a:gd name="connsiteX6" fmla="*/ 2030082 w 2759430"/>
                <a:gd name="connsiteY6" fmla="*/ 303 h 2068751"/>
                <a:gd name="connsiteX7" fmla="*/ 1898273 w 2759430"/>
                <a:gd name="connsiteY7" fmla="*/ 22051 h 2068751"/>
                <a:gd name="connsiteX8" fmla="*/ 1900421 w 2759430"/>
                <a:gd name="connsiteY8" fmla="*/ 783060 h 2068751"/>
                <a:gd name="connsiteX9" fmla="*/ 1226678 w 2759430"/>
                <a:gd name="connsiteY9" fmla="*/ 497145 h 2068751"/>
                <a:gd name="connsiteX10" fmla="*/ 1130871 w 2759430"/>
                <a:gd name="connsiteY10" fmla="*/ 572491 h 2068751"/>
                <a:gd name="connsiteX11" fmla="*/ 221873 w 2759430"/>
                <a:gd name="connsiteY11" fmla="*/ 183976 h 2068751"/>
                <a:gd name="connsiteX0" fmla="*/ 221873 w 2759430"/>
                <a:gd name="connsiteY0" fmla="*/ 183976 h 2077670"/>
                <a:gd name="connsiteX1" fmla="*/ 128952 w 2759430"/>
                <a:gd name="connsiteY1" fmla="*/ 2064983 h 2077670"/>
                <a:gd name="connsiteX2" fmla="*/ 1861333 w 2759430"/>
                <a:gd name="connsiteY2" fmla="*/ 2077670 h 2077670"/>
                <a:gd name="connsiteX3" fmla="*/ 1831598 w 2759430"/>
                <a:gd name="connsiteY3" fmla="*/ 1698451 h 2077670"/>
                <a:gd name="connsiteX4" fmla="*/ 2664150 w 2759430"/>
                <a:gd name="connsiteY4" fmla="*/ 130334 h 2077670"/>
                <a:gd name="connsiteX5" fmla="*/ 2054394 w 2759430"/>
                <a:gd name="connsiteY5" fmla="*/ 98409 h 2077670"/>
                <a:gd name="connsiteX6" fmla="*/ 2030082 w 2759430"/>
                <a:gd name="connsiteY6" fmla="*/ 303 h 2077670"/>
                <a:gd name="connsiteX7" fmla="*/ 1898273 w 2759430"/>
                <a:gd name="connsiteY7" fmla="*/ 22051 h 2077670"/>
                <a:gd name="connsiteX8" fmla="*/ 1900421 w 2759430"/>
                <a:gd name="connsiteY8" fmla="*/ 783060 h 2077670"/>
                <a:gd name="connsiteX9" fmla="*/ 1226678 w 2759430"/>
                <a:gd name="connsiteY9" fmla="*/ 497145 h 2077670"/>
                <a:gd name="connsiteX10" fmla="*/ 1130871 w 2759430"/>
                <a:gd name="connsiteY10" fmla="*/ 572491 h 2077670"/>
                <a:gd name="connsiteX11" fmla="*/ 221873 w 2759430"/>
                <a:gd name="connsiteY11" fmla="*/ 183976 h 2077670"/>
                <a:gd name="connsiteX0" fmla="*/ 221873 w 2760753"/>
                <a:gd name="connsiteY0" fmla="*/ 183976 h 2077670"/>
                <a:gd name="connsiteX1" fmla="*/ 128952 w 2760753"/>
                <a:gd name="connsiteY1" fmla="*/ 2064983 h 2077670"/>
                <a:gd name="connsiteX2" fmla="*/ 1861333 w 2760753"/>
                <a:gd name="connsiteY2" fmla="*/ 2077670 h 2077670"/>
                <a:gd name="connsiteX3" fmla="*/ 1841497 w 2760753"/>
                <a:gd name="connsiteY3" fmla="*/ 1807346 h 2077670"/>
                <a:gd name="connsiteX4" fmla="*/ 2664150 w 2760753"/>
                <a:gd name="connsiteY4" fmla="*/ 130334 h 2077670"/>
                <a:gd name="connsiteX5" fmla="*/ 2054394 w 2760753"/>
                <a:gd name="connsiteY5" fmla="*/ 98409 h 2077670"/>
                <a:gd name="connsiteX6" fmla="*/ 2030082 w 2760753"/>
                <a:gd name="connsiteY6" fmla="*/ 303 h 2077670"/>
                <a:gd name="connsiteX7" fmla="*/ 1898273 w 2760753"/>
                <a:gd name="connsiteY7" fmla="*/ 22051 h 2077670"/>
                <a:gd name="connsiteX8" fmla="*/ 1900421 w 2760753"/>
                <a:gd name="connsiteY8" fmla="*/ 783060 h 2077670"/>
                <a:gd name="connsiteX9" fmla="*/ 1226678 w 2760753"/>
                <a:gd name="connsiteY9" fmla="*/ 497145 h 2077670"/>
                <a:gd name="connsiteX10" fmla="*/ 1130871 w 2760753"/>
                <a:gd name="connsiteY10" fmla="*/ 572491 h 2077670"/>
                <a:gd name="connsiteX11" fmla="*/ 221873 w 2760753"/>
                <a:gd name="connsiteY11" fmla="*/ 183976 h 2077670"/>
                <a:gd name="connsiteX0" fmla="*/ 221873 w 2756874"/>
                <a:gd name="connsiteY0" fmla="*/ 183976 h 2077670"/>
                <a:gd name="connsiteX1" fmla="*/ 128952 w 2756874"/>
                <a:gd name="connsiteY1" fmla="*/ 2064983 h 2077670"/>
                <a:gd name="connsiteX2" fmla="*/ 1861333 w 2756874"/>
                <a:gd name="connsiteY2" fmla="*/ 2077670 h 2077670"/>
                <a:gd name="connsiteX3" fmla="*/ 1811798 w 2756874"/>
                <a:gd name="connsiteY3" fmla="*/ 1807346 h 2077670"/>
                <a:gd name="connsiteX4" fmla="*/ 2664150 w 2756874"/>
                <a:gd name="connsiteY4" fmla="*/ 130334 h 2077670"/>
                <a:gd name="connsiteX5" fmla="*/ 2054394 w 2756874"/>
                <a:gd name="connsiteY5" fmla="*/ 98409 h 2077670"/>
                <a:gd name="connsiteX6" fmla="*/ 2030082 w 2756874"/>
                <a:gd name="connsiteY6" fmla="*/ 303 h 2077670"/>
                <a:gd name="connsiteX7" fmla="*/ 1898273 w 2756874"/>
                <a:gd name="connsiteY7" fmla="*/ 22051 h 2077670"/>
                <a:gd name="connsiteX8" fmla="*/ 1900421 w 2756874"/>
                <a:gd name="connsiteY8" fmla="*/ 783060 h 2077670"/>
                <a:gd name="connsiteX9" fmla="*/ 1226678 w 2756874"/>
                <a:gd name="connsiteY9" fmla="*/ 497145 h 2077670"/>
                <a:gd name="connsiteX10" fmla="*/ 1130871 w 2756874"/>
                <a:gd name="connsiteY10" fmla="*/ 572491 h 2077670"/>
                <a:gd name="connsiteX11" fmla="*/ 221873 w 2756874"/>
                <a:gd name="connsiteY11" fmla="*/ 183976 h 2077670"/>
                <a:gd name="connsiteX0" fmla="*/ 221873 w 2764111"/>
                <a:gd name="connsiteY0" fmla="*/ 183976 h 2077670"/>
                <a:gd name="connsiteX1" fmla="*/ 128952 w 2764111"/>
                <a:gd name="connsiteY1" fmla="*/ 2064983 h 2077670"/>
                <a:gd name="connsiteX2" fmla="*/ 1861333 w 2764111"/>
                <a:gd name="connsiteY2" fmla="*/ 2077670 h 2077670"/>
                <a:gd name="connsiteX3" fmla="*/ 1811798 w 2764111"/>
                <a:gd name="connsiteY3" fmla="*/ 1807346 h 2077670"/>
                <a:gd name="connsiteX4" fmla="*/ 2664150 w 2764111"/>
                <a:gd name="connsiteY4" fmla="*/ 130334 h 2077670"/>
                <a:gd name="connsiteX5" fmla="*/ 2054394 w 2764111"/>
                <a:gd name="connsiteY5" fmla="*/ 98409 h 2077670"/>
                <a:gd name="connsiteX6" fmla="*/ 2030082 w 2764111"/>
                <a:gd name="connsiteY6" fmla="*/ 303 h 2077670"/>
                <a:gd name="connsiteX7" fmla="*/ 1898273 w 2764111"/>
                <a:gd name="connsiteY7" fmla="*/ 22051 h 2077670"/>
                <a:gd name="connsiteX8" fmla="*/ 1900421 w 2764111"/>
                <a:gd name="connsiteY8" fmla="*/ 783060 h 2077670"/>
                <a:gd name="connsiteX9" fmla="*/ 1226678 w 2764111"/>
                <a:gd name="connsiteY9" fmla="*/ 497145 h 2077670"/>
                <a:gd name="connsiteX10" fmla="*/ 1130871 w 2764111"/>
                <a:gd name="connsiteY10" fmla="*/ 572491 h 2077670"/>
                <a:gd name="connsiteX11" fmla="*/ 221873 w 2764111"/>
                <a:gd name="connsiteY11" fmla="*/ 183976 h 2077670"/>
                <a:gd name="connsiteX0" fmla="*/ 221873 w 2749398"/>
                <a:gd name="connsiteY0" fmla="*/ 183976 h 2077670"/>
                <a:gd name="connsiteX1" fmla="*/ 128952 w 2749398"/>
                <a:gd name="connsiteY1" fmla="*/ 2064983 h 2077670"/>
                <a:gd name="connsiteX2" fmla="*/ 1861333 w 2749398"/>
                <a:gd name="connsiteY2" fmla="*/ 2077670 h 2077670"/>
                <a:gd name="connsiteX3" fmla="*/ 1811798 w 2749398"/>
                <a:gd name="connsiteY3" fmla="*/ 1807346 h 2077670"/>
                <a:gd name="connsiteX4" fmla="*/ 2664150 w 2749398"/>
                <a:gd name="connsiteY4" fmla="*/ 130334 h 2077670"/>
                <a:gd name="connsiteX5" fmla="*/ 2054394 w 2749398"/>
                <a:gd name="connsiteY5" fmla="*/ 98409 h 2077670"/>
                <a:gd name="connsiteX6" fmla="*/ 2030082 w 2749398"/>
                <a:gd name="connsiteY6" fmla="*/ 303 h 2077670"/>
                <a:gd name="connsiteX7" fmla="*/ 1898273 w 2749398"/>
                <a:gd name="connsiteY7" fmla="*/ 22051 h 2077670"/>
                <a:gd name="connsiteX8" fmla="*/ 1900421 w 2749398"/>
                <a:gd name="connsiteY8" fmla="*/ 783060 h 2077670"/>
                <a:gd name="connsiteX9" fmla="*/ 1226678 w 2749398"/>
                <a:gd name="connsiteY9" fmla="*/ 497145 h 2077670"/>
                <a:gd name="connsiteX10" fmla="*/ 1130871 w 2749398"/>
                <a:gd name="connsiteY10" fmla="*/ 572491 h 2077670"/>
                <a:gd name="connsiteX11" fmla="*/ 221873 w 2749398"/>
                <a:gd name="connsiteY11" fmla="*/ 183976 h 2077670"/>
                <a:gd name="connsiteX0" fmla="*/ 221873 w 2749398"/>
                <a:gd name="connsiteY0" fmla="*/ 183976 h 2077670"/>
                <a:gd name="connsiteX1" fmla="*/ 128952 w 2749398"/>
                <a:gd name="connsiteY1" fmla="*/ 2064983 h 2077670"/>
                <a:gd name="connsiteX2" fmla="*/ 1861333 w 2749398"/>
                <a:gd name="connsiteY2" fmla="*/ 2077670 h 2077670"/>
                <a:gd name="connsiteX3" fmla="*/ 1811798 w 2749398"/>
                <a:gd name="connsiteY3" fmla="*/ 1807346 h 2077670"/>
                <a:gd name="connsiteX4" fmla="*/ 2664150 w 2749398"/>
                <a:gd name="connsiteY4" fmla="*/ 130334 h 2077670"/>
                <a:gd name="connsiteX5" fmla="*/ 2074193 w 2749398"/>
                <a:gd name="connsiteY5" fmla="*/ 375596 h 2077670"/>
                <a:gd name="connsiteX6" fmla="*/ 2030082 w 2749398"/>
                <a:gd name="connsiteY6" fmla="*/ 303 h 2077670"/>
                <a:gd name="connsiteX7" fmla="*/ 1898273 w 2749398"/>
                <a:gd name="connsiteY7" fmla="*/ 22051 h 2077670"/>
                <a:gd name="connsiteX8" fmla="*/ 1900421 w 2749398"/>
                <a:gd name="connsiteY8" fmla="*/ 783060 h 2077670"/>
                <a:gd name="connsiteX9" fmla="*/ 1226678 w 2749398"/>
                <a:gd name="connsiteY9" fmla="*/ 497145 h 2077670"/>
                <a:gd name="connsiteX10" fmla="*/ 1130871 w 2749398"/>
                <a:gd name="connsiteY10" fmla="*/ 572491 h 2077670"/>
                <a:gd name="connsiteX11" fmla="*/ 221873 w 2749398"/>
                <a:gd name="connsiteY11" fmla="*/ 183976 h 2077670"/>
                <a:gd name="connsiteX0" fmla="*/ 221873 w 2758225"/>
                <a:gd name="connsiteY0" fmla="*/ 183976 h 2109781"/>
                <a:gd name="connsiteX1" fmla="*/ 128952 w 2758225"/>
                <a:gd name="connsiteY1" fmla="*/ 2064983 h 2109781"/>
                <a:gd name="connsiteX2" fmla="*/ 1861333 w 2758225"/>
                <a:gd name="connsiteY2" fmla="*/ 2077670 h 2109781"/>
                <a:gd name="connsiteX3" fmla="*/ 1811798 w 2758225"/>
                <a:gd name="connsiteY3" fmla="*/ 1807346 h 2109781"/>
                <a:gd name="connsiteX4" fmla="*/ 2674050 w 2758225"/>
                <a:gd name="connsiteY4" fmla="*/ 407521 h 2109781"/>
                <a:gd name="connsiteX5" fmla="*/ 2074193 w 2758225"/>
                <a:gd name="connsiteY5" fmla="*/ 375596 h 2109781"/>
                <a:gd name="connsiteX6" fmla="*/ 2030082 w 2758225"/>
                <a:gd name="connsiteY6" fmla="*/ 303 h 2109781"/>
                <a:gd name="connsiteX7" fmla="*/ 1898273 w 2758225"/>
                <a:gd name="connsiteY7" fmla="*/ 22051 h 2109781"/>
                <a:gd name="connsiteX8" fmla="*/ 1900421 w 2758225"/>
                <a:gd name="connsiteY8" fmla="*/ 783060 h 2109781"/>
                <a:gd name="connsiteX9" fmla="*/ 1226678 w 2758225"/>
                <a:gd name="connsiteY9" fmla="*/ 497145 h 2109781"/>
                <a:gd name="connsiteX10" fmla="*/ 1130871 w 2758225"/>
                <a:gd name="connsiteY10" fmla="*/ 572491 h 2109781"/>
                <a:gd name="connsiteX11" fmla="*/ 221873 w 2758225"/>
                <a:gd name="connsiteY11" fmla="*/ 183976 h 2109781"/>
                <a:gd name="connsiteX0" fmla="*/ 221873 w 2758225"/>
                <a:gd name="connsiteY0" fmla="*/ 162543 h 2088348"/>
                <a:gd name="connsiteX1" fmla="*/ 128952 w 2758225"/>
                <a:gd name="connsiteY1" fmla="*/ 2043550 h 2088348"/>
                <a:gd name="connsiteX2" fmla="*/ 1861333 w 2758225"/>
                <a:gd name="connsiteY2" fmla="*/ 2056237 h 2088348"/>
                <a:gd name="connsiteX3" fmla="*/ 1811798 w 2758225"/>
                <a:gd name="connsiteY3" fmla="*/ 1785913 h 2088348"/>
                <a:gd name="connsiteX4" fmla="*/ 2674050 w 2758225"/>
                <a:gd name="connsiteY4" fmla="*/ 386088 h 2088348"/>
                <a:gd name="connsiteX5" fmla="*/ 2074193 w 2758225"/>
                <a:gd name="connsiteY5" fmla="*/ 354163 h 2088348"/>
                <a:gd name="connsiteX6" fmla="*/ 2059780 w 2758225"/>
                <a:gd name="connsiteY6" fmla="*/ 513445 h 2088348"/>
                <a:gd name="connsiteX7" fmla="*/ 1898273 w 2758225"/>
                <a:gd name="connsiteY7" fmla="*/ 618 h 2088348"/>
                <a:gd name="connsiteX8" fmla="*/ 1900421 w 2758225"/>
                <a:gd name="connsiteY8" fmla="*/ 761627 h 2088348"/>
                <a:gd name="connsiteX9" fmla="*/ 1226678 w 2758225"/>
                <a:gd name="connsiteY9" fmla="*/ 475712 h 2088348"/>
                <a:gd name="connsiteX10" fmla="*/ 1130871 w 2758225"/>
                <a:gd name="connsiteY10" fmla="*/ 551058 h 2088348"/>
                <a:gd name="connsiteX11" fmla="*/ 221873 w 2758225"/>
                <a:gd name="connsiteY11" fmla="*/ 162543 h 2088348"/>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47770 w 2758225"/>
                <a:gd name="connsiteY7" fmla="*/ 323152 h 1925805"/>
                <a:gd name="connsiteX8" fmla="*/ 1900421 w 2758225"/>
                <a:gd name="connsiteY8" fmla="*/ 599084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00421 w 2758225"/>
                <a:gd name="connsiteY8" fmla="*/ 599084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74630 w 2758225"/>
                <a:gd name="connsiteY6" fmla="*/ 425149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9142 w 2758225"/>
                <a:gd name="connsiteY5" fmla="*/ 335163 h 1925805"/>
                <a:gd name="connsiteX6" fmla="*/ 2074630 w 2758225"/>
                <a:gd name="connsiteY6" fmla="*/ 425149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3809"/>
                <a:gd name="connsiteY0" fmla="*/ 0 h 1962926"/>
                <a:gd name="connsiteX1" fmla="*/ 128952 w 2753809"/>
                <a:gd name="connsiteY1" fmla="*/ 1881007 h 1962926"/>
                <a:gd name="connsiteX2" fmla="*/ 1861333 w 2753809"/>
                <a:gd name="connsiteY2" fmla="*/ 1893694 h 1962926"/>
                <a:gd name="connsiteX3" fmla="*/ 1811798 w 2753809"/>
                <a:gd name="connsiteY3" fmla="*/ 1623370 h 1962926"/>
                <a:gd name="connsiteX4" fmla="*/ 2669101 w 2753809"/>
                <a:gd name="connsiteY4" fmla="*/ 357189 h 1962926"/>
                <a:gd name="connsiteX5" fmla="*/ 2079142 w 2753809"/>
                <a:gd name="connsiteY5" fmla="*/ 335163 h 1962926"/>
                <a:gd name="connsiteX6" fmla="*/ 2074630 w 2753809"/>
                <a:gd name="connsiteY6" fmla="*/ 425149 h 1962926"/>
                <a:gd name="connsiteX7" fmla="*/ 1932922 w 2753809"/>
                <a:gd name="connsiteY7" fmla="*/ 441947 h 1962926"/>
                <a:gd name="connsiteX8" fmla="*/ 1940020 w 2753809"/>
                <a:gd name="connsiteY8" fmla="*/ 698080 h 1962926"/>
                <a:gd name="connsiteX9" fmla="*/ 1226678 w 2753809"/>
                <a:gd name="connsiteY9" fmla="*/ 313169 h 1962926"/>
                <a:gd name="connsiteX10" fmla="*/ 1130871 w 2753809"/>
                <a:gd name="connsiteY10" fmla="*/ 388515 h 1962926"/>
                <a:gd name="connsiteX11" fmla="*/ 221873 w 2753809"/>
                <a:gd name="connsiteY11" fmla="*/ 0 h 1962926"/>
                <a:gd name="connsiteX0" fmla="*/ 221873 w 2753809"/>
                <a:gd name="connsiteY0" fmla="*/ 0 h 1952784"/>
                <a:gd name="connsiteX1" fmla="*/ 128952 w 2753809"/>
                <a:gd name="connsiteY1" fmla="*/ 1881007 h 1952784"/>
                <a:gd name="connsiteX2" fmla="*/ 1861333 w 2753809"/>
                <a:gd name="connsiteY2" fmla="*/ 1893694 h 1952784"/>
                <a:gd name="connsiteX3" fmla="*/ 1811798 w 2753809"/>
                <a:gd name="connsiteY3" fmla="*/ 1623370 h 1952784"/>
                <a:gd name="connsiteX4" fmla="*/ 2669101 w 2753809"/>
                <a:gd name="connsiteY4" fmla="*/ 322540 h 1952784"/>
                <a:gd name="connsiteX5" fmla="*/ 2079142 w 2753809"/>
                <a:gd name="connsiteY5" fmla="*/ 335163 h 1952784"/>
                <a:gd name="connsiteX6" fmla="*/ 2074630 w 2753809"/>
                <a:gd name="connsiteY6" fmla="*/ 425149 h 1952784"/>
                <a:gd name="connsiteX7" fmla="*/ 1932922 w 2753809"/>
                <a:gd name="connsiteY7" fmla="*/ 441947 h 1952784"/>
                <a:gd name="connsiteX8" fmla="*/ 1940020 w 2753809"/>
                <a:gd name="connsiteY8" fmla="*/ 698080 h 1952784"/>
                <a:gd name="connsiteX9" fmla="*/ 1226678 w 2753809"/>
                <a:gd name="connsiteY9" fmla="*/ 313169 h 1952784"/>
                <a:gd name="connsiteX10" fmla="*/ 1130871 w 2753809"/>
                <a:gd name="connsiteY10" fmla="*/ 388515 h 1952784"/>
                <a:gd name="connsiteX11" fmla="*/ 221873 w 2753809"/>
                <a:gd name="connsiteY11" fmla="*/ 0 h 1952784"/>
                <a:gd name="connsiteX0" fmla="*/ 221873 w 2753809"/>
                <a:gd name="connsiteY0" fmla="*/ 0 h 1952784"/>
                <a:gd name="connsiteX1" fmla="*/ 128952 w 2753809"/>
                <a:gd name="connsiteY1" fmla="*/ 1881007 h 1952784"/>
                <a:gd name="connsiteX2" fmla="*/ 1861333 w 2753809"/>
                <a:gd name="connsiteY2" fmla="*/ 1893694 h 1952784"/>
                <a:gd name="connsiteX3" fmla="*/ 1811798 w 2753809"/>
                <a:gd name="connsiteY3" fmla="*/ 1623370 h 1952784"/>
                <a:gd name="connsiteX4" fmla="*/ 2669101 w 2753809"/>
                <a:gd name="connsiteY4" fmla="*/ 322540 h 1952784"/>
                <a:gd name="connsiteX5" fmla="*/ 2079142 w 2753809"/>
                <a:gd name="connsiteY5" fmla="*/ 335163 h 1952784"/>
                <a:gd name="connsiteX6" fmla="*/ 2074630 w 2753809"/>
                <a:gd name="connsiteY6" fmla="*/ 425149 h 1952784"/>
                <a:gd name="connsiteX7" fmla="*/ 1932922 w 2753809"/>
                <a:gd name="connsiteY7" fmla="*/ 441947 h 1952784"/>
                <a:gd name="connsiteX8" fmla="*/ 1940020 w 2753809"/>
                <a:gd name="connsiteY8" fmla="*/ 698080 h 1952784"/>
                <a:gd name="connsiteX9" fmla="*/ 1226678 w 2753809"/>
                <a:gd name="connsiteY9" fmla="*/ 313169 h 1952784"/>
                <a:gd name="connsiteX10" fmla="*/ 1130871 w 2753809"/>
                <a:gd name="connsiteY10" fmla="*/ 388515 h 1952784"/>
                <a:gd name="connsiteX11" fmla="*/ 221873 w 2753809"/>
                <a:gd name="connsiteY11" fmla="*/ 0 h 1952784"/>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79142 w 2709782"/>
                <a:gd name="connsiteY5" fmla="*/ 335163 h 1900716"/>
                <a:gd name="connsiteX6" fmla="*/ 2074630 w 2709782"/>
                <a:gd name="connsiteY6" fmla="*/ 425149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074630 w 2709782"/>
                <a:gd name="connsiteY6" fmla="*/ 425149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09316 w 2709782"/>
                <a:gd name="connsiteY8" fmla="*/ 717879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665772 w 2709782"/>
                <a:gd name="connsiteY9" fmla="*/ 522224 h 1900716"/>
                <a:gd name="connsiteX10" fmla="*/ 1226678 w 2709782"/>
                <a:gd name="connsiteY10" fmla="*/ 313169 h 1900716"/>
                <a:gd name="connsiteX11" fmla="*/ 1130871 w 2709782"/>
                <a:gd name="connsiteY11" fmla="*/ 388515 h 1900716"/>
                <a:gd name="connsiteX12" fmla="*/ 221873 w 2709782"/>
                <a:gd name="connsiteY12"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546978 w 2709782"/>
                <a:gd name="connsiteY9" fmla="*/ 447977 h 1900716"/>
                <a:gd name="connsiteX10" fmla="*/ 1226678 w 2709782"/>
                <a:gd name="connsiteY10" fmla="*/ 313169 h 1900716"/>
                <a:gd name="connsiteX11" fmla="*/ 1130871 w 2709782"/>
                <a:gd name="connsiteY11" fmla="*/ 388515 h 1900716"/>
                <a:gd name="connsiteX12" fmla="*/ 221873 w 2709782"/>
                <a:gd name="connsiteY12" fmla="*/ 0 h 19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9782" h="1900716">
                  <a:moveTo>
                    <a:pt x="221873" y="0"/>
                  </a:moveTo>
                  <a:cubicBezTo>
                    <a:pt x="-257552" y="739775"/>
                    <a:pt x="200156" y="1655049"/>
                    <a:pt x="128952" y="1881007"/>
                  </a:cubicBezTo>
                  <a:lnTo>
                    <a:pt x="1861333" y="1893694"/>
                  </a:lnTo>
                  <a:cubicBezTo>
                    <a:pt x="1851421" y="1767288"/>
                    <a:pt x="1821710" y="1749776"/>
                    <a:pt x="1811798" y="1623370"/>
                  </a:cubicBezTo>
                  <a:cubicBezTo>
                    <a:pt x="2488388" y="2190050"/>
                    <a:pt x="2833837" y="1950617"/>
                    <a:pt x="2669101" y="322540"/>
                  </a:cubicBezTo>
                  <a:cubicBezTo>
                    <a:pt x="2260425" y="300724"/>
                    <a:pt x="2236145" y="330814"/>
                    <a:pt x="2098940" y="340113"/>
                  </a:cubicBezTo>
                  <a:cubicBezTo>
                    <a:pt x="2090924" y="281495"/>
                    <a:pt x="2127627" y="315574"/>
                    <a:pt x="2104328" y="266756"/>
                  </a:cubicBezTo>
                  <a:cubicBezTo>
                    <a:pt x="2038744" y="265508"/>
                    <a:pt x="2090026" y="262329"/>
                    <a:pt x="1987370" y="283554"/>
                  </a:cubicBezTo>
                  <a:cubicBezTo>
                    <a:pt x="1973922" y="463120"/>
                    <a:pt x="2019590" y="604247"/>
                    <a:pt x="2029115" y="861422"/>
                  </a:cubicBezTo>
                  <a:cubicBezTo>
                    <a:pt x="1974690" y="912750"/>
                    <a:pt x="1680717" y="539352"/>
                    <a:pt x="1546978" y="447977"/>
                  </a:cubicBezTo>
                  <a:cubicBezTo>
                    <a:pt x="1413239" y="356602"/>
                    <a:pt x="1315003" y="347003"/>
                    <a:pt x="1226678" y="313169"/>
                  </a:cubicBezTo>
                  <a:cubicBezTo>
                    <a:pt x="1226550" y="434700"/>
                    <a:pt x="1264864" y="504137"/>
                    <a:pt x="1130871" y="388515"/>
                  </a:cubicBezTo>
                  <a:cubicBezTo>
                    <a:pt x="766733" y="297358"/>
                    <a:pt x="654943" y="201789"/>
                    <a:pt x="22187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grpSp>
      <p:sp>
        <p:nvSpPr>
          <p:cNvPr id="44" name="Rectangle 43"/>
          <p:cNvSpPr/>
          <p:nvPr/>
        </p:nvSpPr>
        <p:spPr>
          <a:xfrm>
            <a:off x="-5867" y="0"/>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Tree>
    <p:extLst>
      <p:ext uri="{BB962C8B-B14F-4D97-AF65-F5344CB8AC3E}">
        <p14:creationId xmlns:p14="http://schemas.microsoft.com/office/powerpoint/2010/main" val="3683193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그룹 83">
            <a:extLst>
              <a:ext uri="{FF2B5EF4-FFF2-40B4-BE49-F238E27FC236}">
                <a16:creationId xmlns:a16="http://schemas.microsoft.com/office/drawing/2014/main" id="{B43472B0-DB2D-4E1F-A237-62C1E34F768E}"/>
              </a:ext>
            </a:extLst>
          </p:cNvPr>
          <p:cNvGrpSpPr/>
          <p:nvPr/>
        </p:nvGrpSpPr>
        <p:grpSpPr>
          <a:xfrm>
            <a:off x="3088740" y="1324955"/>
            <a:ext cx="2868899" cy="3404037"/>
            <a:chOff x="2911022" y="1060571"/>
            <a:chExt cx="3236171" cy="3839818"/>
          </a:xfrm>
        </p:grpSpPr>
        <p:grpSp>
          <p:nvGrpSpPr>
            <p:cNvPr id="47" name="Group 5">
              <a:extLst>
                <a:ext uri="{FF2B5EF4-FFF2-40B4-BE49-F238E27FC236}">
                  <a16:creationId xmlns:a16="http://schemas.microsoft.com/office/drawing/2014/main" id="{DB6F2F2F-3F0A-444E-90F4-AB90B8073D3C}"/>
                </a:ext>
              </a:extLst>
            </p:cNvPr>
            <p:cNvGrpSpPr/>
            <p:nvPr/>
          </p:nvGrpSpPr>
          <p:grpSpPr>
            <a:xfrm>
              <a:off x="4211960" y="1216575"/>
              <a:ext cx="434302" cy="3683814"/>
              <a:chOff x="4211960" y="1264200"/>
              <a:chExt cx="434302" cy="3683814"/>
            </a:xfrm>
          </p:grpSpPr>
          <p:sp>
            <p:nvSpPr>
              <p:cNvPr id="63" name="Rectangle 3">
                <a:extLst>
                  <a:ext uri="{FF2B5EF4-FFF2-40B4-BE49-F238E27FC236}">
                    <a16:creationId xmlns:a16="http://schemas.microsoft.com/office/drawing/2014/main" id="{CD22FEE6-C278-42C0-99AE-BF0345138E25}"/>
                  </a:ext>
                </a:extLst>
              </p:cNvPr>
              <p:cNvSpPr/>
              <p:nvPr/>
            </p:nvSpPr>
            <p:spPr>
              <a:xfrm>
                <a:off x="4466262" y="1264200"/>
                <a:ext cx="180000" cy="36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200"/>
              </a:p>
            </p:txBody>
          </p:sp>
          <p:sp>
            <p:nvSpPr>
              <p:cNvPr id="64" name="Rounded Rectangle 3">
                <a:extLst>
                  <a:ext uri="{FF2B5EF4-FFF2-40B4-BE49-F238E27FC236}">
                    <a16:creationId xmlns:a16="http://schemas.microsoft.com/office/drawing/2014/main" id="{6B04F270-BEC8-493C-B854-4651182784F8}"/>
                  </a:ext>
                </a:extLst>
              </p:cNvPr>
              <p:cNvSpPr/>
              <p:nvPr/>
            </p:nvSpPr>
            <p:spPr>
              <a:xfrm rot="10800000">
                <a:off x="4211960" y="1272212"/>
                <a:ext cx="434302" cy="3675802"/>
              </a:xfrm>
              <a:custGeom>
                <a:avLst/>
                <a:gdLst/>
                <a:ahLst/>
                <a:cxnLst/>
                <a:rect l="l" t="t" r="r" b="b"/>
                <a:pathLst>
                  <a:path w="727470" h="5112569">
                    <a:moveTo>
                      <a:pt x="727470" y="3816423"/>
                    </a:moveTo>
                    <a:lnTo>
                      <a:pt x="727470" y="5112569"/>
                    </a:lnTo>
                    <a:lnTo>
                      <a:pt x="6695" y="5112569"/>
                    </a:lnTo>
                    <a:lnTo>
                      <a:pt x="6695" y="3816425"/>
                    </a:lnTo>
                    <a:lnTo>
                      <a:pt x="1" y="3816425"/>
                    </a:lnTo>
                    <a:lnTo>
                      <a:pt x="1" y="2520281"/>
                    </a:lnTo>
                    <a:lnTo>
                      <a:pt x="0" y="2520281"/>
                    </a:lnTo>
                    <a:lnTo>
                      <a:pt x="0" y="1224135"/>
                    </a:lnTo>
                    <a:lnTo>
                      <a:pt x="0" y="768850"/>
                    </a:lnTo>
                    <a:lnTo>
                      <a:pt x="0" y="120129"/>
                    </a:lnTo>
                    <a:cubicBezTo>
                      <a:pt x="0" y="53784"/>
                      <a:pt x="53784" y="0"/>
                      <a:pt x="120129" y="0"/>
                    </a:cubicBezTo>
                    <a:cubicBezTo>
                      <a:pt x="186474" y="0"/>
                      <a:pt x="240258" y="53784"/>
                      <a:pt x="240258" y="120129"/>
                    </a:cubicBezTo>
                    <a:lnTo>
                      <a:pt x="240258" y="120152"/>
                    </a:lnTo>
                    <a:cubicBezTo>
                      <a:pt x="240258" y="53807"/>
                      <a:pt x="294042" y="23"/>
                      <a:pt x="360387" y="23"/>
                    </a:cubicBezTo>
                    <a:cubicBezTo>
                      <a:pt x="426733" y="23"/>
                      <a:pt x="480516" y="53807"/>
                      <a:pt x="480516" y="120152"/>
                    </a:cubicBezTo>
                    <a:lnTo>
                      <a:pt x="480516" y="120175"/>
                    </a:lnTo>
                    <a:cubicBezTo>
                      <a:pt x="480516" y="53829"/>
                      <a:pt x="534300" y="45"/>
                      <a:pt x="600645" y="45"/>
                    </a:cubicBezTo>
                    <a:cubicBezTo>
                      <a:pt x="666991" y="45"/>
                      <a:pt x="720775" y="53829"/>
                      <a:pt x="720775" y="120175"/>
                    </a:cubicBezTo>
                    <a:lnTo>
                      <a:pt x="720775" y="768849"/>
                    </a:lnTo>
                    <a:lnTo>
                      <a:pt x="720775" y="1224135"/>
                    </a:lnTo>
                    <a:lnTo>
                      <a:pt x="720775" y="2520279"/>
                    </a:lnTo>
                    <a:lnTo>
                      <a:pt x="720776" y="2520279"/>
                    </a:lnTo>
                    <a:lnTo>
                      <a:pt x="720776" y="3816423"/>
                    </a:lnTo>
                    <a:close/>
                  </a:path>
                </a:pathLst>
              </a:custGeom>
              <a:gradFill>
                <a:gsLst>
                  <a:gs pos="48000">
                    <a:schemeClr val="tx1">
                      <a:alpha val="0"/>
                    </a:schemeClr>
                  </a:gs>
                  <a:gs pos="100000">
                    <a:schemeClr val="tx1">
                      <a:alpha val="39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grpSp>
        <p:grpSp>
          <p:nvGrpSpPr>
            <p:cNvPr id="48" name="Group 7">
              <a:extLst>
                <a:ext uri="{FF2B5EF4-FFF2-40B4-BE49-F238E27FC236}">
                  <a16:creationId xmlns:a16="http://schemas.microsoft.com/office/drawing/2014/main" id="{74DF3ECE-C805-4AE0-B876-9AE388D18705}"/>
                </a:ext>
              </a:extLst>
            </p:cNvPr>
            <p:cNvGrpSpPr/>
            <p:nvPr/>
          </p:nvGrpSpPr>
          <p:grpSpPr>
            <a:xfrm>
              <a:off x="3808487" y="1060571"/>
              <a:ext cx="972000" cy="200950"/>
              <a:chOff x="4264755" y="1264200"/>
              <a:chExt cx="381507" cy="3683814"/>
            </a:xfrm>
          </p:grpSpPr>
          <p:sp>
            <p:nvSpPr>
              <p:cNvPr id="61" name="Rectangle 8">
                <a:extLst>
                  <a:ext uri="{FF2B5EF4-FFF2-40B4-BE49-F238E27FC236}">
                    <a16:creationId xmlns:a16="http://schemas.microsoft.com/office/drawing/2014/main" id="{D68A50A9-451A-46F4-B88C-35DB7041AEF3}"/>
                  </a:ext>
                </a:extLst>
              </p:cNvPr>
              <p:cNvSpPr/>
              <p:nvPr/>
            </p:nvSpPr>
            <p:spPr>
              <a:xfrm>
                <a:off x="4466262" y="1264200"/>
                <a:ext cx="180000" cy="36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200"/>
              </a:p>
            </p:txBody>
          </p:sp>
          <p:sp>
            <p:nvSpPr>
              <p:cNvPr id="62" name="Rounded Rectangle 3">
                <a:extLst>
                  <a:ext uri="{FF2B5EF4-FFF2-40B4-BE49-F238E27FC236}">
                    <a16:creationId xmlns:a16="http://schemas.microsoft.com/office/drawing/2014/main" id="{BA1FA988-BBC9-4FE9-B414-57D40C650771}"/>
                  </a:ext>
                </a:extLst>
              </p:cNvPr>
              <p:cNvSpPr/>
              <p:nvPr/>
            </p:nvSpPr>
            <p:spPr>
              <a:xfrm rot="10800000">
                <a:off x="4264755" y="1272211"/>
                <a:ext cx="381507" cy="3675803"/>
              </a:xfrm>
              <a:custGeom>
                <a:avLst/>
                <a:gdLst/>
                <a:ahLst/>
                <a:cxnLst/>
                <a:rect l="l" t="t" r="r" b="b"/>
                <a:pathLst>
                  <a:path w="727470" h="5112569">
                    <a:moveTo>
                      <a:pt x="727470" y="3816423"/>
                    </a:moveTo>
                    <a:lnTo>
                      <a:pt x="727470" y="5112569"/>
                    </a:lnTo>
                    <a:lnTo>
                      <a:pt x="6695" y="5112569"/>
                    </a:lnTo>
                    <a:lnTo>
                      <a:pt x="6695" y="3816425"/>
                    </a:lnTo>
                    <a:lnTo>
                      <a:pt x="1" y="3816425"/>
                    </a:lnTo>
                    <a:lnTo>
                      <a:pt x="1" y="2520281"/>
                    </a:lnTo>
                    <a:lnTo>
                      <a:pt x="0" y="2520281"/>
                    </a:lnTo>
                    <a:lnTo>
                      <a:pt x="0" y="1224135"/>
                    </a:lnTo>
                    <a:lnTo>
                      <a:pt x="0" y="768850"/>
                    </a:lnTo>
                    <a:lnTo>
                      <a:pt x="0" y="120129"/>
                    </a:lnTo>
                    <a:cubicBezTo>
                      <a:pt x="0" y="53784"/>
                      <a:pt x="53784" y="0"/>
                      <a:pt x="120129" y="0"/>
                    </a:cubicBezTo>
                    <a:cubicBezTo>
                      <a:pt x="186474" y="0"/>
                      <a:pt x="240258" y="53784"/>
                      <a:pt x="240258" y="120129"/>
                    </a:cubicBezTo>
                    <a:lnTo>
                      <a:pt x="240258" y="120152"/>
                    </a:lnTo>
                    <a:cubicBezTo>
                      <a:pt x="240258" y="53807"/>
                      <a:pt x="294042" y="23"/>
                      <a:pt x="360387" y="23"/>
                    </a:cubicBezTo>
                    <a:cubicBezTo>
                      <a:pt x="426733" y="23"/>
                      <a:pt x="480516" y="53807"/>
                      <a:pt x="480516" y="120152"/>
                    </a:cubicBezTo>
                    <a:lnTo>
                      <a:pt x="480516" y="120175"/>
                    </a:lnTo>
                    <a:cubicBezTo>
                      <a:pt x="480516" y="53829"/>
                      <a:pt x="534300" y="45"/>
                      <a:pt x="600645" y="45"/>
                    </a:cubicBezTo>
                    <a:cubicBezTo>
                      <a:pt x="666991" y="45"/>
                      <a:pt x="720775" y="53829"/>
                      <a:pt x="720775" y="120175"/>
                    </a:cubicBezTo>
                    <a:lnTo>
                      <a:pt x="720775" y="768849"/>
                    </a:lnTo>
                    <a:lnTo>
                      <a:pt x="720775" y="1224135"/>
                    </a:lnTo>
                    <a:lnTo>
                      <a:pt x="720775" y="2520279"/>
                    </a:lnTo>
                    <a:lnTo>
                      <a:pt x="720776" y="2520279"/>
                    </a:lnTo>
                    <a:lnTo>
                      <a:pt x="720776" y="3816423"/>
                    </a:lnTo>
                    <a:close/>
                  </a:path>
                </a:pathLst>
              </a:custGeom>
              <a:gradFill>
                <a:gsLst>
                  <a:gs pos="48000">
                    <a:schemeClr val="tx1">
                      <a:alpha val="0"/>
                    </a:schemeClr>
                  </a:gs>
                  <a:gs pos="100000">
                    <a:schemeClr val="tx1">
                      <a:alpha val="39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grpSp>
        <p:sp>
          <p:nvSpPr>
            <p:cNvPr id="49" name="Pentagon 6">
              <a:extLst>
                <a:ext uri="{FF2B5EF4-FFF2-40B4-BE49-F238E27FC236}">
                  <a16:creationId xmlns:a16="http://schemas.microsoft.com/office/drawing/2014/main" id="{8334A81B-ADCF-45D2-8B0A-5797A9AC87A7}"/>
                </a:ext>
              </a:extLst>
            </p:cNvPr>
            <p:cNvSpPr/>
            <p:nvPr/>
          </p:nvSpPr>
          <p:spPr>
            <a:xfrm>
              <a:off x="3198108" y="1860450"/>
              <a:ext cx="2949085" cy="576063"/>
            </a:xfrm>
            <a:prstGeom prst="homePlate">
              <a:avLst>
                <a:gd name="adj" fmla="val 35119"/>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200"/>
            </a:p>
          </p:txBody>
        </p:sp>
        <p:sp>
          <p:nvSpPr>
            <p:cNvPr id="52" name="Pentagon 13">
              <a:extLst>
                <a:ext uri="{FF2B5EF4-FFF2-40B4-BE49-F238E27FC236}">
                  <a16:creationId xmlns:a16="http://schemas.microsoft.com/office/drawing/2014/main" id="{B19D7918-D386-4B99-90C5-F160C7D0BC01}"/>
                </a:ext>
              </a:extLst>
            </p:cNvPr>
            <p:cNvSpPr/>
            <p:nvPr/>
          </p:nvSpPr>
          <p:spPr>
            <a:xfrm rot="10800000">
              <a:off x="3068226" y="3498752"/>
              <a:ext cx="3053991" cy="576063"/>
            </a:xfrm>
            <a:prstGeom prst="homePlate">
              <a:avLst>
                <a:gd name="adj" fmla="val 35119"/>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200"/>
            </a:p>
          </p:txBody>
        </p:sp>
        <p:sp>
          <p:nvSpPr>
            <p:cNvPr id="54" name="Rectangle 16">
              <a:extLst>
                <a:ext uri="{FF2B5EF4-FFF2-40B4-BE49-F238E27FC236}">
                  <a16:creationId xmlns:a16="http://schemas.microsoft.com/office/drawing/2014/main" id="{DB8A565C-72EF-41D0-B517-7C7CDB2B7F3C}"/>
                </a:ext>
              </a:extLst>
            </p:cNvPr>
            <p:cNvSpPr/>
            <p:nvPr/>
          </p:nvSpPr>
          <p:spPr>
            <a:xfrm rot="2700000">
              <a:off x="3982608" y="2867298"/>
              <a:ext cx="225833" cy="404877"/>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57" name="TextBox 56">
              <a:extLst>
                <a:ext uri="{FF2B5EF4-FFF2-40B4-BE49-F238E27FC236}">
                  <a16:creationId xmlns:a16="http://schemas.microsoft.com/office/drawing/2014/main" id="{0FDE1563-7AAD-4C3B-A701-22908126AE36}"/>
                </a:ext>
              </a:extLst>
            </p:cNvPr>
            <p:cNvSpPr txBox="1"/>
            <p:nvPr/>
          </p:nvSpPr>
          <p:spPr>
            <a:xfrm>
              <a:off x="3160190" y="1985149"/>
              <a:ext cx="2886052" cy="347178"/>
            </a:xfrm>
            <a:prstGeom prst="rect">
              <a:avLst/>
            </a:prstGeom>
            <a:noFill/>
          </p:spPr>
          <p:txBody>
            <a:bodyPr wrap="square" rtlCol="0">
              <a:spAutoFit/>
            </a:bodyPr>
            <a:lstStyle/>
            <a:p>
              <a:pPr algn="r" latinLnBrk="0"/>
              <a:r>
                <a:rPr lang="en-US" altLang="ko-KR" sz="1400" b="1" dirty="0" err="1">
                  <a:solidFill>
                    <a:schemeClr val="bg1"/>
                  </a:solidFill>
                  <a:cs typeface="Arial" pitchFamily="34" charset="0"/>
                </a:rPr>
                <a:t>Sebelum</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Pandemi</a:t>
              </a:r>
              <a:r>
                <a:rPr lang="en-US" altLang="ko-KR" sz="1400" b="1" dirty="0">
                  <a:solidFill>
                    <a:schemeClr val="bg1"/>
                  </a:solidFill>
                  <a:cs typeface="Arial" pitchFamily="34" charset="0"/>
                </a:rPr>
                <a:t> Covid-19</a:t>
              </a:r>
              <a:endParaRPr lang="ko-KR" altLang="en-US" sz="1400" b="1" dirty="0">
                <a:solidFill>
                  <a:schemeClr val="bg1"/>
                </a:solidFill>
                <a:cs typeface="Arial" pitchFamily="34" charset="0"/>
              </a:endParaRPr>
            </a:p>
          </p:txBody>
        </p:sp>
        <p:sp>
          <p:nvSpPr>
            <p:cNvPr id="60" name="TextBox 59">
              <a:extLst>
                <a:ext uri="{FF2B5EF4-FFF2-40B4-BE49-F238E27FC236}">
                  <a16:creationId xmlns:a16="http://schemas.microsoft.com/office/drawing/2014/main" id="{51662955-EA46-4712-9781-E866A3E15B5A}"/>
                </a:ext>
              </a:extLst>
            </p:cNvPr>
            <p:cNvSpPr txBox="1"/>
            <p:nvPr/>
          </p:nvSpPr>
          <p:spPr>
            <a:xfrm>
              <a:off x="2911022" y="3613194"/>
              <a:ext cx="3053994" cy="347178"/>
            </a:xfrm>
            <a:prstGeom prst="rect">
              <a:avLst/>
            </a:prstGeom>
            <a:noFill/>
          </p:spPr>
          <p:txBody>
            <a:bodyPr wrap="square" rtlCol="0">
              <a:spAutoFit/>
            </a:bodyPr>
            <a:lstStyle/>
            <a:p>
              <a:pPr algn="r" latinLnBrk="0"/>
              <a:r>
                <a:rPr lang="en-US" altLang="ko-KR" sz="1400" b="1" dirty="0" err="1">
                  <a:solidFill>
                    <a:schemeClr val="bg1"/>
                  </a:solidFill>
                  <a:cs typeface="Arial" pitchFamily="34" charset="0"/>
                </a:rPr>
                <a:t>Selama</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Pandemi</a:t>
              </a:r>
              <a:r>
                <a:rPr lang="en-US" altLang="ko-KR" sz="1400" b="1" dirty="0">
                  <a:solidFill>
                    <a:schemeClr val="bg1"/>
                  </a:solidFill>
                  <a:cs typeface="Arial" pitchFamily="34" charset="0"/>
                </a:rPr>
                <a:t> Covid-19</a:t>
              </a:r>
              <a:endParaRPr lang="ko-KR" altLang="en-US" sz="1400" b="1" dirty="0">
                <a:solidFill>
                  <a:schemeClr val="bg1"/>
                </a:solidFill>
                <a:cs typeface="Arial" pitchFamily="34" charset="0"/>
              </a:endParaRPr>
            </a:p>
          </p:txBody>
        </p:sp>
      </p:grpSp>
      <p:sp>
        <p:nvSpPr>
          <p:cNvPr id="68" name="TextBox 67"/>
          <p:cNvSpPr txBox="1"/>
          <p:nvPr/>
        </p:nvSpPr>
        <p:spPr>
          <a:xfrm>
            <a:off x="6081106" y="1635646"/>
            <a:ext cx="2160240" cy="523220"/>
          </a:xfrm>
          <a:prstGeom prst="rect">
            <a:avLst/>
          </a:prstGeom>
          <a:noFill/>
        </p:spPr>
        <p:txBody>
          <a:bodyPr wrap="square" rtlCol="0">
            <a:spAutoFit/>
          </a:bodyPr>
          <a:lstStyle/>
          <a:p>
            <a:pPr algn="ctr" latinLnBrk="0"/>
            <a:r>
              <a:rPr lang="id-ID" sz="1400" dirty="0"/>
              <a:t>1 </a:t>
            </a:r>
            <a:r>
              <a:rPr lang="en-US" sz="1400" dirty="0" err="1"/>
              <a:t>Januari</a:t>
            </a:r>
            <a:r>
              <a:rPr lang="id-ID" sz="1400" dirty="0"/>
              <a:t> 20</a:t>
            </a:r>
            <a:r>
              <a:rPr lang="en-US" sz="1400" dirty="0"/>
              <a:t>19</a:t>
            </a:r>
            <a:r>
              <a:rPr lang="id-ID" sz="1400" dirty="0"/>
              <a:t> –</a:t>
            </a:r>
            <a:r>
              <a:rPr lang="en-US" sz="1400" dirty="0"/>
              <a:t> </a:t>
            </a:r>
            <a:r>
              <a:rPr lang="id-ID" sz="1400" dirty="0"/>
              <a:t>31 </a:t>
            </a:r>
            <a:r>
              <a:rPr lang="en-US" sz="1400" dirty="0" err="1"/>
              <a:t>Desember</a:t>
            </a:r>
            <a:r>
              <a:rPr lang="id-ID" sz="1400" dirty="0"/>
              <a:t> 20</a:t>
            </a:r>
            <a:r>
              <a:rPr lang="en-US" sz="1400" dirty="0"/>
              <a:t>19</a:t>
            </a:r>
            <a:endParaRPr lang="ko-KR" altLang="en-US" sz="1200" dirty="0">
              <a:solidFill>
                <a:schemeClr val="tx1">
                  <a:lumMod val="75000"/>
                  <a:lumOff val="25000"/>
                </a:schemeClr>
              </a:solidFill>
              <a:cs typeface="Arial" pitchFamily="34" charset="0"/>
            </a:endParaRPr>
          </a:p>
        </p:txBody>
      </p:sp>
      <p:sp>
        <p:nvSpPr>
          <p:cNvPr id="70" name="Rectangle 69"/>
          <p:cNvSpPr/>
          <p:nvPr/>
        </p:nvSpPr>
        <p:spPr>
          <a:xfrm>
            <a:off x="6106191" y="2265726"/>
            <a:ext cx="2169270" cy="9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tx1">
                  <a:lumMod val="75000"/>
                  <a:lumOff val="25000"/>
                </a:schemeClr>
              </a:solidFill>
            </a:endParaRPr>
          </a:p>
        </p:txBody>
      </p:sp>
      <p:sp>
        <p:nvSpPr>
          <p:cNvPr id="73" name="Rectangle 72"/>
          <p:cNvSpPr/>
          <p:nvPr/>
        </p:nvSpPr>
        <p:spPr>
          <a:xfrm>
            <a:off x="919470" y="3693135"/>
            <a:ext cx="2169270" cy="90000"/>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tx1">
                  <a:lumMod val="75000"/>
                  <a:lumOff val="25000"/>
                </a:schemeClr>
              </a:solidFill>
            </a:endParaRPr>
          </a:p>
        </p:txBody>
      </p:sp>
      <p:sp>
        <p:nvSpPr>
          <p:cNvPr id="74" name="Rectangle 73"/>
          <p:cNvSpPr/>
          <p:nvPr/>
        </p:nvSpPr>
        <p:spPr>
          <a:xfrm>
            <a:off x="2129242" y="207514"/>
            <a:ext cx="6907253" cy="636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tx1">
                  <a:lumMod val="75000"/>
                  <a:lumOff val="25000"/>
                </a:schemeClr>
              </a:solidFill>
            </a:endParaRPr>
          </a:p>
        </p:txBody>
      </p:sp>
      <p:sp>
        <p:nvSpPr>
          <p:cNvPr id="75" name="Rectangle 74"/>
          <p:cNvSpPr/>
          <p:nvPr/>
        </p:nvSpPr>
        <p:spPr>
          <a:xfrm>
            <a:off x="6838564" y="51470"/>
            <a:ext cx="2305435" cy="623285"/>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tx1">
                  <a:lumMod val="75000"/>
                  <a:lumOff val="25000"/>
                </a:schemeClr>
              </a:solidFill>
            </a:endParaRPr>
          </a:p>
        </p:txBody>
      </p:sp>
      <p:sp>
        <p:nvSpPr>
          <p:cNvPr id="76" name="Text Placeholder 1"/>
          <p:cNvSpPr>
            <a:spLocks noGrp="1"/>
          </p:cNvSpPr>
          <p:nvPr>
            <p:ph type="body" sz="quarter" idx="10"/>
          </p:nvPr>
        </p:nvSpPr>
        <p:spPr>
          <a:xfrm>
            <a:off x="2129242" y="236987"/>
            <a:ext cx="4837042" cy="543185"/>
          </a:xfrm>
        </p:spPr>
        <p:txBody>
          <a:bodyPr/>
          <a:lstStyle/>
          <a:p>
            <a:pPr algn="l" latinLnBrk="0"/>
            <a:r>
              <a:rPr lang="en-US" dirty="0" err="1">
                <a:solidFill>
                  <a:schemeClr val="bg1"/>
                </a:solidFill>
              </a:rPr>
              <a:t>Periode</a:t>
            </a:r>
            <a:r>
              <a:rPr lang="en-US" dirty="0">
                <a:solidFill>
                  <a:schemeClr val="bg1"/>
                </a:solidFill>
              </a:rPr>
              <a:t> Data</a:t>
            </a:r>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
        <p:nvSpPr>
          <p:cNvPr id="27" name="TextBox 26"/>
          <p:cNvSpPr txBox="1"/>
          <p:nvPr/>
        </p:nvSpPr>
        <p:spPr>
          <a:xfrm>
            <a:off x="923985" y="3831460"/>
            <a:ext cx="2160240" cy="523220"/>
          </a:xfrm>
          <a:prstGeom prst="rect">
            <a:avLst/>
          </a:prstGeom>
          <a:noFill/>
        </p:spPr>
        <p:txBody>
          <a:bodyPr wrap="square" rtlCol="0">
            <a:spAutoFit/>
          </a:bodyPr>
          <a:lstStyle/>
          <a:p>
            <a:pPr algn="ctr" latinLnBrk="0"/>
            <a:r>
              <a:rPr lang="id-ID" sz="1400" dirty="0"/>
              <a:t>1 </a:t>
            </a:r>
            <a:r>
              <a:rPr lang="en-US" sz="1400" dirty="0" err="1"/>
              <a:t>Maret</a:t>
            </a:r>
            <a:r>
              <a:rPr lang="id-ID" sz="1400" dirty="0"/>
              <a:t> 20</a:t>
            </a:r>
            <a:r>
              <a:rPr lang="en-US" sz="1400" dirty="0"/>
              <a:t>20</a:t>
            </a:r>
            <a:r>
              <a:rPr lang="id-ID" sz="1400" dirty="0"/>
              <a:t> –</a:t>
            </a:r>
            <a:r>
              <a:rPr lang="en-US" sz="1400" dirty="0"/>
              <a:t> </a:t>
            </a:r>
            <a:r>
              <a:rPr lang="id-ID" sz="1400" dirty="0"/>
              <a:t>31 </a:t>
            </a:r>
            <a:r>
              <a:rPr lang="en-US" sz="1400" dirty="0"/>
              <a:t>Mei</a:t>
            </a:r>
            <a:r>
              <a:rPr lang="id-ID" sz="1400" dirty="0"/>
              <a:t> 20</a:t>
            </a:r>
            <a:r>
              <a:rPr lang="en-US" sz="1400" dirty="0"/>
              <a:t>21</a:t>
            </a:r>
            <a:endParaRPr lang="ko-KR" altLang="en-US" sz="1200" dirty="0">
              <a:solidFill>
                <a:schemeClr val="tx1">
                  <a:lumMod val="75000"/>
                  <a:lumOff val="25000"/>
                </a:schemeClr>
              </a:solidFill>
              <a:cs typeface="Arial" pitchFamily="34" charset="0"/>
            </a:endParaRPr>
          </a:p>
        </p:txBody>
      </p:sp>
      <p:sp>
        <p:nvSpPr>
          <p:cNvPr id="6" name="TextBox 5"/>
          <p:cNvSpPr txBox="1"/>
          <p:nvPr/>
        </p:nvSpPr>
        <p:spPr>
          <a:xfrm>
            <a:off x="1714103" y="4712245"/>
            <a:ext cx="5657318" cy="307777"/>
          </a:xfrm>
          <a:prstGeom prst="rect">
            <a:avLst/>
          </a:prstGeom>
          <a:noFill/>
        </p:spPr>
        <p:txBody>
          <a:bodyPr wrap="none" rtlCol="0">
            <a:spAutoFit/>
          </a:bodyPr>
          <a:lstStyle/>
          <a:p>
            <a:pPr latinLnBrk="0"/>
            <a:r>
              <a:rPr lang="id-ID" sz="1400" dirty="0"/>
              <a:t>Data historis harian diakses melalui website http://finance.yahoo.com</a:t>
            </a:r>
            <a:endParaRPr lang="en-US" sz="1400" dirty="0"/>
          </a:p>
        </p:txBody>
      </p:sp>
      <p:pic>
        <p:nvPicPr>
          <p:cNvPr id="5" name="Picture 4">
            <a:extLst>
              <a:ext uri="{FF2B5EF4-FFF2-40B4-BE49-F238E27FC236}">
                <a16:creationId xmlns:a16="http://schemas.microsoft.com/office/drawing/2014/main" id="{0B9E26D1-AD44-47B5-AD49-10FF9E51023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5324" r="49382"/>
          <a:stretch/>
        </p:blipFill>
        <p:spPr>
          <a:xfrm>
            <a:off x="6372200" y="2463031"/>
            <a:ext cx="1698167" cy="1444979"/>
          </a:xfrm>
          <a:prstGeom prst="rect">
            <a:avLst/>
          </a:prstGeom>
        </p:spPr>
      </p:pic>
      <p:pic>
        <p:nvPicPr>
          <p:cNvPr id="28" name="Picture 27">
            <a:extLst>
              <a:ext uri="{FF2B5EF4-FFF2-40B4-BE49-F238E27FC236}">
                <a16:creationId xmlns:a16="http://schemas.microsoft.com/office/drawing/2014/main" id="{E8B5E1BF-BECA-4B3E-B079-BC52AA3B143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1130" t="26396" r="-225" b="-1072"/>
          <a:stretch/>
        </p:blipFill>
        <p:spPr>
          <a:xfrm>
            <a:off x="1203456" y="2135633"/>
            <a:ext cx="1647051" cy="1444979"/>
          </a:xfrm>
          <a:prstGeom prst="rect">
            <a:avLst/>
          </a:prstGeom>
        </p:spPr>
      </p:pic>
    </p:spTree>
    <p:extLst>
      <p:ext uri="{BB962C8B-B14F-4D97-AF65-F5344CB8AC3E}">
        <p14:creationId xmlns:p14="http://schemas.microsoft.com/office/powerpoint/2010/main" val="172246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barn(inVertical)">
                                      <p:cBhvr>
                                        <p:cTn id="7" dur="500"/>
                                        <p:tgtEl>
                                          <p:spTgt spid="6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barn(inVertical)">
                                      <p:cBhvr>
                                        <p:cTn id="10" dur="500"/>
                                        <p:tgtEl>
                                          <p:spTgt spid="70"/>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barn(inVertical)">
                                      <p:cBhvr>
                                        <p:cTn id="18" dur="500"/>
                                        <p:tgtEl>
                                          <p:spTgt spid="7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arn(inVertical)">
                                      <p:cBhvr>
                                        <p:cTn id="21" dur="500"/>
                                        <p:tgtEl>
                                          <p:spTgt spid="27"/>
                                        </p:tgtEl>
                                      </p:cBhvr>
                                    </p:animEffect>
                                  </p:childTnLst>
                                </p:cTn>
                              </p:par>
                              <p:par>
                                <p:cTn id="22" presetID="16" presetClass="entr" presetSubtype="21"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barn(inVertical)">
                                      <p:cBhvr>
                                        <p:cTn id="24" dur="500"/>
                                        <p:tgtEl>
                                          <p:spTgt spid="28"/>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0" grpId="0" animBg="1"/>
      <p:bldP spid="73" grpId="0" animBg="1"/>
      <p:bldP spid="27"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E5F5290-DB8E-495D-B95E-781B7F52E595}"/>
              </a:ext>
            </a:extLst>
          </p:cNvPr>
          <p:cNvSpPr txBox="1"/>
          <p:nvPr/>
        </p:nvSpPr>
        <p:spPr>
          <a:xfrm>
            <a:off x="5159470" y="1290409"/>
            <a:ext cx="664105" cy="338554"/>
          </a:xfrm>
          <a:prstGeom prst="rect">
            <a:avLst/>
          </a:prstGeom>
          <a:noFill/>
        </p:spPr>
        <p:txBody>
          <a:bodyPr wrap="square" rtlCol="0">
            <a:spAutoFit/>
          </a:bodyPr>
          <a:lstStyle/>
          <a:p>
            <a:pPr lvl="0"/>
            <a:r>
              <a:rPr lang="en-US" sz="1600" dirty="0"/>
              <a:t>ICBP</a:t>
            </a:r>
          </a:p>
        </p:txBody>
      </p:sp>
      <p:sp>
        <p:nvSpPr>
          <p:cNvPr id="35" name="텍스트 개체 틀 34">
            <a:extLst>
              <a:ext uri="{FF2B5EF4-FFF2-40B4-BE49-F238E27FC236}">
                <a16:creationId xmlns:a16="http://schemas.microsoft.com/office/drawing/2014/main" id="{B0E4BCBB-112C-48E2-A34B-8C9449403F65}"/>
              </a:ext>
            </a:extLst>
          </p:cNvPr>
          <p:cNvSpPr>
            <a:spLocks noGrp="1"/>
          </p:cNvSpPr>
          <p:nvPr>
            <p:ph type="body" sz="quarter" idx="10"/>
          </p:nvPr>
        </p:nvSpPr>
        <p:spPr>
          <a:xfrm>
            <a:off x="1662762" y="441519"/>
            <a:ext cx="7180973" cy="543185"/>
          </a:xfrm>
        </p:spPr>
        <p:txBody>
          <a:bodyPr/>
          <a:lstStyle/>
          <a:p>
            <a:r>
              <a:rPr lang="en-US" altLang="ko-KR" sz="2800" dirty="0"/>
              <a:t>Perusahaan </a:t>
            </a:r>
            <a:r>
              <a:rPr lang="en-US" altLang="ko-KR" sz="2800" dirty="0" err="1"/>
              <a:t>terpilih</a:t>
            </a:r>
            <a:r>
              <a:rPr lang="en-US" altLang="ko-KR" sz="2800" dirty="0"/>
              <a:t> </a:t>
            </a:r>
            <a:r>
              <a:rPr lang="en-US" altLang="ko-KR" sz="2800" dirty="0" err="1"/>
              <a:t>dari</a:t>
            </a:r>
            <a:r>
              <a:rPr lang="en-US" altLang="ko-KR" sz="2800" dirty="0"/>
              <a:t> </a:t>
            </a:r>
            <a:r>
              <a:rPr lang="en-US" altLang="ko-KR" sz="2800" dirty="0" err="1"/>
              <a:t>berbagai</a:t>
            </a:r>
            <a:r>
              <a:rPr lang="en-US" altLang="ko-KR" sz="2800" dirty="0"/>
              <a:t> </a:t>
            </a:r>
            <a:r>
              <a:rPr lang="en-US" altLang="ko-KR" sz="2800" dirty="0" err="1"/>
              <a:t>sektor</a:t>
            </a:r>
            <a:endParaRPr lang="en-US" altLang="ko-KR" sz="2800" dirty="0"/>
          </a:p>
        </p:txBody>
      </p:sp>
      <p:sp>
        <p:nvSpPr>
          <p:cNvPr id="36" name="Rectangle 35"/>
          <p:cNvSpPr/>
          <p:nvPr/>
        </p:nvSpPr>
        <p:spPr>
          <a:xfrm rot="5400000">
            <a:off x="-2288786" y="2263692"/>
            <a:ext cx="5020022" cy="492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7" name="Rectangle 36"/>
          <p:cNvSpPr/>
          <p:nvPr/>
        </p:nvSpPr>
        <p:spPr>
          <a:xfrm rot="5400000">
            <a:off x="169921" y="129228"/>
            <a:ext cx="1653548" cy="1199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9" name="Rectangle 38"/>
          <p:cNvSpPr/>
          <p:nvPr/>
        </p:nvSpPr>
        <p:spPr>
          <a:xfrm>
            <a:off x="-5867" y="5020022"/>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Rectangle 39"/>
          <p:cNvSpPr/>
          <p:nvPr/>
        </p:nvSpPr>
        <p:spPr>
          <a:xfrm>
            <a:off x="0" y="-1"/>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40"/>
          <p:cNvSpPr/>
          <p:nvPr/>
        </p:nvSpPr>
        <p:spPr>
          <a:xfrm>
            <a:off x="2123728" y="123477"/>
            <a:ext cx="7020272" cy="123478"/>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 name="TextBox 43">
            <a:extLst>
              <a:ext uri="{FF2B5EF4-FFF2-40B4-BE49-F238E27FC236}">
                <a16:creationId xmlns:a16="http://schemas.microsoft.com/office/drawing/2014/main" id="{FE5F5290-DB8E-495D-B95E-781B7F52E595}"/>
              </a:ext>
            </a:extLst>
          </p:cNvPr>
          <p:cNvSpPr txBox="1"/>
          <p:nvPr/>
        </p:nvSpPr>
        <p:spPr>
          <a:xfrm>
            <a:off x="5159470" y="1970791"/>
            <a:ext cx="736113" cy="338554"/>
          </a:xfrm>
          <a:prstGeom prst="rect">
            <a:avLst/>
          </a:prstGeom>
          <a:noFill/>
        </p:spPr>
        <p:txBody>
          <a:bodyPr wrap="square" rtlCol="0">
            <a:spAutoFit/>
          </a:bodyPr>
          <a:lstStyle/>
          <a:p>
            <a:pPr lvl="0"/>
            <a:r>
              <a:rPr lang="en-US" sz="1600" dirty="0"/>
              <a:t>GIAA</a:t>
            </a:r>
          </a:p>
        </p:txBody>
      </p:sp>
      <p:sp>
        <p:nvSpPr>
          <p:cNvPr id="47" name="TextBox 46">
            <a:extLst>
              <a:ext uri="{FF2B5EF4-FFF2-40B4-BE49-F238E27FC236}">
                <a16:creationId xmlns:a16="http://schemas.microsoft.com/office/drawing/2014/main" id="{FE5F5290-DB8E-495D-B95E-781B7F52E595}"/>
              </a:ext>
            </a:extLst>
          </p:cNvPr>
          <p:cNvSpPr txBox="1"/>
          <p:nvPr/>
        </p:nvSpPr>
        <p:spPr>
          <a:xfrm>
            <a:off x="5159470" y="2721149"/>
            <a:ext cx="808121" cy="338554"/>
          </a:xfrm>
          <a:prstGeom prst="rect">
            <a:avLst/>
          </a:prstGeom>
          <a:noFill/>
        </p:spPr>
        <p:txBody>
          <a:bodyPr wrap="square" rtlCol="0">
            <a:spAutoFit/>
          </a:bodyPr>
          <a:lstStyle/>
          <a:p>
            <a:pPr lvl="0"/>
            <a:r>
              <a:rPr lang="en-US" sz="1600" dirty="0"/>
              <a:t>BBCA</a:t>
            </a:r>
          </a:p>
        </p:txBody>
      </p:sp>
      <p:sp>
        <p:nvSpPr>
          <p:cNvPr id="56" name="TextBox 55">
            <a:extLst>
              <a:ext uri="{FF2B5EF4-FFF2-40B4-BE49-F238E27FC236}">
                <a16:creationId xmlns:a16="http://schemas.microsoft.com/office/drawing/2014/main" id="{FE5F5290-DB8E-495D-B95E-781B7F52E595}"/>
              </a:ext>
            </a:extLst>
          </p:cNvPr>
          <p:cNvSpPr txBox="1"/>
          <p:nvPr/>
        </p:nvSpPr>
        <p:spPr>
          <a:xfrm>
            <a:off x="5204038" y="3434953"/>
            <a:ext cx="808122" cy="338554"/>
          </a:xfrm>
          <a:prstGeom prst="rect">
            <a:avLst/>
          </a:prstGeom>
          <a:noFill/>
        </p:spPr>
        <p:txBody>
          <a:bodyPr wrap="square" rtlCol="0">
            <a:spAutoFit/>
          </a:bodyPr>
          <a:lstStyle/>
          <a:p>
            <a:pPr lvl="0"/>
            <a:r>
              <a:rPr lang="en-US" sz="1600" dirty="0"/>
              <a:t>ANTM</a:t>
            </a:r>
          </a:p>
        </p:txBody>
      </p:sp>
      <p:sp>
        <p:nvSpPr>
          <p:cNvPr id="57" name="TextBox 56">
            <a:extLst>
              <a:ext uri="{FF2B5EF4-FFF2-40B4-BE49-F238E27FC236}">
                <a16:creationId xmlns:a16="http://schemas.microsoft.com/office/drawing/2014/main" id="{FE5F5290-DB8E-495D-B95E-781B7F52E595}"/>
              </a:ext>
            </a:extLst>
          </p:cNvPr>
          <p:cNvSpPr txBox="1"/>
          <p:nvPr/>
        </p:nvSpPr>
        <p:spPr>
          <a:xfrm>
            <a:off x="5159470" y="4196937"/>
            <a:ext cx="808121" cy="338554"/>
          </a:xfrm>
          <a:prstGeom prst="rect">
            <a:avLst/>
          </a:prstGeom>
          <a:noFill/>
        </p:spPr>
        <p:txBody>
          <a:bodyPr wrap="square" rtlCol="0">
            <a:spAutoFit/>
          </a:bodyPr>
          <a:lstStyle/>
          <a:p>
            <a:pPr lvl="0"/>
            <a:r>
              <a:rPr lang="en-US" sz="1600" dirty="0"/>
              <a:t>KLBF</a:t>
            </a:r>
          </a:p>
        </p:txBody>
      </p:sp>
      <p:sp>
        <p:nvSpPr>
          <p:cNvPr id="58" name="Rectangle 57"/>
          <p:cNvSpPr/>
          <p:nvPr/>
        </p:nvSpPr>
        <p:spPr>
          <a:xfrm>
            <a:off x="0" y="123477"/>
            <a:ext cx="9144000" cy="123478"/>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
        <p:nvSpPr>
          <p:cNvPr id="6" name="Chevron 13">
            <a:extLst>
              <a:ext uri="{FF2B5EF4-FFF2-40B4-BE49-F238E27FC236}">
                <a16:creationId xmlns:a16="http://schemas.microsoft.com/office/drawing/2014/main" id="{0DBAC486-DAC0-48A6-A795-6C262753228E}"/>
              </a:ext>
            </a:extLst>
          </p:cNvPr>
          <p:cNvSpPr/>
          <p:nvPr/>
        </p:nvSpPr>
        <p:spPr>
          <a:xfrm>
            <a:off x="4747219" y="1275606"/>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10" name="Oval 18">
            <a:extLst>
              <a:ext uri="{FF2B5EF4-FFF2-40B4-BE49-F238E27FC236}">
                <a16:creationId xmlns:a16="http://schemas.microsoft.com/office/drawing/2014/main" id="{E2EE9A53-FE6A-4BB0-BA0C-B89ED98FB9A4}"/>
              </a:ext>
            </a:extLst>
          </p:cNvPr>
          <p:cNvSpPr/>
          <p:nvPr/>
        </p:nvSpPr>
        <p:spPr>
          <a:xfrm>
            <a:off x="1142598" y="1897013"/>
            <a:ext cx="594066" cy="5940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solidFill>
            </a:endParaRPr>
          </a:p>
        </p:txBody>
      </p:sp>
      <p:sp>
        <p:nvSpPr>
          <p:cNvPr id="17" name="Oval 26">
            <a:extLst>
              <a:ext uri="{FF2B5EF4-FFF2-40B4-BE49-F238E27FC236}">
                <a16:creationId xmlns:a16="http://schemas.microsoft.com/office/drawing/2014/main" id="{5920BD98-1BD0-49ED-9535-476D11E0D64F}"/>
              </a:ext>
            </a:extLst>
          </p:cNvPr>
          <p:cNvSpPr/>
          <p:nvPr/>
        </p:nvSpPr>
        <p:spPr>
          <a:xfrm>
            <a:off x="1142598" y="2615050"/>
            <a:ext cx="594066" cy="5940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24" name="Oval 34">
            <a:extLst>
              <a:ext uri="{FF2B5EF4-FFF2-40B4-BE49-F238E27FC236}">
                <a16:creationId xmlns:a16="http://schemas.microsoft.com/office/drawing/2014/main" id="{D4C755BA-D145-48FF-8E0F-F5ADD9CBDB69}"/>
              </a:ext>
            </a:extLst>
          </p:cNvPr>
          <p:cNvSpPr/>
          <p:nvPr/>
        </p:nvSpPr>
        <p:spPr>
          <a:xfrm>
            <a:off x="1142598" y="4011910"/>
            <a:ext cx="594066" cy="594066"/>
          </a:xfrm>
          <a:prstGeom prst="ellips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51" name="Oval 34">
            <a:extLst>
              <a:ext uri="{FF2B5EF4-FFF2-40B4-BE49-F238E27FC236}">
                <a16:creationId xmlns:a16="http://schemas.microsoft.com/office/drawing/2014/main" id="{D4C755BA-D145-48FF-8E0F-F5ADD9CBDB69}"/>
              </a:ext>
            </a:extLst>
          </p:cNvPr>
          <p:cNvSpPr/>
          <p:nvPr/>
        </p:nvSpPr>
        <p:spPr>
          <a:xfrm>
            <a:off x="1142598" y="3322491"/>
            <a:ext cx="594066" cy="5940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F4929AE6-BA04-4A22-8EC8-819B4CCE1E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99663" y="1687961"/>
            <a:ext cx="1127284" cy="845463"/>
          </a:xfrm>
          <a:prstGeom prst="rect">
            <a:avLst/>
          </a:prstGeom>
        </p:spPr>
      </p:pic>
      <p:pic>
        <p:nvPicPr>
          <p:cNvPr id="12" name="Picture 11">
            <a:extLst>
              <a:ext uri="{FF2B5EF4-FFF2-40B4-BE49-F238E27FC236}">
                <a16:creationId xmlns:a16="http://schemas.microsoft.com/office/drawing/2014/main" id="{0BCE15DB-861C-493E-9056-BCDB4DC867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5786" y="1327015"/>
            <a:ext cx="1434647" cy="264513"/>
          </a:xfrm>
          <a:prstGeom prst="rect">
            <a:avLst/>
          </a:prstGeom>
        </p:spPr>
      </p:pic>
      <p:sp>
        <p:nvSpPr>
          <p:cNvPr id="19" name="TextBox 18">
            <a:extLst>
              <a:ext uri="{FF2B5EF4-FFF2-40B4-BE49-F238E27FC236}">
                <a16:creationId xmlns:a16="http://schemas.microsoft.com/office/drawing/2014/main" id="{AB423C0A-04F9-4BFA-AC69-42E1B27001D4}"/>
              </a:ext>
            </a:extLst>
          </p:cNvPr>
          <p:cNvSpPr txBox="1"/>
          <p:nvPr/>
        </p:nvSpPr>
        <p:spPr>
          <a:xfrm>
            <a:off x="2012932" y="1261985"/>
            <a:ext cx="2837004" cy="338554"/>
          </a:xfrm>
          <a:prstGeom prst="rect">
            <a:avLst/>
          </a:prstGeom>
          <a:noFill/>
        </p:spPr>
        <p:txBody>
          <a:bodyPr wrap="square" rtlCol="0">
            <a:spAutoFit/>
          </a:bodyPr>
          <a:lstStyle/>
          <a:p>
            <a:r>
              <a:rPr lang="en-US" sz="1600" dirty="0" err="1"/>
              <a:t>Industri</a:t>
            </a:r>
            <a:r>
              <a:rPr lang="en-US" sz="1600" dirty="0"/>
              <a:t> </a:t>
            </a:r>
            <a:r>
              <a:rPr lang="en-US" sz="1600" dirty="0" err="1"/>
              <a:t>Barang</a:t>
            </a:r>
            <a:r>
              <a:rPr lang="en-US" sz="1600" dirty="0"/>
              <a:t> </a:t>
            </a:r>
            <a:r>
              <a:rPr lang="en-US" sz="1600" dirty="0" err="1"/>
              <a:t>Konsumsi</a:t>
            </a:r>
            <a:r>
              <a:rPr lang="en-US" sz="1600" dirty="0"/>
              <a:t> </a:t>
            </a:r>
            <a:endParaRPr lang="en-ID" sz="1600" dirty="0"/>
          </a:p>
        </p:txBody>
      </p:sp>
      <p:pic>
        <p:nvPicPr>
          <p:cNvPr id="22" name="Picture 21">
            <a:extLst>
              <a:ext uri="{FF2B5EF4-FFF2-40B4-BE49-F238E27FC236}">
                <a16:creationId xmlns:a16="http://schemas.microsoft.com/office/drawing/2014/main" id="{22E610F3-36A2-432A-94A4-3038E3E61A9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9721" y="3295554"/>
            <a:ext cx="1434647" cy="486109"/>
          </a:xfrm>
          <a:prstGeom prst="rect">
            <a:avLst/>
          </a:prstGeom>
        </p:spPr>
      </p:pic>
      <p:pic>
        <p:nvPicPr>
          <p:cNvPr id="26" name="Picture 25">
            <a:extLst>
              <a:ext uri="{FF2B5EF4-FFF2-40B4-BE49-F238E27FC236}">
                <a16:creationId xmlns:a16="http://schemas.microsoft.com/office/drawing/2014/main" id="{B1EBC650-0156-4F6F-9E19-4276A1F79F4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9663" y="3945174"/>
            <a:ext cx="1250159" cy="563548"/>
          </a:xfrm>
          <a:prstGeom prst="rect">
            <a:avLst/>
          </a:prstGeom>
        </p:spPr>
      </p:pic>
      <p:pic>
        <p:nvPicPr>
          <p:cNvPr id="29" name="Picture 28">
            <a:extLst>
              <a:ext uri="{FF2B5EF4-FFF2-40B4-BE49-F238E27FC236}">
                <a16:creationId xmlns:a16="http://schemas.microsoft.com/office/drawing/2014/main" id="{3AABFE57-383C-42EA-9A52-BADE9C82D1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99663" y="2729093"/>
            <a:ext cx="1182460" cy="375549"/>
          </a:xfrm>
          <a:prstGeom prst="rect">
            <a:avLst/>
          </a:prstGeom>
        </p:spPr>
      </p:pic>
      <p:sp>
        <p:nvSpPr>
          <p:cNvPr id="84" name="Chevron 13">
            <a:extLst>
              <a:ext uri="{FF2B5EF4-FFF2-40B4-BE49-F238E27FC236}">
                <a16:creationId xmlns:a16="http://schemas.microsoft.com/office/drawing/2014/main" id="{3FA47767-FE65-44AF-8226-ED0B516CC2F3}"/>
              </a:ext>
            </a:extLst>
          </p:cNvPr>
          <p:cNvSpPr/>
          <p:nvPr/>
        </p:nvSpPr>
        <p:spPr>
          <a:xfrm>
            <a:off x="4747522" y="1982301"/>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85" name="Chevron 13">
            <a:extLst>
              <a:ext uri="{FF2B5EF4-FFF2-40B4-BE49-F238E27FC236}">
                <a16:creationId xmlns:a16="http://schemas.microsoft.com/office/drawing/2014/main" id="{42E58C62-F1A5-446D-BD8F-72F70B8D505C}"/>
              </a:ext>
            </a:extLst>
          </p:cNvPr>
          <p:cNvSpPr/>
          <p:nvPr/>
        </p:nvSpPr>
        <p:spPr>
          <a:xfrm>
            <a:off x="4747218" y="2721149"/>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86" name="Chevron 13">
            <a:extLst>
              <a:ext uri="{FF2B5EF4-FFF2-40B4-BE49-F238E27FC236}">
                <a16:creationId xmlns:a16="http://schemas.microsoft.com/office/drawing/2014/main" id="{BDAE9E7E-C4DF-4550-A909-66E5E9841BF1}"/>
              </a:ext>
            </a:extLst>
          </p:cNvPr>
          <p:cNvSpPr/>
          <p:nvPr/>
        </p:nvSpPr>
        <p:spPr>
          <a:xfrm>
            <a:off x="4747217" y="3433463"/>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87" name="Chevron 13">
            <a:extLst>
              <a:ext uri="{FF2B5EF4-FFF2-40B4-BE49-F238E27FC236}">
                <a16:creationId xmlns:a16="http://schemas.microsoft.com/office/drawing/2014/main" id="{953270FD-F4A5-49E4-ABEA-414F4B89CE39}"/>
              </a:ext>
            </a:extLst>
          </p:cNvPr>
          <p:cNvSpPr/>
          <p:nvPr/>
        </p:nvSpPr>
        <p:spPr>
          <a:xfrm>
            <a:off x="4747216" y="4204060"/>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88" name="TextBox 87">
            <a:extLst>
              <a:ext uri="{FF2B5EF4-FFF2-40B4-BE49-F238E27FC236}">
                <a16:creationId xmlns:a16="http://schemas.microsoft.com/office/drawing/2014/main" id="{4D58DFC2-1922-456F-B495-B743275DA38B}"/>
              </a:ext>
            </a:extLst>
          </p:cNvPr>
          <p:cNvSpPr txBox="1"/>
          <p:nvPr/>
        </p:nvSpPr>
        <p:spPr>
          <a:xfrm>
            <a:off x="2012932" y="1957668"/>
            <a:ext cx="2837004" cy="338554"/>
          </a:xfrm>
          <a:prstGeom prst="rect">
            <a:avLst/>
          </a:prstGeom>
          <a:noFill/>
        </p:spPr>
        <p:txBody>
          <a:bodyPr wrap="square" rtlCol="0">
            <a:spAutoFit/>
          </a:bodyPr>
          <a:lstStyle/>
          <a:p>
            <a:r>
              <a:rPr lang="en-US" sz="1600" dirty="0"/>
              <a:t>Jasa </a:t>
            </a:r>
            <a:r>
              <a:rPr lang="en-US" sz="1600" dirty="0" err="1"/>
              <a:t>Transportasi</a:t>
            </a:r>
            <a:endParaRPr lang="en-ID" sz="1600" dirty="0"/>
          </a:p>
        </p:txBody>
      </p:sp>
      <p:sp>
        <p:nvSpPr>
          <p:cNvPr id="89" name="TextBox 88">
            <a:extLst>
              <a:ext uri="{FF2B5EF4-FFF2-40B4-BE49-F238E27FC236}">
                <a16:creationId xmlns:a16="http://schemas.microsoft.com/office/drawing/2014/main" id="{53A2A121-3F72-4155-8B21-11CF23348F44}"/>
              </a:ext>
            </a:extLst>
          </p:cNvPr>
          <p:cNvSpPr txBox="1"/>
          <p:nvPr/>
        </p:nvSpPr>
        <p:spPr>
          <a:xfrm>
            <a:off x="2009144" y="2732768"/>
            <a:ext cx="2837004" cy="338554"/>
          </a:xfrm>
          <a:prstGeom prst="rect">
            <a:avLst/>
          </a:prstGeom>
          <a:noFill/>
        </p:spPr>
        <p:txBody>
          <a:bodyPr wrap="square" rtlCol="0">
            <a:spAutoFit/>
          </a:bodyPr>
          <a:lstStyle/>
          <a:p>
            <a:r>
              <a:rPr lang="en-US" sz="1600" dirty="0"/>
              <a:t>Jasa </a:t>
            </a:r>
            <a:r>
              <a:rPr lang="en-US" sz="1600" dirty="0" err="1"/>
              <a:t>Keuangan</a:t>
            </a:r>
            <a:endParaRPr lang="en-ID" sz="1600" dirty="0"/>
          </a:p>
        </p:txBody>
      </p:sp>
      <p:sp>
        <p:nvSpPr>
          <p:cNvPr id="90" name="TextBox 89">
            <a:extLst>
              <a:ext uri="{FF2B5EF4-FFF2-40B4-BE49-F238E27FC236}">
                <a16:creationId xmlns:a16="http://schemas.microsoft.com/office/drawing/2014/main" id="{BA300B26-8DD6-427D-B8BF-07D60C22E652}"/>
              </a:ext>
            </a:extLst>
          </p:cNvPr>
          <p:cNvSpPr txBox="1"/>
          <p:nvPr/>
        </p:nvSpPr>
        <p:spPr>
          <a:xfrm>
            <a:off x="2016674" y="3436252"/>
            <a:ext cx="2837004" cy="338554"/>
          </a:xfrm>
          <a:prstGeom prst="rect">
            <a:avLst/>
          </a:prstGeom>
          <a:noFill/>
        </p:spPr>
        <p:txBody>
          <a:bodyPr wrap="square" rtlCol="0">
            <a:spAutoFit/>
          </a:bodyPr>
          <a:lstStyle/>
          <a:p>
            <a:r>
              <a:rPr lang="en-US" sz="1600" dirty="0" err="1"/>
              <a:t>Pertambangan</a:t>
            </a:r>
            <a:endParaRPr lang="en-ID" sz="1600" dirty="0"/>
          </a:p>
        </p:txBody>
      </p:sp>
      <p:sp>
        <p:nvSpPr>
          <p:cNvPr id="91" name="TextBox 90">
            <a:extLst>
              <a:ext uri="{FF2B5EF4-FFF2-40B4-BE49-F238E27FC236}">
                <a16:creationId xmlns:a16="http://schemas.microsoft.com/office/drawing/2014/main" id="{5E9CFCF2-9441-4476-8A47-F63B3D885B13}"/>
              </a:ext>
            </a:extLst>
          </p:cNvPr>
          <p:cNvSpPr txBox="1"/>
          <p:nvPr/>
        </p:nvSpPr>
        <p:spPr>
          <a:xfrm>
            <a:off x="2006818" y="4139736"/>
            <a:ext cx="2837004" cy="338554"/>
          </a:xfrm>
          <a:prstGeom prst="rect">
            <a:avLst/>
          </a:prstGeom>
          <a:noFill/>
        </p:spPr>
        <p:txBody>
          <a:bodyPr wrap="square" rtlCol="0">
            <a:spAutoFit/>
          </a:bodyPr>
          <a:lstStyle/>
          <a:p>
            <a:r>
              <a:rPr lang="en-US" sz="1600" dirty="0"/>
              <a:t>Kesehatan dan </a:t>
            </a:r>
            <a:r>
              <a:rPr lang="en-US" sz="1600" dirty="0" err="1"/>
              <a:t>Farmasi</a:t>
            </a:r>
            <a:r>
              <a:rPr lang="en-US" sz="1600" dirty="0"/>
              <a:t> </a:t>
            </a:r>
            <a:endParaRPr lang="en-ID" sz="1600" dirty="0"/>
          </a:p>
        </p:txBody>
      </p:sp>
      <p:grpSp>
        <p:nvGrpSpPr>
          <p:cNvPr id="30" name="Group 29">
            <a:extLst>
              <a:ext uri="{FF2B5EF4-FFF2-40B4-BE49-F238E27FC236}">
                <a16:creationId xmlns:a16="http://schemas.microsoft.com/office/drawing/2014/main" id="{56B30F06-4AEE-4A8C-8363-0476FF68C007}"/>
              </a:ext>
            </a:extLst>
          </p:cNvPr>
          <p:cNvGrpSpPr/>
          <p:nvPr/>
        </p:nvGrpSpPr>
        <p:grpSpPr>
          <a:xfrm>
            <a:off x="1142598" y="1167171"/>
            <a:ext cx="605215" cy="594066"/>
            <a:chOff x="1142598" y="1167171"/>
            <a:chExt cx="605215" cy="594066"/>
          </a:xfrm>
        </p:grpSpPr>
        <p:sp>
          <p:nvSpPr>
            <p:cNvPr id="3" name="Oval 3">
              <a:extLst>
                <a:ext uri="{FF2B5EF4-FFF2-40B4-BE49-F238E27FC236}">
                  <a16:creationId xmlns:a16="http://schemas.microsoft.com/office/drawing/2014/main" id="{63EEC004-C9F0-47BF-83ED-1471F76DEF5F}"/>
                </a:ext>
              </a:extLst>
            </p:cNvPr>
            <p:cNvSpPr/>
            <p:nvPr/>
          </p:nvSpPr>
          <p:spPr>
            <a:xfrm>
              <a:off x="1146387" y="1167171"/>
              <a:ext cx="594066" cy="5940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solidFill>
              </a:endParaRPr>
            </a:p>
          </p:txBody>
        </p:sp>
        <p:sp>
          <p:nvSpPr>
            <p:cNvPr id="4" name="TextBox 3">
              <a:extLst>
                <a:ext uri="{FF2B5EF4-FFF2-40B4-BE49-F238E27FC236}">
                  <a16:creationId xmlns:a16="http://schemas.microsoft.com/office/drawing/2014/main" id="{DB80D93A-8E9E-4D28-B7F2-07BE339AB57A}"/>
                </a:ext>
              </a:extLst>
            </p:cNvPr>
            <p:cNvSpPr txBox="1"/>
            <p:nvPr/>
          </p:nvSpPr>
          <p:spPr>
            <a:xfrm>
              <a:off x="1142598" y="1220713"/>
              <a:ext cx="605215" cy="484748"/>
            </a:xfrm>
            <a:prstGeom prst="rect">
              <a:avLst/>
            </a:prstGeom>
            <a:noFill/>
          </p:spPr>
          <p:txBody>
            <a:bodyPr wrap="square" lIns="68580" tIns="34290" rIns="68580" bIns="34290" rtlCol="0">
              <a:spAutoFit/>
            </a:bodyPr>
            <a:lstStyle/>
            <a:p>
              <a:pPr algn="ctr"/>
              <a:r>
                <a:rPr lang="en-US" altLang="ko-KR" sz="2700" b="1" dirty="0">
                  <a:solidFill>
                    <a:srgbClr val="F2A40D"/>
                  </a:solidFill>
                </a:rPr>
                <a:t>0</a:t>
              </a:r>
              <a:r>
                <a:rPr lang="id-ID" altLang="ko-KR" sz="2700" b="1" dirty="0">
                  <a:solidFill>
                    <a:srgbClr val="F2A40D"/>
                  </a:solidFill>
                </a:rPr>
                <a:t>1</a:t>
              </a:r>
              <a:endParaRPr lang="ko-KR" altLang="en-US" sz="2700" b="1" dirty="0">
                <a:solidFill>
                  <a:srgbClr val="F2A40D"/>
                </a:solidFill>
              </a:endParaRPr>
            </a:p>
          </p:txBody>
        </p:sp>
      </p:grpSp>
      <p:sp>
        <p:nvSpPr>
          <p:cNvPr id="11" name="TextBox 10">
            <a:extLst>
              <a:ext uri="{FF2B5EF4-FFF2-40B4-BE49-F238E27FC236}">
                <a16:creationId xmlns:a16="http://schemas.microsoft.com/office/drawing/2014/main" id="{E9A0C06D-463F-455A-8E85-BA8EEBF1B83B}"/>
              </a:ext>
            </a:extLst>
          </p:cNvPr>
          <p:cNvSpPr txBox="1"/>
          <p:nvPr/>
        </p:nvSpPr>
        <p:spPr>
          <a:xfrm>
            <a:off x="1142598" y="1947618"/>
            <a:ext cx="605215" cy="484748"/>
          </a:xfrm>
          <a:prstGeom prst="rect">
            <a:avLst/>
          </a:prstGeom>
          <a:noFill/>
        </p:spPr>
        <p:txBody>
          <a:bodyPr wrap="square" lIns="68580" tIns="34290" rIns="68580" bIns="34290" rtlCol="0">
            <a:spAutoFit/>
          </a:bodyPr>
          <a:lstStyle/>
          <a:p>
            <a:pPr algn="ctr"/>
            <a:r>
              <a:rPr lang="en-US" altLang="ko-KR" sz="2700" b="1" dirty="0">
                <a:solidFill>
                  <a:srgbClr val="32AEB8"/>
                </a:solidFill>
              </a:rPr>
              <a:t>0</a:t>
            </a:r>
            <a:r>
              <a:rPr lang="id-ID" altLang="ko-KR" sz="2700" b="1" dirty="0">
                <a:solidFill>
                  <a:srgbClr val="32AEB8"/>
                </a:solidFill>
              </a:rPr>
              <a:t>2</a:t>
            </a:r>
            <a:endParaRPr lang="ko-KR" altLang="en-US" sz="2700" b="1" dirty="0">
              <a:solidFill>
                <a:srgbClr val="32AEB8"/>
              </a:solidFill>
            </a:endParaRPr>
          </a:p>
        </p:txBody>
      </p:sp>
      <p:sp>
        <p:nvSpPr>
          <p:cNvPr id="18" name="TextBox 17">
            <a:extLst>
              <a:ext uri="{FF2B5EF4-FFF2-40B4-BE49-F238E27FC236}">
                <a16:creationId xmlns:a16="http://schemas.microsoft.com/office/drawing/2014/main" id="{DF64E149-4EE5-4D76-BB8D-E796EB7A6AA0}"/>
              </a:ext>
            </a:extLst>
          </p:cNvPr>
          <p:cNvSpPr txBox="1"/>
          <p:nvPr/>
        </p:nvSpPr>
        <p:spPr>
          <a:xfrm>
            <a:off x="1142598" y="2656334"/>
            <a:ext cx="605215" cy="484748"/>
          </a:xfrm>
          <a:prstGeom prst="rect">
            <a:avLst/>
          </a:prstGeom>
          <a:noFill/>
        </p:spPr>
        <p:txBody>
          <a:bodyPr wrap="square" lIns="68580" tIns="34290" rIns="68580" bIns="34290" rtlCol="0">
            <a:spAutoFit/>
          </a:bodyPr>
          <a:lstStyle/>
          <a:p>
            <a:pPr algn="ctr"/>
            <a:r>
              <a:rPr lang="en-US" altLang="ko-KR" sz="2700" b="1" dirty="0">
                <a:solidFill>
                  <a:srgbClr val="F2A40D"/>
                </a:solidFill>
              </a:rPr>
              <a:t>0</a:t>
            </a:r>
            <a:r>
              <a:rPr lang="id-ID" altLang="ko-KR" sz="2700" b="1" dirty="0">
                <a:solidFill>
                  <a:srgbClr val="F2A40D"/>
                </a:solidFill>
              </a:rPr>
              <a:t>3</a:t>
            </a:r>
            <a:endParaRPr lang="ko-KR" altLang="en-US" sz="2700" b="1" dirty="0">
              <a:solidFill>
                <a:srgbClr val="F2A40D"/>
              </a:solidFill>
            </a:endParaRPr>
          </a:p>
        </p:txBody>
      </p:sp>
      <p:sp>
        <p:nvSpPr>
          <p:cNvPr id="25" name="TextBox 24">
            <a:extLst>
              <a:ext uri="{FF2B5EF4-FFF2-40B4-BE49-F238E27FC236}">
                <a16:creationId xmlns:a16="http://schemas.microsoft.com/office/drawing/2014/main" id="{B4BBF7AB-A034-407E-B80F-A1FDFC04924C}"/>
              </a:ext>
            </a:extLst>
          </p:cNvPr>
          <p:cNvSpPr txBox="1"/>
          <p:nvPr/>
        </p:nvSpPr>
        <p:spPr>
          <a:xfrm>
            <a:off x="1137023" y="3365050"/>
            <a:ext cx="605215" cy="484748"/>
          </a:xfrm>
          <a:prstGeom prst="rect">
            <a:avLst/>
          </a:prstGeom>
          <a:noFill/>
        </p:spPr>
        <p:txBody>
          <a:bodyPr wrap="square" lIns="68580" tIns="34290" rIns="68580" bIns="34290" rtlCol="0">
            <a:spAutoFit/>
          </a:bodyPr>
          <a:lstStyle/>
          <a:p>
            <a:pPr algn="ctr"/>
            <a:r>
              <a:rPr lang="en-US" altLang="ko-KR" sz="2700" b="1" dirty="0">
                <a:solidFill>
                  <a:srgbClr val="32AEB8"/>
                </a:solidFill>
              </a:rPr>
              <a:t>0</a:t>
            </a:r>
            <a:r>
              <a:rPr lang="id-ID" altLang="ko-KR" sz="2700" b="1" dirty="0">
                <a:solidFill>
                  <a:srgbClr val="32AEB8"/>
                </a:solidFill>
              </a:rPr>
              <a:t>4</a:t>
            </a:r>
            <a:endParaRPr lang="ko-KR" altLang="en-US" sz="2700" b="1" dirty="0">
              <a:solidFill>
                <a:srgbClr val="32AEB8"/>
              </a:solidFill>
            </a:endParaRPr>
          </a:p>
        </p:txBody>
      </p:sp>
      <p:sp>
        <p:nvSpPr>
          <p:cNvPr id="54" name="TextBox 53">
            <a:extLst>
              <a:ext uri="{FF2B5EF4-FFF2-40B4-BE49-F238E27FC236}">
                <a16:creationId xmlns:a16="http://schemas.microsoft.com/office/drawing/2014/main" id="{B4BBF7AB-A034-407E-B80F-A1FDFC04924C}"/>
              </a:ext>
            </a:extLst>
          </p:cNvPr>
          <p:cNvSpPr txBox="1"/>
          <p:nvPr/>
        </p:nvSpPr>
        <p:spPr>
          <a:xfrm>
            <a:off x="1137496" y="4078112"/>
            <a:ext cx="605215" cy="484748"/>
          </a:xfrm>
          <a:prstGeom prst="rect">
            <a:avLst/>
          </a:prstGeom>
          <a:noFill/>
        </p:spPr>
        <p:txBody>
          <a:bodyPr wrap="square" lIns="68580" tIns="34290" rIns="68580" bIns="34290" rtlCol="0">
            <a:spAutoFit/>
          </a:bodyPr>
          <a:lstStyle/>
          <a:p>
            <a:pPr algn="ctr"/>
            <a:r>
              <a:rPr lang="en-US" altLang="ko-KR" sz="2700" b="1" dirty="0">
                <a:solidFill>
                  <a:srgbClr val="F2A40D"/>
                </a:solidFill>
              </a:rPr>
              <a:t>0</a:t>
            </a:r>
            <a:r>
              <a:rPr lang="id-ID" altLang="ko-KR" sz="2700" b="1" dirty="0">
                <a:solidFill>
                  <a:srgbClr val="F2A40D"/>
                </a:solidFill>
              </a:rPr>
              <a:t>5</a:t>
            </a:r>
            <a:endParaRPr lang="ko-KR" altLang="en-US" sz="2700" b="1" dirty="0">
              <a:solidFill>
                <a:srgbClr val="F2A40D"/>
              </a:solidFill>
            </a:endParaRPr>
          </a:p>
        </p:txBody>
      </p:sp>
    </p:spTree>
    <p:extLst>
      <p:ext uri="{BB962C8B-B14F-4D97-AF65-F5344CB8AC3E}">
        <p14:creationId xmlns:p14="http://schemas.microsoft.com/office/powerpoint/2010/main" val="361473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ppt_x"/>
                                          </p:val>
                                        </p:tav>
                                        <p:tav tm="100000">
                                          <p:val>
                                            <p:strVal val="#ppt_x"/>
                                          </p:val>
                                        </p:tav>
                                      </p:tavLst>
                                    </p:anim>
                                    <p:anim calcmode="lin" valueType="num">
                                      <p:cBhvr additive="base">
                                        <p:cTn id="24" dur="500" fill="hold"/>
                                        <p:tgtEl>
                                          <p:spTgt spid="5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additive="base">
                                        <p:cTn id="43" dur="500" fill="hold"/>
                                        <p:tgtEl>
                                          <p:spTgt spid="51"/>
                                        </p:tgtEl>
                                        <p:attrNameLst>
                                          <p:attrName>ppt_x</p:attrName>
                                        </p:attrNameLst>
                                      </p:cBhvr>
                                      <p:tavLst>
                                        <p:tav tm="0">
                                          <p:val>
                                            <p:strVal val="#ppt_x"/>
                                          </p:val>
                                        </p:tav>
                                        <p:tav tm="100000">
                                          <p:val>
                                            <p:strVal val="#ppt_x"/>
                                          </p:val>
                                        </p:tav>
                                      </p:tavLst>
                                    </p:anim>
                                    <p:anim calcmode="lin" valueType="num">
                                      <p:cBhvr additive="base">
                                        <p:cTn id="44" dur="500" fill="hold"/>
                                        <p:tgtEl>
                                          <p:spTgt spid="5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ppt_x"/>
                                          </p:val>
                                        </p:tav>
                                        <p:tav tm="100000">
                                          <p:val>
                                            <p:strVal val="#ppt_x"/>
                                          </p:val>
                                        </p:tav>
                                      </p:tavLst>
                                    </p:anim>
                                    <p:anim calcmode="lin" valueType="num">
                                      <p:cBhvr additive="base">
                                        <p:cTn id="60" dur="500" fill="hold"/>
                                        <p:tgtEl>
                                          <p:spTgt spid="2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500" fill="hold"/>
                                        <p:tgtEl>
                                          <p:spTgt spid="29"/>
                                        </p:tgtEl>
                                        <p:attrNameLst>
                                          <p:attrName>ppt_x</p:attrName>
                                        </p:attrNameLst>
                                      </p:cBhvr>
                                      <p:tavLst>
                                        <p:tav tm="0">
                                          <p:val>
                                            <p:strVal val="#ppt_x"/>
                                          </p:val>
                                        </p:tav>
                                        <p:tav tm="100000">
                                          <p:val>
                                            <p:strVal val="#ppt_x"/>
                                          </p:val>
                                        </p:tav>
                                      </p:tavLst>
                                    </p:anim>
                                    <p:anim calcmode="lin" valueType="num">
                                      <p:cBhvr additive="base">
                                        <p:cTn id="68" dur="500" fill="hold"/>
                                        <p:tgtEl>
                                          <p:spTgt spid="2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84"/>
                                        </p:tgtEl>
                                        <p:attrNameLst>
                                          <p:attrName>style.visibility</p:attrName>
                                        </p:attrNameLst>
                                      </p:cBhvr>
                                      <p:to>
                                        <p:strVal val="visible"/>
                                      </p:to>
                                    </p:set>
                                    <p:anim calcmode="lin" valueType="num">
                                      <p:cBhvr additive="base">
                                        <p:cTn id="71" dur="500" fill="hold"/>
                                        <p:tgtEl>
                                          <p:spTgt spid="84"/>
                                        </p:tgtEl>
                                        <p:attrNameLst>
                                          <p:attrName>ppt_x</p:attrName>
                                        </p:attrNameLst>
                                      </p:cBhvr>
                                      <p:tavLst>
                                        <p:tav tm="0">
                                          <p:val>
                                            <p:strVal val="#ppt_x"/>
                                          </p:val>
                                        </p:tav>
                                        <p:tav tm="100000">
                                          <p:val>
                                            <p:strVal val="#ppt_x"/>
                                          </p:val>
                                        </p:tav>
                                      </p:tavLst>
                                    </p:anim>
                                    <p:anim calcmode="lin" valueType="num">
                                      <p:cBhvr additive="base">
                                        <p:cTn id="72" dur="500" fill="hold"/>
                                        <p:tgtEl>
                                          <p:spTgt spid="8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85"/>
                                        </p:tgtEl>
                                        <p:attrNameLst>
                                          <p:attrName>style.visibility</p:attrName>
                                        </p:attrNameLst>
                                      </p:cBhvr>
                                      <p:to>
                                        <p:strVal val="visible"/>
                                      </p:to>
                                    </p:set>
                                    <p:anim calcmode="lin" valueType="num">
                                      <p:cBhvr additive="base">
                                        <p:cTn id="75" dur="500" fill="hold"/>
                                        <p:tgtEl>
                                          <p:spTgt spid="85"/>
                                        </p:tgtEl>
                                        <p:attrNameLst>
                                          <p:attrName>ppt_x</p:attrName>
                                        </p:attrNameLst>
                                      </p:cBhvr>
                                      <p:tavLst>
                                        <p:tav tm="0">
                                          <p:val>
                                            <p:strVal val="#ppt_x"/>
                                          </p:val>
                                        </p:tav>
                                        <p:tav tm="100000">
                                          <p:val>
                                            <p:strVal val="#ppt_x"/>
                                          </p:val>
                                        </p:tav>
                                      </p:tavLst>
                                    </p:anim>
                                    <p:anim calcmode="lin" valueType="num">
                                      <p:cBhvr additive="base">
                                        <p:cTn id="76" dur="500" fill="hold"/>
                                        <p:tgtEl>
                                          <p:spTgt spid="8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86"/>
                                        </p:tgtEl>
                                        <p:attrNameLst>
                                          <p:attrName>style.visibility</p:attrName>
                                        </p:attrNameLst>
                                      </p:cBhvr>
                                      <p:to>
                                        <p:strVal val="visible"/>
                                      </p:to>
                                    </p:set>
                                    <p:anim calcmode="lin" valueType="num">
                                      <p:cBhvr additive="base">
                                        <p:cTn id="79" dur="500" fill="hold"/>
                                        <p:tgtEl>
                                          <p:spTgt spid="86"/>
                                        </p:tgtEl>
                                        <p:attrNameLst>
                                          <p:attrName>ppt_x</p:attrName>
                                        </p:attrNameLst>
                                      </p:cBhvr>
                                      <p:tavLst>
                                        <p:tav tm="0">
                                          <p:val>
                                            <p:strVal val="#ppt_x"/>
                                          </p:val>
                                        </p:tav>
                                        <p:tav tm="100000">
                                          <p:val>
                                            <p:strVal val="#ppt_x"/>
                                          </p:val>
                                        </p:tav>
                                      </p:tavLst>
                                    </p:anim>
                                    <p:anim calcmode="lin" valueType="num">
                                      <p:cBhvr additive="base">
                                        <p:cTn id="80" dur="500" fill="hold"/>
                                        <p:tgtEl>
                                          <p:spTgt spid="8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87"/>
                                        </p:tgtEl>
                                        <p:attrNameLst>
                                          <p:attrName>style.visibility</p:attrName>
                                        </p:attrNameLst>
                                      </p:cBhvr>
                                      <p:to>
                                        <p:strVal val="visible"/>
                                      </p:to>
                                    </p:set>
                                    <p:anim calcmode="lin" valueType="num">
                                      <p:cBhvr additive="base">
                                        <p:cTn id="83" dur="500" fill="hold"/>
                                        <p:tgtEl>
                                          <p:spTgt spid="87"/>
                                        </p:tgtEl>
                                        <p:attrNameLst>
                                          <p:attrName>ppt_x</p:attrName>
                                        </p:attrNameLst>
                                      </p:cBhvr>
                                      <p:tavLst>
                                        <p:tav tm="0">
                                          <p:val>
                                            <p:strVal val="#ppt_x"/>
                                          </p:val>
                                        </p:tav>
                                        <p:tav tm="100000">
                                          <p:val>
                                            <p:strVal val="#ppt_x"/>
                                          </p:val>
                                        </p:tav>
                                      </p:tavLst>
                                    </p:anim>
                                    <p:anim calcmode="lin" valueType="num">
                                      <p:cBhvr additive="base">
                                        <p:cTn id="84" dur="500" fill="hold"/>
                                        <p:tgtEl>
                                          <p:spTgt spid="87"/>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88"/>
                                        </p:tgtEl>
                                        <p:attrNameLst>
                                          <p:attrName>style.visibility</p:attrName>
                                        </p:attrNameLst>
                                      </p:cBhvr>
                                      <p:to>
                                        <p:strVal val="visible"/>
                                      </p:to>
                                    </p:set>
                                    <p:anim calcmode="lin" valueType="num">
                                      <p:cBhvr additive="base">
                                        <p:cTn id="87" dur="500" fill="hold"/>
                                        <p:tgtEl>
                                          <p:spTgt spid="88"/>
                                        </p:tgtEl>
                                        <p:attrNameLst>
                                          <p:attrName>ppt_x</p:attrName>
                                        </p:attrNameLst>
                                      </p:cBhvr>
                                      <p:tavLst>
                                        <p:tav tm="0">
                                          <p:val>
                                            <p:strVal val="#ppt_x"/>
                                          </p:val>
                                        </p:tav>
                                        <p:tav tm="100000">
                                          <p:val>
                                            <p:strVal val="#ppt_x"/>
                                          </p:val>
                                        </p:tav>
                                      </p:tavLst>
                                    </p:anim>
                                    <p:anim calcmode="lin" valueType="num">
                                      <p:cBhvr additive="base">
                                        <p:cTn id="88" dur="500" fill="hold"/>
                                        <p:tgtEl>
                                          <p:spTgt spid="88"/>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89"/>
                                        </p:tgtEl>
                                        <p:attrNameLst>
                                          <p:attrName>style.visibility</p:attrName>
                                        </p:attrNameLst>
                                      </p:cBhvr>
                                      <p:to>
                                        <p:strVal val="visible"/>
                                      </p:to>
                                    </p:set>
                                    <p:anim calcmode="lin" valueType="num">
                                      <p:cBhvr additive="base">
                                        <p:cTn id="91" dur="500" fill="hold"/>
                                        <p:tgtEl>
                                          <p:spTgt spid="89"/>
                                        </p:tgtEl>
                                        <p:attrNameLst>
                                          <p:attrName>ppt_x</p:attrName>
                                        </p:attrNameLst>
                                      </p:cBhvr>
                                      <p:tavLst>
                                        <p:tav tm="0">
                                          <p:val>
                                            <p:strVal val="#ppt_x"/>
                                          </p:val>
                                        </p:tav>
                                        <p:tav tm="100000">
                                          <p:val>
                                            <p:strVal val="#ppt_x"/>
                                          </p:val>
                                        </p:tav>
                                      </p:tavLst>
                                    </p:anim>
                                    <p:anim calcmode="lin" valueType="num">
                                      <p:cBhvr additive="base">
                                        <p:cTn id="92" dur="500" fill="hold"/>
                                        <p:tgtEl>
                                          <p:spTgt spid="89"/>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90"/>
                                        </p:tgtEl>
                                        <p:attrNameLst>
                                          <p:attrName>style.visibility</p:attrName>
                                        </p:attrNameLst>
                                      </p:cBhvr>
                                      <p:to>
                                        <p:strVal val="visible"/>
                                      </p:to>
                                    </p:set>
                                    <p:anim calcmode="lin" valueType="num">
                                      <p:cBhvr additive="base">
                                        <p:cTn id="95" dur="500" fill="hold"/>
                                        <p:tgtEl>
                                          <p:spTgt spid="90"/>
                                        </p:tgtEl>
                                        <p:attrNameLst>
                                          <p:attrName>ppt_x</p:attrName>
                                        </p:attrNameLst>
                                      </p:cBhvr>
                                      <p:tavLst>
                                        <p:tav tm="0">
                                          <p:val>
                                            <p:strVal val="#ppt_x"/>
                                          </p:val>
                                        </p:tav>
                                        <p:tav tm="100000">
                                          <p:val>
                                            <p:strVal val="#ppt_x"/>
                                          </p:val>
                                        </p:tav>
                                      </p:tavLst>
                                    </p:anim>
                                    <p:anim calcmode="lin" valueType="num">
                                      <p:cBhvr additive="base">
                                        <p:cTn id="96" dur="500" fill="hold"/>
                                        <p:tgtEl>
                                          <p:spTgt spid="90"/>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91"/>
                                        </p:tgtEl>
                                        <p:attrNameLst>
                                          <p:attrName>style.visibility</p:attrName>
                                        </p:attrNameLst>
                                      </p:cBhvr>
                                      <p:to>
                                        <p:strVal val="visible"/>
                                      </p:to>
                                    </p:set>
                                    <p:anim calcmode="lin" valueType="num">
                                      <p:cBhvr additive="base">
                                        <p:cTn id="99" dur="500" fill="hold"/>
                                        <p:tgtEl>
                                          <p:spTgt spid="91"/>
                                        </p:tgtEl>
                                        <p:attrNameLst>
                                          <p:attrName>ppt_x</p:attrName>
                                        </p:attrNameLst>
                                      </p:cBhvr>
                                      <p:tavLst>
                                        <p:tav tm="0">
                                          <p:val>
                                            <p:strVal val="#ppt_x"/>
                                          </p:val>
                                        </p:tav>
                                        <p:tav tm="100000">
                                          <p:val>
                                            <p:strVal val="#ppt_x"/>
                                          </p:val>
                                        </p:tav>
                                      </p:tavLst>
                                    </p:anim>
                                    <p:anim calcmode="lin" valueType="num">
                                      <p:cBhvr additive="base">
                                        <p:cTn id="100" dur="500" fill="hold"/>
                                        <p:tgtEl>
                                          <p:spTgt spid="91"/>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30"/>
                                        </p:tgtEl>
                                        <p:attrNameLst>
                                          <p:attrName>style.visibility</p:attrName>
                                        </p:attrNameLst>
                                      </p:cBhvr>
                                      <p:to>
                                        <p:strVal val="visible"/>
                                      </p:to>
                                    </p:set>
                                    <p:anim calcmode="lin" valueType="num">
                                      <p:cBhvr additive="base">
                                        <p:cTn id="103" dur="500" fill="hold"/>
                                        <p:tgtEl>
                                          <p:spTgt spid="30"/>
                                        </p:tgtEl>
                                        <p:attrNameLst>
                                          <p:attrName>ppt_x</p:attrName>
                                        </p:attrNameLst>
                                      </p:cBhvr>
                                      <p:tavLst>
                                        <p:tav tm="0">
                                          <p:val>
                                            <p:strVal val="#ppt_x"/>
                                          </p:val>
                                        </p:tav>
                                        <p:tav tm="100000">
                                          <p:val>
                                            <p:strVal val="#ppt_x"/>
                                          </p:val>
                                        </p:tav>
                                      </p:tavLst>
                                    </p:anim>
                                    <p:anim calcmode="lin" valueType="num">
                                      <p:cBhvr additive="base">
                                        <p:cTn id="104" dur="500" fill="hold"/>
                                        <p:tgtEl>
                                          <p:spTgt spid="30"/>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1"/>
                                        </p:tgtEl>
                                        <p:attrNameLst>
                                          <p:attrName>style.visibility</p:attrName>
                                        </p:attrNameLst>
                                      </p:cBhvr>
                                      <p:to>
                                        <p:strVal val="visible"/>
                                      </p:to>
                                    </p:set>
                                    <p:anim calcmode="lin" valueType="num">
                                      <p:cBhvr additive="base">
                                        <p:cTn id="107" dur="500" fill="hold"/>
                                        <p:tgtEl>
                                          <p:spTgt spid="11"/>
                                        </p:tgtEl>
                                        <p:attrNameLst>
                                          <p:attrName>ppt_x</p:attrName>
                                        </p:attrNameLst>
                                      </p:cBhvr>
                                      <p:tavLst>
                                        <p:tav tm="0">
                                          <p:val>
                                            <p:strVal val="#ppt_x"/>
                                          </p:val>
                                        </p:tav>
                                        <p:tav tm="100000">
                                          <p:val>
                                            <p:strVal val="#ppt_x"/>
                                          </p:val>
                                        </p:tav>
                                      </p:tavLst>
                                    </p:anim>
                                    <p:anim calcmode="lin" valueType="num">
                                      <p:cBhvr additive="base">
                                        <p:cTn id="108" dur="500" fill="hold"/>
                                        <p:tgtEl>
                                          <p:spTgt spid="11"/>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8"/>
                                        </p:tgtEl>
                                        <p:attrNameLst>
                                          <p:attrName>style.visibility</p:attrName>
                                        </p:attrNameLst>
                                      </p:cBhvr>
                                      <p:to>
                                        <p:strVal val="visible"/>
                                      </p:to>
                                    </p:set>
                                    <p:anim calcmode="lin" valueType="num">
                                      <p:cBhvr additive="base">
                                        <p:cTn id="111" dur="500" fill="hold"/>
                                        <p:tgtEl>
                                          <p:spTgt spid="18"/>
                                        </p:tgtEl>
                                        <p:attrNameLst>
                                          <p:attrName>ppt_x</p:attrName>
                                        </p:attrNameLst>
                                      </p:cBhvr>
                                      <p:tavLst>
                                        <p:tav tm="0">
                                          <p:val>
                                            <p:strVal val="#ppt_x"/>
                                          </p:val>
                                        </p:tav>
                                        <p:tav tm="100000">
                                          <p:val>
                                            <p:strVal val="#ppt_x"/>
                                          </p:val>
                                        </p:tav>
                                      </p:tavLst>
                                    </p:anim>
                                    <p:anim calcmode="lin" valueType="num">
                                      <p:cBhvr additive="base">
                                        <p:cTn id="112" dur="500" fill="hold"/>
                                        <p:tgtEl>
                                          <p:spTgt spid="18"/>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25"/>
                                        </p:tgtEl>
                                        <p:attrNameLst>
                                          <p:attrName>style.visibility</p:attrName>
                                        </p:attrNameLst>
                                      </p:cBhvr>
                                      <p:to>
                                        <p:strVal val="visible"/>
                                      </p:to>
                                    </p:set>
                                    <p:anim calcmode="lin" valueType="num">
                                      <p:cBhvr additive="base">
                                        <p:cTn id="115" dur="500" fill="hold"/>
                                        <p:tgtEl>
                                          <p:spTgt spid="25"/>
                                        </p:tgtEl>
                                        <p:attrNameLst>
                                          <p:attrName>ppt_x</p:attrName>
                                        </p:attrNameLst>
                                      </p:cBhvr>
                                      <p:tavLst>
                                        <p:tav tm="0">
                                          <p:val>
                                            <p:strVal val="#ppt_x"/>
                                          </p:val>
                                        </p:tav>
                                        <p:tav tm="100000">
                                          <p:val>
                                            <p:strVal val="#ppt_x"/>
                                          </p:val>
                                        </p:tav>
                                      </p:tavLst>
                                    </p:anim>
                                    <p:anim calcmode="lin" valueType="num">
                                      <p:cBhvr additive="base">
                                        <p:cTn id="116" dur="500" fill="hold"/>
                                        <p:tgtEl>
                                          <p:spTgt spid="25"/>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54"/>
                                        </p:tgtEl>
                                        <p:attrNameLst>
                                          <p:attrName>style.visibility</p:attrName>
                                        </p:attrNameLst>
                                      </p:cBhvr>
                                      <p:to>
                                        <p:strVal val="visible"/>
                                      </p:to>
                                    </p:set>
                                    <p:anim calcmode="lin" valueType="num">
                                      <p:cBhvr additive="base">
                                        <p:cTn id="119" dur="500" fill="hold"/>
                                        <p:tgtEl>
                                          <p:spTgt spid="54"/>
                                        </p:tgtEl>
                                        <p:attrNameLst>
                                          <p:attrName>ppt_x</p:attrName>
                                        </p:attrNameLst>
                                      </p:cBhvr>
                                      <p:tavLst>
                                        <p:tav tm="0">
                                          <p:val>
                                            <p:strVal val="#ppt_x"/>
                                          </p:val>
                                        </p:tav>
                                        <p:tav tm="100000">
                                          <p:val>
                                            <p:strVal val="#ppt_x"/>
                                          </p:val>
                                        </p:tav>
                                      </p:tavLst>
                                    </p:anim>
                                    <p:anim calcmode="lin" valueType="num">
                                      <p:cBhvr additive="base">
                                        <p:cTn id="12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4" grpId="0"/>
      <p:bldP spid="47" grpId="0"/>
      <p:bldP spid="56" grpId="0"/>
      <p:bldP spid="57" grpId="0"/>
      <p:bldP spid="6" grpId="0" animBg="1"/>
      <p:bldP spid="10" grpId="0" animBg="1"/>
      <p:bldP spid="17" grpId="0" animBg="1"/>
      <p:bldP spid="24" grpId="0" animBg="1"/>
      <p:bldP spid="51" grpId="0" animBg="1"/>
      <p:bldP spid="19" grpId="0"/>
      <p:bldP spid="84" grpId="0" animBg="1"/>
      <p:bldP spid="85" grpId="0" animBg="1"/>
      <p:bldP spid="86" grpId="0" animBg="1"/>
      <p:bldP spid="87" grpId="0" animBg="1"/>
      <p:bldP spid="88" grpId="0"/>
      <p:bldP spid="89" grpId="0"/>
      <p:bldP spid="90" grpId="0"/>
      <p:bldP spid="91" grpId="0"/>
      <p:bldP spid="11" grpId="0"/>
      <p:bldP spid="18" grpId="0"/>
      <p:bldP spid="25" grpId="0"/>
      <p:bldP spid="5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F744C7-C8A8-408A-A4C7-8569BF45924C}"/>
              </a:ext>
            </a:extLst>
          </p:cNvPr>
          <p:cNvSpPr>
            <a:spLocks noGrp="1"/>
          </p:cNvSpPr>
          <p:nvPr>
            <p:ph type="body" sz="quarter" idx="10"/>
          </p:nvPr>
        </p:nvSpPr>
        <p:spPr>
          <a:xfrm>
            <a:off x="1115616" y="236987"/>
            <a:ext cx="6650456" cy="543185"/>
          </a:xfrm>
        </p:spPr>
        <p:txBody>
          <a:bodyPr/>
          <a:lstStyle/>
          <a:p>
            <a:r>
              <a:rPr lang="en-US" altLang="ko-KR" sz="2400" dirty="0" err="1">
                <a:latin typeface="+mn-lt"/>
              </a:rPr>
              <a:t>Pengolahan</a:t>
            </a:r>
            <a:r>
              <a:rPr lang="en-US" altLang="ko-KR" sz="2400" dirty="0">
                <a:latin typeface="+mn-lt"/>
              </a:rPr>
              <a:t> Data </a:t>
            </a:r>
            <a:r>
              <a:rPr lang="en-US" altLang="ko-KR" sz="2400" dirty="0" err="1">
                <a:latin typeface="+mn-lt"/>
              </a:rPr>
              <a:t>Sebelum</a:t>
            </a:r>
            <a:r>
              <a:rPr lang="en-US" altLang="ko-KR" sz="2400" dirty="0">
                <a:latin typeface="+mn-lt"/>
              </a:rPr>
              <a:t> </a:t>
            </a:r>
            <a:r>
              <a:rPr lang="en-US" altLang="ko-KR" sz="2400" dirty="0" err="1">
                <a:latin typeface="+mn-lt"/>
              </a:rPr>
              <a:t>Pandemi</a:t>
            </a:r>
            <a:endParaRPr lang="ko-KR" altLang="en-US" sz="2400" dirty="0">
              <a:latin typeface="+mn-lt"/>
            </a:endParaRPr>
          </a:p>
        </p:txBody>
      </p:sp>
      <mc:AlternateContent xmlns:mc="http://schemas.openxmlformats.org/markup-compatibility/2006" xmlns:a14="http://schemas.microsoft.com/office/drawing/2010/main">
        <mc:Choice Requires="a14">
          <p:sp>
            <p:nvSpPr>
              <p:cNvPr id="3" name="Rounded Rectangle 5">
                <a:extLst>
                  <a:ext uri="{FF2B5EF4-FFF2-40B4-BE49-F238E27FC236}">
                    <a16:creationId xmlns:a16="http://schemas.microsoft.com/office/drawing/2014/main" id="{D7288427-0C1E-4C30-8DA8-FC7AF613B7E8}"/>
                  </a:ext>
                </a:extLst>
              </p:cNvPr>
              <p:cNvSpPr/>
              <p:nvPr/>
            </p:nvSpPr>
            <p:spPr>
              <a:xfrm>
                <a:off x="1439652" y="3911645"/>
                <a:ext cx="6408712" cy="488562"/>
              </a:xfrm>
              <a:prstGeom prst="roundRect">
                <a:avLst/>
              </a:prstGeom>
              <a:solidFill>
                <a:srgbClr val="CDE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14:m>
                  <m:oMathPara xmlns:m="http://schemas.openxmlformats.org/officeDocument/2006/math">
                    <m:oMathParaPr>
                      <m:jc m:val="center"/>
                    </m:oMathParaPr>
                    <m:oMath xmlns:m="http://schemas.openxmlformats.org/officeDocument/2006/math">
                      <m:sSup>
                        <m:sSupPr>
                          <m:ctrlPr>
                            <a:rPr lang="en-US" sz="1400" i="1" smtClean="0">
                              <a:solidFill>
                                <a:sysClr val="windowText" lastClr="000000"/>
                              </a:solidFill>
                              <a:latin typeface="Cambria Math" panose="02040503050406030204" pitchFamily="18" charset="0"/>
                            </a:rPr>
                          </m:ctrlPr>
                        </m:sSupPr>
                        <m:e>
                          <m:r>
                            <a:rPr lang="id-ID" sz="1400" b="1" i="1">
                              <a:solidFill>
                                <a:sysClr val="windowText" lastClr="000000"/>
                              </a:solidFill>
                              <a:latin typeface="Cambria Math" panose="02040503050406030204" pitchFamily="18" charset="0"/>
                            </a:rPr>
                            <m:t>𝝁</m:t>
                          </m:r>
                        </m:e>
                        <m:sup>
                          <m:r>
                            <a:rPr lang="id-ID" sz="1400" i="1">
                              <a:solidFill>
                                <a:sysClr val="windowText" lastClr="000000"/>
                              </a:solidFill>
                              <a:latin typeface="Cambria Math" panose="02040503050406030204" pitchFamily="18" charset="0"/>
                            </a:rPr>
                            <m:t>𝑇</m:t>
                          </m:r>
                        </m:sup>
                      </m:sSup>
                      <m:r>
                        <a:rPr lang="id-ID" sz="1400" i="1">
                          <a:solidFill>
                            <a:sysClr val="windowText" lastClr="000000"/>
                          </a:solidFill>
                          <a:latin typeface="Cambria Math" panose="02040503050406030204" pitchFamily="18" charset="0"/>
                        </a:rPr>
                        <m:t>=(</m:t>
                      </m:r>
                      <m:m>
                        <m:mPr>
                          <m:mcs>
                            <m:mc>
                              <m:mcPr>
                                <m:count m:val="3"/>
                                <m:mcJc m:val="center"/>
                              </m:mcPr>
                            </m:mc>
                          </m:mcs>
                          <m:ctrlPr>
                            <a:rPr lang="en-US" sz="1400" i="1">
                              <a:solidFill>
                                <a:sysClr val="windowText" lastClr="000000"/>
                              </a:solidFill>
                              <a:latin typeface="Cambria Math" panose="02040503050406030204" pitchFamily="18" charset="0"/>
                            </a:rPr>
                          </m:ctrlPr>
                        </m:mPr>
                        <m:mr>
                          <m:e>
                            <m:r>
                              <a:rPr lang="en-ID" sz="1400">
                                <a:solidFill>
                                  <a:sysClr val="windowText" lastClr="000000"/>
                                </a:solidFill>
                                <a:latin typeface="Cambria Math" panose="02040503050406030204" pitchFamily="18" charset="0"/>
                              </a:rPr>
                              <m:t>0.00025229</m:t>
                            </m:r>
                          </m:e>
                          <m:e>
                            <m:r>
                              <a:rPr lang="en-ID" sz="1400">
                                <a:solidFill>
                                  <a:sysClr val="windowText" lastClr="000000"/>
                                </a:solidFill>
                                <a:latin typeface="Cambria Math" panose="02040503050406030204" pitchFamily="18" charset="0"/>
                              </a:rPr>
                              <m:t>0.00199808</m:t>
                            </m:r>
                          </m:e>
                          <m:e>
                            <m:m>
                              <m:mPr>
                                <m:mcs>
                                  <m:mc>
                                    <m:mcPr>
                                      <m:count m:val="3"/>
                                      <m:mcJc m:val="center"/>
                                    </m:mcPr>
                                  </m:mc>
                                </m:mcs>
                                <m:ctrlPr>
                                  <a:rPr lang="en-US" sz="1400" i="1">
                                    <a:solidFill>
                                      <a:sysClr val="windowText" lastClr="000000"/>
                                    </a:solidFill>
                                    <a:latin typeface="Cambria Math" panose="02040503050406030204" pitchFamily="18" charset="0"/>
                                  </a:rPr>
                                </m:ctrlPr>
                              </m:mPr>
                              <m:mr>
                                <m:e>
                                  <m:r>
                                    <a:rPr lang="en-ID" sz="1400">
                                      <a:solidFill>
                                        <a:sysClr val="windowText" lastClr="000000"/>
                                      </a:solidFill>
                                      <a:latin typeface="Cambria Math" panose="02040503050406030204" pitchFamily="18" charset="0"/>
                                    </a:rPr>
                                    <m:t>0.00097746</m:t>
                                  </m:r>
                                </m:e>
                                <m:e>
                                  <m:r>
                                    <a:rPr lang="en-ID" sz="1400">
                                      <a:solidFill>
                                        <a:sysClr val="windowText" lastClr="000000"/>
                                      </a:solidFill>
                                      <a:latin typeface="Cambria Math" panose="02040503050406030204" pitchFamily="18" charset="0"/>
                                    </a:rPr>
                                    <m:t>0.00036391</m:t>
                                  </m:r>
                                </m:e>
                                <m:e>
                                  <m:r>
                                    <a:rPr lang="id-ID" sz="1400">
                                      <a:solidFill>
                                        <a:sysClr val="windowText" lastClr="000000"/>
                                      </a:solidFill>
                                      <a:latin typeface="Cambria Math" panose="02040503050406030204" pitchFamily="18" charset="0"/>
                                    </a:rPr>
                                    <m:t>0.00024792</m:t>
                                  </m:r>
                                </m:e>
                              </m:mr>
                            </m:m>
                          </m:e>
                        </m:mr>
                      </m:m>
                      <m:r>
                        <a:rPr lang="en-ID" sz="1400" i="1">
                          <a:solidFill>
                            <a:sysClr val="windowText" lastClr="000000"/>
                          </a:solidFill>
                          <a:latin typeface="Cambria Math" panose="02040503050406030204" pitchFamily="18" charset="0"/>
                        </a:rPr>
                        <m:t>)</m:t>
                      </m:r>
                    </m:oMath>
                  </m:oMathPara>
                </a14:m>
                <a:endParaRPr lang="en-US" sz="1400" dirty="0">
                  <a:solidFill>
                    <a:sysClr val="windowText" lastClr="000000"/>
                  </a:solidFill>
                </a:endParaRPr>
              </a:p>
            </p:txBody>
          </p:sp>
        </mc:Choice>
        <mc:Fallback xmlns="">
          <p:sp>
            <p:nvSpPr>
              <p:cNvPr id="3" name="Rounded Rectangle 5">
                <a:extLst>
                  <a:ext uri="{FF2B5EF4-FFF2-40B4-BE49-F238E27FC236}">
                    <a16:creationId xmlns:a16="http://schemas.microsoft.com/office/drawing/2014/main" id="{D7288427-0C1E-4C30-8DA8-FC7AF613B7E8}"/>
                  </a:ext>
                </a:extLst>
              </p:cNvPr>
              <p:cNvSpPr>
                <a:spLocks noRot="1" noChangeAspect="1" noMove="1" noResize="1" noEditPoints="1" noAdjustHandles="1" noChangeArrowheads="1" noChangeShapeType="1" noTextEdit="1"/>
              </p:cNvSpPr>
              <p:nvPr/>
            </p:nvSpPr>
            <p:spPr>
              <a:xfrm>
                <a:off x="1439652" y="3911645"/>
                <a:ext cx="6408712" cy="488562"/>
              </a:xfrm>
              <a:prstGeom prst="roundRect">
                <a:avLst/>
              </a:prstGeom>
              <a:blipFill>
                <a:blip r:embed="rId3"/>
                <a:stretch>
                  <a:fillRect/>
                </a:stretch>
              </a:blipFill>
              <a:ln>
                <a:noFill/>
              </a:ln>
            </p:spPr>
            <p:txBody>
              <a:bodyPr/>
              <a:lstStyle/>
              <a:p>
                <a:r>
                  <a:rPr lang="en-ID">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0FA5F4A-874A-49F9-846E-1F8AE3B64A11}"/>
                  </a:ext>
                </a:extLst>
              </p:cNvPr>
              <p:cNvGraphicFramePr>
                <a:graphicFrameLocks noGrp="1"/>
              </p:cNvGraphicFramePr>
              <p:nvPr>
                <p:extLst>
                  <p:ext uri="{D42A27DB-BD31-4B8C-83A1-F6EECF244321}">
                    <p14:modId xmlns:p14="http://schemas.microsoft.com/office/powerpoint/2010/main" val="899739129"/>
                  </p:ext>
                </p:extLst>
              </p:nvPr>
            </p:nvGraphicFramePr>
            <p:xfrm>
              <a:off x="1115616" y="987574"/>
              <a:ext cx="7056785" cy="1800200"/>
            </p:xfrm>
            <a:graphic>
              <a:graphicData uri="http://schemas.openxmlformats.org/drawingml/2006/table">
                <a:tbl>
                  <a:tblPr firstRow="1" firstCol="1" bandRow="1">
                    <a:tableStyleId>{5C22544A-7EE6-4342-B048-85BDC9FD1C3A}</a:tableStyleId>
                  </a:tblPr>
                  <a:tblGrid>
                    <a:gridCol w="944819">
                      <a:extLst>
                        <a:ext uri="{9D8B030D-6E8A-4147-A177-3AD203B41FA5}">
                          <a16:colId xmlns:a16="http://schemas.microsoft.com/office/drawing/2014/main" val="20000"/>
                        </a:ext>
                      </a:extLst>
                    </a:gridCol>
                    <a:gridCol w="1158909">
                      <a:extLst>
                        <a:ext uri="{9D8B030D-6E8A-4147-A177-3AD203B41FA5}">
                          <a16:colId xmlns:a16="http://schemas.microsoft.com/office/drawing/2014/main" val="20001"/>
                        </a:ext>
                      </a:extLst>
                    </a:gridCol>
                    <a:gridCol w="1264468">
                      <a:extLst>
                        <a:ext uri="{9D8B030D-6E8A-4147-A177-3AD203B41FA5}">
                          <a16:colId xmlns:a16="http://schemas.microsoft.com/office/drawing/2014/main" val="20002"/>
                        </a:ext>
                      </a:extLst>
                    </a:gridCol>
                    <a:gridCol w="1264468">
                      <a:extLst>
                        <a:ext uri="{9D8B030D-6E8A-4147-A177-3AD203B41FA5}">
                          <a16:colId xmlns:a16="http://schemas.microsoft.com/office/drawing/2014/main" val="20003"/>
                        </a:ext>
                      </a:extLst>
                    </a:gridCol>
                    <a:gridCol w="1159653">
                      <a:extLst>
                        <a:ext uri="{9D8B030D-6E8A-4147-A177-3AD203B41FA5}">
                          <a16:colId xmlns:a16="http://schemas.microsoft.com/office/drawing/2014/main" val="20004"/>
                        </a:ext>
                      </a:extLst>
                    </a:gridCol>
                    <a:gridCol w="1264468">
                      <a:extLst>
                        <a:ext uri="{9D8B030D-6E8A-4147-A177-3AD203B41FA5}">
                          <a16:colId xmlns:a16="http://schemas.microsoft.com/office/drawing/2014/main" val="20005"/>
                        </a:ext>
                      </a:extLst>
                    </a:gridCol>
                  </a:tblGrid>
                  <a:tr h="433331">
                    <a:tc>
                      <a:txBody>
                        <a:bodyPr/>
                        <a:lstStyle/>
                        <a:p>
                          <a:pPr algn="ctr">
                            <a:lnSpc>
                              <a:spcPct val="107000"/>
                            </a:lnSpc>
                          </a:pPr>
                          <a:endParaRPr lang="en-US" sz="1100" dirty="0">
                            <a:effectLst/>
                            <a:latin typeface="Calibri" panose="020F0502020204030204" pitchFamily="34" charset="0"/>
                          </a:endParaRPr>
                        </a:p>
                      </a:txBody>
                      <a:tcPr marL="68580" marR="68580" marT="0" marB="0" anchor="ctr"/>
                    </a:tc>
                    <a:tc>
                      <a:txBody>
                        <a:bodyPr/>
                        <a:lstStyle/>
                        <a:p>
                          <a:pPr marL="0" marR="0" algn="ctr">
                            <a:lnSpc>
                              <a:spcPct val="107000"/>
                            </a:lnSpc>
                            <a:spcBef>
                              <a:spcPts val="0"/>
                            </a:spcBef>
                            <a:spcAft>
                              <a:spcPts val="0"/>
                            </a:spcAft>
                          </a:pPr>
                          <a:r>
                            <a:rPr lang="en-ID" sz="1100">
                              <a:effectLst/>
                            </a:rPr>
                            <a:t>ICBP</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a:effectLst/>
                            </a:rPr>
                            <a:t>GIAA</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a:effectLst/>
                            </a:rPr>
                            <a:t>BBCA</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dirty="0">
                              <a:effectLst/>
                            </a:rPr>
                            <a:t>ANTM</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a:effectLst/>
                            </a:rPr>
                            <a:t>KLBF</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444742">
                    <a:tc>
                      <a:txBody>
                        <a:bodyPr/>
                        <a:lstStyle/>
                        <a:p>
                          <a:pPr marL="0" marR="0" algn="ctr">
                            <a:lnSpc>
                              <a:spcPct val="107000"/>
                            </a:lnSpc>
                            <a:spcBef>
                              <a:spcPts val="0"/>
                            </a:spcBef>
                            <a:spcAft>
                              <a:spcPts val="0"/>
                            </a:spcAft>
                          </a:pPr>
                          <a:r>
                            <a:rPr lang="id-ID" sz="1100">
                              <a:effectLst/>
                            </a:rPr>
                            <a:t>(</a:t>
                          </a:r>
                          <a14:m>
                            <m:oMath xmlns:m="http://schemas.openxmlformats.org/officeDocument/2006/math">
                              <m:sSub>
                                <m:sSubPr>
                                  <m:ctrlPr>
                                    <a:rPr lang="en-US" sz="1100" i="1">
                                      <a:effectLst/>
                                      <a:latin typeface="Cambria Math" panose="02040503050406030204" pitchFamily="18" charset="0"/>
                                    </a:rPr>
                                  </m:ctrlPr>
                                </m:sSubPr>
                                <m:e>
                                  <m:r>
                                    <a:rPr lang="id-ID" sz="1100">
                                      <a:effectLst/>
                                      <a:latin typeface="Cambria Math" panose="02040503050406030204" pitchFamily="18" charset="0"/>
                                    </a:rPr>
                                    <m:t>𝜇</m:t>
                                  </m:r>
                                </m:e>
                                <m:sub>
                                  <m:r>
                                    <a:rPr lang="id-ID" sz="1100">
                                      <a:effectLst/>
                                      <a:latin typeface="Cambria Math" panose="02040503050406030204" pitchFamily="18" charset="0"/>
                                    </a:rPr>
                                    <m:t>𝑖</m:t>
                                  </m:r>
                                </m:sub>
                              </m:sSub>
                            </m:oMath>
                          </a14:m>
                          <a:r>
                            <a:rPr lang="id-ID" sz="1100">
                              <a:effectLst/>
                            </a:rPr>
                            <a:t>)</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dirty="0">
                              <a:effectLst/>
                            </a:rPr>
                            <a:t>0.00025229</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dirty="0">
                              <a:effectLst/>
                            </a:rPr>
                            <a:t>0.00199808</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dirty="0">
                              <a:effectLst/>
                            </a:rPr>
                            <a:t>0.00097746</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a:effectLst/>
                            </a:rPr>
                            <a:t>0.00036391</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dirty="0">
                              <a:effectLst/>
                            </a:rPr>
                            <a:t>0.00024792</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36508">
                    <a:tc>
                      <a:txBody>
                        <a:bodyPr/>
                        <a:lstStyle/>
                        <a:p>
                          <a:pPr marL="0" marR="0" algn="ctr">
                            <a:lnSpc>
                              <a:spcPct val="107000"/>
                            </a:lnSpc>
                            <a:spcBef>
                              <a:spcPts val="0"/>
                            </a:spcBef>
                            <a:spcAft>
                              <a:spcPts val="0"/>
                            </a:spcAft>
                          </a:pPr>
                          <a:r>
                            <a:rPr lang="en-US" sz="1100">
                              <a:effectLst/>
                            </a:rPr>
                            <a:t>(</a:t>
                          </a:r>
                          <a14:m>
                            <m:oMath xmlns:m="http://schemas.openxmlformats.org/officeDocument/2006/math">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𝜎</m:t>
                                  </m:r>
                                </m:e>
                                <m:sub>
                                  <m:r>
                                    <a:rPr lang="en-US" sz="1200">
                                      <a:effectLst/>
                                      <a:latin typeface="Cambria Math" panose="02040503050406030204" pitchFamily="18" charset="0"/>
                                    </a:rPr>
                                    <m:t>𝑖</m:t>
                                  </m:r>
                                </m:sub>
                                <m:sup>
                                  <m:r>
                                    <a:rPr lang="en-US" sz="1200">
                                      <a:effectLst/>
                                      <a:latin typeface="Cambria Math" panose="02040503050406030204" pitchFamily="18" charset="0"/>
                                    </a:rPr>
                                    <m:t>2</m:t>
                                  </m:r>
                                </m:sup>
                              </m:sSubSup>
                              <m:r>
                                <a:rPr lang="en-US" sz="1200">
                                  <a:effectLst/>
                                  <a:latin typeface="Cambria Math" panose="02040503050406030204" pitchFamily="18" charset="0"/>
                                </a:rPr>
                                <m:t>)</m:t>
                              </m:r>
                            </m:oMath>
                          </a14:m>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dirty="0">
                              <a:effectLst/>
                            </a:rPr>
                            <a:t>0.00019116</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dirty="0">
                              <a:effectLst/>
                            </a:rPr>
                            <a:t>0.00152510</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dirty="0">
                              <a:effectLst/>
                            </a:rPr>
                            <a:t>0.00009063</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dirty="0">
                              <a:effectLst/>
                            </a:rPr>
                            <a:t>0.00069368</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dirty="0">
                              <a:effectLst/>
                            </a:rPr>
                            <a:t>0.00025452</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85619">
                    <a:tc>
                      <a:txBody>
                        <a:bodyPr/>
                        <a:lstStyle/>
                        <a:p>
                          <a:pPr marL="0" marR="0" algn="ctr">
                            <a:lnSpc>
                              <a:spcPct val="107000"/>
                            </a:lnSpc>
                            <a:spcBef>
                              <a:spcPts val="0"/>
                            </a:spcBef>
                            <a:spcAft>
                              <a:spcPts val="0"/>
                            </a:spcAft>
                          </a:pPr>
                          <a:r>
                            <a:rPr lang="en-US" sz="1100">
                              <a:effectLst/>
                            </a:rPr>
                            <a:t>(</a:t>
                          </a:r>
                          <a14:m>
                            <m:oMath xmlns:m="http://schemas.openxmlformats.org/officeDocument/2006/math">
                              <m:sSub>
                                <m:sSubPr>
                                  <m:ctrlPr>
                                    <a:rPr lang="en-US" sz="1100" i="1">
                                      <a:effectLst/>
                                      <a:latin typeface="Cambria Math" panose="02040503050406030204" pitchFamily="18" charset="0"/>
                                    </a:rPr>
                                  </m:ctrlPr>
                                </m:sSubPr>
                                <m:e>
                                  <m:r>
                                    <a:rPr lang="id-ID" sz="1100">
                                      <a:effectLst/>
                                      <a:latin typeface="Cambria Math" panose="02040503050406030204" pitchFamily="18" charset="0"/>
                                    </a:rPr>
                                    <m:t>𝜇</m:t>
                                  </m:r>
                                </m:e>
                                <m:sub>
                                  <m:r>
                                    <a:rPr lang="id-ID" sz="1100">
                                      <a:effectLst/>
                                      <a:latin typeface="Cambria Math" panose="02040503050406030204" pitchFamily="18" charset="0"/>
                                    </a:rPr>
                                    <m:t>𝑖</m:t>
                                  </m:r>
                                </m:sub>
                              </m:sSub>
                              <m:r>
                                <a:rPr lang="id-ID" sz="1100">
                                  <a:effectLst/>
                                  <a:latin typeface="Cambria Math" panose="02040503050406030204" pitchFamily="18" charset="0"/>
                                </a:rPr>
                                <m:t>/</m:t>
                              </m:r>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𝜎</m:t>
                                  </m:r>
                                </m:e>
                                <m:sub>
                                  <m:r>
                                    <a:rPr lang="en-US" sz="1200">
                                      <a:effectLst/>
                                      <a:latin typeface="Cambria Math" panose="02040503050406030204" pitchFamily="18" charset="0"/>
                                    </a:rPr>
                                    <m:t>𝑖</m:t>
                                  </m:r>
                                </m:sub>
                                <m:sup>
                                  <m:r>
                                    <a:rPr lang="en-US" sz="1200">
                                      <a:effectLst/>
                                      <a:latin typeface="Cambria Math" panose="02040503050406030204" pitchFamily="18" charset="0"/>
                                    </a:rPr>
                                    <m:t>2</m:t>
                                  </m:r>
                                </m:sup>
                              </m:sSubSup>
                              <m:r>
                                <a:rPr lang="en-US" sz="1200">
                                  <a:effectLst/>
                                  <a:latin typeface="Cambria Math" panose="02040503050406030204" pitchFamily="18" charset="0"/>
                                </a:rPr>
                                <m:t>)</m:t>
                              </m:r>
                            </m:oMath>
                          </a14:m>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a:effectLst/>
                            </a:rPr>
                            <a:t>1.31973999</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a:effectLst/>
                            </a:rPr>
                            <a:t>1.31013307</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dirty="0">
                              <a:effectLst/>
                            </a:rPr>
                            <a:t>10.78548233</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dirty="0">
                              <a:effectLst/>
                            </a:rPr>
                            <a:t>0.52461293</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dirty="0">
                              <a:effectLst/>
                            </a:rPr>
                            <a:t>0.97406157</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C0FA5F4A-874A-49F9-846E-1F8AE3B64A11}"/>
                  </a:ext>
                </a:extLst>
              </p:cNvPr>
              <p:cNvGraphicFramePr>
                <a:graphicFrameLocks noGrp="1"/>
              </p:cNvGraphicFramePr>
              <p:nvPr>
                <p:extLst>
                  <p:ext uri="{D42A27DB-BD31-4B8C-83A1-F6EECF244321}">
                    <p14:modId xmlns:p14="http://schemas.microsoft.com/office/powerpoint/2010/main" val="899739129"/>
                  </p:ext>
                </p:extLst>
              </p:nvPr>
            </p:nvGraphicFramePr>
            <p:xfrm>
              <a:off x="1115616" y="987574"/>
              <a:ext cx="7056785" cy="1800200"/>
            </p:xfrm>
            <a:graphic>
              <a:graphicData uri="http://schemas.openxmlformats.org/drawingml/2006/table">
                <a:tbl>
                  <a:tblPr firstRow="1" firstCol="1" bandRow="1">
                    <a:tableStyleId>{5C22544A-7EE6-4342-B048-85BDC9FD1C3A}</a:tableStyleId>
                  </a:tblPr>
                  <a:tblGrid>
                    <a:gridCol w="944819">
                      <a:extLst>
                        <a:ext uri="{9D8B030D-6E8A-4147-A177-3AD203B41FA5}">
                          <a16:colId xmlns:a16="http://schemas.microsoft.com/office/drawing/2014/main" val="20000"/>
                        </a:ext>
                      </a:extLst>
                    </a:gridCol>
                    <a:gridCol w="1158909">
                      <a:extLst>
                        <a:ext uri="{9D8B030D-6E8A-4147-A177-3AD203B41FA5}">
                          <a16:colId xmlns:a16="http://schemas.microsoft.com/office/drawing/2014/main" val="20001"/>
                        </a:ext>
                      </a:extLst>
                    </a:gridCol>
                    <a:gridCol w="1264468">
                      <a:extLst>
                        <a:ext uri="{9D8B030D-6E8A-4147-A177-3AD203B41FA5}">
                          <a16:colId xmlns:a16="http://schemas.microsoft.com/office/drawing/2014/main" val="20002"/>
                        </a:ext>
                      </a:extLst>
                    </a:gridCol>
                    <a:gridCol w="1264468">
                      <a:extLst>
                        <a:ext uri="{9D8B030D-6E8A-4147-A177-3AD203B41FA5}">
                          <a16:colId xmlns:a16="http://schemas.microsoft.com/office/drawing/2014/main" val="20003"/>
                        </a:ext>
                      </a:extLst>
                    </a:gridCol>
                    <a:gridCol w="1159653">
                      <a:extLst>
                        <a:ext uri="{9D8B030D-6E8A-4147-A177-3AD203B41FA5}">
                          <a16:colId xmlns:a16="http://schemas.microsoft.com/office/drawing/2014/main" val="20004"/>
                        </a:ext>
                      </a:extLst>
                    </a:gridCol>
                    <a:gridCol w="1264468">
                      <a:extLst>
                        <a:ext uri="{9D8B030D-6E8A-4147-A177-3AD203B41FA5}">
                          <a16:colId xmlns:a16="http://schemas.microsoft.com/office/drawing/2014/main" val="20005"/>
                        </a:ext>
                      </a:extLst>
                    </a:gridCol>
                  </a:tblGrid>
                  <a:tr h="433331">
                    <a:tc>
                      <a:txBody>
                        <a:bodyPr/>
                        <a:lstStyle/>
                        <a:p>
                          <a:pPr algn="ctr">
                            <a:lnSpc>
                              <a:spcPct val="107000"/>
                            </a:lnSpc>
                          </a:pPr>
                          <a:endParaRPr lang="en-US" sz="1100" dirty="0">
                            <a:effectLst/>
                            <a:latin typeface="Calibri" panose="020F0502020204030204" pitchFamily="34" charset="0"/>
                          </a:endParaRPr>
                        </a:p>
                      </a:txBody>
                      <a:tcPr marL="68580" marR="68580" marT="0" marB="0" anchor="ctr"/>
                    </a:tc>
                    <a:tc>
                      <a:txBody>
                        <a:bodyPr/>
                        <a:lstStyle/>
                        <a:p>
                          <a:pPr marL="0" marR="0" algn="ctr">
                            <a:lnSpc>
                              <a:spcPct val="107000"/>
                            </a:lnSpc>
                            <a:spcBef>
                              <a:spcPts val="0"/>
                            </a:spcBef>
                            <a:spcAft>
                              <a:spcPts val="0"/>
                            </a:spcAft>
                          </a:pPr>
                          <a:r>
                            <a:rPr lang="en-ID" sz="1100">
                              <a:effectLst/>
                            </a:rPr>
                            <a:t>ICBP</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a:effectLst/>
                            </a:rPr>
                            <a:t>GIAA</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a:effectLst/>
                            </a:rPr>
                            <a:t>BBCA</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dirty="0">
                              <a:effectLst/>
                            </a:rPr>
                            <a:t>ANTM</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a:effectLst/>
                            </a:rPr>
                            <a:t>KLBF</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444742">
                    <a:tc>
                      <a:txBody>
                        <a:bodyPr/>
                        <a:lstStyle/>
                        <a:p>
                          <a:endParaRPr lang="en-US"/>
                        </a:p>
                      </a:txBody>
                      <a:tcPr marL="68580" marR="68580" marT="0" marB="0" anchor="ctr">
                        <a:blipFill>
                          <a:blip r:embed="rId4"/>
                          <a:stretch>
                            <a:fillRect l="-1290" t="-100000" r="-649677" b="-210959"/>
                          </a:stretch>
                        </a:blipFill>
                      </a:tcPr>
                    </a:tc>
                    <a:tc>
                      <a:txBody>
                        <a:bodyPr/>
                        <a:lstStyle/>
                        <a:p>
                          <a:pPr marL="0" marR="0" algn="ctr">
                            <a:lnSpc>
                              <a:spcPct val="107000"/>
                            </a:lnSpc>
                            <a:spcBef>
                              <a:spcPts val="0"/>
                            </a:spcBef>
                            <a:spcAft>
                              <a:spcPts val="0"/>
                            </a:spcAft>
                          </a:pPr>
                          <a:r>
                            <a:rPr lang="en-ID" sz="1100" dirty="0">
                              <a:effectLst/>
                            </a:rPr>
                            <a:t>0.00025229</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dirty="0">
                              <a:effectLst/>
                            </a:rPr>
                            <a:t>0.00199808</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dirty="0">
                              <a:effectLst/>
                            </a:rPr>
                            <a:t>0.00097746</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a:effectLst/>
                            </a:rPr>
                            <a:t>0.00036391</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dirty="0">
                              <a:effectLst/>
                            </a:rPr>
                            <a:t>0.00024792</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436508">
                    <a:tc>
                      <a:txBody>
                        <a:bodyPr/>
                        <a:lstStyle/>
                        <a:p>
                          <a:endParaRPr lang="en-US"/>
                        </a:p>
                      </a:txBody>
                      <a:tcPr marL="68580" marR="68580" marT="0" marB="0" anchor="ctr">
                        <a:blipFill>
                          <a:blip r:embed="rId4"/>
                          <a:stretch>
                            <a:fillRect l="-1290" t="-202778" r="-649677" b="-113889"/>
                          </a:stretch>
                        </a:blipFill>
                      </a:tcPr>
                    </a:tc>
                    <a:tc>
                      <a:txBody>
                        <a:bodyPr/>
                        <a:lstStyle/>
                        <a:p>
                          <a:pPr marL="0" marR="0" algn="ctr">
                            <a:lnSpc>
                              <a:spcPct val="107000"/>
                            </a:lnSpc>
                            <a:spcBef>
                              <a:spcPts val="0"/>
                            </a:spcBef>
                            <a:spcAft>
                              <a:spcPts val="0"/>
                            </a:spcAft>
                          </a:pPr>
                          <a:r>
                            <a:rPr lang="en-ID" sz="1100" dirty="0">
                              <a:effectLst/>
                            </a:rPr>
                            <a:t>0.00019116</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dirty="0">
                              <a:effectLst/>
                            </a:rPr>
                            <a:t>0.00152510</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dirty="0">
                              <a:effectLst/>
                            </a:rPr>
                            <a:t>0.00009063</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dirty="0">
                              <a:effectLst/>
                            </a:rPr>
                            <a:t>0.00069368</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dirty="0">
                              <a:effectLst/>
                            </a:rPr>
                            <a:t>0.00025452</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485619">
                    <a:tc>
                      <a:txBody>
                        <a:bodyPr/>
                        <a:lstStyle/>
                        <a:p>
                          <a:endParaRPr lang="en-US"/>
                        </a:p>
                      </a:txBody>
                      <a:tcPr marL="68580" marR="68580" marT="0" marB="0" anchor="ctr">
                        <a:blipFill>
                          <a:blip r:embed="rId4"/>
                          <a:stretch>
                            <a:fillRect l="-1290" t="-272500" r="-649677" b="-2500"/>
                          </a:stretch>
                        </a:blipFill>
                      </a:tcPr>
                    </a:tc>
                    <a:tc>
                      <a:txBody>
                        <a:bodyPr/>
                        <a:lstStyle/>
                        <a:p>
                          <a:pPr marL="0" marR="0" algn="ctr">
                            <a:lnSpc>
                              <a:spcPct val="107000"/>
                            </a:lnSpc>
                            <a:spcBef>
                              <a:spcPts val="0"/>
                            </a:spcBef>
                            <a:spcAft>
                              <a:spcPts val="0"/>
                            </a:spcAft>
                          </a:pPr>
                          <a:r>
                            <a:rPr lang="en-ID" sz="1100">
                              <a:effectLst/>
                            </a:rPr>
                            <a:t>1.31973999</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a:effectLst/>
                            </a:rPr>
                            <a:t>1.31013307</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dirty="0">
                              <a:effectLst/>
                            </a:rPr>
                            <a:t>10.78548233</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dirty="0">
                              <a:effectLst/>
                            </a:rPr>
                            <a:t>0.52461293</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dirty="0">
                              <a:effectLst/>
                            </a:rPr>
                            <a:t>0.97406157</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CD12CAA-E894-4C54-996D-A4C26F6DB3F6}"/>
                  </a:ext>
                </a:extLst>
              </p:cNvPr>
              <p:cNvSpPr txBox="1"/>
              <p:nvPr/>
            </p:nvSpPr>
            <p:spPr>
              <a:xfrm>
                <a:off x="89756" y="2995176"/>
                <a:ext cx="9108504" cy="534826"/>
              </a:xfrm>
              <a:prstGeom prst="rect">
                <a:avLst/>
              </a:prstGeom>
              <a:noFill/>
            </p:spPr>
            <p:txBody>
              <a:bodyPr wrap="square" rtlCol="0">
                <a:spAutoFit/>
              </a:bodyPr>
              <a:lstStyle/>
              <a:p>
                <a:pPr latinLnBrk="0"/>
                <a:r>
                  <a:rPr lang="id-ID" sz="1400" dirty="0">
                    <a:solidFill>
                      <a:schemeClr val="tx1"/>
                    </a:solidFill>
                  </a:rPr>
                  <a:t>Tabel 1. </a:t>
                </a:r>
                <a:r>
                  <a:rPr lang="en-US" sz="1400" dirty="0">
                    <a:solidFill>
                      <a:schemeClr val="tx1"/>
                    </a:solidFill>
                  </a:rPr>
                  <a:t>E</a:t>
                </a:r>
                <a:r>
                  <a:rPr lang="id-ID" sz="1400" dirty="0">
                    <a:solidFill>
                      <a:schemeClr val="tx1"/>
                    </a:solidFill>
                  </a:rPr>
                  <a:t>kspektasi</a:t>
                </a:r>
                <a:r>
                  <a:rPr lang="en-US" sz="1400" dirty="0">
                    <a:solidFill>
                      <a:schemeClr val="tx1"/>
                    </a:solidFill>
                  </a:rPr>
                  <a:t> return</a:t>
                </a:r>
                <a:r>
                  <a:rPr lang="id-ID" sz="1400" dirty="0">
                    <a:solidFill>
                      <a:schemeClr val="tx1"/>
                    </a:solidFill>
                  </a:rPr>
                  <a:t> (</a:t>
                </a:r>
                <a14:m>
                  <m:oMath xmlns:m="http://schemas.openxmlformats.org/officeDocument/2006/math">
                    <m:sSub>
                      <m:sSubPr>
                        <m:ctrlPr>
                          <a:rPr lang="en-US" sz="1400" i="1">
                            <a:solidFill>
                              <a:schemeClr val="tx1"/>
                            </a:solidFill>
                            <a:latin typeface="Cambria Math" panose="02040503050406030204" pitchFamily="18" charset="0"/>
                          </a:rPr>
                        </m:ctrlPr>
                      </m:sSubPr>
                      <m:e>
                        <m:r>
                          <a:rPr lang="id-ID" sz="1400" i="1">
                            <a:solidFill>
                              <a:schemeClr val="tx1"/>
                            </a:solidFill>
                            <a:latin typeface="Cambria Math" panose="02040503050406030204" pitchFamily="18" charset="0"/>
                          </a:rPr>
                          <m:t>𝜇</m:t>
                        </m:r>
                      </m:e>
                      <m:sub>
                        <m:r>
                          <a:rPr lang="id-ID" sz="1400" i="1">
                            <a:solidFill>
                              <a:schemeClr val="tx1"/>
                            </a:solidFill>
                            <a:latin typeface="Cambria Math" panose="02040503050406030204" pitchFamily="18" charset="0"/>
                          </a:rPr>
                          <m:t>𝑖</m:t>
                        </m:r>
                      </m:sub>
                    </m:sSub>
                  </m:oMath>
                </a14:m>
                <a:r>
                  <a:rPr lang="id-ID" sz="1400" dirty="0">
                    <a:solidFill>
                      <a:schemeClr val="tx1"/>
                    </a:solidFill>
                  </a:rPr>
                  <a:t>)</a:t>
                </a:r>
                <a:r>
                  <a:rPr lang="en-US" sz="1400" dirty="0">
                    <a:solidFill>
                      <a:schemeClr val="tx1"/>
                    </a:solidFill>
                  </a:rPr>
                  <a:t>, </a:t>
                </a:r>
                <a:r>
                  <a:rPr lang="id-ID" sz="1400" dirty="0">
                    <a:solidFill>
                      <a:schemeClr val="tx1"/>
                    </a:solidFill>
                  </a:rPr>
                  <a:t>variansi return</a:t>
                </a:r>
                <a:r>
                  <a:rPr lang="en-US" sz="1400" dirty="0">
                    <a:solidFill>
                      <a:schemeClr val="tx1"/>
                    </a:solidFill>
                  </a:rPr>
                  <a:t> (</a:t>
                </a:r>
                <a14:m>
                  <m:oMath xmlns:m="http://schemas.openxmlformats.org/officeDocument/2006/math">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𝜎</m:t>
                        </m:r>
                      </m:e>
                      <m:sub>
                        <m:r>
                          <a:rPr lang="en-US" sz="1400" i="1">
                            <a:solidFill>
                              <a:schemeClr val="tx1"/>
                            </a:solidFill>
                            <a:latin typeface="Cambria Math" panose="02040503050406030204" pitchFamily="18" charset="0"/>
                          </a:rPr>
                          <m:t>𝑖</m:t>
                        </m:r>
                      </m:sub>
                      <m:sup>
                        <m:r>
                          <a:rPr lang="en-US" sz="1400" i="1">
                            <a:solidFill>
                              <a:schemeClr val="tx1"/>
                            </a:solidFill>
                            <a:latin typeface="Cambria Math" panose="02040503050406030204" pitchFamily="18" charset="0"/>
                          </a:rPr>
                          <m:t>2</m:t>
                        </m:r>
                      </m:sup>
                    </m:sSubSup>
                    <m:r>
                      <a:rPr lang="en-US" sz="1400" i="1">
                        <a:solidFill>
                          <a:schemeClr val="tx1"/>
                        </a:solidFill>
                        <a:latin typeface="Cambria Math" panose="02040503050406030204" pitchFamily="18" charset="0"/>
                      </a:rPr>
                      <m:t>)</m:t>
                    </m:r>
                  </m:oMath>
                </a14:m>
                <a:r>
                  <a:rPr lang="id-ID" sz="1400" dirty="0">
                    <a:solidFill>
                      <a:schemeClr val="tx1"/>
                    </a:solidFill>
                  </a:rPr>
                  <a:t>, </a:t>
                </a:r>
                <a:r>
                  <a:rPr lang="en-US" sz="1400" dirty="0" err="1">
                    <a:solidFill>
                      <a:schemeClr val="tx1"/>
                    </a:solidFill>
                  </a:rPr>
                  <a:t>dan</a:t>
                </a:r>
                <a:r>
                  <a:rPr lang="en-US" sz="1400" dirty="0">
                    <a:solidFill>
                      <a:schemeClr val="tx1"/>
                    </a:solidFill>
                  </a:rPr>
                  <a:t> </a:t>
                </a:r>
                <a:r>
                  <a:rPr lang="id-ID" sz="1400" dirty="0">
                    <a:solidFill>
                      <a:schemeClr val="tx1"/>
                    </a:solidFill>
                  </a:rPr>
                  <a:t>rasio ekspektasi</a:t>
                </a:r>
                <a:r>
                  <a:rPr lang="en-US" sz="1400" dirty="0">
                    <a:solidFill>
                      <a:schemeClr val="tx1"/>
                    </a:solidFill>
                  </a:rPr>
                  <a:t> </a:t>
                </a:r>
                <a:r>
                  <a:rPr lang="en-US" sz="1400" dirty="0" err="1">
                    <a:solidFill>
                      <a:schemeClr val="tx1"/>
                    </a:solidFill>
                  </a:rPr>
                  <a:t>dengan</a:t>
                </a:r>
                <a:r>
                  <a:rPr lang="id-ID" sz="1400" dirty="0">
                    <a:solidFill>
                      <a:schemeClr val="tx1"/>
                    </a:solidFill>
                  </a:rPr>
                  <a:t> variansi</a:t>
                </a:r>
                <a:r>
                  <a:rPr lang="en-US" sz="1400" dirty="0">
                    <a:solidFill>
                      <a:schemeClr val="tx1"/>
                    </a:solidFill>
                  </a:rPr>
                  <a:t> return</a:t>
                </a:r>
                <a:r>
                  <a:rPr lang="id-ID" sz="1400" dirty="0">
                    <a:solidFill>
                      <a:schemeClr val="tx1"/>
                    </a:solidFill>
                  </a:rPr>
                  <a:t> </a:t>
                </a:r>
                <a:r>
                  <a:rPr lang="en-US" sz="1400" dirty="0">
                    <a:solidFill>
                      <a:schemeClr val="tx1"/>
                    </a:solidFill>
                  </a:rPr>
                  <a:t>(</a:t>
                </a:r>
                <a14:m>
                  <m:oMath xmlns:m="http://schemas.openxmlformats.org/officeDocument/2006/math">
                    <m:sSub>
                      <m:sSubPr>
                        <m:ctrlPr>
                          <a:rPr lang="en-US" sz="1400" i="1">
                            <a:solidFill>
                              <a:schemeClr val="tx1"/>
                            </a:solidFill>
                            <a:latin typeface="Cambria Math" panose="02040503050406030204" pitchFamily="18" charset="0"/>
                          </a:rPr>
                        </m:ctrlPr>
                      </m:sSubPr>
                      <m:e>
                        <m:r>
                          <a:rPr lang="id-ID" sz="1400" i="1">
                            <a:solidFill>
                              <a:schemeClr val="tx1"/>
                            </a:solidFill>
                            <a:latin typeface="Cambria Math" panose="02040503050406030204" pitchFamily="18" charset="0"/>
                          </a:rPr>
                          <m:t>𝜇</m:t>
                        </m:r>
                      </m:e>
                      <m:sub>
                        <m:r>
                          <a:rPr lang="id-ID" sz="1400" i="1">
                            <a:solidFill>
                              <a:schemeClr val="tx1"/>
                            </a:solidFill>
                            <a:latin typeface="Cambria Math" panose="02040503050406030204" pitchFamily="18" charset="0"/>
                          </a:rPr>
                          <m:t>𝑖</m:t>
                        </m:r>
                      </m:sub>
                    </m:sSub>
                    <m:r>
                      <a:rPr lang="id-ID" sz="1400" i="1">
                        <a:solidFill>
                          <a:schemeClr val="tx1"/>
                        </a:solidFill>
                        <a:latin typeface="Cambria Math" panose="02040503050406030204" pitchFamily="18" charset="0"/>
                      </a:rPr>
                      <m:t>/</m:t>
                    </m:r>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𝜎</m:t>
                        </m:r>
                      </m:e>
                      <m:sub>
                        <m:r>
                          <a:rPr lang="en-US" sz="1400" i="1">
                            <a:solidFill>
                              <a:schemeClr val="tx1"/>
                            </a:solidFill>
                            <a:latin typeface="Cambria Math" panose="02040503050406030204" pitchFamily="18" charset="0"/>
                          </a:rPr>
                          <m:t>𝑖</m:t>
                        </m:r>
                      </m:sub>
                      <m:sup>
                        <m:r>
                          <a:rPr lang="en-US" sz="1400" i="1">
                            <a:solidFill>
                              <a:schemeClr val="tx1"/>
                            </a:solidFill>
                            <a:latin typeface="Cambria Math" panose="02040503050406030204" pitchFamily="18" charset="0"/>
                          </a:rPr>
                          <m:t>2</m:t>
                        </m:r>
                      </m:sup>
                    </m:sSubSup>
                    <m:r>
                      <a:rPr lang="en-US" sz="1400" i="1">
                        <a:solidFill>
                          <a:schemeClr val="tx1"/>
                        </a:solidFill>
                        <a:latin typeface="Cambria Math" panose="02040503050406030204" pitchFamily="18" charset="0"/>
                      </a:rPr>
                      <m:t>)</m:t>
                    </m:r>
                  </m:oMath>
                </a14:m>
                <a:r>
                  <a:rPr lang="en-US" sz="1400" dirty="0">
                    <a:solidFill>
                      <a:schemeClr val="tx1"/>
                    </a:solidFill>
                  </a:rPr>
                  <a:t> </a:t>
                </a:r>
                <a:r>
                  <a:rPr lang="en-US" sz="1400" dirty="0" err="1">
                    <a:solidFill>
                      <a:schemeClr val="tx1"/>
                    </a:solidFill>
                  </a:rPr>
                  <a:t>dari</a:t>
                </a:r>
                <a:r>
                  <a:rPr lang="en-US" sz="1400" dirty="0">
                    <a:solidFill>
                      <a:schemeClr val="tx1"/>
                    </a:solidFill>
                  </a:rPr>
                  <a:t> </a:t>
                </a:r>
                <a:r>
                  <a:rPr lang="en-US" sz="1400" dirty="0" err="1">
                    <a:solidFill>
                      <a:schemeClr val="tx1"/>
                    </a:solidFill>
                  </a:rPr>
                  <a:t>kelima</a:t>
                </a:r>
                <a:r>
                  <a:rPr lang="en-US" sz="1400" dirty="0">
                    <a:solidFill>
                      <a:schemeClr val="tx1"/>
                    </a:solidFill>
                  </a:rPr>
                  <a:t> </a:t>
                </a:r>
                <a:r>
                  <a:rPr lang="en-US" sz="1400" dirty="0" err="1">
                    <a:solidFill>
                      <a:schemeClr val="tx1"/>
                    </a:solidFill>
                  </a:rPr>
                  <a:t>perusahaan</a:t>
                </a:r>
                <a:r>
                  <a:rPr lang="en-US" sz="1400" dirty="0">
                    <a:solidFill>
                      <a:schemeClr val="tx1"/>
                    </a:solidFill>
                  </a:rPr>
                  <a:t> </a:t>
                </a:r>
                <a:r>
                  <a:rPr lang="en-US" sz="1400" dirty="0" err="1">
                    <a:solidFill>
                      <a:schemeClr val="tx1"/>
                    </a:solidFill>
                  </a:rPr>
                  <a:t>pada</a:t>
                </a:r>
                <a:r>
                  <a:rPr lang="en-US" sz="1400" dirty="0">
                    <a:solidFill>
                      <a:schemeClr val="tx1"/>
                    </a:solidFill>
                  </a:rPr>
                  <a:t> </a:t>
                </a:r>
                <a:r>
                  <a:rPr lang="en-US" sz="1400" dirty="0" err="1">
                    <a:solidFill>
                      <a:schemeClr val="tx1"/>
                    </a:solidFill>
                  </a:rPr>
                  <a:t>saham</a:t>
                </a:r>
                <a:r>
                  <a:rPr lang="en-US" sz="1400" dirty="0">
                    <a:solidFill>
                      <a:schemeClr val="tx1"/>
                    </a:solidFill>
                  </a:rPr>
                  <a:t> </a:t>
                </a:r>
                <a:r>
                  <a:rPr lang="en-US" sz="1400" dirty="0" err="1">
                    <a:solidFill>
                      <a:schemeClr val="tx1"/>
                    </a:solidFill>
                  </a:rPr>
                  <a:t>sebelum</a:t>
                </a:r>
                <a:r>
                  <a:rPr lang="en-US" sz="1400" dirty="0">
                    <a:solidFill>
                      <a:schemeClr val="tx1"/>
                    </a:solidFill>
                  </a:rPr>
                  <a:t> </a:t>
                </a:r>
                <a:r>
                  <a:rPr lang="en-US" sz="1400" dirty="0" err="1">
                    <a:solidFill>
                      <a:schemeClr val="tx1"/>
                    </a:solidFill>
                  </a:rPr>
                  <a:t>pandemi</a:t>
                </a:r>
                <a:r>
                  <a:rPr lang="en-US" sz="1400" dirty="0">
                    <a:solidFill>
                      <a:schemeClr val="tx1"/>
                    </a:solidFill>
                  </a:rPr>
                  <a:t> Covid-19.</a:t>
                </a:r>
              </a:p>
            </p:txBody>
          </p:sp>
        </mc:Choice>
        <mc:Fallback xmlns="">
          <p:sp>
            <p:nvSpPr>
              <p:cNvPr id="5" name="TextBox 4">
                <a:extLst>
                  <a:ext uri="{FF2B5EF4-FFF2-40B4-BE49-F238E27FC236}">
                    <a16:creationId xmlns="" xmlns:a16="http://schemas.microsoft.com/office/drawing/2014/main" xmlns:a14="http://schemas.microsoft.com/office/drawing/2010/main" id="{3CD12CAA-E894-4C54-996D-A4C26F6DB3F6}"/>
                  </a:ext>
                </a:extLst>
              </p:cNvPr>
              <p:cNvSpPr txBox="1">
                <a:spLocks noRot="1" noChangeAspect="1" noMove="1" noResize="1" noEditPoints="1" noAdjustHandles="1" noChangeArrowheads="1" noChangeShapeType="1" noTextEdit="1"/>
              </p:cNvSpPr>
              <p:nvPr/>
            </p:nvSpPr>
            <p:spPr>
              <a:xfrm>
                <a:off x="89756" y="2995176"/>
                <a:ext cx="9108504" cy="534826"/>
              </a:xfrm>
              <a:prstGeom prst="rect">
                <a:avLst/>
              </a:prstGeom>
              <a:blipFill rotWithShape="0">
                <a:blip r:embed="rId5"/>
                <a:stretch>
                  <a:fillRect l="-201" b="-1136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81BEEF2-7EB9-4CE5-A922-4301441C81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Tree>
    <p:extLst>
      <p:ext uri="{BB962C8B-B14F-4D97-AF65-F5344CB8AC3E}">
        <p14:creationId xmlns:p14="http://schemas.microsoft.com/office/powerpoint/2010/main" val="2886554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86739022"/>
              </p:ext>
            </p:extLst>
          </p:nvPr>
        </p:nvGraphicFramePr>
        <p:xfrm>
          <a:off x="1763688" y="988778"/>
          <a:ext cx="7056783" cy="2232246"/>
        </p:xfrm>
        <a:graphic>
          <a:graphicData uri="http://schemas.openxmlformats.org/drawingml/2006/table">
            <a:tbl>
              <a:tblPr firstRow="1" firstCol="1" bandRow="1">
                <a:tableStyleId>{5C22544A-7EE6-4342-B048-85BDC9FD1C3A}</a:tableStyleId>
              </a:tblPr>
              <a:tblGrid>
                <a:gridCol w="720080">
                  <a:extLst>
                    <a:ext uri="{9D8B030D-6E8A-4147-A177-3AD203B41FA5}">
                      <a16:colId xmlns:a16="http://schemas.microsoft.com/office/drawing/2014/main" val="20000"/>
                    </a:ext>
                  </a:extLst>
                </a:gridCol>
                <a:gridCol w="1257378">
                  <a:extLst>
                    <a:ext uri="{9D8B030D-6E8A-4147-A177-3AD203B41FA5}">
                      <a16:colId xmlns:a16="http://schemas.microsoft.com/office/drawing/2014/main" val="20001"/>
                    </a:ext>
                  </a:extLst>
                </a:gridCol>
                <a:gridCol w="1250895">
                  <a:extLst>
                    <a:ext uri="{9D8B030D-6E8A-4147-A177-3AD203B41FA5}">
                      <a16:colId xmlns:a16="http://schemas.microsoft.com/office/drawing/2014/main" val="20002"/>
                    </a:ext>
                  </a:extLst>
                </a:gridCol>
                <a:gridCol w="1354585">
                  <a:extLst>
                    <a:ext uri="{9D8B030D-6E8A-4147-A177-3AD203B41FA5}">
                      <a16:colId xmlns:a16="http://schemas.microsoft.com/office/drawing/2014/main" val="20003"/>
                    </a:ext>
                  </a:extLst>
                </a:gridCol>
                <a:gridCol w="1250895">
                  <a:extLst>
                    <a:ext uri="{9D8B030D-6E8A-4147-A177-3AD203B41FA5}">
                      <a16:colId xmlns:a16="http://schemas.microsoft.com/office/drawing/2014/main" val="20004"/>
                    </a:ext>
                  </a:extLst>
                </a:gridCol>
                <a:gridCol w="1222950">
                  <a:extLst>
                    <a:ext uri="{9D8B030D-6E8A-4147-A177-3AD203B41FA5}">
                      <a16:colId xmlns:a16="http://schemas.microsoft.com/office/drawing/2014/main" val="20005"/>
                    </a:ext>
                  </a:extLst>
                </a:gridCol>
              </a:tblGrid>
              <a:tr h="340511">
                <a:tc>
                  <a:txBody>
                    <a:bodyPr/>
                    <a:lstStyle/>
                    <a:p>
                      <a:pPr>
                        <a:lnSpc>
                          <a:spcPct val="107000"/>
                        </a:lnSpc>
                      </a:pPr>
                      <a:endParaRPr lang="en-US" sz="1100" dirty="0">
                        <a:effectLst/>
                        <a:latin typeface="Calibri" panose="020F0502020204030204" pitchFamily="34" charset="0"/>
                      </a:endParaRPr>
                    </a:p>
                  </a:txBody>
                  <a:tcPr marL="68580" marR="68580" marT="0" marB="0" anchor="ctr"/>
                </a:tc>
                <a:tc>
                  <a:txBody>
                    <a:bodyPr/>
                    <a:lstStyle/>
                    <a:p>
                      <a:pPr marL="0" marR="0" algn="ctr">
                        <a:lnSpc>
                          <a:spcPct val="107000"/>
                        </a:lnSpc>
                        <a:spcBef>
                          <a:spcPts val="0"/>
                        </a:spcBef>
                        <a:spcAft>
                          <a:spcPts val="0"/>
                        </a:spcAft>
                      </a:pPr>
                      <a:r>
                        <a:rPr lang="en-ID" sz="1100" dirty="0">
                          <a:effectLst/>
                        </a:rPr>
                        <a:t>ICBP</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a:effectLst/>
                        </a:rPr>
                        <a:t>GIAA</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a:effectLst/>
                        </a:rPr>
                        <a:t>BBCA</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a:effectLst/>
                        </a:rPr>
                        <a:t>ANTM</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100" dirty="0">
                          <a:effectLst/>
                        </a:rPr>
                        <a:t>KLBF</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378347">
                <a:tc>
                  <a:txBody>
                    <a:bodyPr/>
                    <a:lstStyle/>
                    <a:p>
                      <a:pPr marL="0" marR="0" algn="ctr">
                        <a:lnSpc>
                          <a:spcPct val="107000"/>
                        </a:lnSpc>
                        <a:spcBef>
                          <a:spcPts val="0"/>
                        </a:spcBef>
                        <a:spcAft>
                          <a:spcPts val="0"/>
                        </a:spcAft>
                      </a:pPr>
                      <a:r>
                        <a:rPr lang="en-ID" sz="1100" dirty="0">
                          <a:effectLst/>
                        </a:rPr>
                        <a:t>ICBP</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dirty="0">
                          <a:effectLst/>
                        </a:rPr>
                        <a:t>0.00019116</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a:effectLst/>
                        </a:rPr>
                        <a:t>0.00000960</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a:effectLst/>
                        </a:rPr>
                        <a:t>0.00003402</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a:effectLst/>
                        </a:rPr>
                        <a:t>0.00005939</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a:effectLst/>
                        </a:rPr>
                        <a:t>0.00005978</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378347">
                <a:tc>
                  <a:txBody>
                    <a:bodyPr/>
                    <a:lstStyle/>
                    <a:p>
                      <a:pPr marL="0" marR="0" algn="ctr">
                        <a:lnSpc>
                          <a:spcPct val="107000"/>
                        </a:lnSpc>
                        <a:spcBef>
                          <a:spcPts val="0"/>
                        </a:spcBef>
                        <a:spcAft>
                          <a:spcPts val="0"/>
                        </a:spcAft>
                      </a:pPr>
                      <a:r>
                        <a:rPr lang="en-ID" sz="1100">
                          <a:effectLst/>
                        </a:rPr>
                        <a:t>GIAA</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dirty="0">
                          <a:effectLst/>
                        </a:rPr>
                        <a:t>0.00000960</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a:effectLst/>
                        </a:rPr>
                        <a:t>0.00152507</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a:effectLst/>
                        </a:rPr>
                        <a:t>-0.00000165</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a:effectLst/>
                        </a:rPr>
                        <a:t>0.00026464</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a:effectLst/>
                        </a:rPr>
                        <a:t>0.00000224</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378347">
                <a:tc>
                  <a:txBody>
                    <a:bodyPr/>
                    <a:lstStyle/>
                    <a:p>
                      <a:pPr marL="0" marR="0" algn="ctr">
                        <a:lnSpc>
                          <a:spcPct val="107000"/>
                        </a:lnSpc>
                        <a:spcBef>
                          <a:spcPts val="0"/>
                        </a:spcBef>
                        <a:spcAft>
                          <a:spcPts val="0"/>
                        </a:spcAft>
                      </a:pPr>
                      <a:r>
                        <a:rPr lang="en-ID" sz="1100">
                          <a:effectLst/>
                        </a:rPr>
                        <a:t>BBCA</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dirty="0">
                          <a:effectLst/>
                        </a:rPr>
                        <a:t>0.00003402</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dirty="0">
                          <a:effectLst/>
                        </a:rPr>
                        <a:t>-0.00000165</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a:effectLst/>
                        </a:rPr>
                        <a:t>0.00009063</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a:effectLst/>
                        </a:rPr>
                        <a:t>0.00004016</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a:effectLst/>
                        </a:rPr>
                        <a:t>0.00007173</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378347">
                <a:tc>
                  <a:txBody>
                    <a:bodyPr/>
                    <a:lstStyle/>
                    <a:p>
                      <a:pPr marL="0" marR="0" algn="ctr">
                        <a:lnSpc>
                          <a:spcPct val="107000"/>
                        </a:lnSpc>
                        <a:spcBef>
                          <a:spcPts val="0"/>
                        </a:spcBef>
                        <a:spcAft>
                          <a:spcPts val="0"/>
                        </a:spcAft>
                      </a:pPr>
                      <a:r>
                        <a:rPr lang="en-ID" sz="1100">
                          <a:effectLst/>
                        </a:rPr>
                        <a:t>ANTM</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a:effectLst/>
                        </a:rPr>
                        <a:t>0.00005939</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dirty="0">
                          <a:effectLst/>
                        </a:rPr>
                        <a:t>0.00026464</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dirty="0">
                          <a:effectLst/>
                        </a:rPr>
                        <a:t>0.00004016</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a:effectLst/>
                        </a:rPr>
                        <a:t>0.00069367</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dirty="0">
                          <a:effectLst/>
                        </a:rPr>
                        <a:t>0.00009083</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378347">
                <a:tc>
                  <a:txBody>
                    <a:bodyPr/>
                    <a:lstStyle/>
                    <a:p>
                      <a:pPr marL="0" marR="0" algn="ctr">
                        <a:lnSpc>
                          <a:spcPct val="107000"/>
                        </a:lnSpc>
                        <a:spcBef>
                          <a:spcPts val="0"/>
                        </a:spcBef>
                        <a:spcAft>
                          <a:spcPts val="0"/>
                        </a:spcAft>
                      </a:pPr>
                      <a:r>
                        <a:rPr lang="en-ID" sz="1100" dirty="0">
                          <a:effectLst/>
                        </a:rPr>
                        <a:t>KLBF</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a:effectLst/>
                        </a:rPr>
                        <a:t>0.00005978</a:t>
                      </a:r>
                      <a:endParaRPr lang="en-US" sz="1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dirty="0">
                          <a:effectLst/>
                        </a:rPr>
                        <a:t>0.00000224</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dirty="0">
                          <a:effectLst/>
                        </a:rPr>
                        <a:t>0.00007173</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dirty="0">
                          <a:effectLst/>
                        </a:rPr>
                        <a:t>0.00009083</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1100" dirty="0">
                          <a:effectLst/>
                        </a:rPr>
                        <a:t>0.00025452</a:t>
                      </a:r>
                      <a:endParaRPr lang="en-US" sz="11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bl>
          </a:graphicData>
        </a:graphic>
      </p:graphicFrame>
      <p:sp>
        <p:nvSpPr>
          <p:cNvPr id="4" name="Rectangle 1"/>
          <p:cNvSpPr>
            <a:spLocks noChangeArrowheads="1"/>
          </p:cNvSpPr>
          <p:nvPr/>
        </p:nvSpPr>
        <p:spPr bwMode="auto">
          <a:xfrm>
            <a:off x="1763688" y="588479"/>
            <a:ext cx="689368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fontAlgn="base" latinLnBrk="0">
              <a:lnSpc>
                <a:spcPct val="100000"/>
              </a:lnSpc>
              <a:spcBef>
                <a:spcPct val="0"/>
              </a:spcBef>
              <a:spcAft>
                <a:spcPct val="0"/>
              </a:spcAft>
              <a:buClrTx/>
              <a:buSzTx/>
              <a:buFontTx/>
              <a:buNone/>
              <a:tabLst/>
            </a:pPr>
            <a:r>
              <a:rPr kumimoji="0" lang="id-ID"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Tabel </a:t>
            </a:r>
            <a:r>
              <a:rPr lang="en-US" sz="1600" dirty="0">
                <a:ea typeface="Times New Roman" panose="02020603050405020304" pitchFamily="18" charset="0"/>
                <a:cs typeface="Times New Roman" panose="02020603050405020304" pitchFamily="18" charset="0"/>
              </a:rPr>
              <a:t>2</a:t>
            </a:r>
            <a:r>
              <a:rPr kumimoji="0" lang="id-ID"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a:t>
            </a:r>
            <a:r>
              <a:rPr kumimoji="0" lang="en-US"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t>
            </a:r>
            <a:r>
              <a:rPr kumimoji="0" lang="en-US" sz="1600" b="0" i="0" u="none" strike="noStrike" cap="none" normalizeH="0" baseline="0" dirty="0" err="1">
                <a:ln>
                  <a:noFill/>
                </a:ln>
                <a:solidFill>
                  <a:schemeClr val="tx1"/>
                </a:solidFill>
                <a:effectLst/>
                <a:ea typeface="Times New Roman" panose="02020603050405020304" pitchFamily="18" charset="0"/>
                <a:cs typeface="Times New Roman" panose="02020603050405020304" pitchFamily="18" charset="0"/>
              </a:rPr>
              <a:t>Variansi</a:t>
            </a:r>
            <a:r>
              <a:rPr kumimoji="0" lang="en-US"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t>
            </a:r>
            <a:r>
              <a:rPr kumimoji="0" lang="en-US" sz="1600" b="0" i="0" u="none" strike="noStrike" cap="none" normalizeH="0" baseline="0" dirty="0" err="1">
                <a:ln>
                  <a:noFill/>
                </a:ln>
                <a:solidFill>
                  <a:schemeClr val="tx1"/>
                </a:solidFill>
                <a:effectLst/>
                <a:ea typeface="Times New Roman" panose="02020603050405020304" pitchFamily="18" charset="0"/>
                <a:cs typeface="Times New Roman" panose="02020603050405020304" pitchFamily="18" charset="0"/>
              </a:rPr>
              <a:t>dan</a:t>
            </a:r>
            <a:r>
              <a:rPr kumimoji="0" lang="id-ID"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kovariansi </a:t>
            </a:r>
            <a:r>
              <a:rPr kumimoji="0" lang="en-US" sz="1600" b="0" i="0" u="none" strike="noStrike" cap="none" normalizeH="0" baseline="0" dirty="0" err="1">
                <a:ln>
                  <a:noFill/>
                </a:ln>
                <a:solidFill>
                  <a:schemeClr val="tx1"/>
                </a:solidFill>
                <a:effectLst/>
                <a:ea typeface="Times New Roman" panose="02020603050405020304" pitchFamily="18" charset="0"/>
                <a:cs typeface="Times New Roman" panose="02020603050405020304" pitchFamily="18" charset="0"/>
              </a:rPr>
              <a:t>antar</a:t>
            </a:r>
            <a:r>
              <a:rPr kumimoji="0" lang="en-US"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t>
            </a:r>
            <a:r>
              <a:rPr kumimoji="0" lang="en-US" sz="1600" b="0" i="0" u="none" strike="noStrike" cap="none" normalizeH="0" baseline="0" dirty="0" err="1">
                <a:ln>
                  <a:noFill/>
                </a:ln>
                <a:solidFill>
                  <a:schemeClr val="tx1"/>
                </a:solidFill>
                <a:effectLst/>
                <a:ea typeface="Times New Roman" panose="02020603050405020304" pitchFamily="18" charset="0"/>
                <a:cs typeface="Times New Roman" panose="02020603050405020304" pitchFamily="18" charset="0"/>
              </a:rPr>
              <a:t>saham</a:t>
            </a:r>
            <a:r>
              <a:rPr kumimoji="0" lang="en-US"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t>
            </a:r>
            <a:r>
              <a:rPr kumimoji="0" lang="en-US" sz="1600" b="0" i="0" u="none" strike="noStrike" cap="none" normalizeH="0" baseline="0" dirty="0" err="1">
                <a:ln>
                  <a:noFill/>
                </a:ln>
                <a:solidFill>
                  <a:schemeClr val="tx1"/>
                </a:solidFill>
                <a:effectLst/>
                <a:ea typeface="Times New Roman" panose="02020603050405020304" pitchFamily="18" charset="0"/>
                <a:cs typeface="Times New Roman" panose="02020603050405020304" pitchFamily="18" charset="0"/>
              </a:rPr>
              <a:t>sebelum</a:t>
            </a:r>
            <a:r>
              <a:rPr kumimoji="0" lang="en-US"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t>
            </a:r>
            <a:r>
              <a:rPr lang="en-US" sz="1600" dirty="0" err="1">
                <a:ea typeface="Times New Roman" panose="02020603050405020304" pitchFamily="18" charset="0"/>
                <a:cs typeface="Times New Roman" panose="02020603050405020304" pitchFamily="18" charset="0"/>
              </a:rPr>
              <a:t>P</a:t>
            </a:r>
            <a:r>
              <a:rPr kumimoji="0" lang="en-US" sz="1600" b="0" i="0" u="none" strike="noStrike" cap="none" normalizeH="0" baseline="0" dirty="0" err="1">
                <a:ln>
                  <a:noFill/>
                </a:ln>
                <a:solidFill>
                  <a:schemeClr val="tx1"/>
                </a:solidFill>
                <a:effectLst/>
                <a:ea typeface="Times New Roman" panose="02020603050405020304" pitchFamily="18" charset="0"/>
                <a:cs typeface="Times New Roman" panose="02020603050405020304" pitchFamily="18" charset="0"/>
              </a:rPr>
              <a:t>andemi</a:t>
            </a:r>
            <a:r>
              <a:rPr kumimoji="0" lang="en-US"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Covid-19.</a:t>
            </a:r>
            <a:endParaRPr kumimoji="0" lang="en-US" sz="2000" b="0" i="0" u="none" strike="noStrike" cap="none" normalizeH="0" baseline="0" dirty="0">
              <a:ln>
                <a:noFill/>
              </a:ln>
              <a:solidFill>
                <a:schemeClr val="tx1"/>
              </a:solidFill>
              <a:effectLst/>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mc:AlternateContent xmlns:mc="http://schemas.openxmlformats.org/markup-compatibility/2006" xmlns:a14="http://schemas.microsoft.com/office/drawing/2010/main">
        <mc:Choice Requires="a14">
          <p:sp>
            <p:nvSpPr>
              <p:cNvPr id="8" name="Rounded Rectangle 5">
                <a:extLst>
                  <a:ext uri="{FF2B5EF4-FFF2-40B4-BE49-F238E27FC236}">
                    <a16:creationId xmlns:a16="http://schemas.microsoft.com/office/drawing/2014/main" id="{A451564C-41BD-4525-AE4E-031158F180F9}"/>
                  </a:ext>
                </a:extLst>
              </p:cNvPr>
              <p:cNvSpPr/>
              <p:nvPr/>
            </p:nvSpPr>
            <p:spPr>
              <a:xfrm>
                <a:off x="2051720" y="3451463"/>
                <a:ext cx="6552728" cy="1406517"/>
              </a:xfrm>
              <a:prstGeom prst="roundRect">
                <a:avLst/>
              </a:prstGeom>
              <a:solidFill>
                <a:srgbClr val="CDE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14:m>
                  <m:oMathPara xmlns:m="http://schemas.openxmlformats.org/officeDocument/2006/math">
                    <m:oMathParaPr>
                      <m:jc m:val="center"/>
                    </m:oMathParaPr>
                    <m:oMath xmlns:m="http://schemas.openxmlformats.org/officeDocument/2006/math">
                      <m:r>
                        <a:rPr lang="id-ID" sz="1400" b="1" i="1" smtClean="0">
                          <a:solidFill>
                            <a:schemeClr val="tx1"/>
                          </a:solidFill>
                          <a:latin typeface="Cambria Math" panose="02040503050406030204" pitchFamily="18" charset="0"/>
                        </a:rPr>
                        <m:t>𝑪</m:t>
                      </m:r>
                      <m:r>
                        <a:rPr lang="en-US" sz="1400" b="1" i="1">
                          <a:solidFill>
                            <a:schemeClr val="tx1"/>
                          </a:solidFill>
                          <a:latin typeface="Cambria Math" panose="02040503050406030204" pitchFamily="18" charset="0"/>
                        </a:rPr>
                        <m:t>=</m:t>
                      </m:r>
                      <m:d>
                        <m:dPr>
                          <m:begChr m:val="["/>
                          <m:endChr m:val="]"/>
                          <m:ctrlPr>
                            <a:rPr lang="en-US" sz="1400" i="1">
                              <a:solidFill>
                                <a:schemeClr val="tx1"/>
                              </a:solidFill>
                              <a:latin typeface="Cambria Math" panose="02040503050406030204" pitchFamily="18" charset="0"/>
                            </a:rPr>
                          </m:ctrlPr>
                        </m:dPr>
                        <m:e>
                          <m:m>
                            <m:mPr>
                              <m:mcs>
                                <m:mc>
                                  <m:mcPr>
                                    <m:count m:val="5"/>
                                    <m:mcJc m:val="center"/>
                                  </m:mcPr>
                                </m:mc>
                              </m:mcs>
                              <m:ctrlPr>
                                <a:rPr lang="en-US" sz="1400" i="1">
                                  <a:solidFill>
                                    <a:schemeClr val="tx1"/>
                                  </a:solidFill>
                                  <a:latin typeface="Cambria Math" panose="02040503050406030204" pitchFamily="18" charset="0"/>
                                </a:rPr>
                              </m:ctrlPr>
                            </m:mPr>
                            <m:mr>
                              <m:e>
                                <m:r>
                                  <a:rPr lang="en-ID" sz="1400">
                                    <a:solidFill>
                                      <a:schemeClr val="tx1"/>
                                    </a:solidFill>
                                    <a:latin typeface="Cambria Math" panose="02040503050406030204" pitchFamily="18" charset="0"/>
                                  </a:rPr>
                                  <m:t>0.00019116</m:t>
                                </m:r>
                              </m:e>
                              <m:e>
                                <m:r>
                                  <a:rPr lang="en-ID" sz="1400">
                                    <a:solidFill>
                                      <a:schemeClr val="tx1"/>
                                    </a:solidFill>
                                    <a:latin typeface="Cambria Math" panose="02040503050406030204" pitchFamily="18" charset="0"/>
                                  </a:rPr>
                                  <m:t>0.00000960</m:t>
                                </m:r>
                              </m:e>
                              <m:e>
                                <m:r>
                                  <a:rPr lang="en-ID" sz="1400">
                                    <a:solidFill>
                                      <a:schemeClr val="tx1"/>
                                    </a:solidFill>
                                    <a:latin typeface="Cambria Math" panose="02040503050406030204" pitchFamily="18" charset="0"/>
                                  </a:rPr>
                                  <m:t>0.00003402</m:t>
                                </m:r>
                              </m:e>
                              <m:e>
                                <m:r>
                                  <a:rPr lang="en-ID" sz="1400">
                                    <a:solidFill>
                                      <a:schemeClr val="tx1"/>
                                    </a:solidFill>
                                    <a:latin typeface="Cambria Math" panose="02040503050406030204" pitchFamily="18" charset="0"/>
                                  </a:rPr>
                                  <m:t>0.00005939</m:t>
                                </m:r>
                              </m:e>
                              <m:e>
                                <m:r>
                                  <a:rPr lang="id-ID" sz="1400">
                                    <a:solidFill>
                                      <a:schemeClr val="tx1"/>
                                    </a:solidFill>
                                    <a:latin typeface="Cambria Math" panose="02040503050406030204" pitchFamily="18" charset="0"/>
                                  </a:rPr>
                                  <m:t>0.00005978</m:t>
                                </m:r>
                              </m:e>
                            </m:mr>
                            <m:mr>
                              <m:e>
                                <m:r>
                                  <a:rPr lang="en-ID" sz="1400">
                                    <a:solidFill>
                                      <a:schemeClr val="tx1"/>
                                    </a:solidFill>
                                    <a:latin typeface="Cambria Math" panose="02040503050406030204" pitchFamily="18" charset="0"/>
                                  </a:rPr>
                                  <m:t>0.00000960</m:t>
                                </m:r>
                              </m:e>
                              <m:e>
                                <m:r>
                                  <a:rPr lang="en-ID" sz="1400">
                                    <a:solidFill>
                                      <a:schemeClr val="tx1"/>
                                    </a:solidFill>
                                    <a:latin typeface="Cambria Math" panose="02040503050406030204" pitchFamily="18" charset="0"/>
                                  </a:rPr>
                                  <m:t>0.00152507</m:t>
                                </m:r>
                              </m:e>
                              <m:e>
                                <m:r>
                                  <a:rPr lang="en-ID" sz="1400" i="1">
                                    <a:solidFill>
                                      <a:schemeClr val="tx1"/>
                                    </a:solidFill>
                                    <a:latin typeface="Cambria Math" panose="02040503050406030204" pitchFamily="18" charset="0"/>
                                  </a:rPr>
                                  <m:t>−</m:t>
                                </m:r>
                                <m:r>
                                  <a:rPr lang="en-ID" sz="1400">
                                    <a:solidFill>
                                      <a:schemeClr val="tx1"/>
                                    </a:solidFill>
                                    <a:latin typeface="Cambria Math" panose="02040503050406030204" pitchFamily="18" charset="0"/>
                                  </a:rPr>
                                  <m:t>0.00000165</m:t>
                                </m:r>
                              </m:e>
                              <m:e>
                                <m:r>
                                  <a:rPr lang="en-ID" sz="1400">
                                    <a:solidFill>
                                      <a:schemeClr val="tx1"/>
                                    </a:solidFill>
                                    <a:latin typeface="Cambria Math" panose="02040503050406030204" pitchFamily="18" charset="0"/>
                                  </a:rPr>
                                  <m:t>0.00026464</m:t>
                                </m:r>
                              </m:e>
                              <m:e>
                                <m:r>
                                  <a:rPr lang="id-ID" sz="1400">
                                    <a:solidFill>
                                      <a:schemeClr val="tx1"/>
                                    </a:solidFill>
                                    <a:latin typeface="Cambria Math" panose="02040503050406030204" pitchFamily="18" charset="0"/>
                                  </a:rPr>
                                  <m:t>0.00000224</m:t>
                                </m:r>
                              </m:e>
                            </m:mr>
                            <m:mr>
                              <m:e>
                                <m:r>
                                  <a:rPr lang="en-ID" sz="1400">
                                    <a:solidFill>
                                      <a:schemeClr val="tx1"/>
                                    </a:solidFill>
                                    <a:latin typeface="Cambria Math" panose="02040503050406030204" pitchFamily="18" charset="0"/>
                                  </a:rPr>
                                  <m:t>0.00003402</m:t>
                                </m:r>
                              </m:e>
                              <m:e>
                                <m:r>
                                  <a:rPr lang="en-ID" sz="1400" i="1">
                                    <a:solidFill>
                                      <a:schemeClr val="tx1"/>
                                    </a:solidFill>
                                    <a:latin typeface="Cambria Math" panose="02040503050406030204" pitchFamily="18" charset="0"/>
                                  </a:rPr>
                                  <m:t>−</m:t>
                                </m:r>
                                <m:r>
                                  <a:rPr lang="en-ID" sz="1400">
                                    <a:solidFill>
                                      <a:schemeClr val="tx1"/>
                                    </a:solidFill>
                                    <a:latin typeface="Cambria Math" panose="02040503050406030204" pitchFamily="18" charset="0"/>
                                  </a:rPr>
                                  <m:t>0.00000165</m:t>
                                </m:r>
                              </m:e>
                              <m:e>
                                <m:r>
                                  <a:rPr lang="en-ID" sz="1400">
                                    <a:solidFill>
                                      <a:schemeClr val="tx1"/>
                                    </a:solidFill>
                                    <a:latin typeface="Cambria Math" panose="02040503050406030204" pitchFamily="18" charset="0"/>
                                  </a:rPr>
                                  <m:t>0.00009063</m:t>
                                </m:r>
                              </m:e>
                              <m:e>
                                <m:r>
                                  <a:rPr lang="en-ID" sz="1400">
                                    <a:solidFill>
                                      <a:schemeClr val="tx1"/>
                                    </a:solidFill>
                                    <a:latin typeface="Cambria Math" panose="02040503050406030204" pitchFamily="18" charset="0"/>
                                  </a:rPr>
                                  <m:t>0.00004016</m:t>
                                </m:r>
                              </m:e>
                              <m:e>
                                <m:r>
                                  <a:rPr lang="id-ID" sz="1400">
                                    <a:solidFill>
                                      <a:schemeClr val="tx1"/>
                                    </a:solidFill>
                                    <a:latin typeface="Cambria Math" panose="02040503050406030204" pitchFamily="18" charset="0"/>
                                  </a:rPr>
                                  <m:t>0.00007173</m:t>
                                </m:r>
                              </m:e>
                            </m:mr>
                            <m:mr>
                              <m:e>
                                <m:r>
                                  <a:rPr lang="en-ID" sz="1400">
                                    <a:solidFill>
                                      <a:schemeClr val="tx1"/>
                                    </a:solidFill>
                                    <a:latin typeface="Cambria Math" panose="02040503050406030204" pitchFamily="18" charset="0"/>
                                  </a:rPr>
                                  <m:t>0.00005939</m:t>
                                </m:r>
                              </m:e>
                              <m:e>
                                <m:r>
                                  <a:rPr lang="en-ID" sz="1400">
                                    <a:solidFill>
                                      <a:schemeClr val="tx1"/>
                                    </a:solidFill>
                                    <a:latin typeface="Cambria Math" panose="02040503050406030204" pitchFamily="18" charset="0"/>
                                  </a:rPr>
                                  <m:t>0.00026464</m:t>
                                </m:r>
                              </m:e>
                              <m:e>
                                <m:r>
                                  <a:rPr lang="en-ID" sz="1400">
                                    <a:solidFill>
                                      <a:schemeClr val="tx1"/>
                                    </a:solidFill>
                                    <a:latin typeface="Cambria Math" panose="02040503050406030204" pitchFamily="18" charset="0"/>
                                  </a:rPr>
                                  <m:t>0.00004016</m:t>
                                </m:r>
                              </m:e>
                              <m:e>
                                <m:r>
                                  <a:rPr lang="en-ID" sz="1400">
                                    <a:solidFill>
                                      <a:schemeClr val="tx1"/>
                                    </a:solidFill>
                                    <a:latin typeface="Cambria Math" panose="02040503050406030204" pitchFamily="18" charset="0"/>
                                  </a:rPr>
                                  <m:t>0.00069367</m:t>
                                </m:r>
                              </m:e>
                              <m:e>
                                <m:r>
                                  <a:rPr lang="id-ID" sz="1400">
                                    <a:solidFill>
                                      <a:schemeClr val="tx1"/>
                                    </a:solidFill>
                                    <a:latin typeface="Cambria Math" panose="02040503050406030204" pitchFamily="18" charset="0"/>
                                  </a:rPr>
                                  <m:t>0.00009083</m:t>
                                </m:r>
                              </m:e>
                            </m:mr>
                            <m:mr>
                              <m:e>
                                <m:r>
                                  <a:rPr lang="id-ID" sz="1400">
                                    <a:solidFill>
                                      <a:schemeClr val="tx1"/>
                                    </a:solidFill>
                                    <a:latin typeface="Cambria Math" panose="02040503050406030204" pitchFamily="18" charset="0"/>
                                  </a:rPr>
                                  <m:t>0.00005978</m:t>
                                </m:r>
                              </m:e>
                              <m:e>
                                <m:r>
                                  <a:rPr lang="id-ID" sz="1400">
                                    <a:solidFill>
                                      <a:schemeClr val="tx1"/>
                                    </a:solidFill>
                                    <a:latin typeface="Cambria Math" panose="02040503050406030204" pitchFamily="18" charset="0"/>
                                  </a:rPr>
                                  <m:t>0.00000224</m:t>
                                </m:r>
                              </m:e>
                              <m:e>
                                <m:r>
                                  <a:rPr lang="id-ID" sz="1400">
                                    <a:solidFill>
                                      <a:schemeClr val="tx1"/>
                                    </a:solidFill>
                                    <a:latin typeface="Cambria Math" panose="02040503050406030204" pitchFamily="18" charset="0"/>
                                  </a:rPr>
                                  <m:t>0.00007173</m:t>
                                </m:r>
                              </m:e>
                              <m:e>
                                <m:r>
                                  <a:rPr lang="id-ID" sz="1400">
                                    <a:solidFill>
                                      <a:schemeClr val="tx1"/>
                                    </a:solidFill>
                                    <a:latin typeface="Cambria Math" panose="02040503050406030204" pitchFamily="18" charset="0"/>
                                  </a:rPr>
                                  <m:t>0.00009083</m:t>
                                </m:r>
                              </m:e>
                              <m:e>
                                <m:r>
                                  <a:rPr lang="id-ID" sz="1400">
                                    <a:solidFill>
                                      <a:schemeClr val="tx1"/>
                                    </a:solidFill>
                                    <a:latin typeface="Cambria Math" panose="02040503050406030204" pitchFamily="18" charset="0"/>
                                  </a:rPr>
                                  <m:t>0.00025452</m:t>
                                </m:r>
                              </m:e>
                            </m:mr>
                          </m:m>
                        </m:e>
                      </m:d>
                    </m:oMath>
                  </m:oMathPara>
                </a14:m>
                <a:endParaRPr lang="en-US" sz="1400" dirty="0">
                  <a:solidFill>
                    <a:schemeClr val="tx1"/>
                  </a:solidFill>
                </a:endParaRPr>
              </a:p>
            </p:txBody>
          </p:sp>
        </mc:Choice>
        <mc:Fallback xmlns="">
          <p:sp>
            <p:nvSpPr>
              <p:cNvPr id="8" name="Rounded Rectangle 5">
                <a:extLst>
                  <a:ext uri="{FF2B5EF4-FFF2-40B4-BE49-F238E27FC236}">
                    <a16:creationId xmlns:a16="http://schemas.microsoft.com/office/drawing/2014/main" id="{A451564C-41BD-4525-AE4E-031158F180F9}"/>
                  </a:ext>
                </a:extLst>
              </p:cNvPr>
              <p:cNvSpPr>
                <a:spLocks noRot="1" noChangeAspect="1" noMove="1" noResize="1" noEditPoints="1" noAdjustHandles="1" noChangeArrowheads="1" noChangeShapeType="1" noTextEdit="1"/>
              </p:cNvSpPr>
              <p:nvPr/>
            </p:nvSpPr>
            <p:spPr>
              <a:xfrm>
                <a:off x="2051720" y="3451463"/>
                <a:ext cx="6552728" cy="1406517"/>
              </a:xfrm>
              <a:prstGeom prst="roundRect">
                <a:avLst/>
              </a:prstGeom>
              <a:blipFill>
                <a:blip r:embed="rId4"/>
                <a:stretch>
                  <a:fillRect/>
                </a:stretch>
              </a:blipFill>
              <a:ln>
                <a:noFill/>
              </a:ln>
            </p:spPr>
            <p:txBody>
              <a:bodyPr/>
              <a:lstStyle/>
              <a:p>
                <a:r>
                  <a:rPr lang="en-ID">
                    <a:noFill/>
                  </a:rPr>
                  <a:t> </a:t>
                </a:r>
              </a:p>
            </p:txBody>
          </p:sp>
        </mc:Fallback>
      </mc:AlternateContent>
    </p:spTree>
    <p:extLst>
      <p:ext uri="{BB962C8B-B14F-4D97-AF65-F5344CB8AC3E}">
        <p14:creationId xmlns:p14="http://schemas.microsoft.com/office/powerpoint/2010/main" val="933440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2755103171"/>
                  </p:ext>
                </p:extLst>
              </p:nvPr>
            </p:nvGraphicFramePr>
            <p:xfrm>
              <a:off x="3471641" y="320462"/>
              <a:ext cx="5508103" cy="4258242"/>
            </p:xfrm>
            <a:graphic>
              <a:graphicData uri="http://schemas.openxmlformats.org/drawingml/2006/table">
                <a:tbl>
                  <a:tblPr firstRow="1" firstCol="1" bandRow="1">
                    <a:tableStyleId>{5C22544A-7EE6-4342-B048-85BDC9FD1C3A}</a:tableStyleId>
                  </a:tblPr>
                  <a:tblGrid>
                    <a:gridCol w="269707">
                      <a:extLst>
                        <a:ext uri="{9D8B030D-6E8A-4147-A177-3AD203B41FA5}">
                          <a16:colId xmlns:a16="http://schemas.microsoft.com/office/drawing/2014/main" val="20000"/>
                        </a:ext>
                      </a:extLst>
                    </a:gridCol>
                    <a:gridCol w="302522">
                      <a:extLst>
                        <a:ext uri="{9D8B030D-6E8A-4147-A177-3AD203B41FA5}">
                          <a16:colId xmlns:a16="http://schemas.microsoft.com/office/drawing/2014/main" val="2815907135"/>
                        </a:ext>
                      </a:extLst>
                    </a:gridCol>
                    <a:gridCol w="466697">
                      <a:extLst>
                        <a:ext uri="{9D8B030D-6E8A-4147-A177-3AD203B41FA5}">
                          <a16:colId xmlns:a16="http://schemas.microsoft.com/office/drawing/2014/main" val="20001"/>
                        </a:ext>
                      </a:extLst>
                    </a:gridCol>
                    <a:gridCol w="466697">
                      <a:extLst>
                        <a:ext uri="{9D8B030D-6E8A-4147-A177-3AD203B41FA5}">
                          <a16:colId xmlns:a16="http://schemas.microsoft.com/office/drawing/2014/main" val="20002"/>
                        </a:ext>
                      </a:extLst>
                    </a:gridCol>
                    <a:gridCol w="466697">
                      <a:extLst>
                        <a:ext uri="{9D8B030D-6E8A-4147-A177-3AD203B41FA5}">
                          <a16:colId xmlns:a16="http://schemas.microsoft.com/office/drawing/2014/main" val="20003"/>
                        </a:ext>
                      </a:extLst>
                    </a:gridCol>
                    <a:gridCol w="466697">
                      <a:extLst>
                        <a:ext uri="{9D8B030D-6E8A-4147-A177-3AD203B41FA5}">
                          <a16:colId xmlns:a16="http://schemas.microsoft.com/office/drawing/2014/main" val="20004"/>
                        </a:ext>
                      </a:extLst>
                    </a:gridCol>
                    <a:gridCol w="466697">
                      <a:extLst>
                        <a:ext uri="{9D8B030D-6E8A-4147-A177-3AD203B41FA5}">
                          <a16:colId xmlns:a16="http://schemas.microsoft.com/office/drawing/2014/main" val="20005"/>
                        </a:ext>
                      </a:extLst>
                    </a:gridCol>
                    <a:gridCol w="284059">
                      <a:extLst>
                        <a:ext uri="{9D8B030D-6E8A-4147-A177-3AD203B41FA5}">
                          <a16:colId xmlns:a16="http://schemas.microsoft.com/office/drawing/2014/main" val="20006"/>
                        </a:ext>
                      </a:extLst>
                    </a:gridCol>
                    <a:gridCol w="748113">
                      <a:extLst>
                        <a:ext uri="{9D8B030D-6E8A-4147-A177-3AD203B41FA5}">
                          <a16:colId xmlns:a16="http://schemas.microsoft.com/office/drawing/2014/main" val="20007"/>
                        </a:ext>
                      </a:extLst>
                    </a:gridCol>
                    <a:gridCol w="748113">
                      <a:extLst>
                        <a:ext uri="{9D8B030D-6E8A-4147-A177-3AD203B41FA5}">
                          <a16:colId xmlns:a16="http://schemas.microsoft.com/office/drawing/2014/main" val="20008"/>
                        </a:ext>
                      </a:extLst>
                    </a:gridCol>
                    <a:gridCol w="822104">
                      <a:extLst>
                        <a:ext uri="{9D8B030D-6E8A-4147-A177-3AD203B41FA5}">
                          <a16:colId xmlns:a16="http://schemas.microsoft.com/office/drawing/2014/main" val="20009"/>
                        </a:ext>
                      </a:extLst>
                    </a:gridCol>
                  </a:tblGrid>
                  <a:tr h="304917">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NO</a:t>
                          </a:r>
                        </a:p>
                      </a:txBody>
                      <a:tcPr marL="20116" marR="20116" marT="0" marB="0" anchor="ctr"/>
                    </a:tc>
                    <a:tc>
                      <a:txBody>
                        <a:bodyPr/>
                        <a:lstStyle/>
                        <a:p>
                          <a:pPr algn="ctr" fontAlgn="b"/>
                          <a:r>
                            <a:rPr lang="en-ID" sz="900" b="0" i="0" u="none" strike="noStrike" dirty="0">
                              <a:solidFill>
                                <a:schemeClr val="bg1"/>
                              </a:solidFill>
                              <a:effectLst/>
                              <a:latin typeface="+mn-lt"/>
                            </a:rPr>
                            <a:t>t</a:t>
                          </a:r>
                        </a:p>
                      </a:txBody>
                      <a:tcPr marL="9525" marR="9525" marT="9525" marB="0" anchor="ctr"/>
                    </a:tc>
                    <a:tc>
                      <a:txBody>
                        <a:bodyPr/>
                        <a:lstStyle/>
                        <a:p>
                          <a:pPr marL="0" marR="0" algn="ctr">
                            <a:lnSpc>
                              <a:spcPct val="107000"/>
                            </a:lnSpc>
                            <a:spcBef>
                              <a:spcPts val="0"/>
                            </a:spcBef>
                            <a:spcAft>
                              <a:spcPts val="0"/>
                            </a:spcAft>
                          </a:pPr>
                          <a:r>
                            <a:rPr lang="en-ID" sz="900" dirty="0">
                              <a:effectLst/>
                              <a:latin typeface="+mn-lt"/>
                            </a:rPr>
                            <a:t>ICBP</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dirty="0">
                              <a:effectLst/>
                              <a:latin typeface="+mn-lt"/>
                            </a:rPr>
                            <a:t>GIAA</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a:effectLst/>
                              <a:latin typeface="+mn-lt"/>
                            </a:rPr>
                            <a:t>BBCA</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dirty="0">
                              <a:effectLst/>
                              <a:latin typeface="+mn-lt"/>
                            </a:rPr>
                            <a:t>ANTM</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dirty="0">
                              <a:effectLst/>
                              <a:latin typeface="+mn-lt"/>
                            </a:rPr>
                            <a:t>KLBF</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id-ID" sz="900">
                                        <a:effectLst/>
                                        <a:latin typeface="Cambria Math" panose="02040503050406030204" pitchFamily="18" charset="0"/>
                                      </a:rPr>
                                      <m:t>𝐞</m:t>
                                    </m:r>
                                  </m:e>
                                  <m:sup>
                                    <m:r>
                                      <a:rPr lang="id-ID" sz="900">
                                        <a:effectLst/>
                                        <a:latin typeface="Cambria Math" panose="02040503050406030204" pitchFamily="18" charset="0"/>
                                      </a:rPr>
                                      <m:t>𝑇</m:t>
                                    </m:r>
                                  </m:sup>
                                </m:sSup>
                                <m:r>
                                  <a:rPr lang="id-ID" sz="900">
                                    <a:effectLst/>
                                    <a:latin typeface="Cambria Math" panose="02040503050406030204" pitchFamily="18" charset="0"/>
                                  </a:rPr>
                                  <m:t>𝒙</m:t>
                                </m:r>
                              </m:oMath>
                            </m:oMathPara>
                          </a14:m>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900" i="1">
                                        <a:effectLst/>
                                        <a:latin typeface="Cambria Math" panose="02040503050406030204" pitchFamily="18" charset="0"/>
                                      </a:rPr>
                                    </m:ctrlPr>
                                  </m:sSubPr>
                                  <m:e>
                                    <m:r>
                                      <a:rPr lang="en-US" sz="900">
                                        <a:effectLst/>
                                        <a:latin typeface="Cambria Math" panose="02040503050406030204" pitchFamily="18" charset="0"/>
                                      </a:rPr>
                                      <m:t>𝜇</m:t>
                                    </m:r>
                                  </m:e>
                                  <m:sub>
                                    <m:r>
                                      <a:rPr lang="en-US" sz="900">
                                        <a:effectLst/>
                                        <a:latin typeface="Cambria Math" panose="02040503050406030204" pitchFamily="18" charset="0"/>
                                      </a:rPr>
                                      <m:t>𝑃</m:t>
                                    </m:r>
                                  </m:sub>
                                </m:sSub>
                              </m:oMath>
                            </m:oMathPara>
                          </a14:m>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900" i="1">
                                        <a:effectLst/>
                                        <a:latin typeface="Cambria Math" panose="02040503050406030204" pitchFamily="18" charset="0"/>
                                      </a:rPr>
                                    </m:ctrlPr>
                                  </m:sSubSupPr>
                                  <m:e>
                                    <m:r>
                                      <a:rPr lang="en-US" sz="900">
                                        <a:effectLst/>
                                        <a:latin typeface="Cambria Math" panose="02040503050406030204" pitchFamily="18" charset="0"/>
                                      </a:rPr>
                                      <m:t>𝜎</m:t>
                                    </m:r>
                                  </m:e>
                                  <m:sub>
                                    <m:r>
                                      <a:rPr lang="en-US" sz="900">
                                        <a:effectLst/>
                                        <a:latin typeface="Cambria Math" panose="02040503050406030204" pitchFamily="18" charset="0"/>
                                      </a:rPr>
                                      <m:t>𝑃</m:t>
                                    </m:r>
                                  </m:sub>
                                  <m:sup>
                                    <m:r>
                                      <a:rPr lang="en-US" sz="900">
                                        <a:effectLst/>
                                        <a:latin typeface="Cambria Math" panose="02040503050406030204" pitchFamily="18" charset="0"/>
                                      </a:rPr>
                                      <m:t>2</m:t>
                                    </m:r>
                                  </m:sup>
                                </m:sSubSup>
                              </m:oMath>
                            </m:oMathPara>
                          </a14:m>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900" i="1">
                                        <a:effectLst/>
                                        <a:latin typeface="Cambria Math" panose="02040503050406030204" pitchFamily="18" charset="0"/>
                                      </a:rPr>
                                    </m:ctrlPr>
                                  </m:sSubPr>
                                  <m:e>
                                    <m:r>
                                      <a:rPr lang="en-US" sz="900">
                                        <a:effectLst/>
                                        <a:latin typeface="Cambria Math" panose="02040503050406030204" pitchFamily="18" charset="0"/>
                                      </a:rPr>
                                      <m:t>𝜇</m:t>
                                    </m:r>
                                  </m:e>
                                  <m:sub>
                                    <m:r>
                                      <a:rPr lang="en-US" sz="900">
                                        <a:effectLst/>
                                        <a:latin typeface="Cambria Math" panose="02040503050406030204" pitchFamily="18" charset="0"/>
                                      </a:rPr>
                                      <m:t>𝑃</m:t>
                                    </m:r>
                                  </m:sub>
                                </m:sSub>
                                <m:r>
                                  <a:rPr lang="en-US" sz="900">
                                    <a:effectLst/>
                                    <a:latin typeface="Cambria Math" panose="02040503050406030204" pitchFamily="18" charset="0"/>
                                  </a:rPr>
                                  <m:t>/</m:t>
                                </m:r>
                                <m:sSubSup>
                                  <m:sSubSupPr>
                                    <m:ctrlPr>
                                      <a:rPr lang="en-US" sz="900" i="1">
                                        <a:effectLst/>
                                        <a:latin typeface="Cambria Math" panose="02040503050406030204" pitchFamily="18" charset="0"/>
                                      </a:rPr>
                                    </m:ctrlPr>
                                  </m:sSubSupPr>
                                  <m:e>
                                    <m:r>
                                      <a:rPr lang="en-US" sz="900">
                                        <a:effectLst/>
                                        <a:latin typeface="Cambria Math" panose="02040503050406030204" pitchFamily="18" charset="0"/>
                                      </a:rPr>
                                      <m:t>𝜎</m:t>
                                    </m:r>
                                  </m:e>
                                  <m:sub>
                                    <m:r>
                                      <a:rPr lang="en-US" sz="900">
                                        <a:effectLst/>
                                        <a:latin typeface="Cambria Math" panose="02040503050406030204" pitchFamily="18" charset="0"/>
                                      </a:rPr>
                                      <m:t>𝑃</m:t>
                                    </m:r>
                                  </m:sub>
                                  <m:sup>
                                    <m:r>
                                      <a:rPr lang="en-US" sz="900">
                                        <a:effectLst/>
                                        <a:latin typeface="Cambria Math" panose="02040503050406030204" pitchFamily="18" charset="0"/>
                                      </a:rPr>
                                      <m:t>2</m:t>
                                    </m:r>
                                  </m:sup>
                                </m:sSubSup>
                              </m:oMath>
                            </m:oMathPara>
                          </a14:m>
                          <a:endParaRPr lang="en-US" sz="900" dirty="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00"/>
                      </a:ext>
                    </a:extLst>
                  </a:tr>
                  <a:tr h="263555">
                    <a:tc>
                      <a:txBody>
                        <a:bodyPr/>
                        <a:lstStyle/>
                        <a:p>
                          <a:pPr algn="ctr"/>
                          <a:r>
                            <a:rPr lang="en-US" sz="900" dirty="0">
                              <a:latin typeface="+mn-lt"/>
                            </a:rPr>
                            <a:t>1</a:t>
                          </a:r>
                        </a:p>
                      </a:txBody>
                      <a:tcPr marL="20116" marR="20116" marT="0" marB="0" anchor="ctr"/>
                    </a:tc>
                    <a:tc>
                      <a:txBody>
                        <a:bodyPr/>
                        <a:lstStyle/>
                        <a:p>
                          <a:pPr algn="ctr" fontAlgn="b"/>
                          <a:r>
                            <a:rPr lang="en-ID" sz="900" b="0" i="0" u="none" strike="noStrike" dirty="0">
                              <a:solidFill>
                                <a:srgbClr val="000000"/>
                              </a:solidFill>
                              <a:effectLst/>
                              <a:latin typeface="+mn-lt"/>
                            </a:rPr>
                            <a:t>0.00</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0.2370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0.0419</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0.6686</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0.0246</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0.0280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0.00081282</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0.00007158</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11.35511362</a:t>
                          </a:r>
                          <a:endParaRPr lang="en-US" sz="90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01"/>
                      </a:ext>
                    </a:extLst>
                  </a:tr>
                  <a:tr h="263555">
                    <a:tc>
                      <a:txBody>
                        <a:bodyPr/>
                        <a:lstStyle/>
                        <a:p>
                          <a:pPr algn="ctr"/>
                          <a:r>
                            <a:rPr lang="en-US" sz="900" dirty="0">
                              <a:latin typeface="+mn-lt"/>
                            </a:rPr>
                            <a:t>2</a:t>
                          </a:r>
                        </a:p>
                      </a:txBody>
                      <a:tcPr marL="20116" marR="20116" marT="0" marB="0" anchor="ctr"/>
                    </a:tc>
                    <a:tc>
                      <a:txBody>
                        <a:bodyPr/>
                        <a:lstStyle/>
                        <a:p>
                          <a:pPr algn="ctr" fontAlgn="b"/>
                          <a:r>
                            <a:rPr lang="en-ID" sz="900" b="0" i="0" u="none" strike="noStrike" dirty="0">
                              <a:solidFill>
                                <a:srgbClr val="000000"/>
                              </a:solidFill>
                              <a:effectLst/>
                              <a:latin typeface="+mn-lt"/>
                            </a:rPr>
                            <a:t>0.01</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0.2159</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0.0487</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0.7091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0.0194</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0.0069</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0.00085369</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0.00007188</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11.87584679</a:t>
                          </a:r>
                          <a:endParaRPr lang="en-US" sz="90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02"/>
                      </a:ext>
                    </a:extLst>
                  </a:tr>
                  <a:tr h="263555">
                    <a:tc>
                      <a:txBody>
                        <a:bodyPr/>
                        <a:lstStyle/>
                        <a:p>
                          <a:pPr algn="ctr"/>
                          <a:r>
                            <a:rPr lang="en-US" sz="900" dirty="0">
                              <a:latin typeface="+mn-lt"/>
                            </a:rPr>
                            <a:t>3</a:t>
                          </a:r>
                        </a:p>
                      </a:txBody>
                      <a:tcPr marL="20116" marR="20116" marT="0" marB="0" anchor="ctr"/>
                    </a:tc>
                    <a:tc>
                      <a:txBody>
                        <a:bodyPr/>
                        <a:lstStyle/>
                        <a:p>
                          <a:pPr algn="ctr" fontAlgn="b"/>
                          <a:r>
                            <a:rPr lang="en-ID" sz="900" b="0" i="0" u="none" strike="noStrike" dirty="0">
                              <a:solidFill>
                                <a:srgbClr val="000000"/>
                              </a:solidFill>
                              <a:effectLst/>
                              <a:latin typeface="+mn-lt"/>
                            </a:rPr>
                            <a:t>0.02</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0.1859</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0.0576</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0.7454</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0.0112</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0.00089456</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0.00007285</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12.28026995</a:t>
                          </a:r>
                          <a:endParaRPr lang="en-US" sz="90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03"/>
                      </a:ext>
                    </a:extLst>
                  </a:tr>
                  <a:tr h="263555">
                    <a:tc>
                      <a:txBody>
                        <a:bodyPr/>
                        <a:lstStyle/>
                        <a:p>
                          <a:pPr algn="ctr"/>
                          <a:r>
                            <a:rPr lang="en-US" sz="900" dirty="0">
                              <a:latin typeface="+mn-lt"/>
                            </a:rPr>
                            <a:t>4</a:t>
                          </a:r>
                        </a:p>
                      </a:txBody>
                      <a:tcPr marL="20116" marR="20116" marT="0" marB="0" anchor="ctr"/>
                    </a:tc>
                    <a:tc>
                      <a:txBody>
                        <a:bodyPr/>
                        <a:lstStyle/>
                        <a:p>
                          <a:pPr algn="ctr" fontAlgn="b"/>
                          <a:r>
                            <a:rPr lang="en-ID" sz="900" b="0" i="0" u="none" strike="noStrike" dirty="0">
                              <a:solidFill>
                                <a:srgbClr val="000000"/>
                              </a:solidFill>
                              <a:effectLst/>
                              <a:latin typeface="+mn-lt"/>
                            </a:rPr>
                            <a:t>0.10</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0.1514</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0.0673</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0.7797</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0.0016</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0.00093543</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0.00007463</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12.53405635</a:t>
                          </a:r>
                          <a:endParaRPr lang="en-US" sz="90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04"/>
                      </a:ext>
                    </a:extLst>
                  </a:tr>
                  <a:tr h="263555">
                    <a:tc>
                      <a:txBody>
                        <a:bodyPr/>
                        <a:lstStyle/>
                        <a:p>
                          <a:pPr algn="ctr"/>
                          <a:r>
                            <a:rPr lang="en-US" sz="900" b="1" dirty="0">
                              <a:latin typeface="+mn-lt"/>
                            </a:rPr>
                            <a:t>5</a:t>
                          </a:r>
                        </a:p>
                      </a:txBody>
                      <a:tcPr marL="20116" marR="20116" marT="0" marB="0" anchor="ctr"/>
                    </a:tc>
                    <a:tc>
                      <a:txBody>
                        <a:bodyPr/>
                        <a:lstStyle/>
                        <a:p>
                          <a:pPr algn="ctr" fontAlgn="b"/>
                          <a:r>
                            <a:rPr lang="en-ID" sz="900" b="1" i="0" u="none" strike="noStrike" dirty="0">
                              <a:solidFill>
                                <a:srgbClr val="000000"/>
                              </a:solidFill>
                              <a:effectLst/>
                              <a:latin typeface="+mn-lt"/>
                            </a:rPr>
                            <a:t>0.04</a:t>
                          </a:r>
                        </a:p>
                      </a:txBody>
                      <a:tcPr marL="9525" marR="9525" marT="9525" marB="0" anchor="ctr"/>
                    </a:tc>
                    <a:tc>
                      <a:txBody>
                        <a:bodyPr/>
                        <a:lstStyle/>
                        <a:p>
                          <a:pPr marL="0" marR="0" algn="ctr">
                            <a:lnSpc>
                              <a:spcPct val="107000"/>
                            </a:lnSpc>
                            <a:spcBef>
                              <a:spcPts val="0"/>
                            </a:spcBef>
                            <a:spcAft>
                              <a:spcPts val="0"/>
                            </a:spcAft>
                          </a:pPr>
                          <a:r>
                            <a:rPr lang="id-ID" sz="900" b="1" dirty="0">
                              <a:effectLst/>
                              <a:latin typeface="+mn-lt"/>
                            </a:rPr>
                            <a:t>0.1096</a:t>
                          </a:r>
                          <a:endParaRPr lang="en-US" sz="900" b="1"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b="1" dirty="0">
                              <a:effectLst/>
                              <a:latin typeface="+mn-lt"/>
                            </a:rPr>
                            <a:t>0.0767</a:t>
                          </a:r>
                          <a:endParaRPr lang="en-US" sz="900" b="1"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b="1" dirty="0">
                              <a:effectLst/>
                              <a:latin typeface="+mn-lt"/>
                            </a:rPr>
                            <a:t>0.8137</a:t>
                          </a:r>
                          <a:endParaRPr lang="en-US" sz="900" b="1"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b="1" dirty="0">
                              <a:effectLst/>
                              <a:latin typeface="+mn-lt"/>
                            </a:rPr>
                            <a:t>0.0000</a:t>
                          </a:r>
                          <a:endParaRPr lang="en-US" sz="900" b="1"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b="1" dirty="0">
                              <a:effectLst/>
                              <a:latin typeface="+mn-lt"/>
                            </a:rPr>
                            <a:t>0.0000</a:t>
                          </a:r>
                          <a:endParaRPr lang="en-US" sz="900" b="1"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b="1">
                              <a:effectLst/>
                              <a:latin typeface="+mn-lt"/>
                            </a:rPr>
                            <a:t>1</a:t>
                          </a:r>
                          <a:endParaRPr lang="en-US" sz="900" b="1">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b="1">
                              <a:effectLst/>
                              <a:latin typeface="+mn-lt"/>
                            </a:rPr>
                            <a:t>0.00097631</a:t>
                          </a:r>
                          <a:endParaRPr lang="en-US" sz="900" b="1">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b="1">
                              <a:effectLst/>
                              <a:latin typeface="+mn-lt"/>
                            </a:rPr>
                            <a:t>0.00007730</a:t>
                          </a:r>
                          <a:endParaRPr lang="en-US" sz="900" b="1">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b="1" dirty="0">
                              <a:effectLst/>
                              <a:latin typeface="+mn-lt"/>
                            </a:rPr>
                            <a:t>12.62983500</a:t>
                          </a:r>
                          <a:endParaRPr lang="en-US" sz="900" b="1" dirty="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05"/>
                      </a:ext>
                    </a:extLst>
                  </a:tr>
                  <a:tr h="263555">
                    <a:tc>
                      <a:txBody>
                        <a:bodyPr/>
                        <a:lstStyle/>
                        <a:p>
                          <a:pPr algn="ctr"/>
                          <a:r>
                            <a:rPr lang="en-US" sz="900" dirty="0">
                              <a:latin typeface="+mn-lt"/>
                            </a:rPr>
                            <a:t>6</a:t>
                          </a:r>
                        </a:p>
                      </a:txBody>
                      <a:tcPr marL="20116" marR="20116" marT="0" marB="0" anchor="ctr"/>
                    </a:tc>
                    <a:tc>
                      <a:txBody>
                        <a:bodyPr/>
                        <a:lstStyle/>
                        <a:p>
                          <a:pPr algn="ctr" fontAlgn="b"/>
                          <a:r>
                            <a:rPr lang="en-ID" sz="900" b="0" i="0" u="none" strike="noStrike">
                              <a:solidFill>
                                <a:srgbClr val="000000"/>
                              </a:solidFill>
                              <a:effectLst/>
                              <a:latin typeface="+mn-lt"/>
                            </a:rPr>
                            <a:t>0.05</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0.0663</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0.0860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0.8477</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dirty="0">
                              <a:effectLst/>
                              <a:latin typeface="+mn-lt"/>
                            </a:rPr>
                            <a:t>1</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0.00101718</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0.00008094</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12.56687033</a:t>
                          </a:r>
                          <a:endParaRPr lang="en-US" sz="900" dirty="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06"/>
                      </a:ext>
                    </a:extLst>
                  </a:tr>
                  <a:tr h="263555">
                    <a:tc>
                      <a:txBody>
                        <a:bodyPr/>
                        <a:lstStyle/>
                        <a:p>
                          <a:pPr algn="ctr"/>
                          <a:r>
                            <a:rPr lang="en-US" sz="900" dirty="0">
                              <a:latin typeface="+mn-lt"/>
                            </a:rPr>
                            <a:t>7</a:t>
                          </a:r>
                        </a:p>
                      </a:txBody>
                      <a:tcPr marL="20116" marR="20116" marT="0" marB="0" anchor="ctr"/>
                    </a:tc>
                    <a:tc>
                      <a:txBody>
                        <a:bodyPr/>
                        <a:lstStyle/>
                        <a:p>
                          <a:pPr algn="ctr" fontAlgn="b"/>
                          <a:r>
                            <a:rPr lang="en-ID" sz="900" b="0" i="0" u="none" strike="noStrike" dirty="0">
                              <a:solidFill>
                                <a:srgbClr val="000000"/>
                              </a:solidFill>
                              <a:effectLst/>
                              <a:latin typeface="+mn-lt"/>
                            </a:rPr>
                            <a:t>0.06</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0.0231</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0.0953</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0.8816</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dirty="0">
                              <a:effectLst/>
                              <a:latin typeface="+mn-lt"/>
                            </a:rPr>
                            <a:t>1</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0.00105805</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0.00008555</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12.36730459</a:t>
                          </a:r>
                          <a:endParaRPr lang="en-US" sz="90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07"/>
                      </a:ext>
                    </a:extLst>
                  </a:tr>
                  <a:tr h="263555">
                    <a:tc>
                      <a:txBody>
                        <a:bodyPr/>
                        <a:lstStyle/>
                        <a:p>
                          <a:pPr algn="ctr"/>
                          <a:r>
                            <a:rPr lang="en-US" sz="900" dirty="0">
                              <a:latin typeface="+mn-lt"/>
                            </a:rPr>
                            <a:t>8</a:t>
                          </a:r>
                        </a:p>
                      </a:txBody>
                      <a:tcPr marL="20116" marR="20116" marT="0" marB="0" anchor="ctr"/>
                    </a:tc>
                    <a:tc>
                      <a:txBody>
                        <a:bodyPr/>
                        <a:lstStyle/>
                        <a:p>
                          <a:pPr algn="ctr" fontAlgn="b"/>
                          <a:r>
                            <a:rPr lang="en-ID" sz="900" b="0" i="0" u="none" strike="noStrike">
                              <a:solidFill>
                                <a:srgbClr val="000000"/>
                              </a:solidFill>
                              <a:effectLst/>
                              <a:latin typeface="+mn-lt"/>
                            </a:rPr>
                            <a:t>0.10</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0.1190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0.8810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0.00109892</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0.00009159</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11.99759146</a:t>
                          </a:r>
                          <a:endParaRPr lang="en-US" sz="90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08"/>
                      </a:ext>
                    </a:extLst>
                  </a:tr>
                  <a:tr h="263555">
                    <a:tc>
                      <a:txBody>
                        <a:bodyPr/>
                        <a:lstStyle/>
                        <a:p>
                          <a:pPr algn="ctr"/>
                          <a:r>
                            <a:rPr lang="en-US" sz="900" dirty="0">
                              <a:latin typeface="+mn-lt"/>
                            </a:rPr>
                            <a:t>9</a:t>
                          </a:r>
                        </a:p>
                      </a:txBody>
                      <a:tcPr marL="20116" marR="20116" marT="0" marB="0" anchor="ctr"/>
                    </a:tc>
                    <a:tc>
                      <a:txBody>
                        <a:bodyPr/>
                        <a:lstStyle/>
                        <a:p>
                          <a:pPr algn="ctr" fontAlgn="b"/>
                          <a:r>
                            <a:rPr lang="en-ID" sz="900" b="0" i="0" u="none" strike="noStrike" dirty="0">
                              <a:solidFill>
                                <a:srgbClr val="000000"/>
                              </a:solidFill>
                              <a:effectLst/>
                              <a:latin typeface="+mn-lt"/>
                            </a:rPr>
                            <a:t>0.16</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0.1590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0.8410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dirty="0">
                              <a:effectLst/>
                              <a:latin typeface="+mn-lt"/>
                            </a:rPr>
                            <a:t>1</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0.00113979</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0.00010223</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11.14912096</a:t>
                          </a:r>
                          <a:endParaRPr lang="en-US" sz="90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09"/>
                      </a:ext>
                    </a:extLst>
                  </a:tr>
                  <a:tr h="263555">
                    <a:tc>
                      <a:txBody>
                        <a:bodyPr/>
                        <a:lstStyle/>
                        <a:p>
                          <a:pPr algn="ctr"/>
                          <a:r>
                            <a:rPr lang="en-US" sz="900" dirty="0">
                              <a:latin typeface="+mn-lt"/>
                            </a:rPr>
                            <a:t>:</a:t>
                          </a:r>
                        </a:p>
                      </a:txBody>
                      <a:tcPr marL="20116" marR="20116" marT="0" marB="0" anchor="ctr"/>
                    </a:tc>
                    <a:tc>
                      <a:txBody>
                        <a:bodyPr/>
                        <a:lstStyle/>
                        <a:p>
                          <a:pPr algn="ctr" fontAlgn="b"/>
                          <a:r>
                            <a:rPr lang="en-US" sz="900" b="0" i="0" u="none" strike="noStrike" dirty="0">
                              <a:solidFill>
                                <a:srgbClr val="000000"/>
                              </a:solidFill>
                              <a:effectLst/>
                              <a:latin typeface="+mn-lt"/>
                            </a:rPr>
                            <a:t>:</a:t>
                          </a:r>
                          <a:endParaRPr lang="en-ID" sz="900" b="0" i="0" u="none" strike="noStrike" dirty="0">
                            <a:solidFill>
                              <a:srgbClr val="000000"/>
                            </a:solidFill>
                            <a:effectLst/>
                            <a:latin typeface="+mn-lt"/>
                          </a:endParaRPr>
                        </a:p>
                      </a:txBody>
                      <a:tcPr marL="9525" marR="9525" marT="9525"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extLst>
                      <a:ext uri="{0D108BD9-81ED-4DB2-BD59-A6C34878D82A}">
                        <a16:rowId xmlns:a16="http://schemas.microsoft.com/office/drawing/2014/main" val="10010"/>
                      </a:ext>
                    </a:extLst>
                  </a:tr>
                  <a:tr h="263555">
                    <a:tc>
                      <a:txBody>
                        <a:bodyPr/>
                        <a:lstStyle/>
                        <a:p>
                          <a:pPr algn="ctr"/>
                          <a:r>
                            <a:rPr lang="en-US" sz="900" dirty="0">
                              <a:latin typeface="+mn-lt"/>
                            </a:rPr>
                            <a:t>26</a:t>
                          </a:r>
                        </a:p>
                      </a:txBody>
                      <a:tcPr marL="20116" marR="20116" marT="0" marB="0" anchor="ctr"/>
                    </a:tc>
                    <a:tc>
                      <a:txBody>
                        <a:bodyPr/>
                        <a:lstStyle/>
                        <a:p>
                          <a:pPr algn="ctr" fontAlgn="b"/>
                          <a:r>
                            <a:rPr lang="en-ID" sz="900" b="0" i="0" u="none" strike="noStrike" dirty="0">
                              <a:solidFill>
                                <a:srgbClr val="000000"/>
                              </a:solidFill>
                              <a:effectLst/>
                              <a:latin typeface="+mn-lt"/>
                            </a:rPr>
                            <a:t>1.24</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0.8398</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0.1602</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dirty="0">
                              <a:effectLst/>
                              <a:latin typeface="+mn-lt"/>
                            </a:rPr>
                            <a:t>1</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0.00183460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0.00107751</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1.70263009</a:t>
                          </a:r>
                          <a:endParaRPr lang="en-US" sz="900" dirty="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26"/>
                      </a:ext>
                    </a:extLst>
                  </a:tr>
                  <a:tr h="263555">
                    <a:tc>
                      <a:txBody>
                        <a:bodyPr/>
                        <a:lstStyle/>
                        <a:p>
                          <a:pPr algn="ctr"/>
                          <a:r>
                            <a:rPr lang="en-US" sz="900" dirty="0">
                              <a:latin typeface="+mn-lt"/>
                            </a:rPr>
                            <a:t>27</a:t>
                          </a:r>
                        </a:p>
                      </a:txBody>
                      <a:tcPr marL="20116" marR="20116" marT="0" marB="0" anchor="ctr"/>
                    </a:tc>
                    <a:tc>
                      <a:txBody>
                        <a:bodyPr/>
                        <a:lstStyle/>
                        <a:p>
                          <a:pPr algn="ctr" fontAlgn="b"/>
                          <a:r>
                            <a:rPr lang="en-ID" sz="900" b="0" i="0" u="none" strike="noStrike" dirty="0">
                              <a:solidFill>
                                <a:srgbClr val="000000"/>
                              </a:solidFill>
                              <a:effectLst/>
                              <a:latin typeface="+mn-lt"/>
                            </a:rPr>
                            <a:t>1.31</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0.8799</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0.1201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0.00187547</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0.00118161</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1.58721452</a:t>
                          </a:r>
                          <a:endParaRPr lang="en-US" sz="900" dirty="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27"/>
                      </a:ext>
                    </a:extLst>
                  </a:tr>
                  <a:tr h="263555">
                    <a:tc>
                      <a:txBody>
                        <a:bodyPr/>
                        <a:lstStyle/>
                        <a:p>
                          <a:pPr algn="ctr"/>
                          <a:r>
                            <a:rPr lang="en-US" sz="900" dirty="0">
                              <a:latin typeface="+mn-lt"/>
                            </a:rPr>
                            <a:t>28</a:t>
                          </a:r>
                        </a:p>
                      </a:txBody>
                      <a:tcPr marL="20116" marR="20116" marT="0" marB="0" anchor="ctr"/>
                    </a:tc>
                    <a:tc>
                      <a:txBody>
                        <a:bodyPr/>
                        <a:lstStyle/>
                        <a:p>
                          <a:pPr algn="ctr" fontAlgn="b"/>
                          <a:r>
                            <a:rPr lang="en-ID" sz="900" b="0" i="0" u="none" strike="noStrike" dirty="0">
                              <a:solidFill>
                                <a:srgbClr val="000000"/>
                              </a:solidFill>
                              <a:effectLst/>
                              <a:latin typeface="+mn-lt"/>
                            </a:rPr>
                            <a:t>1.37</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0.9199</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0.0801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0.00191634</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0.00129090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1.48449363</a:t>
                          </a:r>
                          <a:endParaRPr lang="en-US" sz="900" dirty="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28"/>
                      </a:ext>
                    </a:extLst>
                  </a:tr>
                  <a:tr h="263555">
                    <a:tc>
                      <a:txBody>
                        <a:bodyPr/>
                        <a:lstStyle/>
                        <a:p>
                          <a:pPr algn="ctr"/>
                          <a:r>
                            <a:rPr lang="en-US" sz="900" dirty="0">
                              <a:latin typeface="+mn-lt"/>
                            </a:rPr>
                            <a:t>29</a:t>
                          </a:r>
                        </a:p>
                      </a:txBody>
                      <a:tcPr marL="20116" marR="20116" marT="0" marB="0" anchor="ctr"/>
                    </a:tc>
                    <a:tc>
                      <a:txBody>
                        <a:bodyPr/>
                        <a:lstStyle/>
                        <a:p>
                          <a:pPr algn="ctr" fontAlgn="b"/>
                          <a:r>
                            <a:rPr lang="en-ID" sz="900" b="0" i="0" u="none" strike="noStrike" dirty="0">
                              <a:solidFill>
                                <a:srgbClr val="000000"/>
                              </a:solidFill>
                              <a:effectLst/>
                              <a:latin typeface="+mn-lt"/>
                            </a:rPr>
                            <a:t>1.43</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0.9600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0.0400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0.00195721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0.00140539</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1.39264427</a:t>
                          </a:r>
                          <a:endParaRPr lang="en-US" sz="900" dirty="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29"/>
                      </a:ext>
                    </a:extLst>
                  </a:tr>
                  <a:tr h="263555">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30</a:t>
                          </a:r>
                        </a:p>
                      </a:txBody>
                      <a:tcPr marL="20116" marR="20116" marT="0" marB="0" anchor="ctr"/>
                    </a:tc>
                    <a:tc>
                      <a:txBody>
                        <a:bodyPr/>
                        <a:lstStyle/>
                        <a:p>
                          <a:pPr algn="ctr" fontAlgn="b"/>
                          <a:r>
                            <a:rPr lang="en-ID" sz="900" b="0" i="0" u="none" strike="noStrike" dirty="0">
                              <a:solidFill>
                                <a:srgbClr val="000000"/>
                              </a:solidFill>
                              <a:effectLst/>
                              <a:latin typeface="+mn-lt"/>
                            </a:rPr>
                            <a:t>NA</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1.0000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0.00199808</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0.00152507</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1.31015626</a:t>
                          </a:r>
                          <a:endParaRPr lang="en-US" sz="900" dirty="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30"/>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2755103171"/>
                  </p:ext>
                </p:extLst>
              </p:nvPr>
            </p:nvGraphicFramePr>
            <p:xfrm>
              <a:off x="3471641" y="320462"/>
              <a:ext cx="5508103" cy="4258242"/>
            </p:xfrm>
            <a:graphic>
              <a:graphicData uri="http://schemas.openxmlformats.org/drawingml/2006/table">
                <a:tbl>
                  <a:tblPr firstRow="1" firstCol="1" bandRow="1">
                    <a:tableStyleId>{5C22544A-7EE6-4342-B048-85BDC9FD1C3A}</a:tableStyleId>
                  </a:tblPr>
                  <a:tblGrid>
                    <a:gridCol w="269707">
                      <a:extLst>
                        <a:ext uri="{9D8B030D-6E8A-4147-A177-3AD203B41FA5}">
                          <a16:colId xmlns:a16="http://schemas.microsoft.com/office/drawing/2014/main" val="20000"/>
                        </a:ext>
                      </a:extLst>
                    </a:gridCol>
                    <a:gridCol w="302522">
                      <a:extLst>
                        <a:ext uri="{9D8B030D-6E8A-4147-A177-3AD203B41FA5}">
                          <a16:colId xmlns:a16="http://schemas.microsoft.com/office/drawing/2014/main" val="2815907135"/>
                        </a:ext>
                      </a:extLst>
                    </a:gridCol>
                    <a:gridCol w="466697">
                      <a:extLst>
                        <a:ext uri="{9D8B030D-6E8A-4147-A177-3AD203B41FA5}">
                          <a16:colId xmlns:a16="http://schemas.microsoft.com/office/drawing/2014/main" val="20001"/>
                        </a:ext>
                      </a:extLst>
                    </a:gridCol>
                    <a:gridCol w="466697">
                      <a:extLst>
                        <a:ext uri="{9D8B030D-6E8A-4147-A177-3AD203B41FA5}">
                          <a16:colId xmlns:a16="http://schemas.microsoft.com/office/drawing/2014/main" val="20002"/>
                        </a:ext>
                      </a:extLst>
                    </a:gridCol>
                    <a:gridCol w="466697">
                      <a:extLst>
                        <a:ext uri="{9D8B030D-6E8A-4147-A177-3AD203B41FA5}">
                          <a16:colId xmlns:a16="http://schemas.microsoft.com/office/drawing/2014/main" val="20003"/>
                        </a:ext>
                      </a:extLst>
                    </a:gridCol>
                    <a:gridCol w="466697">
                      <a:extLst>
                        <a:ext uri="{9D8B030D-6E8A-4147-A177-3AD203B41FA5}">
                          <a16:colId xmlns:a16="http://schemas.microsoft.com/office/drawing/2014/main" val="20004"/>
                        </a:ext>
                      </a:extLst>
                    </a:gridCol>
                    <a:gridCol w="466697">
                      <a:extLst>
                        <a:ext uri="{9D8B030D-6E8A-4147-A177-3AD203B41FA5}">
                          <a16:colId xmlns:a16="http://schemas.microsoft.com/office/drawing/2014/main" val="20005"/>
                        </a:ext>
                      </a:extLst>
                    </a:gridCol>
                    <a:gridCol w="284059">
                      <a:extLst>
                        <a:ext uri="{9D8B030D-6E8A-4147-A177-3AD203B41FA5}">
                          <a16:colId xmlns:a16="http://schemas.microsoft.com/office/drawing/2014/main" val="20006"/>
                        </a:ext>
                      </a:extLst>
                    </a:gridCol>
                    <a:gridCol w="748113">
                      <a:extLst>
                        <a:ext uri="{9D8B030D-6E8A-4147-A177-3AD203B41FA5}">
                          <a16:colId xmlns:a16="http://schemas.microsoft.com/office/drawing/2014/main" val="20007"/>
                        </a:ext>
                      </a:extLst>
                    </a:gridCol>
                    <a:gridCol w="748113">
                      <a:extLst>
                        <a:ext uri="{9D8B030D-6E8A-4147-A177-3AD203B41FA5}">
                          <a16:colId xmlns:a16="http://schemas.microsoft.com/office/drawing/2014/main" val="20008"/>
                        </a:ext>
                      </a:extLst>
                    </a:gridCol>
                    <a:gridCol w="822104">
                      <a:extLst>
                        <a:ext uri="{9D8B030D-6E8A-4147-A177-3AD203B41FA5}">
                          <a16:colId xmlns:a16="http://schemas.microsoft.com/office/drawing/2014/main" val="20009"/>
                        </a:ext>
                      </a:extLst>
                    </a:gridCol>
                  </a:tblGrid>
                  <a:tr h="304917">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NO</a:t>
                          </a:r>
                        </a:p>
                      </a:txBody>
                      <a:tcPr marL="20116" marR="20116" marT="0" marB="0" anchor="ctr"/>
                    </a:tc>
                    <a:tc>
                      <a:txBody>
                        <a:bodyPr/>
                        <a:lstStyle/>
                        <a:p>
                          <a:pPr algn="ctr" fontAlgn="b"/>
                          <a:r>
                            <a:rPr lang="en-ID" sz="900" b="0" i="0" u="none" strike="noStrike" dirty="0">
                              <a:solidFill>
                                <a:schemeClr val="bg1"/>
                              </a:solidFill>
                              <a:effectLst/>
                              <a:latin typeface="+mn-lt"/>
                            </a:rPr>
                            <a:t>t</a:t>
                          </a:r>
                        </a:p>
                      </a:txBody>
                      <a:tcPr marL="9525" marR="9525" marT="9525" marB="0" anchor="ctr"/>
                    </a:tc>
                    <a:tc>
                      <a:txBody>
                        <a:bodyPr/>
                        <a:lstStyle/>
                        <a:p>
                          <a:pPr marL="0" marR="0" algn="ctr">
                            <a:lnSpc>
                              <a:spcPct val="107000"/>
                            </a:lnSpc>
                            <a:spcBef>
                              <a:spcPts val="0"/>
                            </a:spcBef>
                            <a:spcAft>
                              <a:spcPts val="0"/>
                            </a:spcAft>
                          </a:pPr>
                          <a:r>
                            <a:rPr lang="en-ID" sz="900" dirty="0">
                              <a:effectLst/>
                              <a:latin typeface="+mn-lt"/>
                            </a:rPr>
                            <a:t>ICBP</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dirty="0">
                              <a:effectLst/>
                              <a:latin typeface="+mn-lt"/>
                            </a:rPr>
                            <a:t>GIAA</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a:effectLst/>
                              <a:latin typeface="+mn-lt"/>
                            </a:rPr>
                            <a:t>BBCA</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dirty="0">
                              <a:effectLst/>
                              <a:latin typeface="+mn-lt"/>
                            </a:rPr>
                            <a:t>ANTM</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dirty="0">
                              <a:effectLst/>
                              <a:latin typeface="+mn-lt"/>
                            </a:rPr>
                            <a:t>KLBF</a:t>
                          </a:r>
                          <a:endParaRPr lang="en-US" sz="900" dirty="0">
                            <a:effectLst/>
                            <a:latin typeface="+mn-lt"/>
                            <a:ea typeface="Times New Roman" panose="02020603050405020304" pitchFamily="18" charset="0"/>
                          </a:endParaRPr>
                        </a:p>
                      </a:txBody>
                      <a:tcPr marL="20116" marR="20116" marT="0" marB="0" anchor="ctr"/>
                    </a:tc>
                    <a:tc>
                      <a:txBody>
                        <a:bodyPr/>
                        <a:lstStyle/>
                        <a:p>
                          <a:endParaRPr lang="en-US"/>
                        </a:p>
                      </a:txBody>
                      <a:tcPr marL="20116" marR="20116" marT="0" marB="0" anchor="ctr">
                        <a:blipFill>
                          <a:blip r:embed="rId3"/>
                          <a:stretch>
                            <a:fillRect l="-1017021" t="-2000" r="-819149" b="-1304000"/>
                          </a:stretch>
                        </a:blipFill>
                      </a:tcPr>
                    </a:tc>
                    <a:tc>
                      <a:txBody>
                        <a:bodyPr/>
                        <a:lstStyle/>
                        <a:p>
                          <a:endParaRPr lang="en-US"/>
                        </a:p>
                      </a:txBody>
                      <a:tcPr marL="20116" marR="20116" marT="0" marB="0" anchor="ctr">
                        <a:blipFill>
                          <a:blip r:embed="rId3"/>
                          <a:stretch>
                            <a:fillRect l="-426829" t="-2000" r="-213008" b="-1304000"/>
                          </a:stretch>
                        </a:blipFill>
                      </a:tcPr>
                    </a:tc>
                    <a:tc>
                      <a:txBody>
                        <a:bodyPr/>
                        <a:lstStyle/>
                        <a:p>
                          <a:endParaRPr lang="en-US"/>
                        </a:p>
                      </a:txBody>
                      <a:tcPr marL="20116" marR="20116" marT="0" marB="0" anchor="ctr">
                        <a:blipFill>
                          <a:blip r:embed="rId3"/>
                          <a:stretch>
                            <a:fillRect l="-526829" t="-2000" r="-113008" b="-1304000"/>
                          </a:stretch>
                        </a:blipFill>
                      </a:tcPr>
                    </a:tc>
                    <a:tc>
                      <a:txBody>
                        <a:bodyPr/>
                        <a:lstStyle/>
                        <a:p>
                          <a:endParaRPr lang="en-US"/>
                        </a:p>
                      </a:txBody>
                      <a:tcPr marL="20116" marR="20116" marT="0" marB="0" anchor="ctr">
                        <a:blipFill>
                          <a:blip r:embed="rId3"/>
                          <a:stretch>
                            <a:fillRect l="-571111" t="-2000" r="-2963" b="-1304000"/>
                          </a:stretch>
                        </a:blipFill>
                      </a:tcPr>
                    </a:tc>
                    <a:extLst>
                      <a:ext uri="{0D108BD9-81ED-4DB2-BD59-A6C34878D82A}">
                        <a16:rowId xmlns:a16="http://schemas.microsoft.com/office/drawing/2014/main" val="10000"/>
                      </a:ext>
                    </a:extLst>
                  </a:tr>
                  <a:tr h="263555">
                    <a:tc>
                      <a:txBody>
                        <a:bodyPr/>
                        <a:lstStyle/>
                        <a:p>
                          <a:pPr algn="ctr"/>
                          <a:r>
                            <a:rPr lang="en-US" sz="900" dirty="0">
                              <a:latin typeface="+mn-lt"/>
                            </a:rPr>
                            <a:t>1</a:t>
                          </a:r>
                        </a:p>
                      </a:txBody>
                      <a:tcPr marL="20116" marR="20116" marT="0" marB="0" anchor="ctr"/>
                    </a:tc>
                    <a:tc>
                      <a:txBody>
                        <a:bodyPr/>
                        <a:lstStyle/>
                        <a:p>
                          <a:pPr algn="ctr" fontAlgn="b"/>
                          <a:r>
                            <a:rPr lang="en-ID" sz="900" b="0" i="0" u="none" strike="noStrike" dirty="0">
                              <a:solidFill>
                                <a:srgbClr val="000000"/>
                              </a:solidFill>
                              <a:effectLst/>
                              <a:latin typeface="+mn-lt"/>
                            </a:rPr>
                            <a:t>0.00</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0.2370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0.0419</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0.6686</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0.0246</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0.0280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0.00081282</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0.00007158</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11.35511362</a:t>
                          </a:r>
                          <a:endParaRPr lang="en-US" sz="90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01"/>
                      </a:ext>
                    </a:extLst>
                  </a:tr>
                  <a:tr h="263555">
                    <a:tc>
                      <a:txBody>
                        <a:bodyPr/>
                        <a:lstStyle/>
                        <a:p>
                          <a:pPr algn="ctr"/>
                          <a:r>
                            <a:rPr lang="en-US" sz="900" dirty="0">
                              <a:latin typeface="+mn-lt"/>
                            </a:rPr>
                            <a:t>2</a:t>
                          </a:r>
                        </a:p>
                      </a:txBody>
                      <a:tcPr marL="20116" marR="20116" marT="0" marB="0" anchor="ctr"/>
                    </a:tc>
                    <a:tc>
                      <a:txBody>
                        <a:bodyPr/>
                        <a:lstStyle/>
                        <a:p>
                          <a:pPr algn="ctr" fontAlgn="b"/>
                          <a:r>
                            <a:rPr lang="en-ID" sz="900" b="0" i="0" u="none" strike="noStrike" dirty="0">
                              <a:solidFill>
                                <a:srgbClr val="000000"/>
                              </a:solidFill>
                              <a:effectLst/>
                              <a:latin typeface="+mn-lt"/>
                            </a:rPr>
                            <a:t>0.01</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0.2159</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0.0487</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0.7091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0.0194</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0.0069</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0.00085369</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0.00007188</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11.87584679</a:t>
                          </a:r>
                          <a:endParaRPr lang="en-US" sz="90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02"/>
                      </a:ext>
                    </a:extLst>
                  </a:tr>
                  <a:tr h="263555">
                    <a:tc>
                      <a:txBody>
                        <a:bodyPr/>
                        <a:lstStyle/>
                        <a:p>
                          <a:pPr algn="ctr"/>
                          <a:r>
                            <a:rPr lang="en-US" sz="900" dirty="0">
                              <a:latin typeface="+mn-lt"/>
                            </a:rPr>
                            <a:t>3</a:t>
                          </a:r>
                        </a:p>
                      </a:txBody>
                      <a:tcPr marL="20116" marR="20116" marT="0" marB="0" anchor="ctr"/>
                    </a:tc>
                    <a:tc>
                      <a:txBody>
                        <a:bodyPr/>
                        <a:lstStyle/>
                        <a:p>
                          <a:pPr algn="ctr" fontAlgn="b"/>
                          <a:r>
                            <a:rPr lang="en-ID" sz="900" b="0" i="0" u="none" strike="noStrike" dirty="0">
                              <a:solidFill>
                                <a:srgbClr val="000000"/>
                              </a:solidFill>
                              <a:effectLst/>
                              <a:latin typeface="+mn-lt"/>
                            </a:rPr>
                            <a:t>0.02</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0.1859</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0.0576</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0.7454</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0.0112</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0.00089456</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0.00007285</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12.28026995</a:t>
                          </a:r>
                          <a:endParaRPr lang="en-US" sz="90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03"/>
                      </a:ext>
                    </a:extLst>
                  </a:tr>
                  <a:tr h="263555">
                    <a:tc>
                      <a:txBody>
                        <a:bodyPr/>
                        <a:lstStyle/>
                        <a:p>
                          <a:pPr algn="ctr"/>
                          <a:r>
                            <a:rPr lang="en-US" sz="900" dirty="0">
                              <a:latin typeface="+mn-lt"/>
                            </a:rPr>
                            <a:t>4</a:t>
                          </a:r>
                        </a:p>
                      </a:txBody>
                      <a:tcPr marL="20116" marR="20116" marT="0" marB="0" anchor="ctr"/>
                    </a:tc>
                    <a:tc>
                      <a:txBody>
                        <a:bodyPr/>
                        <a:lstStyle/>
                        <a:p>
                          <a:pPr algn="ctr" fontAlgn="b"/>
                          <a:r>
                            <a:rPr lang="en-ID" sz="900" b="0" i="0" u="none" strike="noStrike" dirty="0">
                              <a:solidFill>
                                <a:srgbClr val="000000"/>
                              </a:solidFill>
                              <a:effectLst/>
                              <a:latin typeface="+mn-lt"/>
                            </a:rPr>
                            <a:t>0.10</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0.1514</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0.0673</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0.7797</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0.0016</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0.00093543</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0.00007463</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12.53405635</a:t>
                          </a:r>
                          <a:endParaRPr lang="en-US" sz="90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04"/>
                      </a:ext>
                    </a:extLst>
                  </a:tr>
                  <a:tr h="263555">
                    <a:tc>
                      <a:txBody>
                        <a:bodyPr/>
                        <a:lstStyle/>
                        <a:p>
                          <a:pPr algn="ctr"/>
                          <a:r>
                            <a:rPr lang="en-US" sz="900" b="1" dirty="0">
                              <a:latin typeface="+mn-lt"/>
                            </a:rPr>
                            <a:t>5</a:t>
                          </a:r>
                        </a:p>
                      </a:txBody>
                      <a:tcPr marL="20116" marR="20116" marT="0" marB="0" anchor="ctr"/>
                    </a:tc>
                    <a:tc>
                      <a:txBody>
                        <a:bodyPr/>
                        <a:lstStyle/>
                        <a:p>
                          <a:pPr algn="ctr" fontAlgn="b"/>
                          <a:r>
                            <a:rPr lang="en-ID" sz="900" b="1" i="0" u="none" strike="noStrike" dirty="0">
                              <a:solidFill>
                                <a:srgbClr val="000000"/>
                              </a:solidFill>
                              <a:effectLst/>
                              <a:latin typeface="+mn-lt"/>
                            </a:rPr>
                            <a:t>0.04</a:t>
                          </a:r>
                        </a:p>
                      </a:txBody>
                      <a:tcPr marL="9525" marR="9525" marT="9525" marB="0" anchor="ctr"/>
                    </a:tc>
                    <a:tc>
                      <a:txBody>
                        <a:bodyPr/>
                        <a:lstStyle/>
                        <a:p>
                          <a:pPr marL="0" marR="0" algn="ctr">
                            <a:lnSpc>
                              <a:spcPct val="107000"/>
                            </a:lnSpc>
                            <a:spcBef>
                              <a:spcPts val="0"/>
                            </a:spcBef>
                            <a:spcAft>
                              <a:spcPts val="0"/>
                            </a:spcAft>
                          </a:pPr>
                          <a:r>
                            <a:rPr lang="id-ID" sz="900" b="1" dirty="0">
                              <a:effectLst/>
                              <a:latin typeface="+mn-lt"/>
                            </a:rPr>
                            <a:t>0.1096</a:t>
                          </a:r>
                          <a:endParaRPr lang="en-US" sz="900" b="1"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b="1" dirty="0">
                              <a:effectLst/>
                              <a:latin typeface="+mn-lt"/>
                            </a:rPr>
                            <a:t>0.0767</a:t>
                          </a:r>
                          <a:endParaRPr lang="en-US" sz="900" b="1"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b="1" dirty="0">
                              <a:effectLst/>
                              <a:latin typeface="+mn-lt"/>
                            </a:rPr>
                            <a:t>0.8137</a:t>
                          </a:r>
                          <a:endParaRPr lang="en-US" sz="900" b="1"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b="1" dirty="0">
                              <a:effectLst/>
                              <a:latin typeface="+mn-lt"/>
                            </a:rPr>
                            <a:t>0.0000</a:t>
                          </a:r>
                          <a:endParaRPr lang="en-US" sz="900" b="1"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b="1" dirty="0">
                              <a:effectLst/>
                              <a:latin typeface="+mn-lt"/>
                            </a:rPr>
                            <a:t>0.0000</a:t>
                          </a:r>
                          <a:endParaRPr lang="en-US" sz="900" b="1"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b="1">
                              <a:effectLst/>
                              <a:latin typeface="+mn-lt"/>
                            </a:rPr>
                            <a:t>1</a:t>
                          </a:r>
                          <a:endParaRPr lang="en-US" sz="900" b="1">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b="1">
                              <a:effectLst/>
                              <a:latin typeface="+mn-lt"/>
                            </a:rPr>
                            <a:t>0.00097631</a:t>
                          </a:r>
                          <a:endParaRPr lang="en-US" sz="900" b="1">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b="1">
                              <a:effectLst/>
                              <a:latin typeface="+mn-lt"/>
                            </a:rPr>
                            <a:t>0.00007730</a:t>
                          </a:r>
                          <a:endParaRPr lang="en-US" sz="900" b="1">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b="1" dirty="0">
                              <a:effectLst/>
                              <a:latin typeface="+mn-lt"/>
                            </a:rPr>
                            <a:t>12.62983500</a:t>
                          </a:r>
                          <a:endParaRPr lang="en-US" sz="900" b="1" dirty="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05"/>
                      </a:ext>
                    </a:extLst>
                  </a:tr>
                  <a:tr h="263555">
                    <a:tc>
                      <a:txBody>
                        <a:bodyPr/>
                        <a:lstStyle/>
                        <a:p>
                          <a:pPr algn="ctr"/>
                          <a:r>
                            <a:rPr lang="en-US" sz="900" dirty="0">
                              <a:latin typeface="+mn-lt"/>
                            </a:rPr>
                            <a:t>6</a:t>
                          </a:r>
                        </a:p>
                      </a:txBody>
                      <a:tcPr marL="20116" marR="20116" marT="0" marB="0" anchor="ctr"/>
                    </a:tc>
                    <a:tc>
                      <a:txBody>
                        <a:bodyPr/>
                        <a:lstStyle/>
                        <a:p>
                          <a:pPr algn="ctr" fontAlgn="b"/>
                          <a:r>
                            <a:rPr lang="en-ID" sz="900" b="0" i="0" u="none" strike="noStrike">
                              <a:solidFill>
                                <a:srgbClr val="000000"/>
                              </a:solidFill>
                              <a:effectLst/>
                              <a:latin typeface="+mn-lt"/>
                            </a:rPr>
                            <a:t>0.05</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0.0663</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0.0860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0.8477</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dirty="0">
                              <a:effectLst/>
                              <a:latin typeface="+mn-lt"/>
                            </a:rPr>
                            <a:t>1</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0.00101718</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0.00008094</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12.56687033</a:t>
                          </a:r>
                          <a:endParaRPr lang="en-US" sz="900" dirty="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06"/>
                      </a:ext>
                    </a:extLst>
                  </a:tr>
                  <a:tr h="263555">
                    <a:tc>
                      <a:txBody>
                        <a:bodyPr/>
                        <a:lstStyle/>
                        <a:p>
                          <a:pPr algn="ctr"/>
                          <a:r>
                            <a:rPr lang="en-US" sz="900" dirty="0">
                              <a:latin typeface="+mn-lt"/>
                            </a:rPr>
                            <a:t>7</a:t>
                          </a:r>
                        </a:p>
                      </a:txBody>
                      <a:tcPr marL="20116" marR="20116" marT="0" marB="0" anchor="ctr"/>
                    </a:tc>
                    <a:tc>
                      <a:txBody>
                        <a:bodyPr/>
                        <a:lstStyle/>
                        <a:p>
                          <a:pPr algn="ctr" fontAlgn="b"/>
                          <a:r>
                            <a:rPr lang="en-ID" sz="900" b="0" i="0" u="none" strike="noStrike" dirty="0">
                              <a:solidFill>
                                <a:srgbClr val="000000"/>
                              </a:solidFill>
                              <a:effectLst/>
                              <a:latin typeface="+mn-lt"/>
                            </a:rPr>
                            <a:t>0.06</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0.0231</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0.0953</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0.8816</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dirty="0">
                              <a:effectLst/>
                              <a:latin typeface="+mn-lt"/>
                            </a:rPr>
                            <a:t>1</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0.00105805</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0.00008555</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12.36730459</a:t>
                          </a:r>
                          <a:endParaRPr lang="en-US" sz="90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07"/>
                      </a:ext>
                    </a:extLst>
                  </a:tr>
                  <a:tr h="263555">
                    <a:tc>
                      <a:txBody>
                        <a:bodyPr/>
                        <a:lstStyle/>
                        <a:p>
                          <a:pPr algn="ctr"/>
                          <a:r>
                            <a:rPr lang="en-US" sz="900" dirty="0">
                              <a:latin typeface="+mn-lt"/>
                            </a:rPr>
                            <a:t>8</a:t>
                          </a:r>
                        </a:p>
                      </a:txBody>
                      <a:tcPr marL="20116" marR="20116" marT="0" marB="0" anchor="ctr"/>
                    </a:tc>
                    <a:tc>
                      <a:txBody>
                        <a:bodyPr/>
                        <a:lstStyle/>
                        <a:p>
                          <a:pPr algn="ctr" fontAlgn="b"/>
                          <a:r>
                            <a:rPr lang="en-ID" sz="900" b="0" i="0" u="none" strike="noStrike">
                              <a:solidFill>
                                <a:srgbClr val="000000"/>
                              </a:solidFill>
                              <a:effectLst/>
                              <a:latin typeface="+mn-lt"/>
                            </a:rPr>
                            <a:t>0.10</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0.1190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0.8810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0.00109892</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0.00009159</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11.99759146</a:t>
                          </a:r>
                          <a:endParaRPr lang="en-US" sz="90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08"/>
                      </a:ext>
                    </a:extLst>
                  </a:tr>
                  <a:tr h="263555">
                    <a:tc>
                      <a:txBody>
                        <a:bodyPr/>
                        <a:lstStyle/>
                        <a:p>
                          <a:pPr algn="ctr"/>
                          <a:r>
                            <a:rPr lang="en-US" sz="900" dirty="0">
                              <a:latin typeface="+mn-lt"/>
                            </a:rPr>
                            <a:t>9</a:t>
                          </a:r>
                        </a:p>
                      </a:txBody>
                      <a:tcPr marL="20116" marR="20116" marT="0" marB="0" anchor="ctr"/>
                    </a:tc>
                    <a:tc>
                      <a:txBody>
                        <a:bodyPr/>
                        <a:lstStyle/>
                        <a:p>
                          <a:pPr algn="ctr" fontAlgn="b"/>
                          <a:r>
                            <a:rPr lang="en-ID" sz="900" b="0" i="0" u="none" strike="noStrike" dirty="0">
                              <a:solidFill>
                                <a:srgbClr val="000000"/>
                              </a:solidFill>
                              <a:effectLst/>
                              <a:latin typeface="+mn-lt"/>
                            </a:rPr>
                            <a:t>0.16</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0.1590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0.8410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dirty="0">
                              <a:effectLst/>
                              <a:latin typeface="+mn-lt"/>
                            </a:rPr>
                            <a:t>1</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0.00113979</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0.00010223</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11.14912096</a:t>
                          </a:r>
                          <a:endParaRPr lang="en-US" sz="90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09"/>
                      </a:ext>
                    </a:extLst>
                  </a:tr>
                  <a:tr h="263555">
                    <a:tc>
                      <a:txBody>
                        <a:bodyPr/>
                        <a:lstStyle/>
                        <a:p>
                          <a:pPr algn="ctr"/>
                          <a:r>
                            <a:rPr lang="en-US" sz="900" dirty="0">
                              <a:latin typeface="+mn-lt"/>
                            </a:rPr>
                            <a:t>:</a:t>
                          </a:r>
                        </a:p>
                      </a:txBody>
                      <a:tcPr marL="20116" marR="20116" marT="0" marB="0" anchor="ctr"/>
                    </a:tc>
                    <a:tc>
                      <a:txBody>
                        <a:bodyPr/>
                        <a:lstStyle/>
                        <a:p>
                          <a:pPr algn="ctr" fontAlgn="b"/>
                          <a:r>
                            <a:rPr lang="en-US" sz="900" b="0" i="0" u="none" strike="noStrike" dirty="0">
                              <a:solidFill>
                                <a:srgbClr val="000000"/>
                              </a:solidFill>
                              <a:effectLst/>
                              <a:latin typeface="+mn-lt"/>
                            </a:rPr>
                            <a:t>:</a:t>
                          </a:r>
                          <a:endParaRPr lang="en-ID" sz="900" b="0" i="0" u="none" strike="noStrike" dirty="0">
                            <a:solidFill>
                              <a:srgbClr val="000000"/>
                            </a:solidFill>
                            <a:effectLst/>
                            <a:latin typeface="+mn-lt"/>
                          </a:endParaRPr>
                        </a:p>
                      </a:txBody>
                      <a:tcPr marL="9525" marR="9525" marT="9525"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extLst>
                      <a:ext uri="{0D108BD9-81ED-4DB2-BD59-A6C34878D82A}">
                        <a16:rowId xmlns:a16="http://schemas.microsoft.com/office/drawing/2014/main" val="10010"/>
                      </a:ext>
                    </a:extLst>
                  </a:tr>
                  <a:tr h="263555">
                    <a:tc>
                      <a:txBody>
                        <a:bodyPr/>
                        <a:lstStyle/>
                        <a:p>
                          <a:pPr algn="ctr"/>
                          <a:r>
                            <a:rPr lang="en-US" sz="900" dirty="0">
                              <a:latin typeface="+mn-lt"/>
                            </a:rPr>
                            <a:t>26</a:t>
                          </a:r>
                        </a:p>
                      </a:txBody>
                      <a:tcPr marL="20116" marR="20116" marT="0" marB="0" anchor="ctr"/>
                    </a:tc>
                    <a:tc>
                      <a:txBody>
                        <a:bodyPr/>
                        <a:lstStyle/>
                        <a:p>
                          <a:pPr algn="ctr" fontAlgn="b"/>
                          <a:r>
                            <a:rPr lang="en-ID" sz="900" b="0" i="0" u="none" strike="noStrike" dirty="0">
                              <a:solidFill>
                                <a:srgbClr val="000000"/>
                              </a:solidFill>
                              <a:effectLst/>
                              <a:latin typeface="+mn-lt"/>
                            </a:rPr>
                            <a:t>1.24</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0.8398</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0.1602</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dirty="0">
                              <a:effectLst/>
                              <a:latin typeface="+mn-lt"/>
                            </a:rPr>
                            <a:t>1</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0.00183460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0.00107751</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1.70263009</a:t>
                          </a:r>
                          <a:endParaRPr lang="en-US" sz="900" dirty="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26"/>
                      </a:ext>
                    </a:extLst>
                  </a:tr>
                  <a:tr h="263555">
                    <a:tc>
                      <a:txBody>
                        <a:bodyPr/>
                        <a:lstStyle/>
                        <a:p>
                          <a:pPr algn="ctr"/>
                          <a:r>
                            <a:rPr lang="en-US" sz="900" dirty="0">
                              <a:latin typeface="+mn-lt"/>
                            </a:rPr>
                            <a:t>27</a:t>
                          </a:r>
                        </a:p>
                      </a:txBody>
                      <a:tcPr marL="20116" marR="20116" marT="0" marB="0" anchor="ctr"/>
                    </a:tc>
                    <a:tc>
                      <a:txBody>
                        <a:bodyPr/>
                        <a:lstStyle/>
                        <a:p>
                          <a:pPr algn="ctr" fontAlgn="b"/>
                          <a:r>
                            <a:rPr lang="en-ID" sz="900" b="0" i="0" u="none" strike="noStrike" dirty="0">
                              <a:solidFill>
                                <a:srgbClr val="000000"/>
                              </a:solidFill>
                              <a:effectLst/>
                              <a:latin typeface="+mn-lt"/>
                            </a:rPr>
                            <a:t>1.31</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0.8799</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0.1201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0.00187547</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0.00118161</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1.58721452</a:t>
                          </a:r>
                          <a:endParaRPr lang="en-US" sz="900" dirty="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27"/>
                      </a:ext>
                    </a:extLst>
                  </a:tr>
                  <a:tr h="263555">
                    <a:tc>
                      <a:txBody>
                        <a:bodyPr/>
                        <a:lstStyle/>
                        <a:p>
                          <a:pPr algn="ctr"/>
                          <a:r>
                            <a:rPr lang="en-US" sz="900" dirty="0">
                              <a:latin typeface="+mn-lt"/>
                            </a:rPr>
                            <a:t>28</a:t>
                          </a:r>
                        </a:p>
                      </a:txBody>
                      <a:tcPr marL="20116" marR="20116" marT="0" marB="0" anchor="ctr"/>
                    </a:tc>
                    <a:tc>
                      <a:txBody>
                        <a:bodyPr/>
                        <a:lstStyle/>
                        <a:p>
                          <a:pPr algn="ctr" fontAlgn="b"/>
                          <a:r>
                            <a:rPr lang="en-ID" sz="900" b="0" i="0" u="none" strike="noStrike" dirty="0">
                              <a:solidFill>
                                <a:srgbClr val="000000"/>
                              </a:solidFill>
                              <a:effectLst/>
                              <a:latin typeface="+mn-lt"/>
                            </a:rPr>
                            <a:t>1.37</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0.9199</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0.0801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0.00191634</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0.00129090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1.48449363</a:t>
                          </a:r>
                          <a:endParaRPr lang="en-US" sz="900" dirty="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28"/>
                      </a:ext>
                    </a:extLst>
                  </a:tr>
                  <a:tr h="263555">
                    <a:tc>
                      <a:txBody>
                        <a:bodyPr/>
                        <a:lstStyle/>
                        <a:p>
                          <a:pPr algn="ctr"/>
                          <a:r>
                            <a:rPr lang="en-US" sz="900" dirty="0">
                              <a:latin typeface="+mn-lt"/>
                            </a:rPr>
                            <a:t>29</a:t>
                          </a:r>
                        </a:p>
                      </a:txBody>
                      <a:tcPr marL="20116" marR="20116" marT="0" marB="0" anchor="ctr"/>
                    </a:tc>
                    <a:tc>
                      <a:txBody>
                        <a:bodyPr/>
                        <a:lstStyle/>
                        <a:p>
                          <a:pPr algn="ctr" fontAlgn="b"/>
                          <a:r>
                            <a:rPr lang="en-ID" sz="900" b="0" i="0" u="none" strike="noStrike" dirty="0">
                              <a:solidFill>
                                <a:srgbClr val="000000"/>
                              </a:solidFill>
                              <a:effectLst/>
                              <a:latin typeface="+mn-lt"/>
                            </a:rPr>
                            <a:t>1.43</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0.9600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0.0400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0.0000</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0.00195721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0.00140539</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1.39264427</a:t>
                          </a:r>
                          <a:endParaRPr lang="en-US" sz="900" dirty="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29"/>
                      </a:ext>
                    </a:extLst>
                  </a:tr>
                  <a:tr h="263555">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30</a:t>
                          </a:r>
                        </a:p>
                      </a:txBody>
                      <a:tcPr marL="20116" marR="20116" marT="0" marB="0" anchor="ctr"/>
                    </a:tc>
                    <a:tc>
                      <a:txBody>
                        <a:bodyPr/>
                        <a:lstStyle/>
                        <a:p>
                          <a:pPr algn="ctr" fontAlgn="b"/>
                          <a:r>
                            <a:rPr lang="en-ID" sz="900" b="0" i="0" u="none" strike="noStrike" dirty="0">
                              <a:solidFill>
                                <a:srgbClr val="000000"/>
                              </a:solidFill>
                              <a:effectLst/>
                              <a:latin typeface="+mn-lt"/>
                            </a:rPr>
                            <a:t>NA</a:t>
                          </a:r>
                        </a:p>
                      </a:txBody>
                      <a:tcPr marL="9525" marR="9525" marT="9525"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1.0000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0.0000</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a:effectLst/>
                              <a:latin typeface="+mn-lt"/>
                            </a:rPr>
                            <a:t>0.00199808</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0.00152507</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id-ID" sz="900" dirty="0">
                              <a:effectLst/>
                              <a:latin typeface="+mn-lt"/>
                            </a:rPr>
                            <a:t>1.31015626</a:t>
                          </a:r>
                          <a:endParaRPr lang="en-US" sz="900" dirty="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30"/>
                      </a:ext>
                    </a:extLst>
                  </a:tr>
                </a:tbl>
              </a:graphicData>
            </a:graphic>
          </p:graphicFrame>
        </mc:Fallback>
      </mc:AlternateContent>
      <p:sp>
        <p:nvSpPr>
          <p:cNvPr id="9" name="TextBox 8"/>
          <p:cNvSpPr txBox="1"/>
          <p:nvPr/>
        </p:nvSpPr>
        <p:spPr>
          <a:xfrm>
            <a:off x="97017" y="2284845"/>
            <a:ext cx="3168352" cy="461665"/>
          </a:xfrm>
          <a:prstGeom prst="rect">
            <a:avLst/>
          </a:prstGeom>
          <a:noFill/>
        </p:spPr>
        <p:txBody>
          <a:bodyPr wrap="square" rtlCol="0">
            <a:spAutoFit/>
          </a:bodyPr>
          <a:lstStyle/>
          <a:p>
            <a:pPr latinLnBrk="0"/>
            <a:r>
              <a:rPr lang="en-US" sz="1200" dirty="0" err="1"/>
              <a:t>Berikut</a:t>
            </a:r>
            <a:r>
              <a:rPr lang="id-ID" sz="1200" dirty="0"/>
              <a:t> hasil penghitungan komposisi bobot</a:t>
            </a:r>
            <a:r>
              <a:rPr lang="en-US" sz="1200" dirty="0"/>
              <a:t> </a:t>
            </a:r>
            <a:r>
              <a:rPr lang="id-ID" sz="1200" dirty="0"/>
              <a:t>portofolio efisien diberikan dalam Tabel </a:t>
            </a:r>
            <a:r>
              <a:rPr lang="en-US" sz="1200" dirty="0"/>
              <a:t>3</a:t>
            </a:r>
          </a:p>
        </p:txBody>
      </p:sp>
      <p:sp>
        <p:nvSpPr>
          <p:cNvPr id="10" name="TextBox 9"/>
          <p:cNvSpPr txBox="1"/>
          <p:nvPr/>
        </p:nvSpPr>
        <p:spPr>
          <a:xfrm>
            <a:off x="66256" y="4672739"/>
            <a:ext cx="9011487" cy="276999"/>
          </a:xfrm>
          <a:prstGeom prst="rect">
            <a:avLst/>
          </a:prstGeom>
          <a:noFill/>
        </p:spPr>
        <p:txBody>
          <a:bodyPr wrap="square" rtlCol="0">
            <a:spAutoFit/>
          </a:bodyPr>
          <a:lstStyle/>
          <a:p>
            <a:pPr latinLnBrk="0"/>
            <a:r>
              <a:rPr lang="id-ID" sz="1200" dirty="0"/>
              <a:t>Tabel </a:t>
            </a:r>
            <a:r>
              <a:rPr lang="en-US" sz="1200" dirty="0"/>
              <a:t>3</a:t>
            </a:r>
            <a:r>
              <a:rPr lang="id-ID" sz="1200" dirty="0"/>
              <a:t>. Proses optimisasi portofolio investasi</a:t>
            </a:r>
            <a:r>
              <a:rPr lang="en-US" sz="1200" dirty="0"/>
              <a:t> </a:t>
            </a:r>
            <a:r>
              <a:rPr lang="id-ID" sz="1200" dirty="0"/>
              <a:t>Mean-Variance tanpa aset bebas risiko </a:t>
            </a:r>
            <a:r>
              <a:rPr lang="en-US" sz="1200" dirty="0"/>
              <a:t>pada </a:t>
            </a:r>
            <a:r>
              <a:rPr lang="en-US" sz="1200" dirty="0" err="1"/>
              <a:t>saham</a:t>
            </a:r>
            <a:r>
              <a:rPr lang="en-US" sz="1200" dirty="0"/>
              <a:t> </a:t>
            </a:r>
            <a:r>
              <a:rPr lang="en-US" sz="1200" dirty="0" err="1"/>
              <a:t>sebelum</a:t>
            </a:r>
            <a:r>
              <a:rPr lang="en-US" sz="1200" dirty="0"/>
              <a:t> pandemi-Covid-19</a:t>
            </a:r>
          </a:p>
        </p:txBody>
      </p:sp>
      <p:sp>
        <p:nvSpPr>
          <p:cNvPr id="12" name="TextBox 11"/>
          <p:cNvSpPr txBox="1"/>
          <p:nvPr/>
        </p:nvSpPr>
        <p:spPr>
          <a:xfrm>
            <a:off x="97017" y="988778"/>
            <a:ext cx="3169797" cy="830997"/>
          </a:xfrm>
          <a:prstGeom prst="rect">
            <a:avLst/>
          </a:prstGeom>
          <a:noFill/>
        </p:spPr>
        <p:txBody>
          <a:bodyPr wrap="square" rtlCol="0">
            <a:spAutoFit/>
          </a:bodyPr>
          <a:lstStyle/>
          <a:p>
            <a:pPr latinLnBrk="0"/>
            <a:r>
              <a:rPr lang="en-US" sz="1600" b="1" dirty="0"/>
              <a:t>Proses </a:t>
            </a:r>
            <a:r>
              <a:rPr lang="id-ID" sz="1600" b="1" dirty="0"/>
              <a:t>Optimisasi Portofolio Investasi Mean-Variance </a:t>
            </a:r>
            <a:r>
              <a:rPr lang="en-US" sz="1600" b="1" dirty="0"/>
              <a:t>t</a:t>
            </a:r>
            <a:r>
              <a:rPr lang="id-ID" sz="1600" b="1" dirty="0"/>
              <a:t>anp</a:t>
            </a:r>
            <a:r>
              <a:rPr lang="en-US" sz="1600" b="1" dirty="0"/>
              <a:t>a </a:t>
            </a:r>
            <a:r>
              <a:rPr lang="id-ID" sz="1600" b="1" dirty="0"/>
              <a:t>Aset Bebas Risiko</a:t>
            </a:r>
            <a:endParaRPr lang="en-US" sz="1600" dirty="0"/>
          </a:p>
        </p:txBody>
      </p:sp>
      <p:pic>
        <p:nvPicPr>
          <p:cNvPr id="6" name="Picture 5">
            <a:extLst>
              <a:ext uri="{FF2B5EF4-FFF2-40B4-BE49-F238E27FC236}">
                <a16:creationId xmlns:a16="http://schemas.microsoft.com/office/drawing/2014/main" id="{E6AF42A7-28E6-424F-9F44-A1DF11AA0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Tree>
    <p:extLst>
      <p:ext uri="{BB962C8B-B14F-4D97-AF65-F5344CB8AC3E}">
        <p14:creationId xmlns:p14="http://schemas.microsoft.com/office/powerpoint/2010/main" val="1831664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87624" y="201447"/>
            <a:ext cx="4752528" cy="584775"/>
          </a:xfrm>
          <a:prstGeom prst="rect">
            <a:avLst/>
          </a:prstGeom>
          <a:noFill/>
        </p:spPr>
        <p:txBody>
          <a:bodyPr wrap="square" rtlCol="0">
            <a:spAutoFit/>
          </a:bodyPr>
          <a:lstStyle/>
          <a:p>
            <a:pPr latinLnBrk="0"/>
            <a:r>
              <a:rPr lang="en-US" sz="1600" b="1" dirty="0"/>
              <a:t>Proses </a:t>
            </a:r>
            <a:r>
              <a:rPr lang="id-ID" sz="1600" b="1" dirty="0"/>
              <a:t>Optimisasi Portofolio Investasi Mean</a:t>
            </a:r>
            <a:r>
              <a:rPr lang="en-US" sz="1600" b="1" dirty="0"/>
              <a:t>-</a:t>
            </a:r>
            <a:r>
              <a:rPr lang="id-ID" sz="1600" b="1" dirty="0"/>
              <a:t>Variance </a:t>
            </a:r>
            <a:r>
              <a:rPr lang="en-US" sz="1600" b="1" dirty="0" err="1"/>
              <a:t>tanpa</a:t>
            </a:r>
            <a:r>
              <a:rPr lang="id-ID" sz="1600" b="1" dirty="0"/>
              <a:t> Aset Bebas Risiko</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
        <p:nvSpPr>
          <p:cNvPr id="3" name="TextBox 2"/>
          <p:cNvSpPr txBox="1"/>
          <p:nvPr/>
        </p:nvSpPr>
        <p:spPr>
          <a:xfrm>
            <a:off x="171002" y="1203598"/>
            <a:ext cx="8649469" cy="523220"/>
          </a:xfrm>
          <a:prstGeom prst="rect">
            <a:avLst/>
          </a:prstGeom>
          <a:noFill/>
        </p:spPr>
        <p:txBody>
          <a:bodyPr wrap="square" rtlCol="0">
            <a:spAutoFit/>
          </a:bodyPr>
          <a:lstStyle/>
          <a:p>
            <a:pPr latinLnBrk="0"/>
            <a:r>
              <a:rPr lang="en-US" sz="1400" dirty="0" err="1"/>
              <a:t>Kemudian</a:t>
            </a:r>
            <a:r>
              <a:rPr lang="en-US" sz="1400" dirty="0"/>
              <a:t> </a:t>
            </a:r>
            <a:r>
              <a:rPr lang="en-US" sz="1400" dirty="0" err="1"/>
              <a:t>diplot</a:t>
            </a:r>
            <a:r>
              <a:rPr lang="en-US" sz="1400" dirty="0"/>
              <a:t> </a:t>
            </a:r>
            <a:r>
              <a:rPr lang="en-US" sz="1400" dirty="0" err="1"/>
              <a:t>ekspektasi</a:t>
            </a:r>
            <a:r>
              <a:rPr lang="en-US" sz="1400" dirty="0"/>
              <a:t> </a:t>
            </a:r>
            <a:r>
              <a:rPr lang="en-US" sz="1400" i="1" dirty="0"/>
              <a:t>return </a:t>
            </a:r>
            <a:r>
              <a:rPr lang="en-US" sz="1400" dirty="0" err="1"/>
              <a:t>terhadap</a:t>
            </a:r>
            <a:r>
              <a:rPr lang="en-US" sz="1400" dirty="0"/>
              <a:t> </a:t>
            </a:r>
            <a:r>
              <a:rPr lang="en-US" sz="1400" dirty="0" err="1"/>
              <a:t>variansi</a:t>
            </a:r>
            <a:r>
              <a:rPr lang="en-US" sz="1400" dirty="0"/>
              <a:t> (k</a:t>
            </a:r>
            <a:r>
              <a:rPr lang="id-ID" sz="1400" dirty="0"/>
              <a:t>urva </a:t>
            </a:r>
            <a:r>
              <a:rPr lang="en-US" sz="1400" dirty="0"/>
              <a:t>e</a:t>
            </a:r>
            <a:r>
              <a:rPr lang="id-ID" sz="1400" dirty="0"/>
              <a:t>fficient frontier</a:t>
            </a:r>
            <a:r>
              <a:rPr lang="en-US" sz="1400" dirty="0"/>
              <a:t>)</a:t>
            </a:r>
            <a:r>
              <a:rPr lang="id-ID" sz="1400" dirty="0"/>
              <a:t> dan rasio antara </a:t>
            </a:r>
            <a:r>
              <a:rPr lang="en-US" sz="1400" dirty="0" err="1"/>
              <a:t>ekspektasi</a:t>
            </a:r>
            <a:r>
              <a:rPr lang="en-US" sz="1400" dirty="0"/>
              <a:t> </a:t>
            </a:r>
            <a:r>
              <a:rPr lang="id-ID" sz="1400" i="1" dirty="0"/>
              <a:t>return</a:t>
            </a:r>
            <a:r>
              <a:rPr lang="en-US" sz="1400" i="1" dirty="0"/>
              <a:t> </a:t>
            </a:r>
            <a:r>
              <a:rPr lang="en-US" sz="1400" dirty="0" err="1"/>
              <a:t>te</a:t>
            </a:r>
            <a:r>
              <a:rPr lang="id-ID" sz="1400" dirty="0"/>
              <a:t>rhadap variansi portofolio tampak seperti pada Gambar 1.</a:t>
            </a:r>
            <a:endParaRPr lang="en-US" sz="1400" dirty="0"/>
          </a:p>
        </p:txBody>
      </p:sp>
      <p:graphicFrame>
        <p:nvGraphicFramePr>
          <p:cNvPr id="8" name="Chart 7">
            <a:extLst>
              <a:ext uri="{FF2B5EF4-FFF2-40B4-BE49-F238E27FC236}">
                <a16:creationId xmlns:a16="http://schemas.microsoft.com/office/drawing/2014/main" id="{00000000-0008-0000-0300-000012000000}"/>
              </a:ext>
            </a:extLst>
          </p:cNvPr>
          <p:cNvGraphicFramePr/>
          <p:nvPr>
            <p:extLst>
              <p:ext uri="{D42A27DB-BD31-4B8C-83A1-F6EECF244321}">
                <p14:modId xmlns:p14="http://schemas.microsoft.com/office/powerpoint/2010/main" val="3964306776"/>
              </p:ext>
            </p:extLst>
          </p:nvPr>
        </p:nvGraphicFramePr>
        <p:xfrm>
          <a:off x="1115616" y="1849505"/>
          <a:ext cx="3000375" cy="21386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00000000-0008-0000-0300-000011000000}"/>
              </a:ext>
            </a:extLst>
          </p:cNvPr>
          <p:cNvGraphicFramePr/>
          <p:nvPr>
            <p:extLst>
              <p:ext uri="{D42A27DB-BD31-4B8C-83A1-F6EECF244321}">
                <p14:modId xmlns:p14="http://schemas.microsoft.com/office/powerpoint/2010/main" val="1614555214"/>
              </p:ext>
            </p:extLst>
          </p:nvPr>
        </p:nvGraphicFramePr>
        <p:xfrm>
          <a:off x="4238208" y="1850140"/>
          <a:ext cx="2926080" cy="2137410"/>
        </p:xfrm>
        <a:graphic>
          <a:graphicData uri="http://schemas.openxmlformats.org/drawingml/2006/chart">
            <c:chart xmlns:c="http://schemas.openxmlformats.org/drawingml/2006/chart" xmlns:r="http://schemas.openxmlformats.org/officeDocument/2006/relationships" r:id="rId5"/>
          </a:graphicData>
        </a:graphic>
      </p:graphicFrame>
      <p:grpSp>
        <p:nvGrpSpPr>
          <p:cNvPr id="13" name="Group 12">
            <a:extLst>
              <a:ext uri="{FF2B5EF4-FFF2-40B4-BE49-F238E27FC236}">
                <a16:creationId xmlns:a16="http://schemas.microsoft.com/office/drawing/2014/main" id="{F5B116FA-DF78-4D5C-9B8B-918D6794E3E9}"/>
              </a:ext>
            </a:extLst>
          </p:cNvPr>
          <p:cNvGrpSpPr/>
          <p:nvPr/>
        </p:nvGrpSpPr>
        <p:grpSpPr>
          <a:xfrm>
            <a:off x="7866550" y="2753508"/>
            <a:ext cx="1138507" cy="1149235"/>
            <a:chOff x="3983887" y="4061275"/>
            <a:chExt cx="2122406" cy="1866023"/>
          </a:xfrm>
        </p:grpSpPr>
        <p:grpSp>
          <p:nvGrpSpPr>
            <p:cNvPr id="14" name="Group 13">
              <a:extLst>
                <a:ext uri="{FF2B5EF4-FFF2-40B4-BE49-F238E27FC236}">
                  <a16:creationId xmlns:a16="http://schemas.microsoft.com/office/drawing/2014/main" id="{7EDC652D-2B8B-4877-9A03-732ED8E4C0DE}"/>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27" name="Freeform 15">
                <a:extLst>
                  <a:ext uri="{FF2B5EF4-FFF2-40B4-BE49-F238E27FC236}">
                    <a16:creationId xmlns:a16="http://schemas.microsoft.com/office/drawing/2014/main" id="{990D8054-1B0D-42C1-A98D-46C3EA45486E}"/>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28" name="Rectangle 22">
                <a:extLst>
                  <a:ext uri="{FF2B5EF4-FFF2-40B4-BE49-F238E27FC236}">
                    <a16:creationId xmlns:a16="http://schemas.microsoft.com/office/drawing/2014/main" id="{DE12ABC0-6F33-4A67-B3FF-8D68FEF03810}"/>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grpSp>
        <p:grpSp>
          <p:nvGrpSpPr>
            <p:cNvPr id="15" name="Group 14">
              <a:extLst>
                <a:ext uri="{FF2B5EF4-FFF2-40B4-BE49-F238E27FC236}">
                  <a16:creationId xmlns:a16="http://schemas.microsoft.com/office/drawing/2014/main" id="{B82C7CF0-F921-4714-AF84-56BEAA41CC5A}"/>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25" name="Freeform 18">
                <a:extLst>
                  <a:ext uri="{FF2B5EF4-FFF2-40B4-BE49-F238E27FC236}">
                    <a16:creationId xmlns:a16="http://schemas.microsoft.com/office/drawing/2014/main" id="{CC447F76-DA58-4828-9FC2-4295F9485F5A}"/>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sp>
            <p:nvSpPr>
              <p:cNvPr id="26" name="Freeform 19">
                <a:extLst>
                  <a:ext uri="{FF2B5EF4-FFF2-40B4-BE49-F238E27FC236}">
                    <a16:creationId xmlns:a16="http://schemas.microsoft.com/office/drawing/2014/main" id="{B6760C22-509E-4905-9135-C81CB4208E4F}"/>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2701"/>
              </a:p>
            </p:txBody>
          </p:sp>
        </p:grpSp>
        <p:grpSp>
          <p:nvGrpSpPr>
            <p:cNvPr id="16" name="Group 15">
              <a:extLst>
                <a:ext uri="{FF2B5EF4-FFF2-40B4-BE49-F238E27FC236}">
                  <a16:creationId xmlns:a16="http://schemas.microsoft.com/office/drawing/2014/main" id="{6E44D967-D7D5-499A-8F4C-FB70C082F537}"/>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23" name="Freeform 21">
                <a:extLst>
                  <a:ext uri="{FF2B5EF4-FFF2-40B4-BE49-F238E27FC236}">
                    <a16:creationId xmlns:a16="http://schemas.microsoft.com/office/drawing/2014/main" id="{E50D6C3A-48E0-4281-B031-3F990C2CAEE9}"/>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24" name="Rectangle 22">
                <a:extLst>
                  <a:ext uri="{FF2B5EF4-FFF2-40B4-BE49-F238E27FC236}">
                    <a16:creationId xmlns:a16="http://schemas.microsoft.com/office/drawing/2014/main" id="{ADF0C84A-8F21-4267-B82E-C4B0F00F467A}"/>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grpSp>
        <p:grpSp>
          <p:nvGrpSpPr>
            <p:cNvPr id="17" name="Group 16">
              <a:extLst>
                <a:ext uri="{FF2B5EF4-FFF2-40B4-BE49-F238E27FC236}">
                  <a16:creationId xmlns:a16="http://schemas.microsoft.com/office/drawing/2014/main" id="{0C415919-433D-4380-BB02-440DD31D614D}"/>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21" name="Freeform 24">
                <a:extLst>
                  <a:ext uri="{FF2B5EF4-FFF2-40B4-BE49-F238E27FC236}">
                    <a16:creationId xmlns:a16="http://schemas.microsoft.com/office/drawing/2014/main" id="{857E28F4-93B5-4AB3-B643-BCB9583B0AA4}"/>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22" name="Rectangle 22">
                <a:extLst>
                  <a:ext uri="{FF2B5EF4-FFF2-40B4-BE49-F238E27FC236}">
                    <a16:creationId xmlns:a16="http://schemas.microsoft.com/office/drawing/2014/main" id="{A36523D8-E1CA-487A-8CBD-428DBA0C5D72}"/>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grpSp>
        <p:grpSp>
          <p:nvGrpSpPr>
            <p:cNvPr id="18" name="Group 17">
              <a:extLst>
                <a:ext uri="{FF2B5EF4-FFF2-40B4-BE49-F238E27FC236}">
                  <a16:creationId xmlns:a16="http://schemas.microsoft.com/office/drawing/2014/main" id="{A4689C4B-4307-4373-84A5-09EF6ADDAECA}"/>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19" name="Freeform 27">
                <a:extLst>
                  <a:ext uri="{FF2B5EF4-FFF2-40B4-BE49-F238E27FC236}">
                    <a16:creationId xmlns:a16="http://schemas.microsoft.com/office/drawing/2014/main" id="{DE515BEB-EC2E-4833-A06D-A53CD19358C0}"/>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20" name="Freeform 28">
                <a:extLst>
                  <a:ext uri="{FF2B5EF4-FFF2-40B4-BE49-F238E27FC236}">
                    <a16:creationId xmlns:a16="http://schemas.microsoft.com/office/drawing/2014/main" id="{68D258A4-5BD8-4ADD-965A-1201E02D3B2E}"/>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2701"/>
              </a:p>
            </p:txBody>
          </p:sp>
        </p:grpSp>
      </p:grpSp>
      <p:grpSp>
        <p:nvGrpSpPr>
          <p:cNvPr id="29" name="Group 28">
            <a:extLst>
              <a:ext uri="{FF2B5EF4-FFF2-40B4-BE49-F238E27FC236}">
                <a16:creationId xmlns:a16="http://schemas.microsoft.com/office/drawing/2014/main" id="{DBBD38CE-7170-4CC3-A904-20E2F10A92AB}"/>
              </a:ext>
            </a:extLst>
          </p:cNvPr>
          <p:cNvGrpSpPr/>
          <p:nvPr/>
        </p:nvGrpSpPr>
        <p:grpSpPr>
          <a:xfrm>
            <a:off x="7736791" y="3914552"/>
            <a:ext cx="1336603" cy="1047174"/>
            <a:chOff x="431983" y="4908978"/>
            <a:chExt cx="1791643" cy="1519698"/>
          </a:xfrm>
        </p:grpSpPr>
        <p:sp>
          <p:nvSpPr>
            <p:cNvPr id="30" name="Rectangle 112">
              <a:extLst>
                <a:ext uri="{FF2B5EF4-FFF2-40B4-BE49-F238E27FC236}">
                  <a16:creationId xmlns:a16="http://schemas.microsoft.com/office/drawing/2014/main" id="{F9355388-2CFD-4588-9947-45C06358ECA3}"/>
                </a:ext>
              </a:extLst>
            </p:cNvPr>
            <p:cNvSpPr/>
            <p:nvPr/>
          </p:nvSpPr>
          <p:spPr>
            <a:xfrm rot="10800000" flipH="1">
              <a:off x="431983" y="6207029"/>
              <a:ext cx="1791643" cy="221647"/>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31" name="Rectangle 98">
              <a:extLst>
                <a:ext uri="{FF2B5EF4-FFF2-40B4-BE49-F238E27FC236}">
                  <a16:creationId xmlns:a16="http://schemas.microsoft.com/office/drawing/2014/main" id="{7605FCDF-1052-495E-BDB2-7E3C1CB3872B}"/>
                </a:ext>
              </a:extLst>
            </p:cNvPr>
            <p:cNvSpPr/>
            <p:nvPr/>
          </p:nvSpPr>
          <p:spPr>
            <a:xfrm rot="10800000" flipH="1">
              <a:off x="477202" y="5975783"/>
              <a:ext cx="1701206" cy="210459"/>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32" name="Rectangle 97">
              <a:extLst>
                <a:ext uri="{FF2B5EF4-FFF2-40B4-BE49-F238E27FC236}">
                  <a16:creationId xmlns:a16="http://schemas.microsoft.com/office/drawing/2014/main" id="{4DAAE4C3-EB66-4F6B-8983-15EE356439FE}"/>
                </a:ext>
              </a:extLst>
            </p:cNvPr>
            <p:cNvSpPr/>
            <p:nvPr/>
          </p:nvSpPr>
          <p:spPr>
            <a:xfrm rot="10800000" flipH="1">
              <a:off x="608469" y="5777017"/>
              <a:ext cx="1438672" cy="177980"/>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33" name="Rectangle 26">
              <a:extLst>
                <a:ext uri="{FF2B5EF4-FFF2-40B4-BE49-F238E27FC236}">
                  <a16:creationId xmlns:a16="http://schemas.microsoft.com/office/drawing/2014/main" id="{DDFF3D93-C41F-4D06-AB6C-8083539E63E5}"/>
                </a:ext>
              </a:extLst>
            </p:cNvPr>
            <p:cNvSpPr/>
            <p:nvPr/>
          </p:nvSpPr>
          <p:spPr>
            <a:xfrm flipH="1" flipV="1">
              <a:off x="501262" y="5570427"/>
              <a:ext cx="1653085" cy="20450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dirty="0"/>
            </a:p>
          </p:txBody>
        </p:sp>
        <p:sp>
          <p:nvSpPr>
            <p:cNvPr id="34" name="Rectangle 39">
              <a:extLst>
                <a:ext uri="{FF2B5EF4-FFF2-40B4-BE49-F238E27FC236}">
                  <a16:creationId xmlns:a16="http://schemas.microsoft.com/office/drawing/2014/main" id="{F850576D-15E7-4629-BB67-4BBE2F140094}"/>
                </a:ext>
              </a:extLst>
            </p:cNvPr>
            <p:cNvSpPr/>
            <p:nvPr/>
          </p:nvSpPr>
          <p:spPr>
            <a:xfrm rot="10800000" flipV="1">
              <a:off x="523586" y="5358778"/>
              <a:ext cx="1608437" cy="198982"/>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35" name="Rectangle 112">
              <a:extLst>
                <a:ext uri="{FF2B5EF4-FFF2-40B4-BE49-F238E27FC236}">
                  <a16:creationId xmlns:a16="http://schemas.microsoft.com/office/drawing/2014/main" id="{1EC3BE75-2644-4D20-8E74-EEF6ADA582A2}"/>
                </a:ext>
              </a:extLst>
            </p:cNvPr>
            <p:cNvSpPr/>
            <p:nvPr/>
          </p:nvSpPr>
          <p:spPr>
            <a:xfrm rot="10800000" flipH="1">
              <a:off x="431983" y="5132611"/>
              <a:ext cx="1791643" cy="221647"/>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36" name="Rectangle 98">
              <a:extLst>
                <a:ext uri="{FF2B5EF4-FFF2-40B4-BE49-F238E27FC236}">
                  <a16:creationId xmlns:a16="http://schemas.microsoft.com/office/drawing/2014/main" id="{3CA450F2-728F-4EBA-AB51-BCEAC819C073}"/>
                </a:ext>
              </a:extLst>
            </p:cNvPr>
            <p:cNvSpPr/>
            <p:nvPr/>
          </p:nvSpPr>
          <p:spPr>
            <a:xfrm rot="10800000" flipH="1">
              <a:off x="477202" y="4908978"/>
              <a:ext cx="1701206" cy="210459"/>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grpSp>
      <p:sp>
        <p:nvSpPr>
          <p:cNvPr id="2" name="TextBox 1"/>
          <p:cNvSpPr txBox="1"/>
          <p:nvPr/>
        </p:nvSpPr>
        <p:spPr>
          <a:xfrm>
            <a:off x="4888" y="4459009"/>
            <a:ext cx="8222206" cy="461665"/>
          </a:xfrm>
          <a:prstGeom prst="rect">
            <a:avLst/>
          </a:prstGeom>
          <a:noFill/>
        </p:spPr>
        <p:txBody>
          <a:bodyPr wrap="square" rtlCol="0">
            <a:spAutoFit/>
          </a:bodyPr>
          <a:lstStyle/>
          <a:p>
            <a:pPr latinLnBrk="0"/>
            <a:r>
              <a:rPr lang="id-ID" sz="1200" dirty="0"/>
              <a:t>Gambar 1. Efficient frontier dan rasio portofolio Mean-Variance tanpa aset bebas risiko </a:t>
            </a:r>
            <a:r>
              <a:rPr lang="en-US" sz="1200" dirty="0"/>
              <a:t>pada </a:t>
            </a:r>
            <a:r>
              <a:rPr lang="en-US" sz="1200" dirty="0" err="1"/>
              <a:t>saham</a:t>
            </a:r>
            <a:r>
              <a:rPr lang="en-US" sz="1200" dirty="0"/>
              <a:t> </a:t>
            </a:r>
            <a:r>
              <a:rPr lang="en-US" sz="1200" dirty="0" err="1"/>
              <a:t>sebelum</a:t>
            </a:r>
            <a:r>
              <a:rPr lang="en-US" sz="1200" dirty="0"/>
              <a:t> </a:t>
            </a:r>
            <a:r>
              <a:rPr lang="en-US" sz="1200" dirty="0" err="1"/>
              <a:t>pandemi</a:t>
            </a:r>
            <a:r>
              <a:rPr lang="en-US" sz="1200" dirty="0"/>
              <a:t> Covid-19.</a:t>
            </a:r>
          </a:p>
        </p:txBody>
      </p:sp>
    </p:spTree>
    <p:extLst>
      <p:ext uri="{BB962C8B-B14F-4D97-AF65-F5344CB8AC3E}">
        <p14:creationId xmlns:p14="http://schemas.microsoft.com/office/powerpoint/2010/main" val="2158967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p:cNvSpPr txBox="1"/>
              <p:nvPr/>
            </p:nvSpPr>
            <p:spPr>
              <a:xfrm>
                <a:off x="3995936" y="1707654"/>
                <a:ext cx="4680520" cy="291811"/>
              </a:xfrm>
              <a:prstGeom prst="rect">
                <a:avLst/>
              </a:prstGeom>
              <a:noFill/>
            </p:spPr>
            <p:txBody>
              <a:bodyPr wrap="square" rtlCol="0">
                <a:spAutoFit/>
              </a:bodyPr>
              <a:lstStyle/>
              <a:p>
                <a:pPr fontAlgn="base" latinLnBrk="0"/>
                <a:r>
                  <a:rPr lang="en-US" sz="1200" dirty="0" err="1"/>
                  <a:t>sehingga</a:t>
                </a:r>
                <a:r>
                  <a:rPr lang="id-ID" sz="1200" dirty="0"/>
                  <a:t> hasil tingkat </a:t>
                </a:r>
                <a:r>
                  <a:rPr lang="id-ID" sz="1200" i="1" dirty="0"/>
                  <a:t>riskfree</a:t>
                </a:r>
                <a:r>
                  <a:rPr lang="en-US" sz="1200" i="1" dirty="0"/>
                  <a:t> rate</a:t>
                </a:r>
                <a:r>
                  <a:rPr lang="id-ID" sz="1200" i="1" dirty="0"/>
                  <a:t> </a:t>
                </a:r>
                <a14:m>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oMath>
                </a14:m>
                <a:r>
                  <a:rPr lang="id-ID" sz="1200" dirty="0"/>
                  <a:t> </a:t>
                </a:r>
                <a:r>
                  <a:rPr lang="en-US" sz="1200" dirty="0"/>
                  <a:t>diperoleh</a:t>
                </a:r>
                <a:r>
                  <a:rPr lang="id-ID" sz="1200" dirty="0"/>
                  <a:t>:</a:t>
                </a:r>
                <a:endParaRPr lang="en-US" sz="1200" dirty="0"/>
              </a:p>
            </p:txBody>
          </p:sp>
        </mc:Choice>
        <mc:Fallback xmlns="">
          <p:sp>
            <p:nvSpPr>
              <p:cNvPr id="9" name="TextBox 8"/>
              <p:cNvSpPr txBox="1">
                <a:spLocks noRot="1" noChangeAspect="1" noMove="1" noResize="1" noEditPoints="1" noAdjustHandles="1" noChangeArrowheads="1" noChangeShapeType="1" noTextEdit="1"/>
              </p:cNvSpPr>
              <p:nvPr/>
            </p:nvSpPr>
            <p:spPr>
              <a:xfrm>
                <a:off x="3995936" y="1707654"/>
                <a:ext cx="4680520" cy="291811"/>
              </a:xfrm>
              <a:prstGeom prst="rect">
                <a:avLst/>
              </a:prstGeom>
              <a:blipFill>
                <a:blip r:embed="rId3"/>
                <a:stretch>
                  <a:fillRect l="-130" t="-2083" b="-8333"/>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71002" y="4515966"/>
                <a:ext cx="9793089" cy="476477"/>
              </a:xfrm>
              <a:prstGeom prst="rect">
                <a:avLst/>
              </a:prstGeom>
              <a:noFill/>
            </p:spPr>
            <p:txBody>
              <a:bodyPr wrap="square" rtlCol="0">
                <a:spAutoFit/>
              </a:bodyPr>
              <a:lstStyle/>
              <a:p>
                <a:pPr latinLnBrk="0"/>
                <a:r>
                  <a:rPr lang="en-US" sz="1200" dirty="0" err="1"/>
                  <a:t>Tabel</a:t>
                </a:r>
                <a:r>
                  <a:rPr lang="en-US" sz="1200" dirty="0"/>
                  <a:t> 4. </a:t>
                </a:r>
                <a:r>
                  <a:rPr lang="en-US" sz="1200" dirty="0" err="1"/>
                  <a:t>Hasil</a:t>
                </a:r>
                <a:r>
                  <a:rPr lang="en-US" sz="1200" dirty="0"/>
                  <a:t> </a:t>
                </a:r>
                <a:r>
                  <a:rPr lang="en-US" sz="1200" dirty="0" err="1"/>
                  <a:t>tingkat</a:t>
                </a:r>
                <a:r>
                  <a:rPr lang="en-US" sz="1200" dirty="0"/>
                  <a:t> </a:t>
                </a:r>
                <a:r>
                  <a:rPr lang="en-US" sz="1200" i="1" dirty="0"/>
                  <a:t>Risk Free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𝑟</m:t>
                        </m:r>
                      </m:e>
                      <m:sub>
                        <m:r>
                          <a:rPr lang="en-US" sz="1200" i="1">
                            <a:latin typeface="Cambria Math" panose="02040503050406030204" pitchFamily="18" charset="0"/>
                          </a:rPr>
                          <m:t>𝑓</m:t>
                        </m:r>
                      </m:sub>
                    </m:sSub>
                  </m:oMath>
                </a14:m>
                <a:r>
                  <a:rPr lang="id-ID" sz="1200" i="1" dirty="0"/>
                  <a:t> </a:t>
                </a:r>
                <a:r>
                  <a:rPr lang="en-US" sz="1200" dirty="0" err="1"/>
                  <a:t>dari</a:t>
                </a:r>
                <a:r>
                  <a:rPr lang="en-US" sz="1200" dirty="0"/>
                  <a:t> </a:t>
                </a:r>
                <a:r>
                  <a:rPr lang="en-US" sz="1200" dirty="0" err="1"/>
                  <a:t>bulan</a:t>
                </a:r>
                <a:r>
                  <a:rPr lang="en-US" sz="1200" dirty="0"/>
                  <a:t> </a:t>
                </a:r>
                <a:r>
                  <a:rPr lang="en-US" sz="1200" dirty="0" err="1"/>
                  <a:t>Januari</a:t>
                </a:r>
                <a:r>
                  <a:rPr lang="en-US" sz="1200" dirty="0"/>
                  <a:t> – </a:t>
                </a:r>
                <a:r>
                  <a:rPr lang="en-US" sz="1200" dirty="0" err="1"/>
                  <a:t>Desember</a:t>
                </a:r>
                <a:r>
                  <a:rPr lang="en-US" sz="1200" dirty="0"/>
                  <a:t> </a:t>
                </a:r>
                <a:r>
                  <a:rPr lang="en-US" sz="1200" dirty="0" err="1"/>
                  <a:t>tahun</a:t>
                </a:r>
                <a:r>
                  <a:rPr lang="en-US" sz="1200" dirty="0"/>
                  <a:t> 2019.</a:t>
                </a:r>
              </a:p>
              <a:p>
                <a:pPr latinLnBrk="0"/>
                <a:r>
                  <a:rPr lang="en-US" sz="1200" dirty="0"/>
                  <a:t>Source Url: https://www.bps.go.id/indicator/13/379/3/bi-rate.html</a:t>
                </a:r>
              </a:p>
            </p:txBody>
          </p:sp>
        </mc:Choice>
        <mc:Fallback xmlns="">
          <p:sp>
            <p:nvSpPr>
              <p:cNvPr id="10" name="TextBox 9"/>
              <p:cNvSpPr txBox="1">
                <a:spLocks noRot="1" noChangeAspect="1" noMove="1" noResize="1" noEditPoints="1" noAdjustHandles="1" noChangeArrowheads="1" noChangeShapeType="1" noTextEdit="1"/>
              </p:cNvSpPr>
              <p:nvPr/>
            </p:nvSpPr>
            <p:spPr>
              <a:xfrm>
                <a:off x="171002" y="4515966"/>
                <a:ext cx="9793089" cy="476477"/>
              </a:xfrm>
              <a:prstGeom prst="rect">
                <a:avLst/>
              </a:prstGeom>
              <a:blipFill rotWithShape="0">
                <a:blip r:embed="rId4"/>
                <a:stretch>
                  <a:fillRect t="-2564" b="-8974"/>
                </a:stretch>
              </a:blipFill>
            </p:spPr>
            <p:txBody>
              <a:bodyPr/>
              <a:lstStyle/>
              <a:p>
                <a:r>
                  <a:rPr lang="en-US">
                    <a:noFill/>
                  </a:rPr>
                  <a:t> </a:t>
                </a:r>
              </a:p>
            </p:txBody>
          </p:sp>
        </mc:Fallback>
      </mc:AlternateContent>
      <p:sp>
        <p:nvSpPr>
          <p:cNvPr id="12" name="TextBox 11"/>
          <p:cNvSpPr txBox="1"/>
          <p:nvPr/>
        </p:nvSpPr>
        <p:spPr>
          <a:xfrm>
            <a:off x="1187624" y="201447"/>
            <a:ext cx="4752528" cy="584775"/>
          </a:xfrm>
          <a:prstGeom prst="rect">
            <a:avLst/>
          </a:prstGeom>
          <a:noFill/>
        </p:spPr>
        <p:txBody>
          <a:bodyPr wrap="square" rtlCol="0">
            <a:spAutoFit/>
          </a:bodyPr>
          <a:lstStyle/>
          <a:p>
            <a:pPr latinLnBrk="0"/>
            <a:r>
              <a:rPr lang="en-US" sz="1600" b="1" dirty="0"/>
              <a:t>Proses </a:t>
            </a:r>
            <a:r>
              <a:rPr lang="id-ID" sz="1600" b="1" dirty="0"/>
              <a:t>Optimisasi Portofolio Investasi Mean-Variance </a:t>
            </a:r>
            <a:r>
              <a:rPr lang="en-US" sz="1600" b="1" dirty="0" err="1"/>
              <a:t>dengan</a:t>
            </a:r>
            <a:r>
              <a:rPr lang="id-ID" sz="1600" b="1" dirty="0"/>
              <a:t> Aset Bebas Risiko</a:t>
            </a:r>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3809471854"/>
              </p:ext>
            </p:extLst>
          </p:nvPr>
        </p:nvGraphicFramePr>
        <p:xfrm>
          <a:off x="683568" y="1233925"/>
          <a:ext cx="3024336" cy="3160170"/>
        </p:xfrm>
        <a:graphic>
          <a:graphicData uri="http://schemas.openxmlformats.org/drawingml/2006/table">
            <a:tbl>
              <a:tblPr firstRow="1" firstCol="1" bandRow="1">
                <a:tableStyleId>{5C22544A-7EE6-4342-B048-85BDC9FD1C3A}</a:tableStyleId>
              </a:tblPr>
              <a:tblGrid>
                <a:gridCol w="1539333">
                  <a:extLst>
                    <a:ext uri="{9D8B030D-6E8A-4147-A177-3AD203B41FA5}">
                      <a16:colId xmlns:a16="http://schemas.microsoft.com/office/drawing/2014/main" val="20000"/>
                    </a:ext>
                  </a:extLst>
                </a:gridCol>
                <a:gridCol w="1485003">
                  <a:extLst>
                    <a:ext uri="{9D8B030D-6E8A-4147-A177-3AD203B41FA5}">
                      <a16:colId xmlns:a16="http://schemas.microsoft.com/office/drawing/2014/main" val="20001"/>
                    </a:ext>
                  </a:extLst>
                </a:gridCol>
              </a:tblGrid>
              <a:tr h="243090">
                <a:tc>
                  <a:txBody>
                    <a:bodyPr/>
                    <a:lstStyle/>
                    <a:p>
                      <a:pPr marL="0" marR="0" algn="ctr">
                        <a:lnSpc>
                          <a:spcPct val="107000"/>
                        </a:lnSpc>
                        <a:spcBef>
                          <a:spcPts val="0"/>
                        </a:spcBef>
                        <a:spcAft>
                          <a:spcPts val="0"/>
                        </a:spcAft>
                      </a:pPr>
                      <a:r>
                        <a:rPr lang="en-ID" sz="1200" dirty="0" err="1">
                          <a:effectLst/>
                        </a:rPr>
                        <a:t>Variabel</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dirty="0">
                          <a:effectLst/>
                        </a:rPr>
                        <a:t>BI Rate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243090">
                <a:tc>
                  <a:txBody>
                    <a:bodyPr/>
                    <a:lstStyle/>
                    <a:p>
                      <a:pPr marL="0" marR="0" algn="ctr">
                        <a:lnSpc>
                          <a:spcPct val="107000"/>
                        </a:lnSpc>
                        <a:spcBef>
                          <a:spcPts val="0"/>
                        </a:spcBef>
                        <a:spcAft>
                          <a:spcPts val="0"/>
                        </a:spcAft>
                      </a:pPr>
                      <a:r>
                        <a:rPr lang="en-ID" sz="1200" dirty="0" err="1">
                          <a:effectLst/>
                        </a:rPr>
                        <a:t>Januari</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a:effectLst/>
                        </a:rPr>
                        <a:t>6.00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43090">
                <a:tc>
                  <a:txBody>
                    <a:bodyPr/>
                    <a:lstStyle/>
                    <a:p>
                      <a:pPr marL="0" marR="0" algn="ctr">
                        <a:lnSpc>
                          <a:spcPct val="107000"/>
                        </a:lnSpc>
                        <a:spcBef>
                          <a:spcPts val="0"/>
                        </a:spcBef>
                        <a:spcAft>
                          <a:spcPts val="0"/>
                        </a:spcAft>
                      </a:pPr>
                      <a:r>
                        <a:rPr lang="en-ID" sz="1200" dirty="0" err="1">
                          <a:effectLst/>
                        </a:rPr>
                        <a:t>Februari</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a:effectLst/>
                        </a:rPr>
                        <a:t>6.00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243090">
                <a:tc>
                  <a:txBody>
                    <a:bodyPr/>
                    <a:lstStyle/>
                    <a:p>
                      <a:pPr marL="0" marR="0" algn="ctr">
                        <a:lnSpc>
                          <a:spcPct val="107000"/>
                        </a:lnSpc>
                        <a:spcBef>
                          <a:spcPts val="0"/>
                        </a:spcBef>
                        <a:spcAft>
                          <a:spcPts val="0"/>
                        </a:spcAft>
                      </a:pPr>
                      <a:r>
                        <a:rPr lang="en-ID" sz="1200" dirty="0" err="1">
                          <a:effectLst/>
                        </a:rPr>
                        <a:t>Maret</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a:effectLst/>
                        </a:rPr>
                        <a:t>6.00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243090">
                <a:tc>
                  <a:txBody>
                    <a:bodyPr/>
                    <a:lstStyle/>
                    <a:p>
                      <a:pPr marL="0" marR="0" algn="ctr">
                        <a:lnSpc>
                          <a:spcPct val="107000"/>
                        </a:lnSpc>
                        <a:spcBef>
                          <a:spcPts val="0"/>
                        </a:spcBef>
                        <a:spcAft>
                          <a:spcPts val="0"/>
                        </a:spcAft>
                      </a:pPr>
                      <a:r>
                        <a:rPr lang="en-ID" sz="1200" dirty="0">
                          <a:effectLst/>
                        </a:rPr>
                        <a:t>April</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a:effectLst/>
                        </a:rPr>
                        <a:t>6.00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243090">
                <a:tc>
                  <a:txBody>
                    <a:bodyPr/>
                    <a:lstStyle/>
                    <a:p>
                      <a:pPr marL="0" marR="0" algn="ctr">
                        <a:lnSpc>
                          <a:spcPct val="107000"/>
                        </a:lnSpc>
                        <a:spcBef>
                          <a:spcPts val="0"/>
                        </a:spcBef>
                        <a:spcAft>
                          <a:spcPts val="0"/>
                        </a:spcAft>
                      </a:pPr>
                      <a:r>
                        <a:rPr lang="en-ID" sz="1200" dirty="0">
                          <a:effectLst/>
                        </a:rPr>
                        <a:t>Mei</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a:effectLst/>
                        </a:rPr>
                        <a:t>6.00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243090">
                <a:tc>
                  <a:txBody>
                    <a:bodyPr/>
                    <a:lstStyle/>
                    <a:p>
                      <a:pPr marL="0" marR="0" algn="ctr">
                        <a:lnSpc>
                          <a:spcPct val="107000"/>
                        </a:lnSpc>
                        <a:spcBef>
                          <a:spcPts val="0"/>
                        </a:spcBef>
                        <a:spcAft>
                          <a:spcPts val="0"/>
                        </a:spcAft>
                      </a:pPr>
                      <a:r>
                        <a:rPr lang="en-ID" sz="1200" dirty="0" err="1">
                          <a:effectLst/>
                        </a:rPr>
                        <a:t>Juni</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dirty="0">
                          <a:effectLst/>
                        </a:rPr>
                        <a:t>6.00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243090">
                <a:tc>
                  <a:txBody>
                    <a:bodyPr/>
                    <a:lstStyle/>
                    <a:p>
                      <a:pPr marL="0" marR="0" algn="ctr">
                        <a:lnSpc>
                          <a:spcPct val="107000"/>
                        </a:lnSpc>
                        <a:spcBef>
                          <a:spcPts val="0"/>
                        </a:spcBef>
                        <a:spcAft>
                          <a:spcPts val="0"/>
                        </a:spcAft>
                      </a:pPr>
                      <a:r>
                        <a:rPr lang="en-ID" sz="1200">
                          <a:effectLst/>
                        </a:rPr>
                        <a:t>Juli</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dirty="0">
                          <a:effectLst/>
                        </a:rPr>
                        <a:t>5.75</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243090">
                <a:tc>
                  <a:txBody>
                    <a:bodyPr/>
                    <a:lstStyle/>
                    <a:p>
                      <a:pPr marL="0" marR="0" algn="ctr">
                        <a:lnSpc>
                          <a:spcPct val="107000"/>
                        </a:lnSpc>
                        <a:spcBef>
                          <a:spcPts val="0"/>
                        </a:spcBef>
                        <a:spcAft>
                          <a:spcPts val="0"/>
                        </a:spcAft>
                      </a:pPr>
                      <a:r>
                        <a:rPr lang="en-ID" sz="1200">
                          <a:effectLst/>
                        </a:rPr>
                        <a:t>Agustus</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dirty="0">
                          <a:effectLst/>
                        </a:rPr>
                        <a:t>5.50</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243090">
                <a:tc>
                  <a:txBody>
                    <a:bodyPr/>
                    <a:lstStyle/>
                    <a:p>
                      <a:pPr marL="0" marR="0" algn="ctr">
                        <a:lnSpc>
                          <a:spcPct val="107000"/>
                        </a:lnSpc>
                        <a:spcBef>
                          <a:spcPts val="0"/>
                        </a:spcBef>
                        <a:spcAft>
                          <a:spcPts val="0"/>
                        </a:spcAft>
                      </a:pPr>
                      <a:r>
                        <a:rPr lang="en-ID" sz="1200">
                          <a:effectLst/>
                        </a:rPr>
                        <a:t>September</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dirty="0">
                          <a:effectLst/>
                        </a:rPr>
                        <a:t>5.25</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9"/>
                  </a:ext>
                </a:extLst>
              </a:tr>
              <a:tr h="243090">
                <a:tc>
                  <a:txBody>
                    <a:bodyPr/>
                    <a:lstStyle/>
                    <a:p>
                      <a:pPr marL="0" marR="0" algn="ctr">
                        <a:lnSpc>
                          <a:spcPct val="107000"/>
                        </a:lnSpc>
                        <a:spcBef>
                          <a:spcPts val="0"/>
                        </a:spcBef>
                        <a:spcAft>
                          <a:spcPts val="0"/>
                        </a:spcAft>
                      </a:pPr>
                      <a:r>
                        <a:rPr lang="en-ID" sz="1200">
                          <a:effectLst/>
                        </a:rPr>
                        <a:t>Oktober</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dirty="0">
                          <a:effectLst/>
                        </a:rPr>
                        <a:t>5.00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10"/>
                  </a:ext>
                </a:extLst>
              </a:tr>
              <a:tr h="243090">
                <a:tc>
                  <a:txBody>
                    <a:bodyPr/>
                    <a:lstStyle/>
                    <a:p>
                      <a:pPr marL="0" marR="0" algn="ctr">
                        <a:lnSpc>
                          <a:spcPct val="107000"/>
                        </a:lnSpc>
                        <a:spcBef>
                          <a:spcPts val="0"/>
                        </a:spcBef>
                        <a:spcAft>
                          <a:spcPts val="0"/>
                        </a:spcAft>
                      </a:pPr>
                      <a:r>
                        <a:rPr lang="en-ID" sz="1200">
                          <a:effectLst/>
                        </a:rPr>
                        <a:t>November</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dirty="0">
                          <a:effectLst/>
                        </a:rPr>
                        <a:t>5.00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11"/>
                  </a:ext>
                </a:extLst>
              </a:tr>
              <a:tr h="243090">
                <a:tc>
                  <a:txBody>
                    <a:bodyPr/>
                    <a:lstStyle/>
                    <a:p>
                      <a:pPr marL="0" marR="0" algn="ctr">
                        <a:lnSpc>
                          <a:spcPct val="107000"/>
                        </a:lnSpc>
                        <a:spcBef>
                          <a:spcPts val="0"/>
                        </a:spcBef>
                        <a:spcAft>
                          <a:spcPts val="0"/>
                        </a:spcAft>
                      </a:pPr>
                      <a:r>
                        <a:rPr lang="en-ID" sz="1200">
                          <a:effectLst/>
                        </a:rPr>
                        <a:t>Desember</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dirty="0">
                          <a:effectLst/>
                        </a:rPr>
                        <a:t>5.00</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12"/>
                  </a:ext>
                </a:extLst>
              </a:tr>
            </a:tbl>
          </a:graphicData>
        </a:graphic>
      </p:graphicFrame>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BC51F827-2CE4-4570-BD1C-63EB00D121DC}"/>
                  </a:ext>
                </a:extLst>
              </p:cNvPr>
              <p:cNvGraphicFramePr>
                <a:graphicFrameLocks noGrp="1"/>
              </p:cNvGraphicFramePr>
              <p:nvPr>
                <p:extLst>
                  <p:ext uri="{D42A27DB-BD31-4B8C-83A1-F6EECF244321}">
                    <p14:modId xmlns:p14="http://schemas.microsoft.com/office/powerpoint/2010/main" val="3996604396"/>
                  </p:ext>
                </p:extLst>
              </p:nvPr>
            </p:nvGraphicFramePr>
            <p:xfrm>
              <a:off x="4824028" y="2328963"/>
              <a:ext cx="3024336" cy="486180"/>
            </p:xfrm>
            <a:graphic>
              <a:graphicData uri="http://schemas.openxmlformats.org/drawingml/2006/table">
                <a:tbl>
                  <a:tblPr firstRow="1" firstCol="1" bandRow="1">
                    <a:tableStyleId>{5C22544A-7EE6-4342-B048-85BDC9FD1C3A}</a:tableStyleId>
                  </a:tblPr>
                  <a:tblGrid>
                    <a:gridCol w="1539333">
                      <a:extLst>
                        <a:ext uri="{9D8B030D-6E8A-4147-A177-3AD203B41FA5}">
                          <a16:colId xmlns:a16="http://schemas.microsoft.com/office/drawing/2014/main" val="3556221805"/>
                        </a:ext>
                      </a:extLst>
                    </a:gridCol>
                    <a:gridCol w="1485003">
                      <a:extLst>
                        <a:ext uri="{9D8B030D-6E8A-4147-A177-3AD203B41FA5}">
                          <a16:colId xmlns:a16="http://schemas.microsoft.com/office/drawing/2014/main" val="314639671"/>
                        </a:ext>
                      </a:extLst>
                    </a:gridCol>
                  </a:tblGrid>
                  <a:tr h="243090">
                    <a:tc>
                      <a:txBody>
                        <a:bodyPr/>
                        <a:lstStyle/>
                        <a:p>
                          <a:pPr marL="0" marR="0" algn="ctr">
                            <a:lnSpc>
                              <a:spcPct val="107000"/>
                            </a:lnSpc>
                            <a:spcBef>
                              <a:spcPts val="0"/>
                            </a:spcBef>
                            <a:spcAft>
                              <a:spcPts val="0"/>
                            </a:spcAft>
                          </a:pPr>
                          <a:r>
                            <a:rPr lang="en-ID" sz="1200" b="1">
                              <a:effectLst/>
                            </a:rPr>
                            <a:t>Rata-rata</a:t>
                          </a:r>
                          <a:endParaRPr lang="en-US" sz="12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b="1" dirty="0">
                              <a:effectLst/>
                            </a:rPr>
                            <a:t>5.63%</a:t>
                          </a:r>
                          <a:endParaRPr lang="en-US" sz="1200" b="1"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396085633"/>
                      </a:ext>
                    </a:extLst>
                  </a:tr>
                  <a:tr h="243090">
                    <a:tc>
                      <a:txBody>
                        <a:bodyPr/>
                        <a:lstStyle/>
                        <a:p>
                          <a:pPr marL="0" marR="0" algn="ctr">
                            <a:lnSpc>
                              <a:spcPct val="107000"/>
                            </a:lnSpc>
                            <a:spcBef>
                              <a:spcPts val="0"/>
                            </a:spcBef>
                            <a:spcAft>
                              <a:spcPts val="0"/>
                            </a:spcAft>
                          </a:pP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𝒓</m:t>
                                  </m:r>
                                </m:e>
                                <m:sub>
                                  <m:r>
                                    <a:rPr lang="en-US" sz="1200" b="1" i="1" smtClean="0">
                                      <a:latin typeface="Cambria Math" panose="02040503050406030204" pitchFamily="18" charset="0"/>
                                    </a:rPr>
                                    <m:t>𝒇</m:t>
                                  </m:r>
                                </m:sub>
                              </m:sSub>
                            </m:oMath>
                          </a14:m>
                          <a:r>
                            <a:rPr lang="id-ID" sz="1200" b="1" i="1" dirty="0"/>
                            <a:t> </a:t>
                          </a:r>
                          <a:r>
                            <a:rPr lang="en-US" sz="1200" b="1" i="1" dirty="0"/>
                            <a:t>perhari</a:t>
                          </a:r>
                          <a:endParaRPr lang="en-US" sz="1200" b="1"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1200" dirty="0">
                              <a:solidFill>
                                <a:schemeClr val="dk1"/>
                              </a:solidFill>
                              <a:effectLst/>
                              <a:latin typeface="+mn-lt"/>
                              <a:ea typeface="+mn-ea"/>
                              <a:cs typeface="+mn-cs"/>
                            </a:rPr>
                            <a:t>0,00015425 </a:t>
                          </a:r>
                          <a:r>
                            <a:rPr lang="id-ID" sz="1200" b="1" kern="1200" dirty="0">
                              <a:solidFill>
                                <a:schemeClr val="dk1"/>
                              </a:solidFill>
                              <a:effectLst/>
                              <a:latin typeface="+mn-lt"/>
                              <a:ea typeface="+mn-ea"/>
                              <a:cs typeface="+mn-cs"/>
                            </a:rPr>
                            <a:t>% </a:t>
                          </a:r>
                          <a:endParaRPr lang="en-US" sz="1200" b="1"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237282952"/>
                      </a:ext>
                    </a:extLst>
                  </a:tr>
                </a:tbl>
              </a:graphicData>
            </a:graphic>
          </p:graphicFrame>
        </mc:Choice>
        <mc:Fallback xmlns="">
          <p:graphicFrame>
            <p:nvGraphicFramePr>
              <p:cNvPr id="3" name="Table 2">
                <a:extLst>
                  <a:ext uri="{FF2B5EF4-FFF2-40B4-BE49-F238E27FC236}">
                    <a16:creationId xmlns:a16="http://schemas.microsoft.com/office/drawing/2014/main" id="{BC51F827-2CE4-4570-BD1C-63EB00D121DC}"/>
                  </a:ext>
                </a:extLst>
              </p:cNvPr>
              <p:cNvGraphicFramePr>
                <a:graphicFrameLocks noGrp="1"/>
              </p:cNvGraphicFramePr>
              <p:nvPr>
                <p:extLst>
                  <p:ext uri="{D42A27DB-BD31-4B8C-83A1-F6EECF244321}">
                    <p14:modId xmlns:p14="http://schemas.microsoft.com/office/powerpoint/2010/main" val="3996604396"/>
                  </p:ext>
                </p:extLst>
              </p:nvPr>
            </p:nvGraphicFramePr>
            <p:xfrm>
              <a:off x="4824028" y="2328963"/>
              <a:ext cx="3024336" cy="486180"/>
            </p:xfrm>
            <a:graphic>
              <a:graphicData uri="http://schemas.openxmlformats.org/drawingml/2006/table">
                <a:tbl>
                  <a:tblPr firstRow="1" firstCol="1" bandRow="1">
                    <a:tableStyleId>{5C22544A-7EE6-4342-B048-85BDC9FD1C3A}</a:tableStyleId>
                  </a:tblPr>
                  <a:tblGrid>
                    <a:gridCol w="1539333">
                      <a:extLst>
                        <a:ext uri="{9D8B030D-6E8A-4147-A177-3AD203B41FA5}">
                          <a16:colId xmlns:a16="http://schemas.microsoft.com/office/drawing/2014/main" val="3556221805"/>
                        </a:ext>
                      </a:extLst>
                    </a:gridCol>
                    <a:gridCol w="1485003">
                      <a:extLst>
                        <a:ext uri="{9D8B030D-6E8A-4147-A177-3AD203B41FA5}">
                          <a16:colId xmlns:a16="http://schemas.microsoft.com/office/drawing/2014/main" val="314639671"/>
                        </a:ext>
                      </a:extLst>
                    </a:gridCol>
                  </a:tblGrid>
                  <a:tr h="243090">
                    <a:tc>
                      <a:txBody>
                        <a:bodyPr/>
                        <a:lstStyle/>
                        <a:p>
                          <a:pPr marL="0" marR="0" algn="ctr">
                            <a:lnSpc>
                              <a:spcPct val="107000"/>
                            </a:lnSpc>
                            <a:spcBef>
                              <a:spcPts val="0"/>
                            </a:spcBef>
                            <a:spcAft>
                              <a:spcPts val="0"/>
                            </a:spcAft>
                          </a:pPr>
                          <a:r>
                            <a:rPr lang="en-ID" sz="1200" b="1">
                              <a:effectLst/>
                            </a:rPr>
                            <a:t>Rata-rata</a:t>
                          </a:r>
                          <a:endParaRPr lang="en-US" sz="12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b="1" dirty="0">
                              <a:effectLst/>
                            </a:rPr>
                            <a:t>5.63%</a:t>
                          </a:r>
                          <a:endParaRPr lang="en-US" sz="1200" b="1"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396085633"/>
                      </a:ext>
                    </a:extLst>
                  </a:tr>
                  <a:tr h="243090">
                    <a:tc>
                      <a:txBody>
                        <a:bodyPr/>
                        <a:lstStyle/>
                        <a:p>
                          <a:endParaRPr lang="en-US"/>
                        </a:p>
                      </a:txBody>
                      <a:tcPr marL="68580" marR="68580" marT="0" marB="0" anchor="ctr">
                        <a:blipFill>
                          <a:blip r:embed="rId6"/>
                          <a:stretch>
                            <a:fillRect l="-395" t="-110000" r="-98024" b="-22500"/>
                          </a:stretch>
                        </a:blipFill>
                      </a:tcPr>
                    </a:tc>
                    <a:tc>
                      <a:txBody>
                        <a:bodyPr/>
                        <a:lstStyle/>
                        <a:p>
                          <a:pPr marL="0" marR="0" algn="ctr">
                            <a:lnSpc>
                              <a:spcPct val="107000"/>
                            </a:lnSpc>
                            <a:spcBef>
                              <a:spcPts val="0"/>
                            </a:spcBef>
                            <a:spcAft>
                              <a:spcPts val="0"/>
                            </a:spcAft>
                          </a:pPr>
                          <a:r>
                            <a:rPr lang="en-US" sz="1200" b="1" kern="1200" dirty="0">
                              <a:solidFill>
                                <a:schemeClr val="dk1"/>
                              </a:solidFill>
                              <a:effectLst/>
                              <a:latin typeface="+mn-lt"/>
                              <a:ea typeface="+mn-ea"/>
                              <a:cs typeface="+mn-cs"/>
                            </a:rPr>
                            <a:t>0,00015425 </a:t>
                          </a:r>
                          <a:r>
                            <a:rPr lang="id-ID" sz="1200" b="1" kern="1200" dirty="0">
                              <a:solidFill>
                                <a:schemeClr val="dk1"/>
                              </a:solidFill>
                              <a:effectLst/>
                              <a:latin typeface="+mn-lt"/>
                              <a:ea typeface="+mn-ea"/>
                              <a:cs typeface="+mn-cs"/>
                            </a:rPr>
                            <a:t>% </a:t>
                          </a:r>
                          <a:endParaRPr lang="en-US" sz="1200" b="1"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237282952"/>
                      </a:ext>
                    </a:extLst>
                  </a:tr>
                </a:tbl>
              </a:graphicData>
            </a:graphic>
          </p:graphicFrame>
        </mc:Fallback>
      </mc:AlternateContent>
    </p:spTree>
    <p:extLst>
      <p:ext uri="{BB962C8B-B14F-4D97-AF65-F5344CB8AC3E}">
        <p14:creationId xmlns:p14="http://schemas.microsoft.com/office/powerpoint/2010/main" val="188564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734245893"/>
                  </p:ext>
                </p:extLst>
              </p:nvPr>
            </p:nvGraphicFramePr>
            <p:xfrm>
              <a:off x="3102218" y="267494"/>
              <a:ext cx="6006286" cy="4392488"/>
            </p:xfrm>
            <a:graphic>
              <a:graphicData uri="http://schemas.openxmlformats.org/drawingml/2006/table">
                <a:tbl>
                  <a:tblPr firstRow="1" firstCol="1" bandRow="1">
                    <a:tableStyleId>{5C22544A-7EE6-4342-B048-85BDC9FD1C3A}</a:tableStyleId>
                  </a:tblPr>
                  <a:tblGrid>
                    <a:gridCol w="243432">
                      <a:extLst>
                        <a:ext uri="{9D8B030D-6E8A-4147-A177-3AD203B41FA5}">
                          <a16:colId xmlns:a16="http://schemas.microsoft.com/office/drawing/2014/main" val="20000"/>
                        </a:ext>
                      </a:extLst>
                    </a:gridCol>
                    <a:gridCol w="273050">
                      <a:extLst>
                        <a:ext uri="{9D8B030D-6E8A-4147-A177-3AD203B41FA5}">
                          <a16:colId xmlns:a16="http://schemas.microsoft.com/office/drawing/2014/main" val="2563490486"/>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gridCol w="518160">
                      <a:extLst>
                        <a:ext uri="{9D8B030D-6E8A-4147-A177-3AD203B41FA5}">
                          <a16:colId xmlns:a16="http://schemas.microsoft.com/office/drawing/2014/main" val="20005"/>
                        </a:ext>
                      </a:extLst>
                    </a:gridCol>
                    <a:gridCol w="349102">
                      <a:extLst>
                        <a:ext uri="{9D8B030D-6E8A-4147-A177-3AD203B41FA5}">
                          <a16:colId xmlns:a16="http://schemas.microsoft.com/office/drawing/2014/main" val="20006"/>
                        </a:ext>
                      </a:extLst>
                    </a:gridCol>
                    <a:gridCol w="288032">
                      <a:extLst>
                        <a:ext uri="{9D8B030D-6E8A-4147-A177-3AD203B41FA5}">
                          <a16:colId xmlns:a16="http://schemas.microsoft.com/office/drawing/2014/main" val="20007"/>
                        </a:ext>
                      </a:extLst>
                    </a:gridCol>
                    <a:gridCol w="772160">
                      <a:extLst>
                        <a:ext uri="{9D8B030D-6E8A-4147-A177-3AD203B41FA5}">
                          <a16:colId xmlns:a16="http://schemas.microsoft.com/office/drawing/2014/main" val="20008"/>
                        </a:ext>
                      </a:extLst>
                    </a:gridCol>
                    <a:gridCol w="772160">
                      <a:extLst>
                        <a:ext uri="{9D8B030D-6E8A-4147-A177-3AD203B41FA5}">
                          <a16:colId xmlns:a16="http://schemas.microsoft.com/office/drawing/2014/main" val="20009"/>
                        </a:ext>
                      </a:extLst>
                    </a:gridCol>
                    <a:gridCol w="717550">
                      <a:extLst>
                        <a:ext uri="{9D8B030D-6E8A-4147-A177-3AD203B41FA5}">
                          <a16:colId xmlns:a16="http://schemas.microsoft.com/office/drawing/2014/main" val="1147674342"/>
                        </a:ext>
                      </a:extLst>
                    </a:gridCol>
                  </a:tblGrid>
                  <a:tr h="314528">
                    <a:tc>
                      <a:txBody>
                        <a:bodyPr/>
                        <a:lstStyle/>
                        <a:p>
                          <a:pPr marL="0" marR="0" algn="ctr">
                            <a:lnSpc>
                              <a:spcPct val="107000"/>
                            </a:lnSpc>
                            <a:spcBef>
                              <a:spcPts val="0"/>
                            </a:spcBef>
                            <a:spcAft>
                              <a:spcPts val="0"/>
                            </a:spcAft>
                          </a:pPr>
                          <a:r>
                            <a:rPr lang="en-US" sz="900" dirty="0">
                              <a:solidFill>
                                <a:schemeClr val="bg1"/>
                              </a:solidFill>
                              <a:effectLst/>
                              <a:latin typeface="+mn-lt"/>
                              <a:ea typeface="Times New Roman" panose="02020603050405020304" pitchFamily="18" charset="0"/>
                            </a:rPr>
                            <a:t>NO</a:t>
                          </a:r>
                        </a:p>
                      </a:txBody>
                      <a:tcPr marL="20116" marR="20116" marT="0" marB="0" anchor="ctr"/>
                    </a:tc>
                    <a:tc>
                      <a:txBody>
                        <a:bodyPr/>
                        <a:lstStyle/>
                        <a:p>
                          <a:pPr algn="ctr" fontAlgn="b"/>
                          <a:r>
                            <a:rPr lang="en-ID" sz="900" b="0" i="0" u="none" strike="noStrike" dirty="0">
                              <a:solidFill>
                                <a:schemeClr val="bg1"/>
                              </a:solidFill>
                              <a:effectLst/>
                              <a:latin typeface="+mn-lt"/>
                            </a:rPr>
                            <a:t>t</a:t>
                          </a:r>
                        </a:p>
                      </a:txBody>
                      <a:tcPr marL="9525" marR="9525" marT="9525" marB="0" anchor="ctr"/>
                    </a:tc>
                    <a:tc>
                      <a:txBody>
                        <a:bodyPr/>
                        <a:lstStyle/>
                        <a:p>
                          <a:pPr marL="0" marR="0" algn="ctr">
                            <a:lnSpc>
                              <a:spcPct val="107000"/>
                            </a:lnSpc>
                            <a:spcBef>
                              <a:spcPts val="0"/>
                            </a:spcBef>
                            <a:spcAft>
                              <a:spcPts val="0"/>
                            </a:spcAft>
                          </a:pPr>
                          <a:r>
                            <a:rPr lang="en-ID" sz="900" dirty="0">
                              <a:solidFill>
                                <a:schemeClr val="bg1"/>
                              </a:solidFill>
                              <a:effectLst/>
                              <a:latin typeface="+mn-lt"/>
                              <a:ea typeface="Times New Roman" panose="02020603050405020304" pitchFamily="18" charset="0"/>
                              <a:cs typeface="Times New Roman" panose="02020603050405020304" pitchFamily="18" charset="0"/>
                            </a:rPr>
                            <a:t>ICBP</a:t>
                          </a:r>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chemeClr val="bg1"/>
                              </a:solidFill>
                              <a:effectLst/>
                              <a:latin typeface="+mn-lt"/>
                              <a:ea typeface="Times New Roman" panose="02020603050405020304" pitchFamily="18" charset="0"/>
                              <a:cs typeface="Times New Roman" panose="02020603050405020304" pitchFamily="18" charset="0"/>
                            </a:rPr>
                            <a:t>GIAA</a:t>
                          </a:r>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chemeClr val="bg1"/>
                              </a:solidFill>
                              <a:effectLst/>
                              <a:latin typeface="+mn-lt"/>
                              <a:ea typeface="Times New Roman" panose="02020603050405020304" pitchFamily="18" charset="0"/>
                              <a:cs typeface="Times New Roman" panose="02020603050405020304" pitchFamily="18" charset="0"/>
                            </a:rPr>
                            <a:t>BBCA</a:t>
                          </a:r>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chemeClr val="bg1"/>
                              </a:solidFill>
                              <a:effectLst/>
                              <a:latin typeface="+mn-lt"/>
                              <a:ea typeface="Times New Roman" panose="02020603050405020304" pitchFamily="18" charset="0"/>
                              <a:cs typeface="Times New Roman" panose="02020603050405020304" pitchFamily="18" charset="0"/>
                            </a:rPr>
                            <a:t>ANTM</a:t>
                          </a:r>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chemeClr val="bg1"/>
                              </a:solidFill>
                              <a:effectLst/>
                              <a:latin typeface="+mn-lt"/>
                              <a:ea typeface="Times New Roman" panose="02020603050405020304" pitchFamily="18" charset="0"/>
                              <a:cs typeface="Times New Roman" panose="02020603050405020304" pitchFamily="18" charset="0"/>
                            </a:rPr>
                            <a:t>KLBF</a:t>
                          </a:r>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900" i="1"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D" sz="9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D" sz="9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𝑛</m:t>
                                    </m:r>
                                    <m:r>
                                      <a:rPr lang="en-ID" sz="9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900" i="1" smtClean="0">
                                        <a:effectLst/>
                                        <a:latin typeface="Cambria Math" panose="02040503050406030204" pitchFamily="18" charset="0"/>
                                      </a:rPr>
                                    </m:ctrlPr>
                                  </m:sSupPr>
                                  <m:e>
                                    <m:r>
                                      <a:rPr lang="id-ID" sz="900">
                                        <a:effectLst/>
                                        <a:latin typeface="Cambria Math" panose="02040503050406030204" pitchFamily="18" charset="0"/>
                                      </a:rPr>
                                      <m:t>𝐞</m:t>
                                    </m:r>
                                  </m:e>
                                  <m:sup>
                                    <m:r>
                                      <a:rPr lang="id-ID" sz="900">
                                        <a:effectLst/>
                                        <a:latin typeface="Cambria Math" panose="02040503050406030204" pitchFamily="18" charset="0"/>
                                      </a:rPr>
                                      <m:t>𝑇</m:t>
                                    </m:r>
                                  </m:sup>
                                </m:sSup>
                                <m:r>
                                  <a:rPr lang="id-ID" sz="900">
                                    <a:effectLst/>
                                    <a:latin typeface="Cambria Math" panose="02040503050406030204" pitchFamily="18" charset="0"/>
                                  </a:rPr>
                                  <m:t>𝒙</m:t>
                                </m:r>
                              </m:oMath>
                            </m:oMathPara>
                          </a14:m>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9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9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𝜇</m:t>
                                    </m:r>
                                  </m:e>
                                  <m:sub>
                                    <m:r>
                                      <a:rPr lang="en-US" sz="9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𝑃</m:t>
                                    </m:r>
                                  </m:sub>
                                </m:sSub>
                              </m:oMath>
                            </m:oMathPara>
                          </a14:m>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9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9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𝜎</m:t>
                                    </m:r>
                                  </m:e>
                                  <m:sub>
                                    <m:r>
                                      <a:rPr lang="en-US" sz="9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𝑃</m:t>
                                    </m:r>
                                  </m:sub>
                                  <m:sup>
                                    <m:r>
                                      <a:rPr lang="en-US" sz="9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m:t>
                                    </m:r>
                                  </m:sup>
                                </m:sSubSup>
                              </m:oMath>
                            </m:oMathPara>
                          </a14:m>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900" i="1" smtClean="0">
                                        <a:effectLst/>
                                        <a:latin typeface="Cambria Math" panose="02040503050406030204" pitchFamily="18" charset="0"/>
                                      </a:rPr>
                                    </m:ctrlPr>
                                  </m:sSubPr>
                                  <m:e>
                                    <m:r>
                                      <a:rPr lang="en-US" sz="900">
                                        <a:effectLst/>
                                        <a:latin typeface="Cambria Math" panose="02040503050406030204" pitchFamily="18" charset="0"/>
                                      </a:rPr>
                                      <m:t>𝜇</m:t>
                                    </m:r>
                                  </m:e>
                                  <m:sub>
                                    <m:r>
                                      <a:rPr lang="en-US" sz="900">
                                        <a:effectLst/>
                                        <a:latin typeface="Cambria Math" panose="02040503050406030204" pitchFamily="18" charset="0"/>
                                      </a:rPr>
                                      <m:t>𝑃</m:t>
                                    </m:r>
                                  </m:sub>
                                </m:sSub>
                                <m:r>
                                  <a:rPr lang="en-US" sz="900">
                                    <a:effectLst/>
                                    <a:latin typeface="Cambria Math" panose="02040503050406030204" pitchFamily="18" charset="0"/>
                                  </a:rPr>
                                  <m:t>/</m:t>
                                </m:r>
                                <m:sSubSup>
                                  <m:sSubSupPr>
                                    <m:ctrlPr>
                                      <a:rPr lang="en-US" sz="900" i="1">
                                        <a:effectLst/>
                                        <a:latin typeface="Cambria Math" panose="02040503050406030204" pitchFamily="18" charset="0"/>
                                      </a:rPr>
                                    </m:ctrlPr>
                                  </m:sSubSupPr>
                                  <m:e>
                                    <m:r>
                                      <a:rPr lang="en-US" sz="900">
                                        <a:effectLst/>
                                        <a:latin typeface="Cambria Math" panose="02040503050406030204" pitchFamily="18" charset="0"/>
                                      </a:rPr>
                                      <m:t>𝜎</m:t>
                                    </m:r>
                                  </m:e>
                                  <m:sub>
                                    <m:r>
                                      <a:rPr lang="en-US" sz="900">
                                        <a:effectLst/>
                                        <a:latin typeface="Cambria Math" panose="02040503050406030204" pitchFamily="18" charset="0"/>
                                      </a:rPr>
                                      <m:t>𝑃</m:t>
                                    </m:r>
                                  </m:sub>
                                  <m:sup>
                                    <m:r>
                                      <a:rPr lang="en-US" sz="900">
                                        <a:effectLst/>
                                        <a:latin typeface="Cambria Math" panose="02040503050406030204" pitchFamily="18" charset="0"/>
                                      </a:rPr>
                                      <m:t>2</m:t>
                                    </m:r>
                                  </m:sup>
                                </m:sSubSup>
                              </m:oMath>
                            </m:oMathPara>
                          </a14:m>
                          <a:endParaRPr lang="en-US" sz="900" dirty="0">
                            <a:solidFill>
                              <a:schemeClr val="bg1"/>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271864">
                    <a:tc>
                      <a:txBody>
                        <a:bodyPr/>
                        <a:lstStyle/>
                        <a:p>
                          <a:pPr algn="ctr"/>
                          <a:r>
                            <a:rPr lang="en-US" sz="900" dirty="0">
                              <a:latin typeface="+mn-lt"/>
                            </a:rPr>
                            <a:t>1</a:t>
                          </a:r>
                        </a:p>
                      </a:txBody>
                      <a:tcPr marL="20116" marR="20116" marT="0" marB="0" anchor="ctr"/>
                    </a:tc>
                    <a:tc>
                      <a:txBody>
                        <a:bodyPr/>
                        <a:lstStyle/>
                        <a:p>
                          <a:pPr algn="ctr" fontAlgn="b"/>
                          <a:r>
                            <a:rPr lang="en-ID" sz="900" b="0" i="0" u="none" strike="noStrike" dirty="0">
                              <a:solidFill>
                                <a:srgbClr val="000000"/>
                              </a:solidFill>
                              <a:effectLst/>
                              <a:latin typeface="+mn-lt"/>
                            </a:rPr>
                            <a:t>0.00</a:t>
                          </a:r>
                        </a:p>
                      </a:txBody>
                      <a:tcPr marL="9525" marR="9525" marT="9525"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0.2133</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0.0377</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0.6017</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0.0221</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0.0252</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rgbClr val="000000"/>
                              </a:solidFill>
                              <a:effectLst/>
                              <a:latin typeface="+mn-lt"/>
                              <a:ea typeface="Times New Roman" panose="02020603050405020304" pitchFamily="18" charset="0"/>
                              <a:cs typeface="Times New Roman" panose="02020603050405020304" pitchFamily="18" charset="0"/>
                            </a:rPr>
                            <a:t>0.1</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0.00074696</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0.00005798</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dirty="0">
                              <a:solidFill>
                                <a:srgbClr val="000000"/>
                              </a:solidFill>
                              <a:effectLst/>
                              <a:latin typeface="+mn-lt"/>
                            </a:rPr>
                            <a:t>12.88301082</a:t>
                          </a:r>
                        </a:p>
                      </a:txBody>
                      <a:tcPr marL="9525" marR="9525" marT="9525" marB="0" anchor="ctr"/>
                    </a:tc>
                    <a:extLst>
                      <a:ext uri="{0D108BD9-81ED-4DB2-BD59-A6C34878D82A}">
                        <a16:rowId xmlns:a16="http://schemas.microsoft.com/office/drawing/2014/main" val="10001"/>
                      </a:ext>
                    </a:extLst>
                  </a:tr>
                  <a:tr h="271864">
                    <a:tc>
                      <a:txBody>
                        <a:bodyPr/>
                        <a:lstStyle/>
                        <a:p>
                          <a:pPr algn="ctr"/>
                          <a:r>
                            <a:rPr lang="en-US" sz="900" dirty="0">
                              <a:latin typeface="+mn-lt"/>
                            </a:rPr>
                            <a:t>2</a:t>
                          </a:r>
                        </a:p>
                      </a:txBody>
                      <a:tcPr marL="20116" marR="20116" marT="0" marB="0" anchor="ctr"/>
                    </a:tc>
                    <a:tc>
                      <a:txBody>
                        <a:bodyPr/>
                        <a:lstStyle/>
                        <a:p>
                          <a:pPr algn="ctr" fontAlgn="b"/>
                          <a:r>
                            <a:rPr lang="en-ID" sz="900" b="0" i="0" u="none" strike="noStrike" dirty="0">
                              <a:solidFill>
                                <a:srgbClr val="000000"/>
                              </a:solidFill>
                              <a:effectLst/>
                              <a:latin typeface="+mn-lt"/>
                            </a:rPr>
                            <a:t>0.01</a:t>
                          </a:r>
                        </a:p>
                      </a:txBody>
                      <a:tcPr marL="9525" marR="9525" marT="9525"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0.1943</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0.0439</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0.6382</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0.0174</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0.0062</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rgbClr val="000000"/>
                              </a:solidFill>
                              <a:effectLst/>
                              <a:latin typeface="+mn-lt"/>
                              <a:ea typeface="Times New Roman" panose="02020603050405020304" pitchFamily="18" charset="0"/>
                              <a:cs typeface="Times New Roman" panose="02020603050405020304" pitchFamily="18" charset="0"/>
                            </a:rPr>
                            <a:t>0.1</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0.00078375</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0.00005823</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13.46054393</a:t>
                          </a:r>
                        </a:p>
                      </a:txBody>
                      <a:tcPr marL="9525" marR="9525" marT="9525" marB="0" anchor="ctr"/>
                    </a:tc>
                    <a:extLst>
                      <a:ext uri="{0D108BD9-81ED-4DB2-BD59-A6C34878D82A}">
                        <a16:rowId xmlns:a16="http://schemas.microsoft.com/office/drawing/2014/main" val="10002"/>
                      </a:ext>
                    </a:extLst>
                  </a:tr>
                  <a:tr h="271864">
                    <a:tc>
                      <a:txBody>
                        <a:bodyPr/>
                        <a:lstStyle/>
                        <a:p>
                          <a:pPr algn="ctr"/>
                          <a:r>
                            <a:rPr lang="en-US" sz="900" dirty="0">
                              <a:latin typeface="+mn-lt"/>
                            </a:rPr>
                            <a:t>3</a:t>
                          </a:r>
                        </a:p>
                      </a:txBody>
                      <a:tcPr marL="20116" marR="20116" marT="0" marB="0" anchor="ctr"/>
                    </a:tc>
                    <a:tc>
                      <a:txBody>
                        <a:bodyPr/>
                        <a:lstStyle/>
                        <a:p>
                          <a:pPr algn="ctr" fontAlgn="b"/>
                          <a:r>
                            <a:rPr lang="en-ID" sz="900" b="0" i="0" u="none" strike="noStrike" dirty="0">
                              <a:solidFill>
                                <a:srgbClr val="000000"/>
                              </a:solidFill>
                              <a:effectLst/>
                              <a:latin typeface="+mn-lt"/>
                            </a:rPr>
                            <a:t>0.02</a:t>
                          </a:r>
                        </a:p>
                      </a:txBody>
                      <a:tcPr marL="9525" marR="9525" marT="9525"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0.1673</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0.0518</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0.6709</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0.0101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0.00082053</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0.00005900</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13.90648702</a:t>
                          </a:r>
                        </a:p>
                      </a:txBody>
                      <a:tcPr marL="9525" marR="9525" marT="9525" marB="0" anchor="ctr"/>
                    </a:tc>
                    <a:extLst>
                      <a:ext uri="{0D108BD9-81ED-4DB2-BD59-A6C34878D82A}">
                        <a16:rowId xmlns:a16="http://schemas.microsoft.com/office/drawing/2014/main" val="10003"/>
                      </a:ext>
                    </a:extLst>
                  </a:tr>
                  <a:tr h="271864">
                    <a:tc>
                      <a:txBody>
                        <a:bodyPr/>
                        <a:lstStyle/>
                        <a:p>
                          <a:pPr algn="ctr"/>
                          <a:r>
                            <a:rPr lang="en-US" sz="900" dirty="0">
                              <a:latin typeface="+mn-lt"/>
                            </a:rPr>
                            <a:t>4</a:t>
                          </a:r>
                        </a:p>
                      </a:txBody>
                      <a:tcPr marL="20116" marR="20116" marT="0" marB="0" anchor="ctr"/>
                    </a:tc>
                    <a:tc>
                      <a:txBody>
                        <a:bodyPr/>
                        <a:lstStyle/>
                        <a:p>
                          <a:pPr algn="ctr" fontAlgn="b"/>
                          <a:r>
                            <a:rPr lang="en-ID" sz="900" b="0" i="0" u="none" strike="noStrike" dirty="0">
                              <a:solidFill>
                                <a:srgbClr val="000000"/>
                              </a:solidFill>
                              <a:effectLst/>
                              <a:latin typeface="+mn-lt"/>
                            </a:rPr>
                            <a:t>0.10</a:t>
                          </a:r>
                        </a:p>
                      </a:txBody>
                      <a:tcPr marL="9525" marR="9525" marT="9525"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0.1363</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0.0606</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0.7017</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0.0014</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0.00085732</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0.00006045</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14.18230061</a:t>
                          </a:r>
                        </a:p>
                      </a:txBody>
                      <a:tcPr marL="9525" marR="9525" marT="9525" marB="0" anchor="ctr"/>
                    </a:tc>
                    <a:extLst>
                      <a:ext uri="{0D108BD9-81ED-4DB2-BD59-A6C34878D82A}">
                        <a16:rowId xmlns:a16="http://schemas.microsoft.com/office/drawing/2014/main" val="10004"/>
                      </a:ext>
                    </a:extLst>
                  </a:tr>
                  <a:tr h="271864">
                    <a:tc>
                      <a:txBody>
                        <a:bodyPr/>
                        <a:lstStyle/>
                        <a:p>
                          <a:pPr algn="ctr"/>
                          <a:r>
                            <a:rPr lang="en-US" sz="900" dirty="0">
                              <a:latin typeface="+mn-lt"/>
                            </a:rPr>
                            <a:t>5</a:t>
                          </a:r>
                        </a:p>
                      </a:txBody>
                      <a:tcPr marL="20116" marR="20116" marT="0" marB="0" anchor="ctr"/>
                    </a:tc>
                    <a:tc>
                      <a:txBody>
                        <a:bodyPr/>
                        <a:lstStyle/>
                        <a:p>
                          <a:pPr algn="ctr" fontAlgn="b"/>
                          <a:r>
                            <a:rPr lang="en-ID" sz="900" b="1" i="0" u="none" strike="noStrike" dirty="0">
                              <a:solidFill>
                                <a:srgbClr val="000000"/>
                              </a:solidFill>
                              <a:effectLst/>
                              <a:latin typeface="+mn-lt"/>
                            </a:rPr>
                            <a:t>0.04</a:t>
                          </a:r>
                        </a:p>
                      </a:txBody>
                      <a:tcPr marL="9525" marR="9525" marT="9525" marB="0" anchor="ctr"/>
                    </a:tc>
                    <a:tc>
                      <a:txBody>
                        <a:bodyPr/>
                        <a:lstStyle/>
                        <a:p>
                          <a:pPr marL="0" marR="0" algn="ctr">
                            <a:lnSpc>
                              <a:spcPct val="107000"/>
                            </a:lnSpc>
                            <a:spcBef>
                              <a:spcPts val="0"/>
                            </a:spcBef>
                            <a:spcAft>
                              <a:spcPts val="0"/>
                            </a:spcAft>
                          </a:pPr>
                          <a:r>
                            <a:rPr lang="id-ID" sz="900" b="1" dirty="0">
                              <a:solidFill>
                                <a:srgbClr val="000000"/>
                              </a:solidFill>
                              <a:effectLst/>
                              <a:latin typeface="+mn-lt"/>
                              <a:ea typeface="Times New Roman" panose="02020603050405020304" pitchFamily="18" charset="0"/>
                              <a:cs typeface="Calibri" panose="020F0502020204030204" pitchFamily="34" charset="0"/>
                            </a:rPr>
                            <a:t>0.0986</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b="1" dirty="0">
                              <a:solidFill>
                                <a:srgbClr val="000000"/>
                              </a:solidFill>
                              <a:effectLst/>
                              <a:latin typeface="+mn-lt"/>
                              <a:ea typeface="Times New Roman" panose="02020603050405020304" pitchFamily="18" charset="0"/>
                              <a:cs typeface="Calibri" panose="020F0502020204030204" pitchFamily="34" charset="0"/>
                            </a:rPr>
                            <a:t>0.0691</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b="1" dirty="0">
                              <a:solidFill>
                                <a:srgbClr val="000000"/>
                              </a:solidFill>
                              <a:effectLst/>
                              <a:latin typeface="+mn-lt"/>
                              <a:ea typeface="Times New Roman" panose="02020603050405020304" pitchFamily="18" charset="0"/>
                              <a:cs typeface="Calibri" panose="020F0502020204030204" pitchFamily="34" charset="0"/>
                            </a:rPr>
                            <a:t>0.7323</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b="1" dirty="0">
                              <a:solidFill>
                                <a:srgbClr val="000000"/>
                              </a:solidFill>
                              <a:effectLst/>
                              <a:latin typeface="+mn-lt"/>
                              <a:ea typeface="Times New Roman" panose="02020603050405020304" pitchFamily="18" charset="0"/>
                              <a:cs typeface="Calibri" panose="020F0502020204030204" pitchFamily="34" charset="0"/>
                            </a:rPr>
                            <a:t>0.0000</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b="1" dirty="0">
                              <a:solidFill>
                                <a:srgbClr val="000000"/>
                              </a:solidFill>
                              <a:effectLst/>
                              <a:latin typeface="+mn-lt"/>
                              <a:ea typeface="Times New Roman" panose="02020603050405020304" pitchFamily="18" charset="0"/>
                              <a:cs typeface="Calibri" panose="020F0502020204030204" pitchFamily="34" charset="0"/>
                            </a:rPr>
                            <a:t>0.0000</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b="1">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b="1">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b="1">
                              <a:solidFill>
                                <a:srgbClr val="000000"/>
                              </a:solidFill>
                              <a:effectLst/>
                              <a:latin typeface="+mn-lt"/>
                              <a:ea typeface="Times New Roman" panose="02020603050405020304" pitchFamily="18" charset="0"/>
                              <a:cs typeface="Calibri" panose="020F0502020204030204" pitchFamily="34" charset="0"/>
                            </a:rPr>
                            <a:t>0.00089410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b="1">
                              <a:solidFill>
                                <a:srgbClr val="000000"/>
                              </a:solidFill>
                              <a:effectLst/>
                              <a:latin typeface="+mn-lt"/>
                              <a:ea typeface="Times New Roman" panose="02020603050405020304" pitchFamily="18" charset="0"/>
                              <a:cs typeface="Calibri" panose="020F0502020204030204" pitchFamily="34" charset="0"/>
                            </a:rPr>
                            <a:t>0.00006261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1" i="0" u="none" strike="noStrike">
                              <a:solidFill>
                                <a:srgbClr val="000000"/>
                              </a:solidFill>
                              <a:effectLst/>
                              <a:latin typeface="+mn-lt"/>
                            </a:rPr>
                            <a:t>14.27997923</a:t>
                          </a:r>
                        </a:p>
                      </a:txBody>
                      <a:tcPr marL="9525" marR="9525" marT="9525" marB="0" anchor="ctr"/>
                    </a:tc>
                    <a:extLst>
                      <a:ext uri="{0D108BD9-81ED-4DB2-BD59-A6C34878D82A}">
                        <a16:rowId xmlns:a16="http://schemas.microsoft.com/office/drawing/2014/main" val="10005"/>
                      </a:ext>
                    </a:extLst>
                  </a:tr>
                  <a:tr h="271864">
                    <a:tc>
                      <a:txBody>
                        <a:bodyPr/>
                        <a:lstStyle/>
                        <a:p>
                          <a:pPr algn="ctr"/>
                          <a:r>
                            <a:rPr lang="en-US" sz="900" dirty="0">
                              <a:latin typeface="+mn-lt"/>
                            </a:rPr>
                            <a:t>6</a:t>
                          </a:r>
                        </a:p>
                      </a:txBody>
                      <a:tcPr marL="20116" marR="20116" marT="0" marB="0" anchor="ctr"/>
                    </a:tc>
                    <a:tc>
                      <a:txBody>
                        <a:bodyPr/>
                        <a:lstStyle/>
                        <a:p>
                          <a:pPr algn="ctr" fontAlgn="b"/>
                          <a:r>
                            <a:rPr lang="en-ID" sz="900" b="0" i="0" u="none" strike="noStrike">
                              <a:solidFill>
                                <a:srgbClr val="000000"/>
                              </a:solidFill>
                              <a:effectLst/>
                              <a:latin typeface="+mn-lt"/>
                            </a:rPr>
                            <a:t>0.05</a:t>
                          </a:r>
                        </a:p>
                      </a:txBody>
                      <a:tcPr marL="9525" marR="9525" marT="9525"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0.0597</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0.0774</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0.7629</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0.00093088</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0.00006556</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14.19899972</a:t>
                          </a:r>
                        </a:p>
                      </a:txBody>
                      <a:tcPr marL="9525" marR="9525" marT="9525" marB="0" anchor="ctr"/>
                    </a:tc>
                    <a:extLst>
                      <a:ext uri="{0D108BD9-81ED-4DB2-BD59-A6C34878D82A}">
                        <a16:rowId xmlns:a16="http://schemas.microsoft.com/office/drawing/2014/main" val="10006"/>
                      </a:ext>
                    </a:extLst>
                  </a:tr>
                  <a:tr h="271864">
                    <a:tc>
                      <a:txBody>
                        <a:bodyPr/>
                        <a:lstStyle/>
                        <a:p>
                          <a:pPr algn="ctr"/>
                          <a:r>
                            <a:rPr lang="en-US" sz="900" dirty="0">
                              <a:latin typeface="+mn-lt"/>
                            </a:rPr>
                            <a:t>7</a:t>
                          </a:r>
                        </a:p>
                      </a:txBody>
                      <a:tcPr marL="20116" marR="20116" marT="0" marB="0" anchor="ctr"/>
                    </a:tc>
                    <a:tc>
                      <a:txBody>
                        <a:bodyPr/>
                        <a:lstStyle/>
                        <a:p>
                          <a:pPr algn="ctr" fontAlgn="b"/>
                          <a:r>
                            <a:rPr lang="en-ID" sz="900" b="0" i="0" u="none" strike="noStrike" dirty="0">
                              <a:solidFill>
                                <a:srgbClr val="000000"/>
                              </a:solidFill>
                              <a:effectLst/>
                              <a:latin typeface="+mn-lt"/>
                            </a:rPr>
                            <a:t>0.06</a:t>
                          </a:r>
                        </a:p>
                      </a:txBody>
                      <a:tcPr marL="9525" marR="9525" marT="9525"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0.0207</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0.0858</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0.7935</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0.00096767</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0.00006929</a:t>
                          </a:r>
                          <a:endParaRPr lang="en-US" sz="900" dirty="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13.96462413</a:t>
                          </a:r>
                        </a:p>
                      </a:txBody>
                      <a:tcPr marL="9525" marR="9525" marT="9525" marB="0" anchor="ctr"/>
                    </a:tc>
                    <a:extLst>
                      <a:ext uri="{0D108BD9-81ED-4DB2-BD59-A6C34878D82A}">
                        <a16:rowId xmlns:a16="http://schemas.microsoft.com/office/drawing/2014/main" val="10007"/>
                      </a:ext>
                    </a:extLst>
                  </a:tr>
                  <a:tr h="271864">
                    <a:tc>
                      <a:txBody>
                        <a:bodyPr/>
                        <a:lstStyle/>
                        <a:p>
                          <a:pPr algn="ctr"/>
                          <a:r>
                            <a:rPr lang="en-US" sz="900" dirty="0">
                              <a:latin typeface="+mn-lt"/>
                            </a:rPr>
                            <a:t>8</a:t>
                          </a:r>
                        </a:p>
                      </a:txBody>
                      <a:tcPr marL="20116" marR="20116" marT="0" marB="0" anchor="ctr"/>
                    </a:tc>
                    <a:tc>
                      <a:txBody>
                        <a:bodyPr/>
                        <a:lstStyle/>
                        <a:p>
                          <a:pPr algn="ctr" fontAlgn="b"/>
                          <a:r>
                            <a:rPr lang="en-ID" sz="900" b="0" i="0" u="none" strike="noStrike">
                              <a:solidFill>
                                <a:srgbClr val="000000"/>
                              </a:solidFill>
                              <a:effectLst/>
                              <a:latin typeface="+mn-lt"/>
                            </a:rPr>
                            <a:t>0.10</a:t>
                          </a:r>
                        </a:p>
                      </a:txBody>
                      <a:tcPr marL="9525" marR="9525" marT="9525"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0.1071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0.7929</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0.0000</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0.00100445</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0.00007419</a:t>
                          </a:r>
                          <a:endParaRPr lang="en-US" sz="900" dirty="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13.53912742</a:t>
                          </a:r>
                        </a:p>
                      </a:txBody>
                      <a:tcPr marL="9525" marR="9525" marT="9525" marB="0" anchor="ctr"/>
                    </a:tc>
                    <a:extLst>
                      <a:ext uri="{0D108BD9-81ED-4DB2-BD59-A6C34878D82A}">
                        <a16:rowId xmlns:a16="http://schemas.microsoft.com/office/drawing/2014/main" val="10008"/>
                      </a:ext>
                    </a:extLst>
                  </a:tr>
                  <a:tr h="271864">
                    <a:tc>
                      <a:txBody>
                        <a:bodyPr/>
                        <a:lstStyle/>
                        <a:p>
                          <a:pPr algn="ctr"/>
                          <a:r>
                            <a:rPr lang="en-US" sz="900" dirty="0">
                              <a:latin typeface="+mn-lt"/>
                            </a:rPr>
                            <a:t>9</a:t>
                          </a:r>
                        </a:p>
                      </a:txBody>
                      <a:tcPr marL="20116" marR="20116" marT="0" marB="0" anchor="ctr"/>
                    </a:tc>
                    <a:tc>
                      <a:txBody>
                        <a:bodyPr/>
                        <a:lstStyle/>
                        <a:p>
                          <a:pPr algn="ctr" fontAlgn="b"/>
                          <a:r>
                            <a:rPr lang="en-ID" sz="900" b="0" i="0" u="none" strike="noStrike" dirty="0">
                              <a:solidFill>
                                <a:srgbClr val="000000"/>
                              </a:solidFill>
                              <a:effectLst/>
                              <a:latin typeface="+mn-lt"/>
                            </a:rPr>
                            <a:t>0.16</a:t>
                          </a:r>
                        </a:p>
                      </a:txBody>
                      <a:tcPr marL="9525" marR="9525" marT="9525"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0.1431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0.7569</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0.00104124</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0.00008280</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dirty="0">
                              <a:solidFill>
                                <a:srgbClr val="000000"/>
                              </a:solidFill>
                              <a:effectLst/>
                              <a:latin typeface="+mn-lt"/>
                            </a:rPr>
                            <a:t>12.57464569</a:t>
                          </a:r>
                        </a:p>
                      </a:txBody>
                      <a:tcPr marL="9525" marR="9525" marT="9525" marB="0" anchor="ctr"/>
                    </a:tc>
                    <a:extLst>
                      <a:ext uri="{0D108BD9-81ED-4DB2-BD59-A6C34878D82A}">
                        <a16:rowId xmlns:a16="http://schemas.microsoft.com/office/drawing/2014/main" val="10009"/>
                      </a:ext>
                    </a:extLst>
                  </a:tr>
                  <a:tr h="271864">
                    <a:tc>
                      <a:txBody>
                        <a:bodyPr/>
                        <a:lstStyle/>
                        <a:p>
                          <a:pPr algn="ctr"/>
                          <a:r>
                            <a:rPr lang="en-US" sz="900" dirty="0">
                              <a:latin typeface="+mn-lt"/>
                            </a:rPr>
                            <a:t>:</a:t>
                          </a:r>
                        </a:p>
                      </a:txBody>
                      <a:tcPr marL="20116" marR="20116" marT="0" marB="0" anchor="ctr"/>
                    </a:tc>
                    <a:tc>
                      <a:txBody>
                        <a:bodyPr/>
                        <a:lstStyle/>
                        <a:p>
                          <a:pPr algn="ctr" fontAlgn="b"/>
                          <a:r>
                            <a:rPr lang="en-US" sz="900" b="0" i="0" u="none" strike="noStrike" dirty="0">
                              <a:solidFill>
                                <a:srgbClr val="000000"/>
                              </a:solidFill>
                              <a:effectLst/>
                              <a:latin typeface="+mn-lt"/>
                            </a:rPr>
                            <a:t>:</a:t>
                          </a:r>
                          <a:endParaRPr lang="en-ID" sz="900" b="0" i="0" u="none" strike="noStrike" dirty="0">
                            <a:solidFill>
                              <a:srgbClr val="000000"/>
                            </a:solidFill>
                            <a:effectLst/>
                            <a:latin typeface="+mn-lt"/>
                          </a:endParaRPr>
                        </a:p>
                      </a:txBody>
                      <a:tcPr marL="9525" marR="9525" marT="9525"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extLst>
                      <a:ext uri="{0D108BD9-81ED-4DB2-BD59-A6C34878D82A}">
                        <a16:rowId xmlns:a16="http://schemas.microsoft.com/office/drawing/2014/main" val="10010"/>
                      </a:ext>
                    </a:extLst>
                  </a:tr>
                  <a:tr h="271864">
                    <a:tc>
                      <a:txBody>
                        <a:bodyPr/>
                        <a:lstStyle/>
                        <a:p>
                          <a:pPr algn="ctr"/>
                          <a:r>
                            <a:rPr lang="en-US" sz="900" dirty="0">
                              <a:latin typeface="+mn-lt"/>
                            </a:rPr>
                            <a:t>26</a:t>
                          </a:r>
                        </a:p>
                      </a:txBody>
                      <a:tcPr marL="20116" marR="20116" marT="0" marB="0" anchor="ctr"/>
                    </a:tc>
                    <a:tc>
                      <a:txBody>
                        <a:bodyPr/>
                        <a:lstStyle/>
                        <a:p>
                          <a:pPr algn="ctr" fontAlgn="b"/>
                          <a:r>
                            <a:rPr lang="en-ID" sz="900" b="0" i="0" u="none" strike="noStrike" dirty="0">
                              <a:solidFill>
                                <a:srgbClr val="000000"/>
                              </a:solidFill>
                              <a:effectLst/>
                              <a:latin typeface="+mn-lt"/>
                            </a:rPr>
                            <a:t>1.24</a:t>
                          </a:r>
                        </a:p>
                      </a:txBody>
                      <a:tcPr marL="9525" marR="9525" marT="9525"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0.7558</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0.1442</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0.00166656</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0.00087278</a:t>
                          </a:r>
                          <a:endParaRPr lang="en-US" sz="900" dirty="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dirty="0">
                              <a:solidFill>
                                <a:srgbClr val="000000"/>
                              </a:solidFill>
                              <a:effectLst/>
                              <a:latin typeface="+mn-lt"/>
                            </a:rPr>
                            <a:t>1.90948157</a:t>
                          </a:r>
                        </a:p>
                      </a:txBody>
                      <a:tcPr marL="9525" marR="9525" marT="9525" marB="0" anchor="ctr"/>
                    </a:tc>
                    <a:extLst>
                      <a:ext uri="{0D108BD9-81ED-4DB2-BD59-A6C34878D82A}">
                        <a16:rowId xmlns:a16="http://schemas.microsoft.com/office/drawing/2014/main" val="10026"/>
                      </a:ext>
                    </a:extLst>
                  </a:tr>
                  <a:tr h="271864">
                    <a:tc>
                      <a:txBody>
                        <a:bodyPr/>
                        <a:lstStyle/>
                        <a:p>
                          <a:pPr algn="ctr"/>
                          <a:r>
                            <a:rPr lang="en-US" sz="900" dirty="0">
                              <a:latin typeface="+mn-lt"/>
                            </a:rPr>
                            <a:t>27</a:t>
                          </a:r>
                        </a:p>
                      </a:txBody>
                      <a:tcPr marL="20116" marR="20116" marT="0" marB="0" anchor="ctr"/>
                    </a:tc>
                    <a:tc>
                      <a:txBody>
                        <a:bodyPr/>
                        <a:lstStyle/>
                        <a:p>
                          <a:pPr algn="ctr" fontAlgn="b"/>
                          <a:r>
                            <a:rPr lang="en-ID" sz="900" b="0" i="0" u="none" strike="noStrike" dirty="0">
                              <a:solidFill>
                                <a:srgbClr val="000000"/>
                              </a:solidFill>
                              <a:effectLst/>
                              <a:latin typeface="+mn-lt"/>
                            </a:rPr>
                            <a:t>1.31</a:t>
                          </a:r>
                        </a:p>
                      </a:txBody>
                      <a:tcPr marL="9525" marR="9525" marT="9525"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0.7919</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0.1081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0.00170335</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0.00095711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1.77968458</a:t>
                          </a:r>
                        </a:p>
                      </a:txBody>
                      <a:tcPr marL="9525" marR="9525" marT="9525" marB="0" anchor="ctr"/>
                    </a:tc>
                    <a:extLst>
                      <a:ext uri="{0D108BD9-81ED-4DB2-BD59-A6C34878D82A}">
                        <a16:rowId xmlns:a16="http://schemas.microsoft.com/office/drawing/2014/main" val="10027"/>
                      </a:ext>
                    </a:extLst>
                  </a:tr>
                  <a:tr h="271864">
                    <a:tc>
                      <a:txBody>
                        <a:bodyPr/>
                        <a:lstStyle/>
                        <a:p>
                          <a:pPr algn="ctr"/>
                          <a:r>
                            <a:rPr lang="en-US" sz="900" dirty="0">
                              <a:latin typeface="+mn-lt"/>
                            </a:rPr>
                            <a:t>28</a:t>
                          </a:r>
                        </a:p>
                      </a:txBody>
                      <a:tcPr marL="20116" marR="20116" marT="0" marB="0" anchor="ctr"/>
                    </a:tc>
                    <a:tc>
                      <a:txBody>
                        <a:bodyPr/>
                        <a:lstStyle/>
                        <a:p>
                          <a:pPr algn="ctr" fontAlgn="b"/>
                          <a:r>
                            <a:rPr lang="en-ID" sz="900" b="0" i="0" u="none" strike="noStrike" dirty="0">
                              <a:solidFill>
                                <a:srgbClr val="000000"/>
                              </a:solidFill>
                              <a:effectLst/>
                              <a:latin typeface="+mn-lt"/>
                            </a:rPr>
                            <a:t>1.37</a:t>
                          </a:r>
                        </a:p>
                      </a:txBody>
                      <a:tcPr marL="9525" marR="9525" marT="9525"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0.8279</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0.0721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0.00174013</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0.00104563</a:t>
                          </a:r>
                          <a:endParaRPr lang="en-US" sz="900" dirty="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1.66418548</a:t>
                          </a:r>
                        </a:p>
                      </a:txBody>
                      <a:tcPr marL="9525" marR="9525" marT="9525" marB="0" anchor="ctr"/>
                    </a:tc>
                    <a:extLst>
                      <a:ext uri="{0D108BD9-81ED-4DB2-BD59-A6C34878D82A}">
                        <a16:rowId xmlns:a16="http://schemas.microsoft.com/office/drawing/2014/main" val="10028"/>
                      </a:ext>
                    </a:extLst>
                  </a:tr>
                  <a:tr h="271864">
                    <a:tc>
                      <a:txBody>
                        <a:bodyPr/>
                        <a:lstStyle/>
                        <a:p>
                          <a:pPr algn="ctr"/>
                          <a:r>
                            <a:rPr lang="en-US" sz="900" dirty="0">
                              <a:latin typeface="+mn-lt"/>
                            </a:rPr>
                            <a:t>29</a:t>
                          </a:r>
                        </a:p>
                      </a:txBody>
                      <a:tcPr marL="20116" marR="20116" marT="0" marB="0" anchor="ctr"/>
                    </a:tc>
                    <a:tc>
                      <a:txBody>
                        <a:bodyPr/>
                        <a:lstStyle/>
                        <a:p>
                          <a:pPr algn="ctr" fontAlgn="b"/>
                          <a:r>
                            <a:rPr lang="en-ID" sz="900" b="0" i="0" u="none" strike="noStrike" dirty="0">
                              <a:solidFill>
                                <a:srgbClr val="000000"/>
                              </a:solidFill>
                              <a:effectLst/>
                              <a:latin typeface="+mn-lt"/>
                            </a:rPr>
                            <a:t>1.43</a:t>
                          </a:r>
                        </a:p>
                      </a:txBody>
                      <a:tcPr marL="9525" marR="9525" marT="9525"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0.8640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0.0360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0.00177691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0.00113837</a:t>
                          </a:r>
                          <a:endParaRPr lang="en-US" sz="900" dirty="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1.56092873</a:t>
                          </a:r>
                        </a:p>
                      </a:txBody>
                      <a:tcPr marL="9525" marR="9525" marT="9525" marB="0" anchor="ctr"/>
                    </a:tc>
                    <a:extLst>
                      <a:ext uri="{0D108BD9-81ED-4DB2-BD59-A6C34878D82A}">
                        <a16:rowId xmlns:a16="http://schemas.microsoft.com/office/drawing/2014/main" val="10029"/>
                      </a:ext>
                    </a:extLst>
                  </a:tr>
                  <a:tr h="271864">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30</a:t>
                          </a:r>
                        </a:p>
                      </a:txBody>
                      <a:tcPr marL="20116" marR="20116" marT="0" marB="0" anchor="ctr"/>
                    </a:tc>
                    <a:tc>
                      <a:txBody>
                        <a:bodyPr/>
                        <a:lstStyle/>
                        <a:p>
                          <a:pPr algn="ctr" fontAlgn="b"/>
                          <a:r>
                            <a:rPr lang="en-ID" sz="900" b="0" i="0" u="none" strike="noStrike" dirty="0">
                              <a:solidFill>
                                <a:srgbClr val="000000"/>
                              </a:solidFill>
                              <a:effectLst/>
                              <a:latin typeface="+mn-lt"/>
                            </a:rPr>
                            <a:t>NA</a:t>
                          </a:r>
                        </a:p>
                      </a:txBody>
                      <a:tcPr marL="9525" marR="9525" marT="9525"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0.0000</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0.9000</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0.0000</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0.0000</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0.0000</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0.00181370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0.00123531</a:t>
                          </a:r>
                          <a:endParaRPr lang="en-US" sz="900" dirty="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dirty="0">
                              <a:solidFill>
                                <a:srgbClr val="000000"/>
                              </a:solidFill>
                              <a:effectLst/>
                              <a:latin typeface="+mn-lt"/>
                            </a:rPr>
                            <a:t>1.46821192</a:t>
                          </a:r>
                        </a:p>
                      </a:txBody>
                      <a:tcPr marL="9525" marR="9525" marT="9525" marB="0" anchor="ctr"/>
                    </a:tc>
                    <a:extLst>
                      <a:ext uri="{0D108BD9-81ED-4DB2-BD59-A6C34878D82A}">
                        <a16:rowId xmlns:a16="http://schemas.microsoft.com/office/drawing/2014/main" val="10030"/>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734245893"/>
                  </p:ext>
                </p:extLst>
              </p:nvPr>
            </p:nvGraphicFramePr>
            <p:xfrm>
              <a:off x="3102218" y="267494"/>
              <a:ext cx="6006286" cy="4392488"/>
            </p:xfrm>
            <a:graphic>
              <a:graphicData uri="http://schemas.openxmlformats.org/drawingml/2006/table">
                <a:tbl>
                  <a:tblPr firstRow="1" firstCol="1" bandRow="1">
                    <a:tableStyleId>{5C22544A-7EE6-4342-B048-85BDC9FD1C3A}</a:tableStyleId>
                  </a:tblPr>
                  <a:tblGrid>
                    <a:gridCol w="243432">
                      <a:extLst>
                        <a:ext uri="{9D8B030D-6E8A-4147-A177-3AD203B41FA5}">
                          <a16:colId xmlns:a16="http://schemas.microsoft.com/office/drawing/2014/main" val="20000"/>
                        </a:ext>
                      </a:extLst>
                    </a:gridCol>
                    <a:gridCol w="273050">
                      <a:extLst>
                        <a:ext uri="{9D8B030D-6E8A-4147-A177-3AD203B41FA5}">
                          <a16:colId xmlns:a16="http://schemas.microsoft.com/office/drawing/2014/main" val="2563490486"/>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gridCol w="518160">
                      <a:extLst>
                        <a:ext uri="{9D8B030D-6E8A-4147-A177-3AD203B41FA5}">
                          <a16:colId xmlns:a16="http://schemas.microsoft.com/office/drawing/2014/main" val="20005"/>
                        </a:ext>
                      </a:extLst>
                    </a:gridCol>
                    <a:gridCol w="349102">
                      <a:extLst>
                        <a:ext uri="{9D8B030D-6E8A-4147-A177-3AD203B41FA5}">
                          <a16:colId xmlns:a16="http://schemas.microsoft.com/office/drawing/2014/main" val="20006"/>
                        </a:ext>
                      </a:extLst>
                    </a:gridCol>
                    <a:gridCol w="288032">
                      <a:extLst>
                        <a:ext uri="{9D8B030D-6E8A-4147-A177-3AD203B41FA5}">
                          <a16:colId xmlns:a16="http://schemas.microsoft.com/office/drawing/2014/main" val="20007"/>
                        </a:ext>
                      </a:extLst>
                    </a:gridCol>
                    <a:gridCol w="772160">
                      <a:extLst>
                        <a:ext uri="{9D8B030D-6E8A-4147-A177-3AD203B41FA5}">
                          <a16:colId xmlns:a16="http://schemas.microsoft.com/office/drawing/2014/main" val="20008"/>
                        </a:ext>
                      </a:extLst>
                    </a:gridCol>
                    <a:gridCol w="772160">
                      <a:extLst>
                        <a:ext uri="{9D8B030D-6E8A-4147-A177-3AD203B41FA5}">
                          <a16:colId xmlns:a16="http://schemas.microsoft.com/office/drawing/2014/main" val="20009"/>
                        </a:ext>
                      </a:extLst>
                    </a:gridCol>
                    <a:gridCol w="717550">
                      <a:extLst>
                        <a:ext uri="{9D8B030D-6E8A-4147-A177-3AD203B41FA5}">
                          <a16:colId xmlns:a16="http://schemas.microsoft.com/office/drawing/2014/main" val="1147674342"/>
                        </a:ext>
                      </a:extLst>
                    </a:gridCol>
                  </a:tblGrid>
                  <a:tr h="314528">
                    <a:tc>
                      <a:txBody>
                        <a:bodyPr/>
                        <a:lstStyle/>
                        <a:p>
                          <a:pPr marL="0" marR="0" algn="ctr">
                            <a:lnSpc>
                              <a:spcPct val="107000"/>
                            </a:lnSpc>
                            <a:spcBef>
                              <a:spcPts val="0"/>
                            </a:spcBef>
                            <a:spcAft>
                              <a:spcPts val="0"/>
                            </a:spcAft>
                          </a:pPr>
                          <a:r>
                            <a:rPr lang="en-US" sz="900" dirty="0">
                              <a:solidFill>
                                <a:schemeClr val="bg1"/>
                              </a:solidFill>
                              <a:effectLst/>
                              <a:latin typeface="+mn-lt"/>
                              <a:ea typeface="Times New Roman" panose="02020603050405020304" pitchFamily="18" charset="0"/>
                            </a:rPr>
                            <a:t>NO</a:t>
                          </a:r>
                        </a:p>
                      </a:txBody>
                      <a:tcPr marL="20116" marR="20116" marT="0" marB="0" anchor="ctr"/>
                    </a:tc>
                    <a:tc>
                      <a:txBody>
                        <a:bodyPr/>
                        <a:lstStyle/>
                        <a:p>
                          <a:pPr algn="ctr" fontAlgn="b"/>
                          <a:r>
                            <a:rPr lang="en-ID" sz="900" b="0" i="0" u="none" strike="noStrike" dirty="0">
                              <a:solidFill>
                                <a:schemeClr val="bg1"/>
                              </a:solidFill>
                              <a:effectLst/>
                              <a:latin typeface="+mn-lt"/>
                            </a:rPr>
                            <a:t>t</a:t>
                          </a:r>
                        </a:p>
                      </a:txBody>
                      <a:tcPr marL="9525" marR="9525" marT="9525" marB="0" anchor="ctr"/>
                    </a:tc>
                    <a:tc>
                      <a:txBody>
                        <a:bodyPr/>
                        <a:lstStyle/>
                        <a:p>
                          <a:pPr marL="0" marR="0" algn="ctr">
                            <a:lnSpc>
                              <a:spcPct val="107000"/>
                            </a:lnSpc>
                            <a:spcBef>
                              <a:spcPts val="0"/>
                            </a:spcBef>
                            <a:spcAft>
                              <a:spcPts val="0"/>
                            </a:spcAft>
                          </a:pPr>
                          <a:r>
                            <a:rPr lang="en-ID" sz="900" dirty="0">
                              <a:solidFill>
                                <a:schemeClr val="bg1"/>
                              </a:solidFill>
                              <a:effectLst/>
                              <a:latin typeface="+mn-lt"/>
                              <a:ea typeface="Times New Roman" panose="02020603050405020304" pitchFamily="18" charset="0"/>
                              <a:cs typeface="Times New Roman" panose="02020603050405020304" pitchFamily="18" charset="0"/>
                            </a:rPr>
                            <a:t>ICBP</a:t>
                          </a:r>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chemeClr val="bg1"/>
                              </a:solidFill>
                              <a:effectLst/>
                              <a:latin typeface="+mn-lt"/>
                              <a:ea typeface="Times New Roman" panose="02020603050405020304" pitchFamily="18" charset="0"/>
                              <a:cs typeface="Times New Roman" panose="02020603050405020304" pitchFamily="18" charset="0"/>
                            </a:rPr>
                            <a:t>GIAA</a:t>
                          </a:r>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chemeClr val="bg1"/>
                              </a:solidFill>
                              <a:effectLst/>
                              <a:latin typeface="+mn-lt"/>
                              <a:ea typeface="Times New Roman" panose="02020603050405020304" pitchFamily="18" charset="0"/>
                              <a:cs typeface="Times New Roman" panose="02020603050405020304" pitchFamily="18" charset="0"/>
                            </a:rPr>
                            <a:t>BBCA</a:t>
                          </a:r>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chemeClr val="bg1"/>
                              </a:solidFill>
                              <a:effectLst/>
                              <a:latin typeface="+mn-lt"/>
                              <a:ea typeface="Times New Roman" panose="02020603050405020304" pitchFamily="18" charset="0"/>
                              <a:cs typeface="Times New Roman" panose="02020603050405020304" pitchFamily="18" charset="0"/>
                            </a:rPr>
                            <a:t>ANTM</a:t>
                          </a:r>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chemeClr val="bg1"/>
                              </a:solidFill>
                              <a:effectLst/>
                              <a:latin typeface="+mn-lt"/>
                              <a:ea typeface="Times New Roman" panose="02020603050405020304" pitchFamily="18" charset="0"/>
                              <a:cs typeface="Times New Roman" panose="02020603050405020304" pitchFamily="18" charset="0"/>
                            </a:rPr>
                            <a:t>KLBF</a:t>
                          </a:r>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3"/>
                          <a:stretch>
                            <a:fillRect l="-898246" t="-1923" r="-742105" b="-1292308"/>
                          </a:stretch>
                        </a:blipFill>
                      </a:tcPr>
                    </a:tc>
                    <a:tc>
                      <a:txBody>
                        <a:bodyPr/>
                        <a:lstStyle/>
                        <a:p>
                          <a:endParaRPr lang="en-US"/>
                        </a:p>
                      </a:txBody>
                      <a:tcPr marL="68580" marR="68580" marT="0" marB="0" anchor="ctr">
                        <a:blipFill>
                          <a:blip r:embed="rId3"/>
                          <a:stretch>
                            <a:fillRect l="-1210638" t="-1923" r="-800000" b="-1292308"/>
                          </a:stretch>
                        </a:blipFill>
                      </a:tcPr>
                    </a:tc>
                    <a:tc>
                      <a:txBody>
                        <a:bodyPr/>
                        <a:lstStyle/>
                        <a:p>
                          <a:endParaRPr lang="en-US"/>
                        </a:p>
                      </a:txBody>
                      <a:tcPr marL="68580" marR="68580" marT="0" marB="0" anchor="ctr">
                        <a:blipFill>
                          <a:blip r:embed="rId3"/>
                          <a:stretch>
                            <a:fillRect l="-485039" t="-1923" r="-196063" b="-1292308"/>
                          </a:stretch>
                        </a:blipFill>
                      </a:tcPr>
                    </a:tc>
                    <a:tc>
                      <a:txBody>
                        <a:bodyPr/>
                        <a:lstStyle/>
                        <a:p>
                          <a:endParaRPr lang="en-US"/>
                        </a:p>
                      </a:txBody>
                      <a:tcPr marL="68580" marR="68580" marT="0" marB="0" anchor="ctr">
                        <a:blipFill>
                          <a:blip r:embed="rId3"/>
                          <a:stretch>
                            <a:fillRect l="-585039" t="-1923" r="-96063" b="-1292308"/>
                          </a:stretch>
                        </a:blipFill>
                      </a:tcPr>
                    </a:tc>
                    <a:tc>
                      <a:txBody>
                        <a:bodyPr/>
                        <a:lstStyle/>
                        <a:p>
                          <a:endParaRPr lang="en-US"/>
                        </a:p>
                      </a:txBody>
                      <a:tcPr marL="68580" marR="68580" marT="0" marB="0" anchor="ctr">
                        <a:blipFill>
                          <a:blip r:embed="rId3"/>
                          <a:stretch>
                            <a:fillRect l="-737288" t="-1923" r="-3390" b="-1292308"/>
                          </a:stretch>
                        </a:blipFill>
                      </a:tcPr>
                    </a:tc>
                    <a:extLst>
                      <a:ext uri="{0D108BD9-81ED-4DB2-BD59-A6C34878D82A}">
                        <a16:rowId xmlns:a16="http://schemas.microsoft.com/office/drawing/2014/main" val="10000"/>
                      </a:ext>
                    </a:extLst>
                  </a:tr>
                  <a:tr h="271864">
                    <a:tc>
                      <a:txBody>
                        <a:bodyPr/>
                        <a:lstStyle/>
                        <a:p>
                          <a:pPr algn="ctr"/>
                          <a:r>
                            <a:rPr lang="en-US" sz="900" dirty="0">
                              <a:latin typeface="+mn-lt"/>
                            </a:rPr>
                            <a:t>1</a:t>
                          </a:r>
                        </a:p>
                      </a:txBody>
                      <a:tcPr marL="20116" marR="20116" marT="0" marB="0" anchor="ctr"/>
                    </a:tc>
                    <a:tc>
                      <a:txBody>
                        <a:bodyPr/>
                        <a:lstStyle/>
                        <a:p>
                          <a:pPr algn="ctr" fontAlgn="b"/>
                          <a:r>
                            <a:rPr lang="en-ID" sz="900" b="0" i="0" u="none" strike="noStrike" dirty="0">
                              <a:solidFill>
                                <a:srgbClr val="000000"/>
                              </a:solidFill>
                              <a:effectLst/>
                              <a:latin typeface="+mn-lt"/>
                            </a:rPr>
                            <a:t>0.00</a:t>
                          </a:r>
                        </a:p>
                      </a:txBody>
                      <a:tcPr marL="9525" marR="9525" marT="9525"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0.2133</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0.0377</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0.6017</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0.0221</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0.0252</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rgbClr val="000000"/>
                              </a:solidFill>
                              <a:effectLst/>
                              <a:latin typeface="+mn-lt"/>
                              <a:ea typeface="Times New Roman" panose="02020603050405020304" pitchFamily="18" charset="0"/>
                              <a:cs typeface="Times New Roman" panose="02020603050405020304" pitchFamily="18" charset="0"/>
                            </a:rPr>
                            <a:t>0.1</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0.00074696</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0.00005798</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dirty="0">
                              <a:solidFill>
                                <a:srgbClr val="000000"/>
                              </a:solidFill>
                              <a:effectLst/>
                              <a:latin typeface="+mn-lt"/>
                            </a:rPr>
                            <a:t>12.88301082</a:t>
                          </a:r>
                        </a:p>
                      </a:txBody>
                      <a:tcPr marL="9525" marR="9525" marT="9525" marB="0" anchor="ctr"/>
                    </a:tc>
                    <a:extLst>
                      <a:ext uri="{0D108BD9-81ED-4DB2-BD59-A6C34878D82A}">
                        <a16:rowId xmlns:a16="http://schemas.microsoft.com/office/drawing/2014/main" val="10001"/>
                      </a:ext>
                    </a:extLst>
                  </a:tr>
                  <a:tr h="271864">
                    <a:tc>
                      <a:txBody>
                        <a:bodyPr/>
                        <a:lstStyle/>
                        <a:p>
                          <a:pPr algn="ctr"/>
                          <a:r>
                            <a:rPr lang="en-US" sz="900" dirty="0">
                              <a:latin typeface="+mn-lt"/>
                            </a:rPr>
                            <a:t>2</a:t>
                          </a:r>
                        </a:p>
                      </a:txBody>
                      <a:tcPr marL="20116" marR="20116" marT="0" marB="0" anchor="ctr"/>
                    </a:tc>
                    <a:tc>
                      <a:txBody>
                        <a:bodyPr/>
                        <a:lstStyle/>
                        <a:p>
                          <a:pPr algn="ctr" fontAlgn="b"/>
                          <a:r>
                            <a:rPr lang="en-ID" sz="900" b="0" i="0" u="none" strike="noStrike" dirty="0">
                              <a:solidFill>
                                <a:srgbClr val="000000"/>
                              </a:solidFill>
                              <a:effectLst/>
                              <a:latin typeface="+mn-lt"/>
                            </a:rPr>
                            <a:t>0.01</a:t>
                          </a:r>
                        </a:p>
                      </a:txBody>
                      <a:tcPr marL="9525" marR="9525" marT="9525"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0.1943</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0.0439</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0.6382</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0.0174</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0.0062</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rgbClr val="000000"/>
                              </a:solidFill>
                              <a:effectLst/>
                              <a:latin typeface="+mn-lt"/>
                              <a:ea typeface="Times New Roman" panose="02020603050405020304" pitchFamily="18" charset="0"/>
                              <a:cs typeface="Times New Roman" panose="02020603050405020304" pitchFamily="18" charset="0"/>
                            </a:rPr>
                            <a:t>0.1</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0.00078375</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0.00005823</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13.46054393</a:t>
                          </a:r>
                        </a:p>
                      </a:txBody>
                      <a:tcPr marL="9525" marR="9525" marT="9525" marB="0" anchor="ctr"/>
                    </a:tc>
                    <a:extLst>
                      <a:ext uri="{0D108BD9-81ED-4DB2-BD59-A6C34878D82A}">
                        <a16:rowId xmlns:a16="http://schemas.microsoft.com/office/drawing/2014/main" val="10002"/>
                      </a:ext>
                    </a:extLst>
                  </a:tr>
                  <a:tr h="271864">
                    <a:tc>
                      <a:txBody>
                        <a:bodyPr/>
                        <a:lstStyle/>
                        <a:p>
                          <a:pPr algn="ctr"/>
                          <a:r>
                            <a:rPr lang="en-US" sz="900" dirty="0">
                              <a:latin typeface="+mn-lt"/>
                            </a:rPr>
                            <a:t>3</a:t>
                          </a:r>
                        </a:p>
                      </a:txBody>
                      <a:tcPr marL="20116" marR="20116" marT="0" marB="0" anchor="ctr"/>
                    </a:tc>
                    <a:tc>
                      <a:txBody>
                        <a:bodyPr/>
                        <a:lstStyle/>
                        <a:p>
                          <a:pPr algn="ctr" fontAlgn="b"/>
                          <a:r>
                            <a:rPr lang="en-ID" sz="900" b="0" i="0" u="none" strike="noStrike" dirty="0">
                              <a:solidFill>
                                <a:srgbClr val="000000"/>
                              </a:solidFill>
                              <a:effectLst/>
                              <a:latin typeface="+mn-lt"/>
                            </a:rPr>
                            <a:t>0.02</a:t>
                          </a:r>
                        </a:p>
                      </a:txBody>
                      <a:tcPr marL="9525" marR="9525" marT="9525"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0.1673</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0.0518</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0.6709</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0.0101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0.00082053</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0.00005900</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13.90648702</a:t>
                          </a:r>
                        </a:p>
                      </a:txBody>
                      <a:tcPr marL="9525" marR="9525" marT="9525" marB="0" anchor="ctr"/>
                    </a:tc>
                    <a:extLst>
                      <a:ext uri="{0D108BD9-81ED-4DB2-BD59-A6C34878D82A}">
                        <a16:rowId xmlns:a16="http://schemas.microsoft.com/office/drawing/2014/main" val="10003"/>
                      </a:ext>
                    </a:extLst>
                  </a:tr>
                  <a:tr h="271864">
                    <a:tc>
                      <a:txBody>
                        <a:bodyPr/>
                        <a:lstStyle/>
                        <a:p>
                          <a:pPr algn="ctr"/>
                          <a:r>
                            <a:rPr lang="en-US" sz="900" dirty="0">
                              <a:latin typeface="+mn-lt"/>
                            </a:rPr>
                            <a:t>4</a:t>
                          </a:r>
                        </a:p>
                      </a:txBody>
                      <a:tcPr marL="20116" marR="20116" marT="0" marB="0" anchor="ctr"/>
                    </a:tc>
                    <a:tc>
                      <a:txBody>
                        <a:bodyPr/>
                        <a:lstStyle/>
                        <a:p>
                          <a:pPr algn="ctr" fontAlgn="b"/>
                          <a:r>
                            <a:rPr lang="en-ID" sz="900" b="0" i="0" u="none" strike="noStrike" dirty="0">
                              <a:solidFill>
                                <a:srgbClr val="000000"/>
                              </a:solidFill>
                              <a:effectLst/>
                              <a:latin typeface="+mn-lt"/>
                            </a:rPr>
                            <a:t>0.10</a:t>
                          </a:r>
                        </a:p>
                      </a:txBody>
                      <a:tcPr marL="9525" marR="9525" marT="9525"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0.1363</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0.0606</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0.7017</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0.0014</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0.00085732</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0.00006045</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14.18230061</a:t>
                          </a:r>
                        </a:p>
                      </a:txBody>
                      <a:tcPr marL="9525" marR="9525" marT="9525" marB="0" anchor="ctr"/>
                    </a:tc>
                    <a:extLst>
                      <a:ext uri="{0D108BD9-81ED-4DB2-BD59-A6C34878D82A}">
                        <a16:rowId xmlns:a16="http://schemas.microsoft.com/office/drawing/2014/main" val="10004"/>
                      </a:ext>
                    </a:extLst>
                  </a:tr>
                  <a:tr h="271864">
                    <a:tc>
                      <a:txBody>
                        <a:bodyPr/>
                        <a:lstStyle/>
                        <a:p>
                          <a:pPr algn="ctr"/>
                          <a:r>
                            <a:rPr lang="en-US" sz="900" dirty="0">
                              <a:latin typeface="+mn-lt"/>
                            </a:rPr>
                            <a:t>5</a:t>
                          </a:r>
                        </a:p>
                      </a:txBody>
                      <a:tcPr marL="20116" marR="20116" marT="0" marB="0" anchor="ctr"/>
                    </a:tc>
                    <a:tc>
                      <a:txBody>
                        <a:bodyPr/>
                        <a:lstStyle/>
                        <a:p>
                          <a:pPr algn="ctr" fontAlgn="b"/>
                          <a:r>
                            <a:rPr lang="en-ID" sz="900" b="1" i="0" u="none" strike="noStrike" dirty="0">
                              <a:solidFill>
                                <a:srgbClr val="000000"/>
                              </a:solidFill>
                              <a:effectLst/>
                              <a:latin typeface="+mn-lt"/>
                            </a:rPr>
                            <a:t>0.04</a:t>
                          </a:r>
                        </a:p>
                      </a:txBody>
                      <a:tcPr marL="9525" marR="9525" marT="9525" marB="0" anchor="ctr"/>
                    </a:tc>
                    <a:tc>
                      <a:txBody>
                        <a:bodyPr/>
                        <a:lstStyle/>
                        <a:p>
                          <a:pPr marL="0" marR="0" algn="ctr">
                            <a:lnSpc>
                              <a:spcPct val="107000"/>
                            </a:lnSpc>
                            <a:spcBef>
                              <a:spcPts val="0"/>
                            </a:spcBef>
                            <a:spcAft>
                              <a:spcPts val="0"/>
                            </a:spcAft>
                          </a:pPr>
                          <a:r>
                            <a:rPr lang="id-ID" sz="900" b="1" dirty="0">
                              <a:solidFill>
                                <a:srgbClr val="000000"/>
                              </a:solidFill>
                              <a:effectLst/>
                              <a:latin typeface="+mn-lt"/>
                              <a:ea typeface="Times New Roman" panose="02020603050405020304" pitchFamily="18" charset="0"/>
                              <a:cs typeface="Calibri" panose="020F0502020204030204" pitchFamily="34" charset="0"/>
                            </a:rPr>
                            <a:t>0.0986</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b="1" dirty="0">
                              <a:solidFill>
                                <a:srgbClr val="000000"/>
                              </a:solidFill>
                              <a:effectLst/>
                              <a:latin typeface="+mn-lt"/>
                              <a:ea typeface="Times New Roman" panose="02020603050405020304" pitchFamily="18" charset="0"/>
                              <a:cs typeface="Calibri" panose="020F0502020204030204" pitchFamily="34" charset="0"/>
                            </a:rPr>
                            <a:t>0.0691</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b="1" dirty="0">
                              <a:solidFill>
                                <a:srgbClr val="000000"/>
                              </a:solidFill>
                              <a:effectLst/>
                              <a:latin typeface="+mn-lt"/>
                              <a:ea typeface="Times New Roman" panose="02020603050405020304" pitchFamily="18" charset="0"/>
                              <a:cs typeface="Calibri" panose="020F0502020204030204" pitchFamily="34" charset="0"/>
                            </a:rPr>
                            <a:t>0.7323</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b="1" dirty="0">
                              <a:solidFill>
                                <a:srgbClr val="000000"/>
                              </a:solidFill>
                              <a:effectLst/>
                              <a:latin typeface="+mn-lt"/>
                              <a:ea typeface="Times New Roman" panose="02020603050405020304" pitchFamily="18" charset="0"/>
                              <a:cs typeface="Calibri" panose="020F0502020204030204" pitchFamily="34" charset="0"/>
                            </a:rPr>
                            <a:t>0.0000</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b="1" dirty="0">
                              <a:solidFill>
                                <a:srgbClr val="000000"/>
                              </a:solidFill>
                              <a:effectLst/>
                              <a:latin typeface="+mn-lt"/>
                              <a:ea typeface="Times New Roman" panose="02020603050405020304" pitchFamily="18" charset="0"/>
                              <a:cs typeface="Calibri" panose="020F0502020204030204" pitchFamily="34" charset="0"/>
                            </a:rPr>
                            <a:t>0.0000</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b="1">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b="1">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b="1">
                              <a:solidFill>
                                <a:srgbClr val="000000"/>
                              </a:solidFill>
                              <a:effectLst/>
                              <a:latin typeface="+mn-lt"/>
                              <a:ea typeface="Times New Roman" panose="02020603050405020304" pitchFamily="18" charset="0"/>
                              <a:cs typeface="Calibri" panose="020F0502020204030204" pitchFamily="34" charset="0"/>
                            </a:rPr>
                            <a:t>0.00089410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b="1">
                              <a:solidFill>
                                <a:srgbClr val="000000"/>
                              </a:solidFill>
                              <a:effectLst/>
                              <a:latin typeface="+mn-lt"/>
                              <a:ea typeface="Times New Roman" panose="02020603050405020304" pitchFamily="18" charset="0"/>
                              <a:cs typeface="Calibri" panose="020F0502020204030204" pitchFamily="34" charset="0"/>
                            </a:rPr>
                            <a:t>0.00006261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1" i="0" u="none" strike="noStrike">
                              <a:solidFill>
                                <a:srgbClr val="000000"/>
                              </a:solidFill>
                              <a:effectLst/>
                              <a:latin typeface="+mn-lt"/>
                            </a:rPr>
                            <a:t>14.27997923</a:t>
                          </a:r>
                        </a:p>
                      </a:txBody>
                      <a:tcPr marL="9525" marR="9525" marT="9525" marB="0" anchor="ctr"/>
                    </a:tc>
                    <a:extLst>
                      <a:ext uri="{0D108BD9-81ED-4DB2-BD59-A6C34878D82A}">
                        <a16:rowId xmlns:a16="http://schemas.microsoft.com/office/drawing/2014/main" val="10005"/>
                      </a:ext>
                    </a:extLst>
                  </a:tr>
                  <a:tr h="271864">
                    <a:tc>
                      <a:txBody>
                        <a:bodyPr/>
                        <a:lstStyle/>
                        <a:p>
                          <a:pPr algn="ctr"/>
                          <a:r>
                            <a:rPr lang="en-US" sz="900" dirty="0">
                              <a:latin typeface="+mn-lt"/>
                            </a:rPr>
                            <a:t>6</a:t>
                          </a:r>
                        </a:p>
                      </a:txBody>
                      <a:tcPr marL="20116" marR="20116" marT="0" marB="0" anchor="ctr"/>
                    </a:tc>
                    <a:tc>
                      <a:txBody>
                        <a:bodyPr/>
                        <a:lstStyle/>
                        <a:p>
                          <a:pPr algn="ctr" fontAlgn="b"/>
                          <a:r>
                            <a:rPr lang="en-ID" sz="900" b="0" i="0" u="none" strike="noStrike">
                              <a:solidFill>
                                <a:srgbClr val="000000"/>
                              </a:solidFill>
                              <a:effectLst/>
                              <a:latin typeface="+mn-lt"/>
                            </a:rPr>
                            <a:t>0.05</a:t>
                          </a:r>
                        </a:p>
                      </a:txBody>
                      <a:tcPr marL="9525" marR="9525" marT="9525"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0.0597</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0.0774</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0.7629</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0.00093088</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0.00006556</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14.19899972</a:t>
                          </a:r>
                        </a:p>
                      </a:txBody>
                      <a:tcPr marL="9525" marR="9525" marT="9525" marB="0" anchor="ctr"/>
                    </a:tc>
                    <a:extLst>
                      <a:ext uri="{0D108BD9-81ED-4DB2-BD59-A6C34878D82A}">
                        <a16:rowId xmlns:a16="http://schemas.microsoft.com/office/drawing/2014/main" val="10006"/>
                      </a:ext>
                    </a:extLst>
                  </a:tr>
                  <a:tr h="271864">
                    <a:tc>
                      <a:txBody>
                        <a:bodyPr/>
                        <a:lstStyle/>
                        <a:p>
                          <a:pPr algn="ctr"/>
                          <a:r>
                            <a:rPr lang="en-US" sz="900" dirty="0">
                              <a:latin typeface="+mn-lt"/>
                            </a:rPr>
                            <a:t>7</a:t>
                          </a:r>
                        </a:p>
                      </a:txBody>
                      <a:tcPr marL="20116" marR="20116" marT="0" marB="0" anchor="ctr"/>
                    </a:tc>
                    <a:tc>
                      <a:txBody>
                        <a:bodyPr/>
                        <a:lstStyle/>
                        <a:p>
                          <a:pPr algn="ctr" fontAlgn="b"/>
                          <a:r>
                            <a:rPr lang="en-ID" sz="900" b="0" i="0" u="none" strike="noStrike" dirty="0">
                              <a:solidFill>
                                <a:srgbClr val="000000"/>
                              </a:solidFill>
                              <a:effectLst/>
                              <a:latin typeface="+mn-lt"/>
                            </a:rPr>
                            <a:t>0.06</a:t>
                          </a:r>
                        </a:p>
                      </a:txBody>
                      <a:tcPr marL="9525" marR="9525" marT="9525"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0.0207</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0.0858</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0.7935</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0.00096767</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0.00006929</a:t>
                          </a:r>
                          <a:endParaRPr lang="en-US" sz="900" dirty="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13.96462413</a:t>
                          </a:r>
                        </a:p>
                      </a:txBody>
                      <a:tcPr marL="9525" marR="9525" marT="9525" marB="0" anchor="ctr"/>
                    </a:tc>
                    <a:extLst>
                      <a:ext uri="{0D108BD9-81ED-4DB2-BD59-A6C34878D82A}">
                        <a16:rowId xmlns:a16="http://schemas.microsoft.com/office/drawing/2014/main" val="10007"/>
                      </a:ext>
                    </a:extLst>
                  </a:tr>
                  <a:tr h="271864">
                    <a:tc>
                      <a:txBody>
                        <a:bodyPr/>
                        <a:lstStyle/>
                        <a:p>
                          <a:pPr algn="ctr"/>
                          <a:r>
                            <a:rPr lang="en-US" sz="900" dirty="0">
                              <a:latin typeface="+mn-lt"/>
                            </a:rPr>
                            <a:t>8</a:t>
                          </a:r>
                        </a:p>
                      </a:txBody>
                      <a:tcPr marL="20116" marR="20116" marT="0" marB="0" anchor="ctr"/>
                    </a:tc>
                    <a:tc>
                      <a:txBody>
                        <a:bodyPr/>
                        <a:lstStyle/>
                        <a:p>
                          <a:pPr algn="ctr" fontAlgn="b"/>
                          <a:r>
                            <a:rPr lang="en-ID" sz="900" b="0" i="0" u="none" strike="noStrike">
                              <a:solidFill>
                                <a:srgbClr val="000000"/>
                              </a:solidFill>
                              <a:effectLst/>
                              <a:latin typeface="+mn-lt"/>
                            </a:rPr>
                            <a:t>0.10</a:t>
                          </a:r>
                        </a:p>
                      </a:txBody>
                      <a:tcPr marL="9525" marR="9525" marT="9525"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0.1071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0.7929</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0.0000</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0.00100445</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0.00007419</a:t>
                          </a:r>
                          <a:endParaRPr lang="en-US" sz="900" dirty="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13.53912742</a:t>
                          </a:r>
                        </a:p>
                      </a:txBody>
                      <a:tcPr marL="9525" marR="9525" marT="9525" marB="0" anchor="ctr"/>
                    </a:tc>
                    <a:extLst>
                      <a:ext uri="{0D108BD9-81ED-4DB2-BD59-A6C34878D82A}">
                        <a16:rowId xmlns:a16="http://schemas.microsoft.com/office/drawing/2014/main" val="10008"/>
                      </a:ext>
                    </a:extLst>
                  </a:tr>
                  <a:tr h="271864">
                    <a:tc>
                      <a:txBody>
                        <a:bodyPr/>
                        <a:lstStyle/>
                        <a:p>
                          <a:pPr algn="ctr"/>
                          <a:r>
                            <a:rPr lang="en-US" sz="900" dirty="0">
                              <a:latin typeface="+mn-lt"/>
                            </a:rPr>
                            <a:t>9</a:t>
                          </a:r>
                        </a:p>
                      </a:txBody>
                      <a:tcPr marL="20116" marR="20116" marT="0" marB="0" anchor="ctr"/>
                    </a:tc>
                    <a:tc>
                      <a:txBody>
                        <a:bodyPr/>
                        <a:lstStyle/>
                        <a:p>
                          <a:pPr algn="ctr" fontAlgn="b"/>
                          <a:r>
                            <a:rPr lang="en-ID" sz="900" b="0" i="0" u="none" strike="noStrike" dirty="0">
                              <a:solidFill>
                                <a:srgbClr val="000000"/>
                              </a:solidFill>
                              <a:effectLst/>
                              <a:latin typeface="+mn-lt"/>
                            </a:rPr>
                            <a:t>0.16</a:t>
                          </a:r>
                        </a:p>
                      </a:txBody>
                      <a:tcPr marL="9525" marR="9525" marT="9525"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0.1431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0.7569</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0.00104124</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0.00008280</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dirty="0">
                              <a:solidFill>
                                <a:srgbClr val="000000"/>
                              </a:solidFill>
                              <a:effectLst/>
                              <a:latin typeface="+mn-lt"/>
                            </a:rPr>
                            <a:t>12.57464569</a:t>
                          </a:r>
                        </a:p>
                      </a:txBody>
                      <a:tcPr marL="9525" marR="9525" marT="9525" marB="0" anchor="ctr"/>
                    </a:tc>
                    <a:extLst>
                      <a:ext uri="{0D108BD9-81ED-4DB2-BD59-A6C34878D82A}">
                        <a16:rowId xmlns:a16="http://schemas.microsoft.com/office/drawing/2014/main" val="10009"/>
                      </a:ext>
                    </a:extLst>
                  </a:tr>
                  <a:tr h="271864">
                    <a:tc>
                      <a:txBody>
                        <a:bodyPr/>
                        <a:lstStyle/>
                        <a:p>
                          <a:pPr algn="ctr"/>
                          <a:r>
                            <a:rPr lang="en-US" sz="900" dirty="0">
                              <a:latin typeface="+mn-lt"/>
                            </a:rPr>
                            <a:t>:</a:t>
                          </a:r>
                        </a:p>
                      </a:txBody>
                      <a:tcPr marL="20116" marR="20116" marT="0" marB="0" anchor="ctr"/>
                    </a:tc>
                    <a:tc>
                      <a:txBody>
                        <a:bodyPr/>
                        <a:lstStyle/>
                        <a:p>
                          <a:pPr algn="ctr" fontAlgn="b"/>
                          <a:r>
                            <a:rPr lang="en-US" sz="900" b="0" i="0" u="none" strike="noStrike" dirty="0">
                              <a:solidFill>
                                <a:srgbClr val="000000"/>
                              </a:solidFill>
                              <a:effectLst/>
                              <a:latin typeface="+mn-lt"/>
                            </a:rPr>
                            <a:t>:</a:t>
                          </a:r>
                          <a:endParaRPr lang="en-ID" sz="900" b="0" i="0" u="none" strike="noStrike" dirty="0">
                            <a:solidFill>
                              <a:srgbClr val="000000"/>
                            </a:solidFill>
                            <a:effectLst/>
                            <a:latin typeface="+mn-lt"/>
                          </a:endParaRPr>
                        </a:p>
                      </a:txBody>
                      <a:tcPr marL="9525" marR="9525" marT="9525"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extLst>
                      <a:ext uri="{0D108BD9-81ED-4DB2-BD59-A6C34878D82A}">
                        <a16:rowId xmlns:a16="http://schemas.microsoft.com/office/drawing/2014/main" val="10010"/>
                      </a:ext>
                    </a:extLst>
                  </a:tr>
                  <a:tr h="271864">
                    <a:tc>
                      <a:txBody>
                        <a:bodyPr/>
                        <a:lstStyle/>
                        <a:p>
                          <a:pPr algn="ctr"/>
                          <a:r>
                            <a:rPr lang="en-US" sz="900" dirty="0">
                              <a:latin typeface="+mn-lt"/>
                            </a:rPr>
                            <a:t>26</a:t>
                          </a:r>
                        </a:p>
                      </a:txBody>
                      <a:tcPr marL="20116" marR="20116" marT="0" marB="0" anchor="ctr"/>
                    </a:tc>
                    <a:tc>
                      <a:txBody>
                        <a:bodyPr/>
                        <a:lstStyle/>
                        <a:p>
                          <a:pPr algn="ctr" fontAlgn="b"/>
                          <a:r>
                            <a:rPr lang="en-ID" sz="900" b="0" i="0" u="none" strike="noStrike" dirty="0">
                              <a:solidFill>
                                <a:srgbClr val="000000"/>
                              </a:solidFill>
                              <a:effectLst/>
                              <a:latin typeface="+mn-lt"/>
                            </a:rPr>
                            <a:t>1.24</a:t>
                          </a:r>
                        </a:p>
                      </a:txBody>
                      <a:tcPr marL="9525" marR="9525" marT="9525"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0.7558</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0.1442</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0.00166656</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0.00087278</a:t>
                          </a:r>
                          <a:endParaRPr lang="en-US" sz="900" dirty="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dirty="0">
                              <a:solidFill>
                                <a:srgbClr val="000000"/>
                              </a:solidFill>
                              <a:effectLst/>
                              <a:latin typeface="+mn-lt"/>
                            </a:rPr>
                            <a:t>1.90948157</a:t>
                          </a:r>
                        </a:p>
                      </a:txBody>
                      <a:tcPr marL="9525" marR="9525" marT="9525" marB="0" anchor="ctr"/>
                    </a:tc>
                    <a:extLst>
                      <a:ext uri="{0D108BD9-81ED-4DB2-BD59-A6C34878D82A}">
                        <a16:rowId xmlns:a16="http://schemas.microsoft.com/office/drawing/2014/main" val="10026"/>
                      </a:ext>
                    </a:extLst>
                  </a:tr>
                  <a:tr h="271864">
                    <a:tc>
                      <a:txBody>
                        <a:bodyPr/>
                        <a:lstStyle/>
                        <a:p>
                          <a:pPr algn="ctr"/>
                          <a:r>
                            <a:rPr lang="en-US" sz="900" dirty="0">
                              <a:latin typeface="+mn-lt"/>
                            </a:rPr>
                            <a:t>27</a:t>
                          </a:r>
                        </a:p>
                      </a:txBody>
                      <a:tcPr marL="20116" marR="20116" marT="0" marB="0" anchor="ctr"/>
                    </a:tc>
                    <a:tc>
                      <a:txBody>
                        <a:bodyPr/>
                        <a:lstStyle/>
                        <a:p>
                          <a:pPr algn="ctr" fontAlgn="b"/>
                          <a:r>
                            <a:rPr lang="en-ID" sz="900" b="0" i="0" u="none" strike="noStrike" dirty="0">
                              <a:solidFill>
                                <a:srgbClr val="000000"/>
                              </a:solidFill>
                              <a:effectLst/>
                              <a:latin typeface="+mn-lt"/>
                            </a:rPr>
                            <a:t>1.31</a:t>
                          </a:r>
                        </a:p>
                      </a:txBody>
                      <a:tcPr marL="9525" marR="9525" marT="9525"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0.7919</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0.1081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0.00170335</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0.00095711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1.77968458</a:t>
                          </a:r>
                        </a:p>
                      </a:txBody>
                      <a:tcPr marL="9525" marR="9525" marT="9525" marB="0" anchor="ctr"/>
                    </a:tc>
                    <a:extLst>
                      <a:ext uri="{0D108BD9-81ED-4DB2-BD59-A6C34878D82A}">
                        <a16:rowId xmlns:a16="http://schemas.microsoft.com/office/drawing/2014/main" val="10027"/>
                      </a:ext>
                    </a:extLst>
                  </a:tr>
                  <a:tr h="271864">
                    <a:tc>
                      <a:txBody>
                        <a:bodyPr/>
                        <a:lstStyle/>
                        <a:p>
                          <a:pPr algn="ctr"/>
                          <a:r>
                            <a:rPr lang="en-US" sz="900" dirty="0">
                              <a:latin typeface="+mn-lt"/>
                            </a:rPr>
                            <a:t>28</a:t>
                          </a:r>
                        </a:p>
                      </a:txBody>
                      <a:tcPr marL="20116" marR="20116" marT="0" marB="0" anchor="ctr"/>
                    </a:tc>
                    <a:tc>
                      <a:txBody>
                        <a:bodyPr/>
                        <a:lstStyle/>
                        <a:p>
                          <a:pPr algn="ctr" fontAlgn="b"/>
                          <a:r>
                            <a:rPr lang="en-ID" sz="900" b="0" i="0" u="none" strike="noStrike" dirty="0">
                              <a:solidFill>
                                <a:srgbClr val="000000"/>
                              </a:solidFill>
                              <a:effectLst/>
                              <a:latin typeface="+mn-lt"/>
                            </a:rPr>
                            <a:t>1.37</a:t>
                          </a:r>
                        </a:p>
                      </a:txBody>
                      <a:tcPr marL="9525" marR="9525" marT="9525"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0.8279</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0.0721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0.00174013</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0.00104563</a:t>
                          </a:r>
                          <a:endParaRPr lang="en-US" sz="900" dirty="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1.66418548</a:t>
                          </a:r>
                        </a:p>
                      </a:txBody>
                      <a:tcPr marL="9525" marR="9525" marT="9525" marB="0" anchor="ctr"/>
                    </a:tc>
                    <a:extLst>
                      <a:ext uri="{0D108BD9-81ED-4DB2-BD59-A6C34878D82A}">
                        <a16:rowId xmlns:a16="http://schemas.microsoft.com/office/drawing/2014/main" val="10028"/>
                      </a:ext>
                    </a:extLst>
                  </a:tr>
                  <a:tr h="271864">
                    <a:tc>
                      <a:txBody>
                        <a:bodyPr/>
                        <a:lstStyle/>
                        <a:p>
                          <a:pPr algn="ctr"/>
                          <a:r>
                            <a:rPr lang="en-US" sz="900" dirty="0">
                              <a:latin typeface="+mn-lt"/>
                            </a:rPr>
                            <a:t>29</a:t>
                          </a:r>
                        </a:p>
                      </a:txBody>
                      <a:tcPr marL="20116" marR="20116" marT="0" marB="0" anchor="ctr"/>
                    </a:tc>
                    <a:tc>
                      <a:txBody>
                        <a:bodyPr/>
                        <a:lstStyle/>
                        <a:p>
                          <a:pPr algn="ctr" fontAlgn="b"/>
                          <a:r>
                            <a:rPr lang="en-ID" sz="900" b="0" i="0" u="none" strike="noStrike" dirty="0">
                              <a:solidFill>
                                <a:srgbClr val="000000"/>
                              </a:solidFill>
                              <a:effectLst/>
                              <a:latin typeface="+mn-lt"/>
                            </a:rPr>
                            <a:t>1.43</a:t>
                          </a:r>
                        </a:p>
                      </a:txBody>
                      <a:tcPr marL="9525" marR="9525" marT="9525"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0.8640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0.0360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0.0000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0.00177691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0.00113837</a:t>
                          </a:r>
                          <a:endParaRPr lang="en-US" sz="900" dirty="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1.56092873</a:t>
                          </a:r>
                        </a:p>
                      </a:txBody>
                      <a:tcPr marL="9525" marR="9525" marT="9525" marB="0" anchor="ctr"/>
                    </a:tc>
                    <a:extLst>
                      <a:ext uri="{0D108BD9-81ED-4DB2-BD59-A6C34878D82A}">
                        <a16:rowId xmlns:a16="http://schemas.microsoft.com/office/drawing/2014/main" val="10029"/>
                      </a:ext>
                    </a:extLst>
                  </a:tr>
                  <a:tr h="271864">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30</a:t>
                          </a:r>
                        </a:p>
                      </a:txBody>
                      <a:tcPr marL="20116" marR="20116" marT="0" marB="0" anchor="ctr"/>
                    </a:tc>
                    <a:tc>
                      <a:txBody>
                        <a:bodyPr/>
                        <a:lstStyle/>
                        <a:p>
                          <a:pPr algn="ctr" fontAlgn="b"/>
                          <a:r>
                            <a:rPr lang="en-ID" sz="900" b="0" i="0" u="none" strike="noStrike" dirty="0">
                              <a:solidFill>
                                <a:srgbClr val="000000"/>
                              </a:solidFill>
                              <a:effectLst/>
                              <a:latin typeface="+mn-lt"/>
                            </a:rPr>
                            <a:t>NA</a:t>
                          </a:r>
                        </a:p>
                      </a:txBody>
                      <a:tcPr marL="9525" marR="9525" marT="9525"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0.0000</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0.9000</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0.0000</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0.0000</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0.0000</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a:solidFill>
                                <a:srgbClr val="000000"/>
                              </a:solidFill>
                              <a:effectLst/>
                              <a:latin typeface="+mn-lt"/>
                              <a:ea typeface="Times New Roman" panose="02020603050405020304" pitchFamily="18" charset="0"/>
                              <a:cs typeface="Calibri" panose="020F0502020204030204" pitchFamily="34" charset="0"/>
                            </a:rPr>
                            <a:t>0.00181370</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id-ID" sz="900" dirty="0">
                              <a:solidFill>
                                <a:srgbClr val="000000"/>
                              </a:solidFill>
                              <a:effectLst/>
                              <a:latin typeface="+mn-lt"/>
                              <a:ea typeface="Times New Roman" panose="02020603050405020304" pitchFamily="18" charset="0"/>
                              <a:cs typeface="Calibri" panose="020F0502020204030204" pitchFamily="34" charset="0"/>
                            </a:rPr>
                            <a:t>0.00123531</a:t>
                          </a:r>
                          <a:endParaRPr lang="en-US" sz="900" dirty="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dirty="0">
                              <a:solidFill>
                                <a:srgbClr val="000000"/>
                              </a:solidFill>
                              <a:effectLst/>
                              <a:latin typeface="+mn-lt"/>
                            </a:rPr>
                            <a:t>1.46821192</a:t>
                          </a:r>
                        </a:p>
                      </a:txBody>
                      <a:tcPr marL="9525" marR="9525" marT="9525" marB="0" anchor="ctr"/>
                    </a:tc>
                    <a:extLst>
                      <a:ext uri="{0D108BD9-81ED-4DB2-BD59-A6C34878D82A}">
                        <a16:rowId xmlns:a16="http://schemas.microsoft.com/office/drawing/2014/main" val="10030"/>
                      </a:ext>
                    </a:extLst>
                  </a:tr>
                </a:tbl>
              </a:graphicData>
            </a:graphic>
          </p:graphicFrame>
        </mc:Fallback>
      </mc:AlternateContent>
      <p:sp>
        <p:nvSpPr>
          <p:cNvPr id="9" name="TextBox 8"/>
          <p:cNvSpPr txBox="1"/>
          <p:nvPr/>
        </p:nvSpPr>
        <p:spPr>
          <a:xfrm>
            <a:off x="108949" y="1347614"/>
            <a:ext cx="3168352" cy="646331"/>
          </a:xfrm>
          <a:prstGeom prst="rect">
            <a:avLst/>
          </a:prstGeom>
          <a:noFill/>
        </p:spPr>
        <p:txBody>
          <a:bodyPr wrap="square" rtlCol="0">
            <a:spAutoFit/>
          </a:bodyPr>
          <a:lstStyle/>
          <a:p>
            <a:pPr latinLnBrk="0"/>
            <a:r>
              <a:rPr lang="en-US" sz="1200" dirty="0"/>
              <a:t>H</a:t>
            </a:r>
            <a:r>
              <a:rPr lang="id-ID" sz="1200" dirty="0"/>
              <a:t>asil penghitungan portofolio efisien</a:t>
            </a:r>
            <a:r>
              <a:rPr lang="en-US" sz="1200" dirty="0"/>
              <a:t> </a:t>
            </a:r>
            <a:r>
              <a:rPr lang="en-US" sz="1200" dirty="0" err="1"/>
              <a:t>dengan</a:t>
            </a:r>
            <a:r>
              <a:rPr lang="en-US" sz="1200" dirty="0"/>
              <a:t> </a:t>
            </a:r>
            <a:r>
              <a:rPr lang="en-US" sz="1200" dirty="0" err="1"/>
              <a:t>alokasi</a:t>
            </a:r>
            <a:r>
              <a:rPr lang="en-US" sz="1200" dirty="0"/>
              <a:t> 10% pada</a:t>
            </a:r>
            <a:r>
              <a:rPr lang="id-ID" sz="1200" dirty="0"/>
              <a:t> </a:t>
            </a:r>
            <a:r>
              <a:rPr lang="en-US" sz="1200" dirty="0" err="1"/>
              <a:t>riskfree</a:t>
            </a:r>
            <a:r>
              <a:rPr lang="en-US" sz="1200" dirty="0"/>
              <a:t> asset </a:t>
            </a:r>
            <a:r>
              <a:rPr lang="id-ID" sz="1200" dirty="0"/>
              <a:t>diberikan dalam Tabel </a:t>
            </a:r>
            <a:r>
              <a:rPr lang="en-US" sz="1200" dirty="0"/>
              <a:t>5</a:t>
            </a:r>
          </a:p>
        </p:txBody>
      </p:sp>
      <p:sp>
        <p:nvSpPr>
          <p:cNvPr id="12" name="TextBox 11"/>
          <p:cNvSpPr txBox="1"/>
          <p:nvPr/>
        </p:nvSpPr>
        <p:spPr>
          <a:xfrm>
            <a:off x="107504" y="188180"/>
            <a:ext cx="3169797" cy="830997"/>
          </a:xfrm>
          <a:prstGeom prst="rect">
            <a:avLst/>
          </a:prstGeom>
          <a:noFill/>
        </p:spPr>
        <p:txBody>
          <a:bodyPr wrap="square" rtlCol="0">
            <a:spAutoFit/>
          </a:bodyPr>
          <a:lstStyle/>
          <a:p>
            <a:pPr latinLnBrk="0"/>
            <a:r>
              <a:rPr lang="en-US" sz="1600" b="1" dirty="0"/>
              <a:t>Proses </a:t>
            </a:r>
            <a:r>
              <a:rPr lang="id-ID" sz="1600" b="1" dirty="0"/>
              <a:t>Optimisasi Portofolio Investasi Mean-Variance </a:t>
            </a:r>
            <a:r>
              <a:rPr lang="en-US" sz="1600" b="1" dirty="0" err="1"/>
              <a:t>dengan</a:t>
            </a:r>
            <a:r>
              <a:rPr lang="id-ID" sz="1600" b="1" dirty="0"/>
              <a:t> Aset Bebas Risiko</a:t>
            </a:r>
            <a:endParaRPr lang="en-US" sz="1600" dirty="0"/>
          </a:p>
        </p:txBody>
      </p:sp>
      <p:sp>
        <p:nvSpPr>
          <p:cNvPr id="6" name="TextBox 5">
            <a:extLst>
              <a:ext uri="{FF2B5EF4-FFF2-40B4-BE49-F238E27FC236}">
                <a16:creationId xmlns:a16="http://schemas.microsoft.com/office/drawing/2014/main" id="{555EFAE6-97B0-46E1-BE21-ACB07034351B}"/>
              </a:ext>
            </a:extLst>
          </p:cNvPr>
          <p:cNvSpPr txBox="1"/>
          <p:nvPr/>
        </p:nvSpPr>
        <p:spPr>
          <a:xfrm>
            <a:off x="97017" y="4720124"/>
            <a:ext cx="9046983" cy="276999"/>
          </a:xfrm>
          <a:prstGeom prst="rect">
            <a:avLst/>
          </a:prstGeom>
          <a:noFill/>
        </p:spPr>
        <p:txBody>
          <a:bodyPr wrap="square" rtlCol="0">
            <a:spAutoFit/>
          </a:bodyPr>
          <a:lstStyle/>
          <a:p>
            <a:pPr latinLnBrk="0"/>
            <a:r>
              <a:rPr lang="id-ID" sz="1200" dirty="0"/>
              <a:t>Tabel </a:t>
            </a:r>
            <a:r>
              <a:rPr lang="en-US" sz="1200" dirty="0"/>
              <a:t>5</a:t>
            </a:r>
            <a:r>
              <a:rPr lang="id-ID" sz="1200" dirty="0"/>
              <a:t>. Proses optimisasi portofolio investasi</a:t>
            </a:r>
            <a:r>
              <a:rPr lang="en-US" sz="1200" dirty="0"/>
              <a:t> </a:t>
            </a:r>
            <a:r>
              <a:rPr lang="id-ID" sz="1200" dirty="0"/>
              <a:t>Mean-Variance </a:t>
            </a:r>
            <a:r>
              <a:rPr lang="en-US" sz="1200" dirty="0" err="1"/>
              <a:t>dengan</a:t>
            </a:r>
            <a:r>
              <a:rPr lang="id-ID" sz="1200" dirty="0"/>
              <a:t> aset bebas risiko </a:t>
            </a:r>
            <a:r>
              <a:rPr lang="en-US" sz="1200" dirty="0"/>
              <a:t>pada </a:t>
            </a:r>
            <a:r>
              <a:rPr lang="en-US" sz="1200" dirty="0" err="1"/>
              <a:t>saham</a:t>
            </a:r>
            <a:r>
              <a:rPr lang="en-US" sz="1200" dirty="0"/>
              <a:t> </a:t>
            </a:r>
            <a:r>
              <a:rPr lang="en-US" sz="1200" dirty="0" err="1"/>
              <a:t>sebelum</a:t>
            </a:r>
            <a:r>
              <a:rPr lang="en-US" sz="1200" dirty="0"/>
              <a:t> pandemi-Covid-19</a:t>
            </a:r>
          </a:p>
        </p:txBody>
      </p:sp>
    </p:spTree>
    <p:extLst>
      <p:ext uri="{BB962C8B-B14F-4D97-AF65-F5344CB8AC3E}">
        <p14:creationId xmlns:p14="http://schemas.microsoft.com/office/powerpoint/2010/main" val="4030292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87624" y="201447"/>
            <a:ext cx="4752528" cy="584775"/>
          </a:xfrm>
          <a:prstGeom prst="rect">
            <a:avLst/>
          </a:prstGeom>
          <a:noFill/>
        </p:spPr>
        <p:txBody>
          <a:bodyPr wrap="square" rtlCol="0">
            <a:spAutoFit/>
          </a:bodyPr>
          <a:lstStyle/>
          <a:p>
            <a:pPr latinLnBrk="0"/>
            <a:r>
              <a:rPr lang="en-US" sz="1600" b="1" dirty="0"/>
              <a:t>Proses </a:t>
            </a:r>
            <a:r>
              <a:rPr lang="id-ID" sz="1600" b="1" dirty="0"/>
              <a:t>Optimisasi Portofolio Investasi Mean-Variance </a:t>
            </a:r>
            <a:r>
              <a:rPr lang="en-US" sz="1600" b="1" dirty="0" err="1"/>
              <a:t>dengan</a:t>
            </a:r>
            <a:r>
              <a:rPr lang="id-ID" sz="1600" b="1" dirty="0"/>
              <a:t> Aset Bebas Risiko</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
        <p:nvSpPr>
          <p:cNvPr id="3" name="TextBox 2"/>
          <p:cNvSpPr txBox="1"/>
          <p:nvPr/>
        </p:nvSpPr>
        <p:spPr>
          <a:xfrm>
            <a:off x="171002" y="1203598"/>
            <a:ext cx="8649469" cy="523220"/>
          </a:xfrm>
          <a:prstGeom prst="rect">
            <a:avLst/>
          </a:prstGeom>
          <a:noFill/>
        </p:spPr>
        <p:txBody>
          <a:bodyPr wrap="square" rtlCol="0">
            <a:spAutoFit/>
          </a:bodyPr>
          <a:lstStyle/>
          <a:p>
            <a:pPr latinLnBrk="0"/>
            <a:r>
              <a:rPr lang="en-US" sz="1400" dirty="0"/>
              <a:t>Plot </a:t>
            </a:r>
            <a:r>
              <a:rPr lang="en-US" sz="1400" dirty="0" err="1"/>
              <a:t>ekspektasi</a:t>
            </a:r>
            <a:r>
              <a:rPr lang="en-US" sz="1400" dirty="0"/>
              <a:t> </a:t>
            </a:r>
            <a:r>
              <a:rPr lang="en-US" sz="1400" i="1" dirty="0"/>
              <a:t>return </a:t>
            </a:r>
            <a:r>
              <a:rPr lang="en-US" sz="1400" dirty="0" err="1"/>
              <a:t>terhadap</a:t>
            </a:r>
            <a:r>
              <a:rPr lang="en-US" sz="1400" dirty="0"/>
              <a:t> </a:t>
            </a:r>
            <a:r>
              <a:rPr lang="en-US" sz="1400" dirty="0" err="1"/>
              <a:t>variansi</a:t>
            </a:r>
            <a:r>
              <a:rPr lang="en-US" sz="1400" dirty="0"/>
              <a:t> (k</a:t>
            </a:r>
            <a:r>
              <a:rPr lang="id-ID" sz="1400" dirty="0"/>
              <a:t>urva </a:t>
            </a:r>
            <a:r>
              <a:rPr lang="en-US" sz="1400" dirty="0"/>
              <a:t>e</a:t>
            </a:r>
            <a:r>
              <a:rPr lang="id-ID" sz="1400" dirty="0"/>
              <a:t>fficient frontier</a:t>
            </a:r>
            <a:r>
              <a:rPr lang="en-US" sz="1400" dirty="0"/>
              <a:t>)</a:t>
            </a:r>
            <a:r>
              <a:rPr lang="id-ID" sz="1400" dirty="0"/>
              <a:t> dan rasio antara </a:t>
            </a:r>
            <a:r>
              <a:rPr lang="en-US" sz="1400" dirty="0" err="1"/>
              <a:t>ekspektasi</a:t>
            </a:r>
            <a:r>
              <a:rPr lang="en-US" sz="1400" dirty="0"/>
              <a:t> </a:t>
            </a:r>
            <a:r>
              <a:rPr lang="id-ID" sz="1400" i="1" dirty="0"/>
              <a:t>return</a:t>
            </a:r>
            <a:r>
              <a:rPr lang="en-US" sz="1400" i="1" dirty="0"/>
              <a:t> </a:t>
            </a:r>
            <a:r>
              <a:rPr lang="en-US" sz="1400" dirty="0" err="1"/>
              <a:t>te</a:t>
            </a:r>
            <a:r>
              <a:rPr lang="id-ID" sz="1400" dirty="0"/>
              <a:t>rhadap variansi portofolio tampak seperti pada Gambar </a:t>
            </a:r>
            <a:r>
              <a:rPr lang="en-US" sz="1400" dirty="0"/>
              <a:t>2</a:t>
            </a:r>
            <a:r>
              <a:rPr lang="id-ID" sz="1400" dirty="0"/>
              <a:t>.</a:t>
            </a:r>
            <a:endParaRPr lang="en-US" sz="1400" dirty="0"/>
          </a:p>
        </p:txBody>
      </p:sp>
      <p:grpSp>
        <p:nvGrpSpPr>
          <p:cNvPr id="13" name="Group 12">
            <a:extLst>
              <a:ext uri="{FF2B5EF4-FFF2-40B4-BE49-F238E27FC236}">
                <a16:creationId xmlns:a16="http://schemas.microsoft.com/office/drawing/2014/main" id="{F5B116FA-DF78-4D5C-9B8B-918D6794E3E9}"/>
              </a:ext>
            </a:extLst>
          </p:cNvPr>
          <p:cNvGrpSpPr/>
          <p:nvPr/>
        </p:nvGrpSpPr>
        <p:grpSpPr>
          <a:xfrm>
            <a:off x="7866550" y="2753508"/>
            <a:ext cx="1138507" cy="1149235"/>
            <a:chOff x="3983887" y="4061275"/>
            <a:chExt cx="2122406" cy="1866023"/>
          </a:xfrm>
        </p:grpSpPr>
        <p:grpSp>
          <p:nvGrpSpPr>
            <p:cNvPr id="14" name="Group 13">
              <a:extLst>
                <a:ext uri="{FF2B5EF4-FFF2-40B4-BE49-F238E27FC236}">
                  <a16:creationId xmlns:a16="http://schemas.microsoft.com/office/drawing/2014/main" id="{7EDC652D-2B8B-4877-9A03-732ED8E4C0DE}"/>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27" name="Freeform 15">
                <a:extLst>
                  <a:ext uri="{FF2B5EF4-FFF2-40B4-BE49-F238E27FC236}">
                    <a16:creationId xmlns:a16="http://schemas.microsoft.com/office/drawing/2014/main" id="{990D8054-1B0D-42C1-A98D-46C3EA45486E}"/>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28" name="Rectangle 22">
                <a:extLst>
                  <a:ext uri="{FF2B5EF4-FFF2-40B4-BE49-F238E27FC236}">
                    <a16:creationId xmlns:a16="http://schemas.microsoft.com/office/drawing/2014/main" id="{DE12ABC0-6F33-4A67-B3FF-8D68FEF03810}"/>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grpSp>
        <p:grpSp>
          <p:nvGrpSpPr>
            <p:cNvPr id="15" name="Group 14">
              <a:extLst>
                <a:ext uri="{FF2B5EF4-FFF2-40B4-BE49-F238E27FC236}">
                  <a16:creationId xmlns:a16="http://schemas.microsoft.com/office/drawing/2014/main" id="{B82C7CF0-F921-4714-AF84-56BEAA41CC5A}"/>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25" name="Freeform 18">
                <a:extLst>
                  <a:ext uri="{FF2B5EF4-FFF2-40B4-BE49-F238E27FC236}">
                    <a16:creationId xmlns:a16="http://schemas.microsoft.com/office/drawing/2014/main" id="{CC447F76-DA58-4828-9FC2-4295F9485F5A}"/>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sp>
            <p:nvSpPr>
              <p:cNvPr id="26" name="Freeform 19">
                <a:extLst>
                  <a:ext uri="{FF2B5EF4-FFF2-40B4-BE49-F238E27FC236}">
                    <a16:creationId xmlns:a16="http://schemas.microsoft.com/office/drawing/2014/main" id="{B6760C22-509E-4905-9135-C81CB4208E4F}"/>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2701"/>
              </a:p>
            </p:txBody>
          </p:sp>
        </p:grpSp>
        <p:grpSp>
          <p:nvGrpSpPr>
            <p:cNvPr id="16" name="Group 15">
              <a:extLst>
                <a:ext uri="{FF2B5EF4-FFF2-40B4-BE49-F238E27FC236}">
                  <a16:creationId xmlns:a16="http://schemas.microsoft.com/office/drawing/2014/main" id="{6E44D967-D7D5-499A-8F4C-FB70C082F537}"/>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23" name="Freeform 21">
                <a:extLst>
                  <a:ext uri="{FF2B5EF4-FFF2-40B4-BE49-F238E27FC236}">
                    <a16:creationId xmlns:a16="http://schemas.microsoft.com/office/drawing/2014/main" id="{E50D6C3A-48E0-4281-B031-3F990C2CAEE9}"/>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24" name="Rectangle 22">
                <a:extLst>
                  <a:ext uri="{FF2B5EF4-FFF2-40B4-BE49-F238E27FC236}">
                    <a16:creationId xmlns:a16="http://schemas.microsoft.com/office/drawing/2014/main" id="{ADF0C84A-8F21-4267-B82E-C4B0F00F467A}"/>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grpSp>
        <p:grpSp>
          <p:nvGrpSpPr>
            <p:cNvPr id="17" name="Group 16">
              <a:extLst>
                <a:ext uri="{FF2B5EF4-FFF2-40B4-BE49-F238E27FC236}">
                  <a16:creationId xmlns:a16="http://schemas.microsoft.com/office/drawing/2014/main" id="{0C415919-433D-4380-BB02-440DD31D614D}"/>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21" name="Freeform 24">
                <a:extLst>
                  <a:ext uri="{FF2B5EF4-FFF2-40B4-BE49-F238E27FC236}">
                    <a16:creationId xmlns:a16="http://schemas.microsoft.com/office/drawing/2014/main" id="{857E28F4-93B5-4AB3-B643-BCB9583B0AA4}"/>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22" name="Rectangle 22">
                <a:extLst>
                  <a:ext uri="{FF2B5EF4-FFF2-40B4-BE49-F238E27FC236}">
                    <a16:creationId xmlns:a16="http://schemas.microsoft.com/office/drawing/2014/main" id="{A36523D8-E1CA-487A-8CBD-428DBA0C5D72}"/>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grpSp>
        <p:grpSp>
          <p:nvGrpSpPr>
            <p:cNvPr id="18" name="Group 17">
              <a:extLst>
                <a:ext uri="{FF2B5EF4-FFF2-40B4-BE49-F238E27FC236}">
                  <a16:creationId xmlns:a16="http://schemas.microsoft.com/office/drawing/2014/main" id="{A4689C4B-4307-4373-84A5-09EF6ADDAECA}"/>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19" name="Freeform 27">
                <a:extLst>
                  <a:ext uri="{FF2B5EF4-FFF2-40B4-BE49-F238E27FC236}">
                    <a16:creationId xmlns:a16="http://schemas.microsoft.com/office/drawing/2014/main" id="{DE515BEB-EC2E-4833-A06D-A53CD19358C0}"/>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20" name="Freeform 28">
                <a:extLst>
                  <a:ext uri="{FF2B5EF4-FFF2-40B4-BE49-F238E27FC236}">
                    <a16:creationId xmlns:a16="http://schemas.microsoft.com/office/drawing/2014/main" id="{68D258A4-5BD8-4ADD-965A-1201E02D3B2E}"/>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2701"/>
              </a:p>
            </p:txBody>
          </p:sp>
        </p:grpSp>
      </p:grpSp>
      <p:grpSp>
        <p:nvGrpSpPr>
          <p:cNvPr id="29" name="Group 28">
            <a:extLst>
              <a:ext uri="{FF2B5EF4-FFF2-40B4-BE49-F238E27FC236}">
                <a16:creationId xmlns:a16="http://schemas.microsoft.com/office/drawing/2014/main" id="{DBBD38CE-7170-4CC3-A904-20E2F10A92AB}"/>
              </a:ext>
            </a:extLst>
          </p:cNvPr>
          <p:cNvGrpSpPr/>
          <p:nvPr/>
        </p:nvGrpSpPr>
        <p:grpSpPr>
          <a:xfrm>
            <a:off x="7736791" y="3914552"/>
            <a:ext cx="1336603" cy="1047174"/>
            <a:chOff x="431983" y="4908978"/>
            <a:chExt cx="1791643" cy="1519698"/>
          </a:xfrm>
        </p:grpSpPr>
        <p:sp>
          <p:nvSpPr>
            <p:cNvPr id="30" name="Rectangle 112">
              <a:extLst>
                <a:ext uri="{FF2B5EF4-FFF2-40B4-BE49-F238E27FC236}">
                  <a16:creationId xmlns:a16="http://schemas.microsoft.com/office/drawing/2014/main" id="{F9355388-2CFD-4588-9947-45C06358ECA3}"/>
                </a:ext>
              </a:extLst>
            </p:cNvPr>
            <p:cNvSpPr/>
            <p:nvPr/>
          </p:nvSpPr>
          <p:spPr>
            <a:xfrm rot="10800000" flipH="1">
              <a:off x="431983" y="6207029"/>
              <a:ext cx="1791643" cy="221647"/>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31" name="Rectangle 98">
              <a:extLst>
                <a:ext uri="{FF2B5EF4-FFF2-40B4-BE49-F238E27FC236}">
                  <a16:creationId xmlns:a16="http://schemas.microsoft.com/office/drawing/2014/main" id="{7605FCDF-1052-495E-BDB2-7E3C1CB3872B}"/>
                </a:ext>
              </a:extLst>
            </p:cNvPr>
            <p:cNvSpPr/>
            <p:nvPr/>
          </p:nvSpPr>
          <p:spPr>
            <a:xfrm rot="10800000" flipH="1">
              <a:off x="477202" y="5975783"/>
              <a:ext cx="1701206" cy="210459"/>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32" name="Rectangle 97">
              <a:extLst>
                <a:ext uri="{FF2B5EF4-FFF2-40B4-BE49-F238E27FC236}">
                  <a16:creationId xmlns:a16="http://schemas.microsoft.com/office/drawing/2014/main" id="{4DAAE4C3-EB66-4F6B-8983-15EE356439FE}"/>
                </a:ext>
              </a:extLst>
            </p:cNvPr>
            <p:cNvSpPr/>
            <p:nvPr/>
          </p:nvSpPr>
          <p:spPr>
            <a:xfrm rot="10800000" flipH="1">
              <a:off x="608469" y="5777017"/>
              <a:ext cx="1438672" cy="177980"/>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33" name="Rectangle 26">
              <a:extLst>
                <a:ext uri="{FF2B5EF4-FFF2-40B4-BE49-F238E27FC236}">
                  <a16:creationId xmlns:a16="http://schemas.microsoft.com/office/drawing/2014/main" id="{DDFF3D93-C41F-4D06-AB6C-8083539E63E5}"/>
                </a:ext>
              </a:extLst>
            </p:cNvPr>
            <p:cNvSpPr/>
            <p:nvPr/>
          </p:nvSpPr>
          <p:spPr>
            <a:xfrm flipH="1" flipV="1">
              <a:off x="501262" y="5570427"/>
              <a:ext cx="1653085" cy="20450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dirty="0"/>
            </a:p>
          </p:txBody>
        </p:sp>
        <p:sp>
          <p:nvSpPr>
            <p:cNvPr id="34" name="Rectangle 39">
              <a:extLst>
                <a:ext uri="{FF2B5EF4-FFF2-40B4-BE49-F238E27FC236}">
                  <a16:creationId xmlns:a16="http://schemas.microsoft.com/office/drawing/2014/main" id="{F850576D-15E7-4629-BB67-4BBE2F140094}"/>
                </a:ext>
              </a:extLst>
            </p:cNvPr>
            <p:cNvSpPr/>
            <p:nvPr/>
          </p:nvSpPr>
          <p:spPr>
            <a:xfrm rot="10800000" flipV="1">
              <a:off x="523586" y="5358778"/>
              <a:ext cx="1608437" cy="198982"/>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35" name="Rectangle 112">
              <a:extLst>
                <a:ext uri="{FF2B5EF4-FFF2-40B4-BE49-F238E27FC236}">
                  <a16:creationId xmlns:a16="http://schemas.microsoft.com/office/drawing/2014/main" id="{1EC3BE75-2644-4D20-8E74-EEF6ADA582A2}"/>
                </a:ext>
              </a:extLst>
            </p:cNvPr>
            <p:cNvSpPr/>
            <p:nvPr/>
          </p:nvSpPr>
          <p:spPr>
            <a:xfrm rot="10800000" flipH="1">
              <a:off x="431983" y="5132611"/>
              <a:ext cx="1791643" cy="221647"/>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36" name="Rectangle 98">
              <a:extLst>
                <a:ext uri="{FF2B5EF4-FFF2-40B4-BE49-F238E27FC236}">
                  <a16:creationId xmlns:a16="http://schemas.microsoft.com/office/drawing/2014/main" id="{3CA450F2-728F-4EBA-AB51-BCEAC819C073}"/>
                </a:ext>
              </a:extLst>
            </p:cNvPr>
            <p:cNvSpPr/>
            <p:nvPr/>
          </p:nvSpPr>
          <p:spPr>
            <a:xfrm rot="10800000" flipH="1">
              <a:off x="477202" y="4908978"/>
              <a:ext cx="1701206" cy="210459"/>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grpSp>
      <p:sp>
        <p:nvSpPr>
          <p:cNvPr id="2" name="TextBox 1"/>
          <p:cNvSpPr txBox="1"/>
          <p:nvPr/>
        </p:nvSpPr>
        <p:spPr>
          <a:xfrm>
            <a:off x="74896" y="4524773"/>
            <a:ext cx="7621906" cy="461665"/>
          </a:xfrm>
          <a:prstGeom prst="rect">
            <a:avLst/>
          </a:prstGeom>
          <a:noFill/>
        </p:spPr>
        <p:txBody>
          <a:bodyPr wrap="square" rtlCol="0">
            <a:spAutoFit/>
          </a:bodyPr>
          <a:lstStyle/>
          <a:p>
            <a:pPr latinLnBrk="0"/>
            <a:r>
              <a:rPr lang="id-ID" sz="1200" dirty="0"/>
              <a:t>Gambar </a:t>
            </a:r>
            <a:r>
              <a:rPr lang="en-US" sz="1200" dirty="0"/>
              <a:t>2</a:t>
            </a:r>
            <a:r>
              <a:rPr lang="id-ID" sz="1200" dirty="0"/>
              <a:t>. Efficient frontier dan rasio portofolio Mean-Variance </a:t>
            </a:r>
            <a:r>
              <a:rPr lang="en-US" sz="1200" dirty="0" err="1"/>
              <a:t>dengan</a:t>
            </a:r>
            <a:r>
              <a:rPr lang="en-US" sz="1200" dirty="0"/>
              <a:t> </a:t>
            </a:r>
            <a:r>
              <a:rPr lang="id-ID" sz="1200" dirty="0"/>
              <a:t>aset bebas risiko </a:t>
            </a:r>
            <a:r>
              <a:rPr lang="en-US" sz="1200" dirty="0"/>
              <a:t>pada </a:t>
            </a:r>
            <a:r>
              <a:rPr lang="en-US" sz="1200" dirty="0" err="1"/>
              <a:t>saham</a:t>
            </a:r>
            <a:r>
              <a:rPr lang="en-US" sz="1200" dirty="0"/>
              <a:t> </a:t>
            </a:r>
            <a:r>
              <a:rPr lang="en-US" sz="1200" dirty="0" err="1"/>
              <a:t>sebelum</a:t>
            </a:r>
            <a:r>
              <a:rPr lang="en-US" sz="1200" dirty="0"/>
              <a:t> </a:t>
            </a:r>
            <a:r>
              <a:rPr lang="en-US" sz="1200" dirty="0" err="1"/>
              <a:t>Pandemi</a:t>
            </a:r>
            <a:r>
              <a:rPr lang="en-US" sz="1200" dirty="0"/>
              <a:t> Covid-19.</a:t>
            </a:r>
          </a:p>
        </p:txBody>
      </p:sp>
      <p:graphicFrame>
        <p:nvGraphicFramePr>
          <p:cNvPr id="37" name="Chart 36">
            <a:extLst>
              <a:ext uri="{FF2B5EF4-FFF2-40B4-BE49-F238E27FC236}">
                <a16:creationId xmlns:a16="http://schemas.microsoft.com/office/drawing/2014/main" id="{00000000-0008-0000-0400-000004000000}"/>
              </a:ext>
            </a:extLst>
          </p:cNvPr>
          <p:cNvGraphicFramePr/>
          <p:nvPr>
            <p:extLst>
              <p:ext uri="{D42A27DB-BD31-4B8C-83A1-F6EECF244321}">
                <p14:modId xmlns:p14="http://schemas.microsoft.com/office/powerpoint/2010/main" val="4256997637"/>
              </p:ext>
            </p:extLst>
          </p:nvPr>
        </p:nvGraphicFramePr>
        <p:xfrm>
          <a:off x="1187624" y="1779662"/>
          <a:ext cx="2952328" cy="221118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8" name="Chart 37">
            <a:extLst>
              <a:ext uri="{FF2B5EF4-FFF2-40B4-BE49-F238E27FC236}">
                <a16:creationId xmlns:a16="http://schemas.microsoft.com/office/drawing/2014/main" id="{00000000-0008-0000-0400-000005000000}"/>
              </a:ext>
            </a:extLst>
          </p:cNvPr>
          <p:cNvGraphicFramePr/>
          <p:nvPr>
            <p:extLst>
              <p:ext uri="{D42A27DB-BD31-4B8C-83A1-F6EECF244321}">
                <p14:modId xmlns:p14="http://schemas.microsoft.com/office/powerpoint/2010/main" val="2368983089"/>
              </p:ext>
            </p:extLst>
          </p:nvPr>
        </p:nvGraphicFramePr>
        <p:xfrm>
          <a:off x="4283968" y="1870829"/>
          <a:ext cx="2952328" cy="213185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24260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그룹 34">
            <a:extLst>
              <a:ext uri="{FF2B5EF4-FFF2-40B4-BE49-F238E27FC236}">
                <a16:creationId xmlns:a16="http://schemas.microsoft.com/office/drawing/2014/main" id="{9A02F033-5840-48EC-9A58-A1C1445B8793}"/>
              </a:ext>
            </a:extLst>
          </p:cNvPr>
          <p:cNvGrpSpPr/>
          <p:nvPr/>
        </p:nvGrpSpPr>
        <p:grpSpPr>
          <a:xfrm>
            <a:off x="3826917" y="1264922"/>
            <a:ext cx="5317083" cy="540000"/>
            <a:chOff x="3131841" y="1442348"/>
            <a:chExt cx="6012162" cy="540000"/>
          </a:xfrm>
        </p:grpSpPr>
        <p:sp>
          <p:nvSpPr>
            <p:cNvPr id="8" name="Round Same Side Corner Rectangle 7"/>
            <p:cNvSpPr/>
            <p:nvPr userDrawn="1"/>
          </p:nvSpPr>
          <p:spPr>
            <a:xfrm rot="16200000">
              <a:off x="5867922" y="-1293733"/>
              <a:ext cx="540000" cy="6012162"/>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a:p>
          </p:txBody>
        </p:sp>
        <p:sp>
          <p:nvSpPr>
            <p:cNvPr id="9" name="Oval 8"/>
            <p:cNvSpPr/>
            <p:nvPr userDrawn="1"/>
          </p:nvSpPr>
          <p:spPr>
            <a:xfrm>
              <a:off x="3180602" y="1478347"/>
              <a:ext cx="468000"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p>
          </p:txBody>
        </p:sp>
      </p:grpSp>
      <p:sp>
        <p:nvSpPr>
          <p:cNvPr id="10" name="TextBox 9"/>
          <p:cNvSpPr txBox="1"/>
          <p:nvPr userDrawn="1"/>
        </p:nvSpPr>
        <p:spPr>
          <a:xfrm>
            <a:off x="4212105" y="1534922"/>
            <a:ext cx="441146" cy="369332"/>
          </a:xfrm>
          <a:prstGeom prst="rect">
            <a:avLst/>
          </a:prstGeom>
          <a:noFill/>
        </p:spPr>
        <p:txBody>
          <a:bodyPr wrap="none" rtlCol="0">
            <a:spAutoFit/>
          </a:bodyPr>
          <a:lstStyle/>
          <a:p>
            <a:pPr algn="ctr" latinLnBrk="0"/>
            <a:r>
              <a:rPr lang="en-US" altLang="ko-KR" sz="1800" b="1" dirty="0">
                <a:solidFill>
                  <a:schemeClr val="accent1"/>
                </a:solidFill>
                <a:cs typeface="Arial" pitchFamily="34" charset="0"/>
              </a:rPr>
              <a:t>01</a:t>
            </a:r>
            <a:endParaRPr lang="ko-KR" altLang="en-US" sz="1800" b="1" dirty="0">
              <a:solidFill>
                <a:schemeClr val="accent1"/>
              </a:solidFill>
              <a:cs typeface="Arial" pitchFamily="34" charset="0"/>
            </a:endParaRPr>
          </a:p>
        </p:txBody>
      </p:sp>
      <p:grpSp>
        <p:nvGrpSpPr>
          <p:cNvPr id="32" name="그룹 31">
            <a:extLst>
              <a:ext uri="{FF2B5EF4-FFF2-40B4-BE49-F238E27FC236}">
                <a16:creationId xmlns:a16="http://schemas.microsoft.com/office/drawing/2014/main" id="{1CBB496A-3CFB-4722-8061-B1A3FADC07AC}"/>
              </a:ext>
            </a:extLst>
          </p:cNvPr>
          <p:cNvGrpSpPr/>
          <p:nvPr/>
        </p:nvGrpSpPr>
        <p:grpSpPr>
          <a:xfrm>
            <a:off x="4089899" y="1870392"/>
            <a:ext cx="5054101" cy="540000"/>
            <a:chOff x="3402125" y="2134749"/>
            <a:chExt cx="5749181" cy="540000"/>
          </a:xfrm>
        </p:grpSpPr>
        <p:sp>
          <p:nvSpPr>
            <p:cNvPr id="12" name="Round Same Side Corner Rectangle 11"/>
            <p:cNvSpPr/>
            <p:nvPr userDrawn="1"/>
          </p:nvSpPr>
          <p:spPr>
            <a:xfrm rot="16200000">
              <a:off x="6006716" y="-469842"/>
              <a:ext cx="540000" cy="5749181"/>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a:p>
          </p:txBody>
        </p:sp>
        <p:sp>
          <p:nvSpPr>
            <p:cNvPr id="13" name="Oval 12"/>
            <p:cNvSpPr/>
            <p:nvPr userDrawn="1"/>
          </p:nvSpPr>
          <p:spPr>
            <a:xfrm>
              <a:off x="3442659" y="2170748"/>
              <a:ext cx="468000"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p>
          </p:txBody>
        </p:sp>
      </p:grpSp>
      <p:sp>
        <p:nvSpPr>
          <p:cNvPr id="14" name="TextBox 13"/>
          <p:cNvSpPr txBox="1"/>
          <p:nvPr userDrawn="1"/>
        </p:nvSpPr>
        <p:spPr>
          <a:xfrm>
            <a:off x="4130433" y="1962626"/>
            <a:ext cx="441146" cy="369332"/>
          </a:xfrm>
          <a:prstGeom prst="rect">
            <a:avLst/>
          </a:prstGeom>
          <a:noFill/>
        </p:spPr>
        <p:txBody>
          <a:bodyPr wrap="none" rtlCol="0">
            <a:spAutoFit/>
          </a:bodyPr>
          <a:lstStyle/>
          <a:p>
            <a:pPr algn="ctr" latinLnBrk="0"/>
            <a:r>
              <a:rPr lang="en-US" altLang="ko-KR" sz="1800" b="1" dirty="0">
                <a:solidFill>
                  <a:schemeClr val="accent1"/>
                </a:solidFill>
                <a:cs typeface="Arial" pitchFamily="34" charset="0"/>
              </a:rPr>
              <a:t>02</a:t>
            </a:r>
            <a:endParaRPr lang="ko-KR" altLang="en-US" sz="1800" b="1" dirty="0">
              <a:solidFill>
                <a:schemeClr val="accent1"/>
              </a:solidFill>
              <a:cs typeface="Arial" pitchFamily="34" charset="0"/>
            </a:endParaRPr>
          </a:p>
        </p:txBody>
      </p:sp>
      <p:grpSp>
        <p:nvGrpSpPr>
          <p:cNvPr id="6" name="그룹 5">
            <a:extLst>
              <a:ext uri="{FF2B5EF4-FFF2-40B4-BE49-F238E27FC236}">
                <a16:creationId xmlns:a16="http://schemas.microsoft.com/office/drawing/2014/main" id="{02772D36-171B-42AD-9898-5800D0A6BDA7}"/>
              </a:ext>
            </a:extLst>
          </p:cNvPr>
          <p:cNvGrpSpPr/>
          <p:nvPr/>
        </p:nvGrpSpPr>
        <p:grpSpPr>
          <a:xfrm>
            <a:off x="4381853" y="2480757"/>
            <a:ext cx="4762148" cy="540000"/>
            <a:chOff x="3672405" y="2827150"/>
            <a:chExt cx="5471597" cy="540000"/>
          </a:xfrm>
        </p:grpSpPr>
        <p:sp>
          <p:nvSpPr>
            <p:cNvPr id="16" name="Round Same Side Corner Rectangle 15"/>
            <p:cNvSpPr/>
            <p:nvPr userDrawn="1"/>
          </p:nvSpPr>
          <p:spPr>
            <a:xfrm rot="16200000">
              <a:off x="6138204" y="361351"/>
              <a:ext cx="540000" cy="5471597"/>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dirty="0"/>
            </a:p>
          </p:txBody>
        </p:sp>
        <p:sp>
          <p:nvSpPr>
            <p:cNvPr id="17" name="Oval 16"/>
            <p:cNvSpPr/>
            <p:nvPr userDrawn="1"/>
          </p:nvSpPr>
          <p:spPr>
            <a:xfrm>
              <a:off x="3721166" y="2863149"/>
              <a:ext cx="468000"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p>
          </p:txBody>
        </p:sp>
      </p:grpSp>
      <p:sp>
        <p:nvSpPr>
          <p:cNvPr id="18" name="TextBox 17"/>
          <p:cNvSpPr txBox="1"/>
          <p:nvPr userDrawn="1"/>
        </p:nvSpPr>
        <p:spPr>
          <a:xfrm>
            <a:off x="4430426" y="2591265"/>
            <a:ext cx="441146" cy="369332"/>
          </a:xfrm>
          <a:prstGeom prst="rect">
            <a:avLst/>
          </a:prstGeom>
          <a:noFill/>
        </p:spPr>
        <p:txBody>
          <a:bodyPr wrap="none" rtlCol="0">
            <a:spAutoFit/>
          </a:bodyPr>
          <a:lstStyle/>
          <a:p>
            <a:pPr algn="ctr" latinLnBrk="0"/>
            <a:r>
              <a:rPr lang="en-US" altLang="ko-KR" sz="1800" b="1" dirty="0">
                <a:solidFill>
                  <a:schemeClr val="accent1"/>
                </a:solidFill>
                <a:cs typeface="Arial" pitchFamily="34" charset="0"/>
              </a:rPr>
              <a:t>03</a:t>
            </a:r>
            <a:endParaRPr lang="ko-KR" altLang="en-US" sz="1800" b="1" dirty="0">
              <a:solidFill>
                <a:schemeClr val="accent1"/>
              </a:solidFill>
              <a:cs typeface="Arial" pitchFamily="34" charset="0"/>
            </a:endParaRPr>
          </a:p>
        </p:txBody>
      </p:sp>
      <p:grpSp>
        <p:nvGrpSpPr>
          <p:cNvPr id="3" name="그룹 2">
            <a:extLst>
              <a:ext uri="{FF2B5EF4-FFF2-40B4-BE49-F238E27FC236}">
                <a16:creationId xmlns:a16="http://schemas.microsoft.com/office/drawing/2014/main" id="{FAA358F4-C6AA-44AE-B1F8-25A453931869}"/>
              </a:ext>
            </a:extLst>
          </p:cNvPr>
          <p:cNvGrpSpPr/>
          <p:nvPr/>
        </p:nvGrpSpPr>
        <p:grpSpPr>
          <a:xfrm>
            <a:off x="4101503" y="3727912"/>
            <a:ext cx="5049805" cy="540000"/>
            <a:chOff x="3402124" y="3519551"/>
            <a:chExt cx="5749180" cy="540000"/>
          </a:xfrm>
        </p:grpSpPr>
        <p:sp>
          <p:nvSpPr>
            <p:cNvPr id="20" name="Round Same Side Corner Rectangle 19"/>
            <p:cNvSpPr/>
            <p:nvPr userDrawn="1"/>
          </p:nvSpPr>
          <p:spPr>
            <a:xfrm rot="16200000">
              <a:off x="6006714" y="914961"/>
              <a:ext cx="540000" cy="574918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dirty="0"/>
            </a:p>
          </p:txBody>
        </p:sp>
        <p:sp>
          <p:nvSpPr>
            <p:cNvPr id="21" name="Oval 20"/>
            <p:cNvSpPr/>
            <p:nvPr userDrawn="1"/>
          </p:nvSpPr>
          <p:spPr>
            <a:xfrm>
              <a:off x="3442659" y="3555550"/>
              <a:ext cx="468000"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p>
          </p:txBody>
        </p:sp>
      </p:grpSp>
      <p:grpSp>
        <p:nvGrpSpPr>
          <p:cNvPr id="2" name="그룹 1">
            <a:extLst>
              <a:ext uri="{FF2B5EF4-FFF2-40B4-BE49-F238E27FC236}">
                <a16:creationId xmlns:a16="http://schemas.microsoft.com/office/drawing/2014/main" id="{B1F7D2C7-C8EA-4976-89FD-FDBBC897D9F4}"/>
              </a:ext>
            </a:extLst>
          </p:cNvPr>
          <p:cNvGrpSpPr/>
          <p:nvPr/>
        </p:nvGrpSpPr>
        <p:grpSpPr>
          <a:xfrm>
            <a:off x="3839658" y="4352121"/>
            <a:ext cx="5311651" cy="540000"/>
            <a:chOff x="3131841" y="4211952"/>
            <a:chExt cx="6012161" cy="540000"/>
          </a:xfrm>
        </p:grpSpPr>
        <p:sp>
          <p:nvSpPr>
            <p:cNvPr id="24" name="Round Same Side Corner Rectangle 23"/>
            <p:cNvSpPr/>
            <p:nvPr userDrawn="1"/>
          </p:nvSpPr>
          <p:spPr>
            <a:xfrm rot="16200000">
              <a:off x="5867922" y="1475871"/>
              <a:ext cx="540000" cy="6012161"/>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dirty="0"/>
            </a:p>
          </p:txBody>
        </p:sp>
        <p:sp>
          <p:nvSpPr>
            <p:cNvPr id="25" name="Oval 24"/>
            <p:cNvSpPr/>
            <p:nvPr userDrawn="1"/>
          </p:nvSpPr>
          <p:spPr>
            <a:xfrm>
              <a:off x="3180602" y="4247951"/>
              <a:ext cx="468000"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p>
          </p:txBody>
        </p:sp>
      </p:grpSp>
      <p:sp>
        <p:nvSpPr>
          <p:cNvPr id="26" name="TextBox 25"/>
          <p:cNvSpPr txBox="1"/>
          <p:nvPr userDrawn="1"/>
        </p:nvSpPr>
        <p:spPr>
          <a:xfrm>
            <a:off x="4143860" y="3816054"/>
            <a:ext cx="441146" cy="369332"/>
          </a:xfrm>
          <a:prstGeom prst="rect">
            <a:avLst/>
          </a:prstGeom>
          <a:noFill/>
        </p:spPr>
        <p:txBody>
          <a:bodyPr wrap="none" rtlCol="0">
            <a:spAutoFit/>
          </a:bodyPr>
          <a:lstStyle/>
          <a:p>
            <a:pPr algn="ctr" latinLnBrk="0"/>
            <a:r>
              <a:rPr lang="en-US" altLang="ko-KR" sz="1800" b="1" dirty="0">
                <a:solidFill>
                  <a:schemeClr val="accent1"/>
                </a:solidFill>
                <a:cs typeface="Arial" pitchFamily="34" charset="0"/>
              </a:rPr>
              <a:t>05</a:t>
            </a:r>
            <a:endParaRPr lang="ko-KR" altLang="en-US" sz="1800" b="1" dirty="0">
              <a:solidFill>
                <a:schemeClr val="accent1"/>
              </a:solidFill>
              <a:cs typeface="Arial" pitchFamily="34" charset="0"/>
            </a:endParaRPr>
          </a:p>
        </p:txBody>
      </p:sp>
      <p:sp>
        <p:nvSpPr>
          <p:cNvPr id="27" name="TextBox 26"/>
          <p:cNvSpPr txBox="1"/>
          <p:nvPr/>
        </p:nvSpPr>
        <p:spPr bwMode="auto">
          <a:xfrm>
            <a:off x="4624906" y="1349645"/>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atinLnBrk="0">
              <a:defRPr/>
            </a:pPr>
            <a:r>
              <a:rPr lang="en-US" altLang="ko-KR" b="1" dirty="0" err="1">
                <a:solidFill>
                  <a:schemeClr val="bg1"/>
                </a:solidFill>
                <a:cs typeface="Arial" pitchFamily="34" charset="0"/>
              </a:rPr>
              <a:t>Pendahuluan</a:t>
            </a:r>
            <a:endParaRPr lang="ko-KR" altLang="en-US" b="1" dirty="0">
              <a:solidFill>
                <a:schemeClr val="bg1"/>
              </a:solidFill>
              <a:cs typeface="Arial" pitchFamily="34" charset="0"/>
            </a:endParaRPr>
          </a:p>
        </p:txBody>
      </p:sp>
      <p:sp>
        <p:nvSpPr>
          <p:cNvPr id="29" name="TextBox 28"/>
          <p:cNvSpPr txBox="1"/>
          <p:nvPr/>
        </p:nvSpPr>
        <p:spPr bwMode="auto">
          <a:xfrm>
            <a:off x="4175382" y="2951952"/>
            <a:ext cx="4824610"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atinLnBrk="0">
              <a:defRPr/>
            </a:pPr>
            <a:r>
              <a:rPr lang="en-US" altLang="ko-KR" sz="1200" dirty="0">
                <a:solidFill>
                  <a:schemeClr val="bg1"/>
                </a:solidFill>
                <a:cs typeface="Arial" pitchFamily="34" charset="0"/>
              </a:rPr>
              <a:t>Get a modern PowerPoint  Presentation that is beautifully designed</a:t>
            </a:r>
            <a:endParaRPr lang="ko-KR" altLang="en-US" sz="1200" dirty="0">
              <a:solidFill>
                <a:schemeClr val="bg1"/>
              </a:solidFill>
              <a:cs typeface="Arial" pitchFamily="34" charset="0"/>
            </a:endParaRPr>
          </a:p>
        </p:txBody>
      </p:sp>
      <p:sp>
        <p:nvSpPr>
          <p:cNvPr id="11" name="Rectangle 10"/>
          <p:cNvSpPr/>
          <p:nvPr/>
        </p:nvSpPr>
        <p:spPr>
          <a:xfrm>
            <a:off x="583126" y="3404"/>
            <a:ext cx="1264163" cy="51400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sp>
        <p:nvSpPr>
          <p:cNvPr id="45" name="Rectangle 44"/>
          <p:cNvSpPr/>
          <p:nvPr/>
        </p:nvSpPr>
        <p:spPr>
          <a:xfrm>
            <a:off x="1847289" y="1"/>
            <a:ext cx="996519"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sp>
        <p:nvSpPr>
          <p:cNvPr id="46" name="Freeform 45"/>
          <p:cNvSpPr/>
          <p:nvPr/>
        </p:nvSpPr>
        <p:spPr>
          <a:xfrm>
            <a:off x="0" y="2011013"/>
            <a:ext cx="2843808" cy="2142628"/>
          </a:xfrm>
          <a:custGeom>
            <a:avLst/>
            <a:gdLst>
              <a:gd name="connsiteX0" fmla="*/ 2514265 w 2896332"/>
              <a:gd name="connsiteY0" fmla="*/ 466772 h 1875813"/>
              <a:gd name="connsiteX1" fmla="*/ 2655476 w 2896332"/>
              <a:gd name="connsiteY1" fmla="*/ 584615 h 1875813"/>
              <a:gd name="connsiteX2" fmla="*/ 2828170 w 2896332"/>
              <a:gd name="connsiteY2" fmla="*/ 1010501 h 1875813"/>
              <a:gd name="connsiteX3" fmla="*/ 2883834 w 2896332"/>
              <a:gd name="connsiteY3" fmla="*/ 1308835 h 1875813"/>
              <a:gd name="connsiteX4" fmla="*/ 2799743 w 2896332"/>
              <a:gd name="connsiteY4" fmla="*/ 1672098 h 1875813"/>
              <a:gd name="connsiteX5" fmla="*/ 2521033 w 2896332"/>
              <a:gd name="connsiteY5" fmla="*/ 1160421 h 1875813"/>
              <a:gd name="connsiteX6" fmla="*/ 2514265 w 2896332"/>
              <a:gd name="connsiteY6" fmla="*/ 466772 h 1875813"/>
              <a:gd name="connsiteX7" fmla="*/ 1898646 w 2896332"/>
              <a:gd name="connsiteY7" fmla="*/ 46 h 1875813"/>
              <a:gd name="connsiteX8" fmla="*/ 1969811 w 2896332"/>
              <a:gd name="connsiteY8" fmla="*/ 83938 h 1875813"/>
              <a:gd name="connsiteX9" fmla="*/ 1970003 w 2896332"/>
              <a:gd name="connsiteY9" fmla="*/ 120627 h 1875813"/>
              <a:gd name="connsiteX10" fmla="*/ 1962950 w 2896332"/>
              <a:gd name="connsiteY10" fmla="*/ 120627 h 1875813"/>
              <a:gd name="connsiteX11" fmla="*/ 1906617 w 2896332"/>
              <a:gd name="connsiteY11" fmla="*/ 176960 h 1875813"/>
              <a:gd name="connsiteX12" fmla="*/ 1962950 w 2896332"/>
              <a:gd name="connsiteY12" fmla="*/ 233293 h 1875813"/>
              <a:gd name="connsiteX13" fmla="*/ 1970591 w 2896332"/>
              <a:gd name="connsiteY13" fmla="*/ 233293 h 1875813"/>
              <a:gd name="connsiteX14" fmla="*/ 1973469 w 2896332"/>
              <a:gd name="connsiteY14" fmla="*/ 784519 h 1875813"/>
              <a:gd name="connsiteX15" fmla="*/ 1866010 w 2896332"/>
              <a:gd name="connsiteY15" fmla="*/ 878218 h 1875813"/>
              <a:gd name="connsiteX16" fmla="*/ 2733769 w 2896332"/>
              <a:gd name="connsiteY16" fmla="*/ 1387129 h 1875813"/>
              <a:gd name="connsiteX17" fmla="*/ 2694623 w 2896332"/>
              <a:gd name="connsiteY17" fmla="*/ 1674208 h 1875813"/>
              <a:gd name="connsiteX18" fmla="*/ 2394496 w 2896332"/>
              <a:gd name="connsiteY18" fmla="*/ 1654634 h 1875813"/>
              <a:gd name="connsiteX19" fmla="*/ 2069239 w 2896332"/>
              <a:gd name="connsiteY19" fmla="*/ 1875813 h 1875813"/>
              <a:gd name="connsiteX20" fmla="*/ 2023060 w 2896332"/>
              <a:gd name="connsiteY20" fmla="*/ 1634793 h 1875813"/>
              <a:gd name="connsiteX21" fmla="*/ 1739085 w 2896332"/>
              <a:gd name="connsiteY21" fmla="*/ 1871397 h 1875813"/>
              <a:gd name="connsiteX22" fmla="*/ 1648664 w 2896332"/>
              <a:gd name="connsiteY22" fmla="*/ 1582137 h 1875813"/>
              <a:gd name="connsiteX23" fmla="*/ 1376671 w 2896332"/>
              <a:gd name="connsiteY23" fmla="*/ 1700306 h 1875813"/>
              <a:gd name="connsiteX24" fmla="*/ 1415819 w 2896332"/>
              <a:gd name="connsiteY24" fmla="*/ 1334933 h 1875813"/>
              <a:gd name="connsiteX25" fmla="*/ 665501 w 2896332"/>
              <a:gd name="connsiteY25" fmla="*/ 1276212 h 1875813"/>
              <a:gd name="connsiteX26" fmla="*/ 0 w 2896332"/>
              <a:gd name="connsiteY26" fmla="*/ 1126148 h 1875813"/>
              <a:gd name="connsiteX27" fmla="*/ 13050 w 2896332"/>
              <a:gd name="connsiteY27" fmla="*/ 284488 h 1875813"/>
              <a:gd name="connsiteX28" fmla="*/ 1898646 w 2896332"/>
              <a:gd name="connsiteY28" fmla="*/ 46 h 1875813"/>
              <a:gd name="connsiteX0" fmla="*/ 2514265 w 2896332"/>
              <a:gd name="connsiteY0" fmla="*/ 466772 h 1875813"/>
              <a:gd name="connsiteX1" fmla="*/ 2655476 w 2896332"/>
              <a:gd name="connsiteY1" fmla="*/ 584615 h 1875813"/>
              <a:gd name="connsiteX2" fmla="*/ 2828170 w 2896332"/>
              <a:gd name="connsiteY2" fmla="*/ 1010501 h 1875813"/>
              <a:gd name="connsiteX3" fmla="*/ 2883834 w 2896332"/>
              <a:gd name="connsiteY3" fmla="*/ 1308835 h 1875813"/>
              <a:gd name="connsiteX4" fmla="*/ 2799743 w 2896332"/>
              <a:gd name="connsiteY4" fmla="*/ 1672098 h 1875813"/>
              <a:gd name="connsiteX5" fmla="*/ 2521033 w 2896332"/>
              <a:gd name="connsiteY5" fmla="*/ 1160421 h 1875813"/>
              <a:gd name="connsiteX6" fmla="*/ 2514265 w 2896332"/>
              <a:gd name="connsiteY6" fmla="*/ 466772 h 1875813"/>
              <a:gd name="connsiteX7" fmla="*/ 1898646 w 2896332"/>
              <a:gd name="connsiteY7" fmla="*/ 46 h 1875813"/>
              <a:gd name="connsiteX8" fmla="*/ 1969811 w 2896332"/>
              <a:gd name="connsiteY8" fmla="*/ 83938 h 1875813"/>
              <a:gd name="connsiteX9" fmla="*/ 1970003 w 2896332"/>
              <a:gd name="connsiteY9" fmla="*/ 120627 h 1875813"/>
              <a:gd name="connsiteX10" fmla="*/ 1962950 w 2896332"/>
              <a:gd name="connsiteY10" fmla="*/ 120627 h 1875813"/>
              <a:gd name="connsiteX11" fmla="*/ 1906617 w 2896332"/>
              <a:gd name="connsiteY11" fmla="*/ 176960 h 1875813"/>
              <a:gd name="connsiteX12" fmla="*/ 1962950 w 2896332"/>
              <a:gd name="connsiteY12" fmla="*/ 233293 h 1875813"/>
              <a:gd name="connsiteX13" fmla="*/ 1970591 w 2896332"/>
              <a:gd name="connsiteY13" fmla="*/ 233293 h 1875813"/>
              <a:gd name="connsiteX14" fmla="*/ 1973469 w 2896332"/>
              <a:gd name="connsiteY14" fmla="*/ 784519 h 1875813"/>
              <a:gd name="connsiteX15" fmla="*/ 1866010 w 2896332"/>
              <a:gd name="connsiteY15" fmla="*/ 878218 h 1875813"/>
              <a:gd name="connsiteX16" fmla="*/ 2733769 w 2896332"/>
              <a:gd name="connsiteY16" fmla="*/ 1387129 h 1875813"/>
              <a:gd name="connsiteX17" fmla="*/ 2694623 w 2896332"/>
              <a:gd name="connsiteY17" fmla="*/ 1674208 h 1875813"/>
              <a:gd name="connsiteX18" fmla="*/ 2394496 w 2896332"/>
              <a:gd name="connsiteY18" fmla="*/ 1654634 h 1875813"/>
              <a:gd name="connsiteX19" fmla="*/ 2069239 w 2896332"/>
              <a:gd name="connsiteY19" fmla="*/ 1875813 h 1875813"/>
              <a:gd name="connsiteX20" fmla="*/ 2023060 w 2896332"/>
              <a:gd name="connsiteY20" fmla="*/ 1634793 h 1875813"/>
              <a:gd name="connsiteX21" fmla="*/ 1739085 w 2896332"/>
              <a:gd name="connsiteY21" fmla="*/ 1871397 h 1875813"/>
              <a:gd name="connsiteX22" fmla="*/ 1648664 w 2896332"/>
              <a:gd name="connsiteY22" fmla="*/ 1582137 h 1875813"/>
              <a:gd name="connsiteX23" fmla="*/ 1376671 w 2896332"/>
              <a:gd name="connsiteY23" fmla="*/ 1700306 h 1875813"/>
              <a:gd name="connsiteX24" fmla="*/ 1415819 w 2896332"/>
              <a:gd name="connsiteY24" fmla="*/ 1334933 h 1875813"/>
              <a:gd name="connsiteX25" fmla="*/ 665501 w 2896332"/>
              <a:gd name="connsiteY25" fmla="*/ 1276212 h 1875813"/>
              <a:gd name="connsiteX26" fmla="*/ 0 w 2896332"/>
              <a:gd name="connsiteY26" fmla="*/ 1126148 h 1875813"/>
              <a:gd name="connsiteX27" fmla="*/ 13050 w 2896332"/>
              <a:gd name="connsiteY27" fmla="*/ 284488 h 1875813"/>
              <a:gd name="connsiteX28" fmla="*/ 1898646 w 2896332"/>
              <a:gd name="connsiteY28" fmla="*/ 46 h 1875813"/>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70003 w 2896332"/>
              <a:gd name="connsiteY9" fmla="*/ 120627 h 1871397"/>
              <a:gd name="connsiteX10" fmla="*/ 1962950 w 2896332"/>
              <a:gd name="connsiteY10" fmla="*/ 120627 h 1871397"/>
              <a:gd name="connsiteX11" fmla="*/ 1906617 w 2896332"/>
              <a:gd name="connsiteY11" fmla="*/ 176960 h 1871397"/>
              <a:gd name="connsiteX12" fmla="*/ 1962950 w 2896332"/>
              <a:gd name="connsiteY12" fmla="*/ 233293 h 1871397"/>
              <a:gd name="connsiteX13" fmla="*/ 1970591 w 2896332"/>
              <a:gd name="connsiteY13" fmla="*/ 233293 h 1871397"/>
              <a:gd name="connsiteX14" fmla="*/ 1973469 w 2896332"/>
              <a:gd name="connsiteY14" fmla="*/ 784519 h 1871397"/>
              <a:gd name="connsiteX15" fmla="*/ 1866010 w 2896332"/>
              <a:gd name="connsiteY15" fmla="*/ 878218 h 1871397"/>
              <a:gd name="connsiteX16" fmla="*/ 2733769 w 2896332"/>
              <a:gd name="connsiteY16" fmla="*/ 1387129 h 1871397"/>
              <a:gd name="connsiteX17" fmla="*/ 2694623 w 2896332"/>
              <a:gd name="connsiteY17" fmla="*/ 1674208 h 1871397"/>
              <a:gd name="connsiteX18" fmla="*/ 2394496 w 2896332"/>
              <a:gd name="connsiteY18" fmla="*/ 1654634 h 1871397"/>
              <a:gd name="connsiteX19" fmla="*/ 2023060 w 2896332"/>
              <a:gd name="connsiteY19" fmla="*/ 1634793 h 1871397"/>
              <a:gd name="connsiteX20" fmla="*/ 1739085 w 2896332"/>
              <a:gd name="connsiteY20" fmla="*/ 1871397 h 1871397"/>
              <a:gd name="connsiteX21" fmla="*/ 1648664 w 2896332"/>
              <a:gd name="connsiteY21" fmla="*/ 1582137 h 1871397"/>
              <a:gd name="connsiteX22" fmla="*/ 1376671 w 2896332"/>
              <a:gd name="connsiteY22" fmla="*/ 1700306 h 1871397"/>
              <a:gd name="connsiteX23" fmla="*/ 1415819 w 2896332"/>
              <a:gd name="connsiteY23" fmla="*/ 1334933 h 1871397"/>
              <a:gd name="connsiteX24" fmla="*/ 665501 w 2896332"/>
              <a:gd name="connsiteY24" fmla="*/ 1276212 h 1871397"/>
              <a:gd name="connsiteX25" fmla="*/ 0 w 2896332"/>
              <a:gd name="connsiteY25" fmla="*/ 1126148 h 1871397"/>
              <a:gd name="connsiteX26" fmla="*/ 13050 w 2896332"/>
              <a:gd name="connsiteY26" fmla="*/ 284488 h 1871397"/>
              <a:gd name="connsiteX27" fmla="*/ 1898646 w 2896332"/>
              <a:gd name="connsiteY27"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70003 w 2896332"/>
              <a:gd name="connsiteY9" fmla="*/ 120627 h 1871397"/>
              <a:gd name="connsiteX10" fmla="*/ 1962950 w 2896332"/>
              <a:gd name="connsiteY10" fmla="*/ 120627 h 1871397"/>
              <a:gd name="connsiteX11" fmla="*/ 1906617 w 2896332"/>
              <a:gd name="connsiteY11" fmla="*/ 176960 h 1871397"/>
              <a:gd name="connsiteX12" fmla="*/ 1962950 w 2896332"/>
              <a:gd name="connsiteY12" fmla="*/ 233293 h 1871397"/>
              <a:gd name="connsiteX13" fmla="*/ 1962971 w 2896332"/>
              <a:gd name="connsiteY13" fmla="*/ 267583 h 1871397"/>
              <a:gd name="connsiteX14" fmla="*/ 1973469 w 2896332"/>
              <a:gd name="connsiteY14" fmla="*/ 784519 h 1871397"/>
              <a:gd name="connsiteX15" fmla="*/ 1866010 w 2896332"/>
              <a:gd name="connsiteY15" fmla="*/ 878218 h 1871397"/>
              <a:gd name="connsiteX16" fmla="*/ 2733769 w 2896332"/>
              <a:gd name="connsiteY16" fmla="*/ 1387129 h 1871397"/>
              <a:gd name="connsiteX17" fmla="*/ 2694623 w 2896332"/>
              <a:gd name="connsiteY17" fmla="*/ 1674208 h 1871397"/>
              <a:gd name="connsiteX18" fmla="*/ 2394496 w 2896332"/>
              <a:gd name="connsiteY18" fmla="*/ 1654634 h 1871397"/>
              <a:gd name="connsiteX19" fmla="*/ 2023060 w 2896332"/>
              <a:gd name="connsiteY19" fmla="*/ 1634793 h 1871397"/>
              <a:gd name="connsiteX20" fmla="*/ 1739085 w 2896332"/>
              <a:gd name="connsiteY20" fmla="*/ 1871397 h 1871397"/>
              <a:gd name="connsiteX21" fmla="*/ 1648664 w 2896332"/>
              <a:gd name="connsiteY21" fmla="*/ 1582137 h 1871397"/>
              <a:gd name="connsiteX22" fmla="*/ 1376671 w 2896332"/>
              <a:gd name="connsiteY22" fmla="*/ 1700306 h 1871397"/>
              <a:gd name="connsiteX23" fmla="*/ 1415819 w 2896332"/>
              <a:gd name="connsiteY23" fmla="*/ 1334933 h 1871397"/>
              <a:gd name="connsiteX24" fmla="*/ 665501 w 2896332"/>
              <a:gd name="connsiteY24" fmla="*/ 1276212 h 1871397"/>
              <a:gd name="connsiteX25" fmla="*/ 0 w 2896332"/>
              <a:gd name="connsiteY25" fmla="*/ 1126148 h 1871397"/>
              <a:gd name="connsiteX26" fmla="*/ 13050 w 2896332"/>
              <a:gd name="connsiteY26" fmla="*/ 284488 h 1871397"/>
              <a:gd name="connsiteX27" fmla="*/ 1898646 w 2896332"/>
              <a:gd name="connsiteY27"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70003 w 2896332"/>
              <a:gd name="connsiteY9" fmla="*/ 120627 h 1871397"/>
              <a:gd name="connsiteX10" fmla="*/ 1962950 w 2896332"/>
              <a:gd name="connsiteY10" fmla="*/ 120627 h 1871397"/>
              <a:gd name="connsiteX11" fmla="*/ 1906617 w 2896332"/>
              <a:gd name="connsiteY11" fmla="*/ 176960 h 1871397"/>
              <a:gd name="connsiteX12" fmla="*/ 1962971 w 2896332"/>
              <a:gd name="connsiteY12" fmla="*/ 267583 h 1871397"/>
              <a:gd name="connsiteX13" fmla="*/ 1973469 w 2896332"/>
              <a:gd name="connsiteY13" fmla="*/ 784519 h 1871397"/>
              <a:gd name="connsiteX14" fmla="*/ 1866010 w 2896332"/>
              <a:gd name="connsiteY14" fmla="*/ 878218 h 1871397"/>
              <a:gd name="connsiteX15" fmla="*/ 2733769 w 2896332"/>
              <a:gd name="connsiteY15" fmla="*/ 1387129 h 1871397"/>
              <a:gd name="connsiteX16" fmla="*/ 2694623 w 2896332"/>
              <a:gd name="connsiteY16" fmla="*/ 1674208 h 1871397"/>
              <a:gd name="connsiteX17" fmla="*/ 2394496 w 2896332"/>
              <a:gd name="connsiteY17" fmla="*/ 1654634 h 1871397"/>
              <a:gd name="connsiteX18" fmla="*/ 2023060 w 2896332"/>
              <a:gd name="connsiteY18" fmla="*/ 1634793 h 1871397"/>
              <a:gd name="connsiteX19" fmla="*/ 1739085 w 2896332"/>
              <a:gd name="connsiteY19" fmla="*/ 1871397 h 1871397"/>
              <a:gd name="connsiteX20" fmla="*/ 1648664 w 2896332"/>
              <a:gd name="connsiteY20" fmla="*/ 1582137 h 1871397"/>
              <a:gd name="connsiteX21" fmla="*/ 1376671 w 2896332"/>
              <a:gd name="connsiteY21" fmla="*/ 1700306 h 1871397"/>
              <a:gd name="connsiteX22" fmla="*/ 1415819 w 2896332"/>
              <a:gd name="connsiteY22" fmla="*/ 1334933 h 1871397"/>
              <a:gd name="connsiteX23" fmla="*/ 665501 w 2896332"/>
              <a:gd name="connsiteY23" fmla="*/ 1276212 h 1871397"/>
              <a:gd name="connsiteX24" fmla="*/ 0 w 2896332"/>
              <a:gd name="connsiteY24" fmla="*/ 1126148 h 1871397"/>
              <a:gd name="connsiteX25" fmla="*/ 13050 w 2896332"/>
              <a:gd name="connsiteY25" fmla="*/ 284488 h 1871397"/>
              <a:gd name="connsiteX26" fmla="*/ 1898646 w 2896332"/>
              <a:gd name="connsiteY26"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70003 w 2896332"/>
              <a:gd name="connsiteY9" fmla="*/ 120627 h 1871397"/>
              <a:gd name="connsiteX10" fmla="*/ 1962950 w 2896332"/>
              <a:gd name="connsiteY10" fmla="*/ 120627 h 1871397"/>
              <a:gd name="connsiteX11" fmla="*/ 1906617 w 2896332"/>
              <a:gd name="connsiteY11" fmla="*/ 176960 h 1871397"/>
              <a:gd name="connsiteX12" fmla="*/ 1962971 w 2896332"/>
              <a:gd name="connsiteY12" fmla="*/ 267583 h 1871397"/>
              <a:gd name="connsiteX13" fmla="*/ 1973469 w 2896332"/>
              <a:gd name="connsiteY13" fmla="*/ 784519 h 1871397"/>
              <a:gd name="connsiteX14" fmla="*/ 1866010 w 2896332"/>
              <a:gd name="connsiteY14" fmla="*/ 878218 h 1871397"/>
              <a:gd name="connsiteX15" fmla="*/ 2733769 w 2896332"/>
              <a:gd name="connsiteY15" fmla="*/ 1387129 h 1871397"/>
              <a:gd name="connsiteX16" fmla="*/ 2694623 w 2896332"/>
              <a:gd name="connsiteY16" fmla="*/ 1674208 h 1871397"/>
              <a:gd name="connsiteX17" fmla="*/ 2394496 w 2896332"/>
              <a:gd name="connsiteY17" fmla="*/ 1654634 h 1871397"/>
              <a:gd name="connsiteX18" fmla="*/ 2023060 w 2896332"/>
              <a:gd name="connsiteY18" fmla="*/ 1634793 h 1871397"/>
              <a:gd name="connsiteX19" fmla="*/ 1739085 w 2896332"/>
              <a:gd name="connsiteY19" fmla="*/ 1871397 h 1871397"/>
              <a:gd name="connsiteX20" fmla="*/ 1648664 w 2896332"/>
              <a:gd name="connsiteY20" fmla="*/ 1582137 h 1871397"/>
              <a:gd name="connsiteX21" fmla="*/ 1376671 w 2896332"/>
              <a:gd name="connsiteY21" fmla="*/ 1700306 h 1871397"/>
              <a:gd name="connsiteX22" fmla="*/ 1415819 w 2896332"/>
              <a:gd name="connsiteY22" fmla="*/ 1334933 h 1871397"/>
              <a:gd name="connsiteX23" fmla="*/ 665501 w 2896332"/>
              <a:gd name="connsiteY23" fmla="*/ 1276212 h 1871397"/>
              <a:gd name="connsiteX24" fmla="*/ 0 w 2896332"/>
              <a:gd name="connsiteY24" fmla="*/ 1126148 h 1871397"/>
              <a:gd name="connsiteX25" fmla="*/ 13050 w 2896332"/>
              <a:gd name="connsiteY25" fmla="*/ 284488 h 1871397"/>
              <a:gd name="connsiteX26" fmla="*/ 1898646 w 2896332"/>
              <a:gd name="connsiteY26"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70003 w 2896332"/>
              <a:gd name="connsiteY9" fmla="*/ 120627 h 1871397"/>
              <a:gd name="connsiteX10" fmla="*/ 1906617 w 2896332"/>
              <a:gd name="connsiteY10" fmla="*/ 176960 h 1871397"/>
              <a:gd name="connsiteX11" fmla="*/ 1962971 w 2896332"/>
              <a:gd name="connsiteY11" fmla="*/ 267583 h 1871397"/>
              <a:gd name="connsiteX12" fmla="*/ 1973469 w 2896332"/>
              <a:gd name="connsiteY12" fmla="*/ 784519 h 1871397"/>
              <a:gd name="connsiteX13" fmla="*/ 1866010 w 2896332"/>
              <a:gd name="connsiteY13" fmla="*/ 878218 h 1871397"/>
              <a:gd name="connsiteX14" fmla="*/ 2733769 w 2896332"/>
              <a:gd name="connsiteY14" fmla="*/ 1387129 h 1871397"/>
              <a:gd name="connsiteX15" fmla="*/ 2694623 w 2896332"/>
              <a:gd name="connsiteY15" fmla="*/ 1674208 h 1871397"/>
              <a:gd name="connsiteX16" fmla="*/ 2394496 w 2896332"/>
              <a:gd name="connsiteY16" fmla="*/ 1654634 h 1871397"/>
              <a:gd name="connsiteX17" fmla="*/ 2023060 w 2896332"/>
              <a:gd name="connsiteY17" fmla="*/ 1634793 h 1871397"/>
              <a:gd name="connsiteX18" fmla="*/ 1739085 w 2896332"/>
              <a:gd name="connsiteY18" fmla="*/ 1871397 h 1871397"/>
              <a:gd name="connsiteX19" fmla="*/ 1648664 w 2896332"/>
              <a:gd name="connsiteY19" fmla="*/ 1582137 h 1871397"/>
              <a:gd name="connsiteX20" fmla="*/ 1376671 w 2896332"/>
              <a:gd name="connsiteY20" fmla="*/ 1700306 h 1871397"/>
              <a:gd name="connsiteX21" fmla="*/ 1415819 w 2896332"/>
              <a:gd name="connsiteY21" fmla="*/ 1334933 h 1871397"/>
              <a:gd name="connsiteX22" fmla="*/ 665501 w 2896332"/>
              <a:gd name="connsiteY22" fmla="*/ 1276212 h 1871397"/>
              <a:gd name="connsiteX23" fmla="*/ 0 w 2896332"/>
              <a:gd name="connsiteY23" fmla="*/ 1126148 h 1871397"/>
              <a:gd name="connsiteX24" fmla="*/ 13050 w 2896332"/>
              <a:gd name="connsiteY24" fmla="*/ 284488 h 1871397"/>
              <a:gd name="connsiteX25" fmla="*/ 1898646 w 2896332"/>
              <a:gd name="connsiteY25"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74208 h 1871397"/>
              <a:gd name="connsiteX15" fmla="*/ 2394496 w 2896332"/>
              <a:gd name="connsiteY15" fmla="*/ 1654634 h 1871397"/>
              <a:gd name="connsiteX16" fmla="*/ 2023060 w 2896332"/>
              <a:gd name="connsiteY16" fmla="*/ 1634793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74208 h 1871397"/>
              <a:gd name="connsiteX15" fmla="*/ 2394496 w 2896332"/>
              <a:gd name="connsiteY15" fmla="*/ 1654634 h 1871397"/>
              <a:gd name="connsiteX16" fmla="*/ 2023060 w 2896332"/>
              <a:gd name="connsiteY16" fmla="*/ 1634793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74208 h 1871397"/>
              <a:gd name="connsiteX15" fmla="*/ 2394496 w 2896332"/>
              <a:gd name="connsiteY15" fmla="*/ 1654634 h 1871397"/>
              <a:gd name="connsiteX16" fmla="*/ 2023060 w 2896332"/>
              <a:gd name="connsiteY16" fmla="*/ 1634793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39703 h 1871397"/>
              <a:gd name="connsiteX15" fmla="*/ 2394496 w 2896332"/>
              <a:gd name="connsiteY15" fmla="*/ 1654634 h 1871397"/>
              <a:gd name="connsiteX16" fmla="*/ 2023060 w 2896332"/>
              <a:gd name="connsiteY16" fmla="*/ 1634793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39703 h 1871397"/>
              <a:gd name="connsiteX15" fmla="*/ 2385869 w 2896332"/>
              <a:gd name="connsiteY15" fmla="*/ 1585623 h 1871397"/>
              <a:gd name="connsiteX16" fmla="*/ 2023060 w 2896332"/>
              <a:gd name="connsiteY16" fmla="*/ 1634793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9811 w 2896332"/>
              <a:gd name="connsiteY8" fmla="*/ 83938 h 1871397"/>
              <a:gd name="connsiteX9" fmla="*/ 1906617 w 2896332"/>
              <a:gd name="connsiteY9" fmla="*/ 176960 h 1871397"/>
              <a:gd name="connsiteX10" fmla="*/ 1962971 w 2896332"/>
              <a:gd name="connsiteY10" fmla="*/ 267583 h 1871397"/>
              <a:gd name="connsiteX11" fmla="*/ 1973469 w 2896332"/>
              <a:gd name="connsiteY11" fmla="*/ 784519 h 1871397"/>
              <a:gd name="connsiteX12" fmla="*/ 1866010 w 2896332"/>
              <a:gd name="connsiteY12" fmla="*/ 878218 h 1871397"/>
              <a:gd name="connsiteX13" fmla="*/ 2733769 w 2896332"/>
              <a:gd name="connsiteY13" fmla="*/ 1387129 h 1871397"/>
              <a:gd name="connsiteX14" fmla="*/ 2694623 w 2896332"/>
              <a:gd name="connsiteY14" fmla="*/ 1639703 h 1871397"/>
              <a:gd name="connsiteX15" fmla="*/ 2385869 w 2896332"/>
              <a:gd name="connsiteY15" fmla="*/ 1585623 h 1871397"/>
              <a:gd name="connsiteX16" fmla="*/ 2074819 w 2896332"/>
              <a:gd name="connsiteY16" fmla="*/ 1565782 h 1871397"/>
              <a:gd name="connsiteX17" fmla="*/ 1739085 w 2896332"/>
              <a:gd name="connsiteY17" fmla="*/ 1871397 h 1871397"/>
              <a:gd name="connsiteX18" fmla="*/ 1648664 w 2896332"/>
              <a:gd name="connsiteY18" fmla="*/ 1582137 h 1871397"/>
              <a:gd name="connsiteX19" fmla="*/ 1376671 w 2896332"/>
              <a:gd name="connsiteY19" fmla="*/ 1700306 h 1871397"/>
              <a:gd name="connsiteX20" fmla="*/ 1415819 w 2896332"/>
              <a:gd name="connsiteY20" fmla="*/ 1334933 h 1871397"/>
              <a:gd name="connsiteX21" fmla="*/ 665501 w 2896332"/>
              <a:gd name="connsiteY21" fmla="*/ 1276212 h 1871397"/>
              <a:gd name="connsiteX22" fmla="*/ 0 w 2896332"/>
              <a:gd name="connsiteY22" fmla="*/ 1126148 h 1871397"/>
              <a:gd name="connsiteX23" fmla="*/ 13050 w 2896332"/>
              <a:gd name="connsiteY23" fmla="*/ 284488 h 1871397"/>
              <a:gd name="connsiteX24" fmla="*/ 1898646 w 2896332"/>
              <a:gd name="connsiteY24" fmla="*/ 46 h 1871397"/>
              <a:gd name="connsiteX0" fmla="*/ 2514265 w 2896332"/>
              <a:gd name="connsiteY0" fmla="*/ 468202 h 1872827"/>
              <a:gd name="connsiteX1" fmla="*/ 2655476 w 2896332"/>
              <a:gd name="connsiteY1" fmla="*/ 586045 h 1872827"/>
              <a:gd name="connsiteX2" fmla="*/ 2828170 w 2896332"/>
              <a:gd name="connsiteY2" fmla="*/ 1011931 h 1872827"/>
              <a:gd name="connsiteX3" fmla="*/ 2883834 w 2896332"/>
              <a:gd name="connsiteY3" fmla="*/ 1310265 h 1872827"/>
              <a:gd name="connsiteX4" fmla="*/ 2799743 w 2896332"/>
              <a:gd name="connsiteY4" fmla="*/ 1673528 h 1872827"/>
              <a:gd name="connsiteX5" fmla="*/ 2521033 w 2896332"/>
              <a:gd name="connsiteY5" fmla="*/ 1161851 h 1872827"/>
              <a:gd name="connsiteX6" fmla="*/ 2514265 w 2896332"/>
              <a:gd name="connsiteY6" fmla="*/ 468202 h 1872827"/>
              <a:gd name="connsiteX7" fmla="*/ 1898646 w 2896332"/>
              <a:gd name="connsiteY7" fmla="*/ 1476 h 1872827"/>
              <a:gd name="connsiteX8" fmla="*/ 1906617 w 2896332"/>
              <a:gd name="connsiteY8" fmla="*/ 178390 h 1872827"/>
              <a:gd name="connsiteX9" fmla="*/ 1962971 w 2896332"/>
              <a:gd name="connsiteY9" fmla="*/ 269013 h 1872827"/>
              <a:gd name="connsiteX10" fmla="*/ 1973469 w 2896332"/>
              <a:gd name="connsiteY10" fmla="*/ 785949 h 1872827"/>
              <a:gd name="connsiteX11" fmla="*/ 1866010 w 2896332"/>
              <a:gd name="connsiteY11" fmla="*/ 879648 h 1872827"/>
              <a:gd name="connsiteX12" fmla="*/ 2733769 w 2896332"/>
              <a:gd name="connsiteY12" fmla="*/ 1388559 h 1872827"/>
              <a:gd name="connsiteX13" fmla="*/ 2694623 w 2896332"/>
              <a:gd name="connsiteY13" fmla="*/ 1641133 h 1872827"/>
              <a:gd name="connsiteX14" fmla="*/ 2385869 w 2896332"/>
              <a:gd name="connsiteY14" fmla="*/ 1587053 h 1872827"/>
              <a:gd name="connsiteX15" fmla="*/ 2074819 w 2896332"/>
              <a:gd name="connsiteY15" fmla="*/ 1567212 h 1872827"/>
              <a:gd name="connsiteX16" fmla="*/ 1739085 w 2896332"/>
              <a:gd name="connsiteY16" fmla="*/ 1872827 h 1872827"/>
              <a:gd name="connsiteX17" fmla="*/ 1648664 w 2896332"/>
              <a:gd name="connsiteY17" fmla="*/ 1583567 h 1872827"/>
              <a:gd name="connsiteX18" fmla="*/ 1376671 w 2896332"/>
              <a:gd name="connsiteY18" fmla="*/ 1701736 h 1872827"/>
              <a:gd name="connsiteX19" fmla="*/ 1415819 w 2896332"/>
              <a:gd name="connsiteY19" fmla="*/ 1336363 h 1872827"/>
              <a:gd name="connsiteX20" fmla="*/ 665501 w 2896332"/>
              <a:gd name="connsiteY20" fmla="*/ 1277642 h 1872827"/>
              <a:gd name="connsiteX21" fmla="*/ 0 w 2896332"/>
              <a:gd name="connsiteY21" fmla="*/ 1127578 h 1872827"/>
              <a:gd name="connsiteX22" fmla="*/ 13050 w 2896332"/>
              <a:gd name="connsiteY22" fmla="*/ 285918 h 1872827"/>
              <a:gd name="connsiteX23" fmla="*/ 1898646 w 2896332"/>
              <a:gd name="connsiteY23" fmla="*/ 1476 h 187282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2971 w 2896332"/>
              <a:gd name="connsiteY8" fmla="*/ 267583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62971 w 2896332"/>
              <a:gd name="connsiteY8" fmla="*/ 267583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3469 w 2896332"/>
              <a:gd name="connsiteY9" fmla="*/ 784519 h 1871397"/>
              <a:gd name="connsiteX10" fmla="*/ 1866010 w 2896332"/>
              <a:gd name="connsiteY10" fmla="*/ 878218 h 1871397"/>
              <a:gd name="connsiteX11" fmla="*/ 2733769 w 2896332"/>
              <a:gd name="connsiteY11" fmla="*/ 1387129 h 1871397"/>
              <a:gd name="connsiteX12" fmla="*/ 2694623 w 2896332"/>
              <a:gd name="connsiteY12" fmla="*/ 1639703 h 1871397"/>
              <a:gd name="connsiteX13" fmla="*/ 2385869 w 2896332"/>
              <a:gd name="connsiteY13" fmla="*/ 1585623 h 1871397"/>
              <a:gd name="connsiteX14" fmla="*/ 2074819 w 2896332"/>
              <a:gd name="connsiteY14" fmla="*/ 1565782 h 1871397"/>
              <a:gd name="connsiteX15" fmla="*/ 1739085 w 2896332"/>
              <a:gd name="connsiteY15" fmla="*/ 1871397 h 1871397"/>
              <a:gd name="connsiteX16" fmla="*/ 1648664 w 2896332"/>
              <a:gd name="connsiteY16" fmla="*/ 1582137 h 1871397"/>
              <a:gd name="connsiteX17" fmla="*/ 1376671 w 2896332"/>
              <a:gd name="connsiteY17" fmla="*/ 1700306 h 1871397"/>
              <a:gd name="connsiteX18" fmla="*/ 1415819 w 2896332"/>
              <a:gd name="connsiteY18" fmla="*/ 1334933 h 1871397"/>
              <a:gd name="connsiteX19" fmla="*/ 665501 w 2896332"/>
              <a:gd name="connsiteY19" fmla="*/ 1276212 h 1871397"/>
              <a:gd name="connsiteX20" fmla="*/ 0 w 2896332"/>
              <a:gd name="connsiteY20" fmla="*/ 1126148 h 1871397"/>
              <a:gd name="connsiteX21" fmla="*/ 13050 w 2896332"/>
              <a:gd name="connsiteY21" fmla="*/ 284488 h 1871397"/>
              <a:gd name="connsiteX22" fmla="*/ 1898646 w 2896332"/>
              <a:gd name="connsiteY22"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514265 w 2896332"/>
              <a:gd name="connsiteY0" fmla="*/ 466772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514265 w 2896332"/>
              <a:gd name="connsiteY6" fmla="*/ 466772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21033 w 2896332"/>
              <a:gd name="connsiteY5" fmla="*/ 1160421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587909 w 2896332"/>
              <a:gd name="connsiteY5" fmla="*/ 1152990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39923 w 2896332"/>
              <a:gd name="connsiteY5" fmla="*/ 1156706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39923 w 2896332"/>
              <a:gd name="connsiteY5" fmla="*/ 1156706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43048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39923 w 2896332"/>
              <a:gd name="connsiteY5" fmla="*/ 1156706 h 1871397"/>
              <a:gd name="connsiteX6" fmla="*/ 2243048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28186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39923 w 2896332"/>
              <a:gd name="connsiteY5" fmla="*/ 1156706 h 1871397"/>
              <a:gd name="connsiteX6" fmla="*/ 2228186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28186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39923 w 2896332"/>
              <a:gd name="connsiteY5" fmla="*/ 1156706 h 1871397"/>
              <a:gd name="connsiteX6" fmla="*/ 2228186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28186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51069 w 2896332"/>
              <a:gd name="connsiteY5" fmla="*/ 1156706 h 1871397"/>
              <a:gd name="connsiteX6" fmla="*/ 2228186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28186 w 2896332"/>
              <a:gd name="connsiteY0" fmla="*/ 269861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51069 w 2896332"/>
              <a:gd name="connsiteY5" fmla="*/ 1156706 h 1871397"/>
              <a:gd name="connsiteX6" fmla="*/ 2228186 w 2896332"/>
              <a:gd name="connsiteY6" fmla="*/ 269861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09609 w 2896332"/>
              <a:gd name="connsiteY0" fmla="*/ 251285 h 1871397"/>
              <a:gd name="connsiteX1" fmla="*/ 2655476 w 2896332"/>
              <a:gd name="connsiteY1" fmla="*/ 584615 h 1871397"/>
              <a:gd name="connsiteX2" fmla="*/ 2828170 w 2896332"/>
              <a:gd name="connsiteY2" fmla="*/ 1010501 h 1871397"/>
              <a:gd name="connsiteX3" fmla="*/ 2883834 w 2896332"/>
              <a:gd name="connsiteY3" fmla="*/ 1308835 h 1871397"/>
              <a:gd name="connsiteX4" fmla="*/ 2799743 w 2896332"/>
              <a:gd name="connsiteY4" fmla="*/ 1672098 h 1871397"/>
              <a:gd name="connsiteX5" fmla="*/ 2651069 w 2896332"/>
              <a:gd name="connsiteY5" fmla="*/ 1156706 h 1871397"/>
              <a:gd name="connsiteX6" fmla="*/ 2209609 w 2896332"/>
              <a:gd name="connsiteY6" fmla="*/ 251285 h 1871397"/>
              <a:gd name="connsiteX7" fmla="*/ 1898646 w 2896332"/>
              <a:gd name="connsiteY7" fmla="*/ 46 h 1871397"/>
              <a:gd name="connsiteX8" fmla="*/ 1941303 w 2896332"/>
              <a:gd name="connsiteY8" fmla="*/ 293585 h 1871397"/>
              <a:gd name="connsiteX9" fmla="*/ 1974640 w 2896332"/>
              <a:gd name="connsiteY9" fmla="*/ 533402 h 1871397"/>
              <a:gd name="connsiteX10" fmla="*/ 1973469 w 2896332"/>
              <a:gd name="connsiteY10" fmla="*/ 784519 h 1871397"/>
              <a:gd name="connsiteX11" fmla="*/ 1866010 w 2896332"/>
              <a:gd name="connsiteY11" fmla="*/ 878218 h 1871397"/>
              <a:gd name="connsiteX12" fmla="*/ 2733769 w 2896332"/>
              <a:gd name="connsiteY12" fmla="*/ 1387129 h 1871397"/>
              <a:gd name="connsiteX13" fmla="*/ 2694623 w 2896332"/>
              <a:gd name="connsiteY13" fmla="*/ 1639703 h 1871397"/>
              <a:gd name="connsiteX14" fmla="*/ 2385869 w 2896332"/>
              <a:gd name="connsiteY14" fmla="*/ 1585623 h 1871397"/>
              <a:gd name="connsiteX15" fmla="*/ 2074819 w 2896332"/>
              <a:gd name="connsiteY15" fmla="*/ 1565782 h 1871397"/>
              <a:gd name="connsiteX16" fmla="*/ 1739085 w 2896332"/>
              <a:gd name="connsiteY16" fmla="*/ 1871397 h 1871397"/>
              <a:gd name="connsiteX17" fmla="*/ 1648664 w 2896332"/>
              <a:gd name="connsiteY17" fmla="*/ 1582137 h 1871397"/>
              <a:gd name="connsiteX18" fmla="*/ 1376671 w 2896332"/>
              <a:gd name="connsiteY18" fmla="*/ 1700306 h 1871397"/>
              <a:gd name="connsiteX19" fmla="*/ 1415819 w 2896332"/>
              <a:gd name="connsiteY19" fmla="*/ 1334933 h 1871397"/>
              <a:gd name="connsiteX20" fmla="*/ 665501 w 2896332"/>
              <a:gd name="connsiteY20" fmla="*/ 1276212 h 1871397"/>
              <a:gd name="connsiteX21" fmla="*/ 0 w 2896332"/>
              <a:gd name="connsiteY21" fmla="*/ 1126148 h 1871397"/>
              <a:gd name="connsiteX22" fmla="*/ 13050 w 2896332"/>
              <a:gd name="connsiteY22" fmla="*/ 284488 h 1871397"/>
              <a:gd name="connsiteX23" fmla="*/ 1898646 w 2896332"/>
              <a:gd name="connsiteY23" fmla="*/ 46 h 1871397"/>
              <a:gd name="connsiteX0" fmla="*/ 2209609 w 2894163"/>
              <a:gd name="connsiteY0" fmla="*/ 251285 h 1871397"/>
              <a:gd name="connsiteX1" fmla="*/ 2655476 w 2894163"/>
              <a:gd name="connsiteY1" fmla="*/ 584615 h 1871397"/>
              <a:gd name="connsiteX2" fmla="*/ 2828170 w 2894163"/>
              <a:gd name="connsiteY2" fmla="*/ 1010501 h 1871397"/>
              <a:gd name="connsiteX3" fmla="*/ 2883834 w 2894163"/>
              <a:gd name="connsiteY3" fmla="*/ 1308835 h 1871397"/>
              <a:gd name="connsiteX4" fmla="*/ 2792313 w 2894163"/>
              <a:gd name="connsiteY4" fmla="*/ 1690675 h 1871397"/>
              <a:gd name="connsiteX5" fmla="*/ 2651069 w 2894163"/>
              <a:gd name="connsiteY5" fmla="*/ 1156706 h 1871397"/>
              <a:gd name="connsiteX6" fmla="*/ 2209609 w 2894163"/>
              <a:gd name="connsiteY6" fmla="*/ 251285 h 1871397"/>
              <a:gd name="connsiteX7" fmla="*/ 1898646 w 2894163"/>
              <a:gd name="connsiteY7" fmla="*/ 46 h 1871397"/>
              <a:gd name="connsiteX8" fmla="*/ 1941303 w 2894163"/>
              <a:gd name="connsiteY8" fmla="*/ 293585 h 1871397"/>
              <a:gd name="connsiteX9" fmla="*/ 1974640 w 2894163"/>
              <a:gd name="connsiteY9" fmla="*/ 533402 h 1871397"/>
              <a:gd name="connsiteX10" fmla="*/ 1973469 w 2894163"/>
              <a:gd name="connsiteY10" fmla="*/ 784519 h 1871397"/>
              <a:gd name="connsiteX11" fmla="*/ 1866010 w 2894163"/>
              <a:gd name="connsiteY11" fmla="*/ 878218 h 1871397"/>
              <a:gd name="connsiteX12" fmla="*/ 2733769 w 2894163"/>
              <a:gd name="connsiteY12" fmla="*/ 1387129 h 1871397"/>
              <a:gd name="connsiteX13" fmla="*/ 2694623 w 2894163"/>
              <a:gd name="connsiteY13" fmla="*/ 1639703 h 1871397"/>
              <a:gd name="connsiteX14" fmla="*/ 2385869 w 2894163"/>
              <a:gd name="connsiteY14" fmla="*/ 1585623 h 1871397"/>
              <a:gd name="connsiteX15" fmla="*/ 2074819 w 2894163"/>
              <a:gd name="connsiteY15" fmla="*/ 1565782 h 1871397"/>
              <a:gd name="connsiteX16" fmla="*/ 1739085 w 2894163"/>
              <a:gd name="connsiteY16" fmla="*/ 1871397 h 1871397"/>
              <a:gd name="connsiteX17" fmla="*/ 1648664 w 2894163"/>
              <a:gd name="connsiteY17" fmla="*/ 1582137 h 1871397"/>
              <a:gd name="connsiteX18" fmla="*/ 1376671 w 2894163"/>
              <a:gd name="connsiteY18" fmla="*/ 1700306 h 1871397"/>
              <a:gd name="connsiteX19" fmla="*/ 1415819 w 2894163"/>
              <a:gd name="connsiteY19" fmla="*/ 1334933 h 1871397"/>
              <a:gd name="connsiteX20" fmla="*/ 665501 w 2894163"/>
              <a:gd name="connsiteY20" fmla="*/ 1276212 h 1871397"/>
              <a:gd name="connsiteX21" fmla="*/ 0 w 2894163"/>
              <a:gd name="connsiteY21" fmla="*/ 1126148 h 1871397"/>
              <a:gd name="connsiteX22" fmla="*/ 13050 w 2894163"/>
              <a:gd name="connsiteY22" fmla="*/ 284488 h 1871397"/>
              <a:gd name="connsiteX23" fmla="*/ 1898646 w 2894163"/>
              <a:gd name="connsiteY23" fmla="*/ 46 h 1871397"/>
              <a:gd name="connsiteX0" fmla="*/ 2209609 w 2914477"/>
              <a:gd name="connsiteY0" fmla="*/ 251285 h 1871397"/>
              <a:gd name="connsiteX1" fmla="*/ 2655476 w 2914477"/>
              <a:gd name="connsiteY1" fmla="*/ 584615 h 1871397"/>
              <a:gd name="connsiteX2" fmla="*/ 2828170 w 2914477"/>
              <a:gd name="connsiteY2" fmla="*/ 1010501 h 1871397"/>
              <a:gd name="connsiteX3" fmla="*/ 2883834 w 2914477"/>
              <a:gd name="connsiteY3" fmla="*/ 1308835 h 1871397"/>
              <a:gd name="connsiteX4" fmla="*/ 2840612 w 2914477"/>
              <a:gd name="connsiteY4" fmla="*/ 1564355 h 1871397"/>
              <a:gd name="connsiteX5" fmla="*/ 2651069 w 2914477"/>
              <a:gd name="connsiteY5" fmla="*/ 1156706 h 1871397"/>
              <a:gd name="connsiteX6" fmla="*/ 2209609 w 2914477"/>
              <a:gd name="connsiteY6" fmla="*/ 251285 h 1871397"/>
              <a:gd name="connsiteX7" fmla="*/ 1898646 w 2914477"/>
              <a:gd name="connsiteY7" fmla="*/ 46 h 1871397"/>
              <a:gd name="connsiteX8" fmla="*/ 1941303 w 2914477"/>
              <a:gd name="connsiteY8" fmla="*/ 293585 h 1871397"/>
              <a:gd name="connsiteX9" fmla="*/ 1974640 w 2914477"/>
              <a:gd name="connsiteY9" fmla="*/ 533402 h 1871397"/>
              <a:gd name="connsiteX10" fmla="*/ 1973469 w 2914477"/>
              <a:gd name="connsiteY10" fmla="*/ 784519 h 1871397"/>
              <a:gd name="connsiteX11" fmla="*/ 1866010 w 2914477"/>
              <a:gd name="connsiteY11" fmla="*/ 878218 h 1871397"/>
              <a:gd name="connsiteX12" fmla="*/ 2733769 w 2914477"/>
              <a:gd name="connsiteY12" fmla="*/ 1387129 h 1871397"/>
              <a:gd name="connsiteX13" fmla="*/ 2694623 w 2914477"/>
              <a:gd name="connsiteY13" fmla="*/ 1639703 h 1871397"/>
              <a:gd name="connsiteX14" fmla="*/ 2385869 w 2914477"/>
              <a:gd name="connsiteY14" fmla="*/ 1585623 h 1871397"/>
              <a:gd name="connsiteX15" fmla="*/ 2074819 w 2914477"/>
              <a:gd name="connsiteY15" fmla="*/ 1565782 h 1871397"/>
              <a:gd name="connsiteX16" fmla="*/ 1739085 w 2914477"/>
              <a:gd name="connsiteY16" fmla="*/ 1871397 h 1871397"/>
              <a:gd name="connsiteX17" fmla="*/ 1648664 w 2914477"/>
              <a:gd name="connsiteY17" fmla="*/ 1582137 h 1871397"/>
              <a:gd name="connsiteX18" fmla="*/ 1376671 w 2914477"/>
              <a:gd name="connsiteY18" fmla="*/ 1700306 h 1871397"/>
              <a:gd name="connsiteX19" fmla="*/ 1415819 w 2914477"/>
              <a:gd name="connsiteY19" fmla="*/ 1334933 h 1871397"/>
              <a:gd name="connsiteX20" fmla="*/ 665501 w 2914477"/>
              <a:gd name="connsiteY20" fmla="*/ 1276212 h 1871397"/>
              <a:gd name="connsiteX21" fmla="*/ 0 w 2914477"/>
              <a:gd name="connsiteY21" fmla="*/ 1126148 h 1871397"/>
              <a:gd name="connsiteX22" fmla="*/ 13050 w 2914477"/>
              <a:gd name="connsiteY22" fmla="*/ 284488 h 1871397"/>
              <a:gd name="connsiteX23" fmla="*/ 1898646 w 2914477"/>
              <a:gd name="connsiteY23" fmla="*/ 46 h 1871397"/>
              <a:gd name="connsiteX0" fmla="*/ 2209609 w 2914477"/>
              <a:gd name="connsiteY0" fmla="*/ 251285 h 1871397"/>
              <a:gd name="connsiteX1" fmla="*/ 2655476 w 2914477"/>
              <a:gd name="connsiteY1" fmla="*/ 584615 h 1871397"/>
              <a:gd name="connsiteX2" fmla="*/ 2828170 w 2914477"/>
              <a:gd name="connsiteY2" fmla="*/ 1010501 h 1871397"/>
              <a:gd name="connsiteX3" fmla="*/ 2883834 w 2914477"/>
              <a:gd name="connsiteY3" fmla="*/ 1308835 h 1871397"/>
              <a:gd name="connsiteX4" fmla="*/ 2840612 w 2914477"/>
              <a:gd name="connsiteY4" fmla="*/ 1564355 h 1871397"/>
              <a:gd name="connsiteX5" fmla="*/ 2651069 w 2914477"/>
              <a:gd name="connsiteY5" fmla="*/ 1156706 h 1871397"/>
              <a:gd name="connsiteX6" fmla="*/ 2209609 w 2914477"/>
              <a:gd name="connsiteY6" fmla="*/ 251285 h 1871397"/>
              <a:gd name="connsiteX7" fmla="*/ 1898646 w 2914477"/>
              <a:gd name="connsiteY7" fmla="*/ 46 h 1871397"/>
              <a:gd name="connsiteX8" fmla="*/ 1941303 w 2914477"/>
              <a:gd name="connsiteY8" fmla="*/ 293585 h 1871397"/>
              <a:gd name="connsiteX9" fmla="*/ 1974640 w 2914477"/>
              <a:gd name="connsiteY9" fmla="*/ 533402 h 1871397"/>
              <a:gd name="connsiteX10" fmla="*/ 1973469 w 2914477"/>
              <a:gd name="connsiteY10" fmla="*/ 784519 h 1871397"/>
              <a:gd name="connsiteX11" fmla="*/ 1866010 w 2914477"/>
              <a:gd name="connsiteY11" fmla="*/ 878218 h 1871397"/>
              <a:gd name="connsiteX12" fmla="*/ 2733769 w 2914477"/>
              <a:gd name="connsiteY12" fmla="*/ 1387129 h 1871397"/>
              <a:gd name="connsiteX13" fmla="*/ 2694623 w 2914477"/>
              <a:gd name="connsiteY13" fmla="*/ 1639703 h 1871397"/>
              <a:gd name="connsiteX14" fmla="*/ 2385869 w 2914477"/>
              <a:gd name="connsiteY14" fmla="*/ 1585623 h 1871397"/>
              <a:gd name="connsiteX15" fmla="*/ 2074819 w 2914477"/>
              <a:gd name="connsiteY15" fmla="*/ 1565782 h 1871397"/>
              <a:gd name="connsiteX16" fmla="*/ 1739085 w 2914477"/>
              <a:gd name="connsiteY16" fmla="*/ 1871397 h 1871397"/>
              <a:gd name="connsiteX17" fmla="*/ 1648664 w 2914477"/>
              <a:gd name="connsiteY17" fmla="*/ 1582137 h 1871397"/>
              <a:gd name="connsiteX18" fmla="*/ 1376671 w 2914477"/>
              <a:gd name="connsiteY18" fmla="*/ 1700306 h 1871397"/>
              <a:gd name="connsiteX19" fmla="*/ 1415819 w 2914477"/>
              <a:gd name="connsiteY19" fmla="*/ 1334933 h 1871397"/>
              <a:gd name="connsiteX20" fmla="*/ 665501 w 2914477"/>
              <a:gd name="connsiteY20" fmla="*/ 1276212 h 1871397"/>
              <a:gd name="connsiteX21" fmla="*/ 0 w 2914477"/>
              <a:gd name="connsiteY21" fmla="*/ 1126148 h 1871397"/>
              <a:gd name="connsiteX22" fmla="*/ 13050 w 2914477"/>
              <a:gd name="connsiteY22" fmla="*/ 284488 h 1871397"/>
              <a:gd name="connsiteX23" fmla="*/ 1898646 w 2914477"/>
              <a:gd name="connsiteY23" fmla="*/ 46 h 1871397"/>
              <a:gd name="connsiteX0" fmla="*/ 2209609 w 2889213"/>
              <a:gd name="connsiteY0" fmla="*/ 251285 h 1871397"/>
              <a:gd name="connsiteX1" fmla="*/ 2655476 w 2889213"/>
              <a:gd name="connsiteY1" fmla="*/ 584615 h 1871397"/>
              <a:gd name="connsiteX2" fmla="*/ 2828170 w 2889213"/>
              <a:gd name="connsiteY2" fmla="*/ 1010501 h 1871397"/>
              <a:gd name="connsiteX3" fmla="*/ 2883834 w 2889213"/>
              <a:gd name="connsiteY3" fmla="*/ 1308835 h 1871397"/>
              <a:gd name="connsiteX4" fmla="*/ 2840612 w 2889213"/>
              <a:gd name="connsiteY4" fmla="*/ 1564355 h 1871397"/>
              <a:gd name="connsiteX5" fmla="*/ 2651069 w 2889213"/>
              <a:gd name="connsiteY5" fmla="*/ 1156706 h 1871397"/>
              <a:gd name="connsiteX6" fmla="*/ 2209609 w 2889213"/>
              <a:gd name="connsiteY6" fmla="*/ 251285 h 1871397"/>
              <a:gd name="connsiteX7" fmla="*/ 1898646 w 2889213"/>
              <a:gd name="connsiteY7" fmla="*/ 46 h 1871397"/>
              <a:gd name="connsiteX8" fmla="*/ 1941303 w 2889213"/>
              <a:gd name="connsiteY8" fmla="*/ 293585 h 1871397"/>
              <a:gd name="connsiteX9" fmla="*/ 1974640 w 2889213"/>
              <a:gd name="connsiteY9" fmla="*/ 533402 h 1871397"/>
              <a:gd name="connsiteX10" fmla="*/ 1973469 w 2889213"/>
              <a:gd name="connsiteY10" fmla="*/ 784519 h 1871397"/>
              <a:gd name="connsiteX11" fmla="*/ 1866010 w 2889213"/>
              <a:gd name="connsiteY11" fmla="*/ 878218 h 1871397"/>
              <a:gd name="connsiteX12" fmla="*/ 2733769 w 2889213"/>
              <a:gd name="connsiteY12" fmla="*/ 1387129 h 1871397"/>
              <a:gd name="connsiteX13" fmla="*/ 2694623 w 2889213"/>
              <a:gd name="connsiteY13" fmla="*/ 1639703 h 1871397"/>
              <a:gd name="connsiteX14" fmla="*/ 2385869 w 2889213"/>
              <a:gd name="connsiteY14" fmla="*/ 1585623 h 1871397"/>
              <a:gd name="connsiteX15" fmla="*/ 2074819 w 2889213"/>
              <a:gd name="connsiteY15" fmla="*/ 1565782 h 1871397"/>
              <a:gd name="connsiteX16" fmla="*/ 1739085 w 2889213"/>
              <a:gd name="connsiteY16" fmla="*/ 1871397 h 1871397"/>
              <a:gd name="connsiteX17" fmla="*/ 1648664 w 2889213"/>
              <a:gd name="connsiteY17" fmla="*/ 1582137 h 1871397"/>
              <a:gd name="connsiteX18" fmla="*/ 1376671 w 2889213"/>
              <a:gd name="connsiteY18" fmla="*/ 1700306 h 1871397"/>
              <a:gd name="connsiteX19" fmla="*/ 1415819 w 2889213"/>
              <a:gd name="connsiteY19" fmla="*/ 1334933 h 1871397"/>
              <a:gd name="connsiteX20" fmla="*/ 665501 w 2889213"/>
              <a:gd name="connsiteY20" fmla="*/ 1276212 h 1871397"/>
              <a:gd name="connsiteX21" fmla="*/ 0 w 2889213"/>
              <a:gd name="connsiteY21" fmla="*/ 1126148 h 1871397"/>
              <a:gd name="connsiteX22" fmla="*/ 13050 w 2889213"/>
              <a:gd name="connsiteY22" fmla="*/ 284488 h 1871397"/>
              <a:gd name="connsiteX23" fmla="*/ 1898646 w 2889213"/>
              <a:gd name="connsiteY23" fmla="*/ 46 h 1871397"/>
              <a:gd name="connsiteX0" fmla="*/ 2209609 w 2889213"/>
              <a:gd name="connsiteY0" fmla="*/ 251285 h 1871397"/>
              <a:gd name="connsiteX1" fmla="*/ 2655476 w 2889213"/>
              <a:gd name="connsiteY1" fmla="*/ 584615 h 1871397"/>
              <a:gd name="connsiteX2" fmla="*/ 2828170 w 2889213"/>
              <a:gd name="connsiteY2" fmla="*/ 1010501 h 1871397"/>
              <a:gd name="connsiteX3" fmla="*/ 2883834 w 2889213"/>
              <a:gd name="connsiteY3" fmla="*/ 1308835 h 1871397"/>
              <a:gd name="connsiteX4" fmla="*/ 2840612 w 2889213"/>
              <a:gd name="connsiteY4" fmla="*/ 1564355 h 1871397"/>
              <a:gd name="connsiteX5" fmla="*/ 2632493 w 2889213"/>
              <a:gd name="connsiteY5" fmla="*/ 1175282 h 1871397"/>
              <a:gd name="connsiteX6" fmla="*/ 2209609 w 2889213"/>
              <a:gd name="connsiteY6" fmla="*/ 251285 h 1871397"/>
              <a:gd name="connsiteX7" fmla="*/ 1898646 w 2889213"/>
              <a:gd name="connsiteY7" fmla="*/ 46 h 1871397"/>
              <a:gd name="connsiteX8" fmla="*/ 1941303 w 2889213"/>
              <a:gd name="connsiteY8" fmla="*/ 293585 h 1871397"/>
              <a:gd name="connsiteX9" fmla="*/ 1974640 w 2889213"/>
              <a:gd name="connsiteY9" fmla="*/ 533402 h 1871397"/>
              <a:gd name="connsiteX10" fmla="*/ 1973469 w 2889213"/>
              <a:gd name="connsiteY10" fmla="*/ 784519 h 1871397"/>
              <a:gd name="connsiteX11" fmla="*/ 1866010 w 2889213"/>
              <a:gd name="connsiteY11" fmla="*/ 878218 h 1871397"/>
              <a:gd name="connsiteX12" fmla="*/ 2733769 w 2889213"/>
              <a:gd name="connsiteY12" fmla="*/ 1387129 h 1871397"/>
              <a:gd name="connsiteX13" fmla="*/ 2694623 w 2889213"/>
              <a:gd name="connsiteY13" fmla="*/ 1639703 h 1871397"/>
              <a:gd name="connsiteX14" fmla="*/ 2385869 w 2889213"/>
              <a:gd name="connsiteY14" fmla="*/ 1585623 h 1871397"/>
              <a:gd name="connsiteX15" fmla="*/ 2074819 w 2889213"/>
              <a:gd name="connsiteY15" fmla="*/ 1565782 h 1871397"/>
              <a:gd name="connsiteX16" fmla="*/ 1739085 w 2889213"/>
              <a:gd name="connsiteY16" fmla="*/ 1871397 h 1871397"/>
              <a:gd name="connsiteX17" fmla="*/ 1648664 w 2889213"/>
              <a:gd name="connsiteY17" fmla="*/ 1582137 h 1871397"/>
              <a:gd name="connsiteX18" fmla="*/ 1376671 w 2889213"/>
              <a:gd name="connsiteY18" fmla="*/ 1700306 h 1871397"/>
              <a:gd name="connsiteX19" fmla="*/ 1415819 w 2889213"/>
              <a:gd name="connsiteY19" fmla="*/ 1334933 h 1871397"/>
              <a:gd name="connsiteX20" fmla="*/ 665501 w 2889213"/>
              <a:gd name="connsiteY20" fmla="*/ 1276212 h 1871397"/>
              <a:gd name="connsiteX21" fmla="*/ 0 w 2889213"/>
              <a:gd name="connsiteY21" fmla="*/ 1126148 h 1871397"/>
              <a:gd name="connsiteX22" fmla="*/ 13050 w 2889213"/>
              <a:gd name="connsiteY22" fmla="*/ 284488 h 1871397"/>
              <a:gd name="connsiteX23" fmla="*/ 1898646 w 2889213"/>
              <a:gd name="connsiteY23" fmla="*/ 46 h 1871397"/>
              <a:gd name="connsiteX0" fmla="*/ 2209609 w 2889213"/>
              <a:gd name="connsiteY0" fmla="*/ 251285 h 1871397"/>
              <a:gd name="connsiteX1" fmla="*/ 2655476 w 2889213"/>
              <a:gd name="connsiteY1" fmla="*/ 584615 h 1871397"/>
              <a:gd name="connsiteX2" fmla="*/ 2828170 w 2889213"/>
              <a:gd name="connsiteY2" fmla="*/ 1010501 h 1871397"/>
              <a:gd name="connsiteX3" fmla="*/ 2883834 w 2889213"/>
              <a:gd name="connsiteY3" fmla="*/ 1308835 h 1871397"/>
              <a:gd name="connsiteX4" fmla="*/ 2840612 w 2889213"/>
              <a:gd name="connsiteY4" fmla="*/ 1564355 h 1871397"/>
              <a:gd name="connsiteX5" fmla="*/ 2632493 w 2889213"/>
              <a:gd name="connsiteY5" fmla="*/ 1175282 h 1871397"/>
              <a:gd name="connsiteX6" fmla="*/ 2209609 w 2889213"/>
              <a:gd name="connsiteY6" fmla="*/ 251285 h 1871397"/>
              <a:gd name="connsiteX7" fmla="*/ 1898646 w 2889213"/>
              <a:gd name="connsiteY7" fmla="*/ 46 h 1871397"/>
              <a:gd name="connsiteX8" fmla="*/ 1941303 w 2889213"/>
              <a:gd name="connsiteY8" fmla="*/ 293585 h 1871397"/>
              <a:gd name="connsiteX9" fmla="*/ 1974640 w 2889213"/>
              <a:gd name="connsiteY9" fmla="*/ 533402 h 1871397"/>
              <a:gd name="connsiteX10" fmla="*/ 1973469 w 2889213"/>
              <a:gd name="connsiteY10" fmla="*/ 784519 h 1871397"/>
              <a:gd name="connsiteX11" fmla="*/ 1866010 w 2889213"/>
              <a:gd name="connsiteY11" fmla="*/ 878218 h 1871397"/>
              <a:gd name="connsiteX12" fmla="*/ 2733769 w 2889213"/>
              <a:gd name="connsiteY12" fmla="*/ 1387129 h 1871397"/>
              <a:gd name="connsiteX13" fmla="*/ 2694623 w 2889213"/>
              <a:gd name="connsiteY13" fmla="*/ 1639703 h 1871397"/>
              <a:gd name="connsiteX14" fmla="*/ 2385869 w 2889213"/>
              <a:gd name="connsiteY14" fmla="*/ 1585623 h 1871397"/>
              <a:gd name="connsiteX15" fmla="*/ 2074819 w 2889213"/>
              <a:gd name="connsiteY15" fmla="*/ 1565782 h 1871397"/>
              <a:gd name="connsiteX16" fmla="*/ 1739085 w 2889213"/>
              <a:gd name="connsiteY16" fmla="*/ 1871397 h 1871397"/>
              <a:gd name="connsiteX17" fmla="*/ 1648664 w 2889213"/>
              <a:gd name="connsiteY17" fmla="*/ 1582137 h 1871397"/>
              <a:gd name="connsiteX18" fmla="*/ 1376671 w 2889213"/>
              <a:gd name="connsiteY18" fmla="*/ 1700306 h 1871397"/>
              <a:gd name="connsiteX19" fmla="*/ 1415819 w 2889213"/>
              <a:gd name="connsiteY19" fmla="*/ 1334933 h 1871397"/>
              <a:gd name="connsiteX20" fmla="*/ 665501 w 2889213"/>
              <a:gd name="connsiteY20" fmla="*/ 1276212 h 1871397"/>
              <a:gd name="connsiteX21" fmla="*/ 0 w 2889213"/>
              <a:gd name="connsiteY21" fmla="*/ 1126148 h 1871397"/>
              <a:gd name="connsiteX22" fmla="*/ 13050 w 2889213"/>
              <a:gd name="connsiteY22" fmla="*/ 284488 h 1871397"/>
              <a:gd name="connsiteX23" fmla="*/ 1898646 w 2889213"/>
              <a:gd name="connsiteY23" fmla="*/ 46 h 1871397"/>
              <a:gd name="connsiteX0" fmla="*/ 2209609 w 2889213"/>
              <a:gd name="connsiteY0" fmla="*/ 251285 h 1871397"/>
              <a:gd name="connsiteX1" fmla="*/ 2655476 w 2889213"/>
              <a:gd name="connsiteY1" fmla="*/ 584615 h 1871397"/>
              <a:gd name="connsiteX2" fmla="*/ 2828170 w 2889213"/>
              <a:gd name="connsiteY2" fmla="*/ 1010501 h 1871397"/>
              <a:gd name="connsiteX3" fmla="*/ 2883834 w 2889213"/>
              <a:gd name="connsiteY3" fmla="*/ 1308835 h 1871397"/>
              <a:gd name="connsiteX4" fmla="*/ 2840612 w 2889213"/>
              <a:gd name="connsiteY4" fmla="*/ 1564355 h 1871397"/>
              <a:gd name="connsiteX5" fmla="*/ 2632493 w 2889213"/>
              <a:gd name="connsiteY5" fmla="*/ 1175282 h 1871397"/>
              <a:gd name="connsiteX6" fmla="*/ 2209609 w 2889213"/>
              <a:gd name="connsiteY6" fmla="*/ 251285 h 1871397"/>
              <a:gd name="connsiteX7" fmla="*/ 1898646 w 2889213"/>
              <a:gd name="connsiteY7" fmla="*/ 46 h 1871397"/>
              <a:gd name="connsiteX8" fmla="*/ 1941303 w 2889213"/>
              <a:gd name="connsiteY8" fmla="*/ 293585 h 1871397"/>
              <a:gd name="connsiteX9" fmla="*/ 1974640 w 2889213"/>
              <a:gd name="connsiteY9" fmla="*/ 533402 h 1871397"/>
              <a:gd name="connsiteX10" fmla="*/ 1973469 w 2889213"/>
              <a:gd name="connsiteY10" fmla="*/ 784519 h 1871397"/>
              <a:gd name="connsiteX11" fmla="*/ 1866010 w 2889213"/>
              <a:gd name="connsiteY11" fmla="*/ 878218 h 1871397"/>
              <a:gd name="connsiteX12" fmla="*/ 2733769 w 2889213"/>
              <a:gd name="connsiteY12" fmla="*/ 1387129 h 1871397"/>
              <a:gd name="connsiteX13" fmla="*/ 2694623 w 2889213"/>
              <a:gd name="connsiteY13" fmla="*/ 1639703 h 1871397"/>
              <a:gd name="connsiteX14" fmla="*/ 2385869 w 2889213"/>
              <a:gd name="connsiteY14" fmla="*/ 1585623 h 1871397"/>
              <a:gd name="connsiteX15" fmla="*/ 2074819 w 2889213"/>
              <a:gd name="connsiteY15" fmla="*/ 1565782 h 1871397"/>
              <a:gd name="connsiteX16" fmla="*/ 1739085 w 2889213"/>
              <a:gd name="connsiteY16" fmla="*/ 1871397 h 1871397"/>
              <a:gd name="connsiteX17" fmla="*/ 1648664 w 2889213"/>
              <a:gd name="connsiteY17" fmla="*/ 1582137 h 1871397"/>
              <a:gd name="connsiteX18" fmla="*/ 1376671 w 2889213"/>
              <a:gd name="connsiteY18" fmla="*/ 1700306 h 1871397"/>
              <a:gd name="connsiteX19" fmla="*/ 1415819 w 2889213"/>
              <a:gd name="connsiteY19" fmla="*/ 1334933 h 1871397"/>
              <a:gd name="connsiteX20" fmla="*/ 665501 w 2889213"/>
              <a:gd name="connsiteY20" fmla="*/ 1276212 h 1871397"/>
              <a:gd name="connsiteX21" fmla="*/ 0 w 2889213"/>
              <a:gd name="connsiteY21" fmla="*/ 1126148 h 1871397"/>
              <a:gd name="connsiteX22" fmla="*/ 13050 w 2889213"/>
              <a:gd name="connsiteY22" fmla="*/ 284488 h 1871397"/>
              <a:gd name="connsiteX23" fmla="*/ 1898646 w 2889213"/>
              <a:gd name="connsiteY23" fmla="*/ 46 h 1871397"/>
              <a:gd name="connsiteX0" fmla="*/ 2150164 w 2889213"/>
              <a:gd name="connsiteY0" fmla="*/ 228993 h 1871397"/>
              <a:gd name="connsiteX1" fmla="*/ 2655476 w 2889213"/>
              <a:gd name="connsiteY1" fmla="*/ 584615 h 1871397"/>
              <a:gd name="connsiteX2" fmla="*/ 2828170 w 2889213"/>
              <a:gd name="connsiteY2" fmla="*/ 1010501 h 1871397"/>
              <a:gd name="connsiteX3" fmla="*/ 2883834 w 2889213"/>
              <a:gd name="connsiteY3" fmla="*/ 1308835 h 1871397"/>
              <a:gd name="connsiteX4" fmla="*/ 2840612 w 2889213"/>
              <a:gd name="connsiteY4" fmla="*/ 1564355 h 1871397"/>
              <a:gd name="connsiteX5" fmla="*/ 2632493 w 2889213"/>
              <a:gd name="connsiteY5" fmla="*/ 1175282 h 1871397"/>
              <a:gd name="connsiteX6" fmla="*/ 2150164 w 2889213"/>
              <a:gd name="connsiteY6" fmla="*/ 228993 h 1871397"/>
              <a:gd name="connsiteX7" fmla="*/ 1898646 w 2889213"/>
              <a:gd name="connsiteY7" fmla="*/ 46 h 1871397"/>
              <a:gd name="connsiteX8" fmla="*/ 1941303 w 2889213"/>
              <a:gd name="connsiteY8" fmla="*/ 293585 h 1871397"/>
              <a:gd name="connsiteX9" fmla="*/ 1974640 w 2889213"/>
              <a:gd name="connsiteY9" fmla="*/ 533402 h 1871397"/>
              <a:gd name="connsiteX10" fmla="*/ 1973469 w 2889213"/>
              <a:gd name="connsiteY10" fmla="*/ 784519 h 1871397"/>
              <a:gd name="connsiteX11" fmla="*/ 1866010 w 2889213"/>
              <a:gd name="connsiteY11" fmla="*/ 878218 h 1871397"/>
              <a:gd name="connsiteX12" fmla="*/ 2733769 w 2889213"/>
              <a:gd name="connsiteY12" fmla="*/ 1387129 h 1871397"/>
              <a:gd name="connsiteX13" fmla="*/ 2694623 w 2889213"/>
              <a:gd name="connsiteY13" fmla="*/ 1639703 h 1871397"/>
              <a:gd name="connsiteX14" fmla="*/ 2385869 w 2889213"/>
              <a:gd name="connsiteY14" fmla="*/ 1585623 h 1871397"/>
              <a:gd name="connsiteX15" fmla="*/ 2074819 w 2889213"/>
              <a:gd name="connsiteY15" fmla="*/ 1565782 h 1871397"/>
              <a:gd name="connsiteX16" fmla="*/ 1739085 w 2889213"/>
              <a:gd name="connsiteY16" fmla="*/ 1871397 h 1871397"/>
              <a:gd name="connsiteX17" fmla="*/ 1648664 w 2889213"/>
              <a:gd name="connsiteY17" fmla="*/ 1582137 h 1871397"/>
              <a:gd name="connsiteX18" fmla="*/ 1376671 w 2889213"/>
              <a:gd name="connsiteY18" fmla="*/ 1700306 h 1871397"/>
              <a:gd name="connsiteX19" fmla="*/ 1415819 w 2889213"/>
              <a:gd name="connsiteY19" fmla="*/ 1334933 h 1871397"/>
              <a:gd name="connsiteX20" fmla="*/ 665501 w 2889213"/>
              <a:gd name="connsiteY20" fmla="*/ 1276212 h 1871397"/>
              <a:gd name="connsiteX21" fmla="*/ 0 w 2889213"/>
              <a:gd name="connsiteY21" fmla="*/ 1126148 h 1871397"/>
              <a:gd name="connsiteX22" fmla="*/ 13050 w 2889213"/>
              <a:gd name="connsiteY22" fmla="*/ 284488 h 1871397"/>
              <a:gd name="connsiteX23" fmla="*/ 1898646 w 2889213"/>
              <a:gd name="connsiteY23" fmla="*/ 46 h 1871397"/>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97081 w 2889213"/>
              <a:gd name="connsiteY7" fmla="*/ 68 h 1756245"/>
              <a:gd name="connsiteX8" fmla="*/ 1941303 w 2889213"/>
              <a:gd name="connsiteY8" fmla="*/ 178433 h 1756245"/>
              <a:gd name="connsiteX9" fmla="*/ 1974640 w 2889213"/>
              <a:gd name="connsiteY9" fmla="*/ 418250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97081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97081 w 2889213"/>
              <a:gd name="connsiteY7" fmla="*/ 68 h 1756245"/>
              <a:gd name="connsiteX8" fmla="*/ 1826128 w 2889213"/>
              <a:gd name="connsiteY8" fmla="*/ 230447 h 1756245"/>
              <a:gd name="connsiteX9" fmla="*/ 1974640 w 2889213"/>
              <a:gd name="connsiteY9" fmla="*/ 418250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97081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97081 w 2889213"/>
              <a:gd name="connsiteY7" fmla="*/ 68 h 1756245"/>
              <a:gd name="connsiteX8" fmla="*/ 1826128 w 2889213"/>
              <a:gd name="connsiteY8" fmla="*/ 230447 h 1756245"/>
              <a:gd name="connsiteX9" fmla="*/ 1892904 w 2889213"/>
              <a:gd name="connsiteY9" fmla="*/ 459118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97081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97081 w 2889213"/>
              <a:gd name="connsiteY7" fmla="*/ 68 h 1756245"/>
              <a:gd name="connsiteX8" fmla="*/ 1729530 w 2889213"/>
              <a:gd name="connsiteY8" fmla="*/ 204440 h 1756245"/>
              <a:gd name="connsiteX9" fmla="*/ 1892904 w 2889213"/>
              <a:gd name="connsiteY9" fmla="*/ 459118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97081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97081 w 2889213"/>
              <a:gd name="connsiteY7" fmla="*/ 68 h 1756245"/>
              <a:gd name="connsiteX8" fmla="*/ 1729530 w 2889213"/>
              <a:gd name="connsiteY8" fmla="*/ 204440 h 1756245"/>
              <a:gd name="connsiteX9" fmla="*/ 1892904 w 2889213"/>
              <a:gd name="connsiteY9" fmla="*/ 459118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97081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48782 w 2889213"/>
              <a:gd name="connsiteY7" fmla="*/ 68 h 1756245"/>
              <a:gd name="connsiteX8" fmla="*/ 1729530 w 2889213"/>
              <a:gd name="connsiteY8" fmla="*/ 204440 h 1756245"/>
              <a:gd name="connsiteX9" fmla="*/ 1892904 w 2889213"/>
              <a:gd name="connsiteY9" fmla="*/ 459118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48782 w 2889213"/>
              <a:gd name="connsiteY23" fmla="*/ 68 h 1756245"/>
              <a:gd name="connsiteX0" fmla="*/ 2150164 w 2889213"/>
              <a:gd name="connsiteY0" fmla="*/ 113841 h 1756245"/>
              <a:gd name="connsiteX1" fmla="*/ 2655476 w 2889213"/>
              <a:gd name="connsiteY1" fmla="*/ 469463 h 1756245"/>
              <a:gd name="connsiteX2" fmla="*/ 2828170 w 2889213"/>
              <a:gd name="connsiteY2" fmla="*/ 895349 h 1756245"/>
              <a:gd name="connsiteX3" fmla="*/ 2883834 w 2889213"/>
              <a:gd name="connsiteY3" fmla="*/ 1193683 h 1756245"/>
              <a:gd name="connsiteX4" fmla="*/ 2840612 w 2889213"/>
              <a:gd name="connsiteY4" fmla="*/ 1449203 h 1756245"/>
              <a:gd name="connsiteX5" fmla="*/ 2632493 w 2889213"/>
              <a:gd name="connsiteY5" fmla="*/ 1060130 h 1756245"/>
              <a:gd name="connsiteX6" fmla="*/ 2150164 w 2889213"/>
              <a:gd name="connsiteY6" fmla="*/ 113841 h 1756245"/>
              <a:gd name="connsiteX7" fmla="*/ 1348782 w 2889213"/>
              <a:gd name="connsiteY7" fmla="*/ 68 h 1756245"/>
              <a:gd name="connsiteX8" fmla="*/ 1729530 w 2889213"/>
              <a:gd name="connsiteY8" fmla="*/ 204440 h 1756245"/>
              <a:gd name="connsiteX9" fmla="*/ 1892904 w 2889213"/>
              <a:gd name="connsiteY9" fmla="*/ 459118 h 1756245"/>
              <a:gd name="connsiteX10" fmla="*/ 1973469 w 2889213"/>
              <a:gd name="connsiteY10" fmla="*/ 669367 h 1756245"/>
              <a:gd name="connsiteX11" fmla="*/ 1866010 w 2889213"/>
              <a:gd name="connsiteY11" fmla="*/ 763066 h 1756245"/>
              <a:gd name="connsiteX12" fmla="*/ 2733769 w 2889213"/>
              <a:gd name="connsiteY12" fmla="*/ 1271977 h 1756245"/>
              <a:gd name="connsiteX13" fmla="*/ 2694623 w 2889213"/>
              <a:gd name="connsiteY13" fmla="*/ 1524551 h 1756245"/>
              <a:gd name="connsiteX14" fmla="*/ 2385869 w 2889213"/>
              <a:gd name="connsiteY14" fmla="*/ 1470471 h 1756245"/>
              <a:gd name="connsiteX15" fmla="*/ 2074819 w 2889213"/>
              <a:gd name="connsiteY15" fmla="*/ 1450630 h 1756245"/>
              <a:gd name="connsiteX16" fmla="*/ 1739085 w 2889213"/>
              <a:gd name="connsiteY16" fmla="*/ 1756245 h 1756245"/>
              <a:gd name="connsiteX17" fmla="*/ 1648664 w 2889213"/>
              <a:gd name="connsiteY17" fmla="*/ 1466985 h 1756245"/>
              <a:gd name="connsiteX18" fmla="*/ 1376671 w 2889213"/>
              <a:gd name="connsiteY18" fmla="*/ 1585154 h 1756245"/>
              <a:gd name="connsiteX19" fmla="*/ 1415819 w 2889213"/>
              <a:gd name="connsiteY19" fmla="*/ 1219781 h 1756245"/>
              <a:gd name="connsiteX20" fmla="*/ 665501 w 2889213"/>
              <a:gd name="connsiteY20" fmla="*/ 1161060 h 1756245"/>
              <a:gd name="connsiteX21" fmla="*/ 0 w 2889213"/>
              <a:gd name="connsiteY21" fmla="*/ 1010996 h 1756245"/>
              <a:gd name="connsiteX22" fmla="*/ 13050 w 2889213"/>
              <a:gd name="connsiteY22" fmla="*/ 169336 h 1756245"/>
              <a:gd name="connsiteX23" fmla="*/ 1348782 w 2889213"/>
              <a:gd name="connsiteY23" fmla="*/ 68 h 1756245"/>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29530 w 2889213"/>
              <a:gd name="connsiteY8" fmla="*/ 204372 h 1756177"/>
              <a:gd name="connsiteX9" fmla="*/ 1892904 w 2889213"/>
              <a:gd name="connsiteY9" fmla="*/ 459050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29530 w 2889213"/>
              <a:gd name="connsiteY8" fmla="*/ 204372 h 1756177"/>
              <a:gd name="connsiteX9" fmla="*/ 1848320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29530 w 2889213"/>
              <a:gd name="connsiteY8" fmla="*/ 204372 h 1756177"/>
              <a:gd name="connsiteX9" fmla="*/ 1866896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14668 w 2889213"/>
              <a:gd name="connsiteY8" fmla="*/ 204372 h 1756177"/>
              <a:gd name="connsiteX9" fmla="*/ 1866896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14668 w 2889213"/>
              <a:gd name="connsiteY8" fmla="*/ 204372 h 1756177"/>
              <a:gd name="connsiteX9" fmla="*/ 1866896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14668 w 2889213"/>
              <a:gd name="connsiteY8" fmla="*/ 204372 h 1756177"/>
              <a:gd name="connsiteX9" fmla="*/ 1866896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756177"/>
              <a:gd name="connsiteX1" fmla="*/ 2655476 w 2889213"/>
              <a:gd name="connsiteY1" fmla="*/ 469395 h 1756177"/>
              <a:gd name="connsiteX2" fmla="*/ 2828170 w 2889213"/>
              <a:gd name="connsiteY2" fmla="*/ 895281 h 1756177"/>
              <a:gd name="connsiteX3" fmla="*/ 2883834 w 2889213"/>
              <a:gd name="connsiteY3" fmla="*/ 1193615 h 1756177"/>
              <a:gd name="connsiteX4" fmla="*/ 2840612 w 2889213"/>
              <a:gd name="connsiteY4" fmla="*/ 1449135 h 1756177"/>
              <a:gd name="connsiteX5" fmla="*/ 2632493 w 2889213"/>
              <a:gd name="connsiteY5" fmla="*/ 1060062 h 1756177"/>
              <a:gd name="connsiteX6" fmla="*/ 2150164 w 2889213"/>
              <a:gd name="connsiteY6" fmla="*/ 113773 h 1756177"/>
              <a:gd name="connsiteX7" fmla="*/ 1348782 w 2889213"/>
              <a:gd name="connsiteY7" fmla="*/ 0 h 1756177"/>
              <a:gd name="connsiteX8" fmla="*/ 1714668 w 2889213"/>
              <a:gd name="connsiteY8" fmla="*/ 204372 h 1756177"/>
              <a:gd name="connsiteX9" fmla="*/ 1866896 w 2889213"/>
              <a:gd name="connsiteY9" fmla="*/ 462766 h 1756177"/>
              <a:gd name="connsiteX10" fmla="*/ 1973469 w 2889213"/>
              <a:gd name="connsiteY10" fmla="*/ 669299 h 1756177"/>
              <a:gd name="connsiteX11" fmla="*/ 1866010 w 2889213"/>
              <a:gd name="connsiteY11" fmla="*/ 762998 h 1756177"/>
              <a:gd name="connsiteX12" fmla="*/ 2733769 w 2889213"/>
              <a:gd name="connsiteY12" fmla="*/ 1271909 h 1756177"/>
              <a:gd name="connsiteX13" fmla="*/ 2694623 w 2889213"/>
              <a:gd name="connsiteY13" fmla="*/ 1524483 h 1756177"/>
              <a:gd name="connsiteX14" fmla="*/ 2385869 w 2889213"/>
              <a:gd name="connsiteY14" fmla="*/ 1470403 h 1756177"/>
              <a:gd name="connsiteX15" fmla="*/ 2074819 w 2889213"/>
              <a:gd name="connsiteY15" fmla="*/ 1450562 h 1756177"/>
              <a:gd name="connsiteX16" fmla="*/ 1739085 w 2889213"/>
              <a:gd name="connsiteY16" fmla="*/ 1756177 h 1756177"/>
              <a:gd name="connsiteX17" fmla="*/ 1648664 w 2889213"/>
              <a:gd name="connsiteY17" fmla="*/ 1466917 h 1756177"/>
              <a:gd name="connsiteX18" fmla="*/ 1376671 w 2889213"/>
              <a:gd name="connsiteY18" fmla="*/ 1585086 h 1756177"/>
              <a:gd name="connsiteX19" fmla="*/ 1415819 w 2889213"/>
              <a:gd name="connsiteY19" fmla="*/ 1219713 h 1756177"/>
              <a:gd name="connsiteX20" fmla="*/ 665501 w 2889213"/>
              <a:gd name="connsiteY20" fmla="*/ 1160992 h 1756177"/>
              <a:gd name="connsiteX21" fmla="*/ 0 w 2889213"/>
              <a:gd name="connsiteY21" fmla="*/ 1010928 h 1756177"/>
              <a:gd name="connsiteX22" fmla="*/ 13050 w 2889213"/>
              <a:gd name="connsiteY22" fmla="*/ 169268 h 1756177"/>
              <a:gd name="connsiteX23" fmla="*/ 1348782 w 2889213"/>
              <a:gd name="connsiteY23" fmla="*/ 0 h 1756177"/>
              <a:gd name="connsiteX0" fmla="*/ 2150164 w 2889213"/>
              <a:gd name="connsiteY0" fmla="*/ 113773 h 1800430"/>
              <a:gd name="connsiteX1" fmla="*/ 2655476 w 2889213"/>
              <a:gd name="connsiteY1" fmla="*/ 469395 h 1800430"/>
              <a:gd name="connsiteX2" fmla="*/ 2828170 w 2889213"/>
              <a:gd name="connsiteY2" fmla="*/ 895281 h 1800430"/>
              <a:gd name="connsiteX3" fmla="*/ 2883834 w 2889213"/>
              <a:gd name="connsiteY3" fmla="*/ 1193615 h 1800430"/>
              <a:gd name="connsiteX4" fmla="*/ 2840612 w 2889213"/>
              <a:gd name="connsiteY4" fmla="*/ 1449135 h 1800430"/>
              <a:gd name="connsiteX5" fmla="*/ 2632493 w 2889213"/>
              <a:gd name="connsiteY5" fmla="*/ 1060062 h 1800430"/>
              <a:gd name="connsiteX6" fmla="*/ 2150164 w 2889213"/>
              <a:gd name="connsiteY6" fmla="*/ 113773 h 1800430"/>
              <a:gd name="connsiteX7" fmla="*/ 1348782 w 2889213"/>
              <a:gd name="connsiteY7" fmla="*/ 0 h 1800430"/>
              <a:gd name="connsiteX8" fmla="*/ 1714668 w 2889213"/>
              <a:gd name="connsiteY8" fmla="*/ 204372 h 1800430"/>
              <a:gd name="connsiteX9" fmla="*/ 1866896 w 2889213"/>
              <a:gd name="connsiteY9" fmla="*/ 462766 h 1800430"/>
              <a:gd name="connsiteX10" fmla="*/ 1973469 w 2889213"/>
              <a:gd name="connsiteY10" fmla="*/ 669299 h 1800430"/>
              <a:gd name="connsiteX11" fmla="*/ 1866010 w 2889213"/>
              <a:gd name="connsiteY11" fmla="*/ 762998 h 1800430"/>
              <a:gd name="connsiteX12" fmla="*/ 2733769 w 2889213"/>
              <a:gd name="connsiteY12" fmla="*/ 1271909 h 1800430"/>
              <a:gd name="connsiteX13" fmla="*/ 2694623 w 2889213"/>
              <a:gd name="connsiteY13" fmla="*/ 1524483 h 1800430"/>
              <a:gd name="connsiteX14" fmla="*/ 2385869 w 2889213"/>
              <a:gd name="connsiteY14" fmla="*/ 1470403 h 1800430"/>
              <a:gd name="connsiteX15" fmla="*/ 2191986 w 2889213"/>
              <a:gd name="connsiteY15" fmla="*/ 1800407 h 1800430"/>
              <a:gd name="connsiteX16" fmla="*/ 2074819 w 2889213"/>
              <a:gd name="connsiteY16" fmla="*/ 1450562 h 1800430"/>
              <a:gd name="connsiteX17" fmla="*/ 1739085 w 2889213"/>
              <a:gd name="connsiteY17" fmla="*/ 1756177 h 1800430"/>
              <a:gd name="connsiteX18" fmla="*/ 1648664 w 2889213"/>
              <a:gd name="connsiteY18" fmla="*/ 1466917 h 1800430"/>
              <a:gd name="connsiteX19" fmla="*/ 1376671 w 2889213"/>
              <a:gd name="connsiteY19" fmla="*/ 1585086 h 1800430"/>
              <a:gd name="connsiteX20" fmla="*/ 1415819 w 2889213"/>
              <a:gd name="connsiteY20" fmla="*/ 1219713 h 1800430"/>
              <a:gd name="connsiteX21" fmla="*/ 665501 w 2889213"/>
              <a:gd name="connsiteY21" fmla="*/ 1160992 h 1800430"/>
              <a:gd name="connsiteX22" fmla="*/ 0 w 2889213"/>
              <a:gd name="connsiteY22" fmla="*/ 1010928 h 1800430"/>
              <a:gd name="connsiteX23" fmla="*/ 13050 w 2889213"/>
              <a:gd name="connsiteY23" fmla="*/ 169268 h 1800430"/>
              <a:gd name="connsiteX24" fmla="*/ 1348782 w 2889213"/>
              <a:gd name="connsiteY24" fmla="*/ 0 h 1800430"/>
              <a:gd name="connsiteX0" fmla="*/ 2150164 w 2889213"/>
              <a:gd name="connsiteY0" fmla="*/ 113773 h 1800430"/>
              <a:gd name="connsiteX1" fmla="*/ 2655476 w 2889213"/>
              <a:gd name="connsiteY1" fmla="*/ 469395 h 1800430"/>
              <a:gd name="connsiteX2" fmla="*/ 2828170 w 2889213"/>
              <a:gd name="connsiteY2" fmla="*/ 895281 h 1800430"/>
              <a:gd name="connsiteX3" fmla="*/ 2883834 w 2889213"/>
              <a:gd name="connsiteY3" fmla="*/ 1193615 h 1800430"/>
              <a:gd name="connsiteX4" fmla="*/ 2840612 w 2889213"/>
              <a:gd name="connsiteY4" fmla="*/ 1449135 h 1800430"/>
              <a:gd name="connsiteX5" fmla="*/ 2632493 w 2889213"/>
              <a:gd name="connsiteY5" fmla="*/ 1060062 h 1800430"/>
              <a:gd name="connsiteX6" fmla="*/ 2150164 w 2889213"/>
              <a:gd name="connsiteY6" fmla="*/ 113773 h 1800430"/>
              <a:gd name="connsiteX7" fmla="*/ 1348782 w 2889213"/>
              <a:gd name="connsiteY7" fmla="*/ 0 h 1800430"/>
              <a:gd name="connsiteX8" fmla="*/ 1714668 w 2889213"/>
              <a:gd name="connsiteY8" fmla="*/ 204372 h 1800430"/>
              <a:gd name="connsiteX9" fmla="*/ 1866896 w 2889213"/>
              <a:gd name="connsiteY9" fmla="*/ 462766 h 1800430"/>
              <a:gd name="connsiteX10" fmla="*/ 1973469 w 2889213"/>
              <a:gd name="connsiteY10" fmla="*/ 669299 h 1800430"/>
              <a:gd name="connsiteX11" fmla="*/ 1866010 w 2889213"/>
              <a:gd name="connsiteY11" fmla="*/ 762998 h 1800430"/>
              <a:gd name="connsiteX12" fmla="*/ 2733769 w 2889213"/>
              <a:gd name="connsiteY12" fmla="*/ 1271909 h 1800430"/>
              <a:gd name="connsiteX13" fmla="*/ 2694623 w 2889213"/>
              <a:gd name="connsiteY13" fmla="*/ 1524483 h 1800430"/>
              <a:gd name="connsiteX14" fmla="*/ 2385869 w 2889213"/>
              <a:gd name="connsiteY14" fmla="*/ 1470403 h 1800430"/>
              <a:gd name="connsiteX15" fmla="*/ 2191986 w 2889213"/>
              <a:gd name="connsiteY15" fmla="*/ 1800407 h 1800430"/>
              <a:gd name="connsiteX16" fmla="*/ 2074819 w 2889213"/>
              <a:gd name="connsiteY16" fmla="*/ 1450562 h 1800430"/>
              <a:gd name="connsiteX17" fmla="*/ 1739085 w 2889213"/>
              <a:gd name="connsiteY17" fmla="*/ 1756177 h 1800430"/>
              <a:gd name="connsiteX18" fmla="*/ 1648664 w 2889213"/>
              <a:gd name="connsiteY18" fmla="*/ 1466917 h 1800430"/>
              <a:gd name="connsiteX19" fmla="*/ 1376671 w 2889213"/>
              <a:gd name="connsiteY19" fmla="*/ 1585086 h 1800430"/>
              <a:gd name="connsiteX20" fmla="*/ 1415819 w 2889213"/>
              <a:gd name="connsiteY20" fmla="*/ 1219713 h 1800430"/>
              <a:gd name="connsiteX21" fmla="*/ 665501 w 2889213"/>
              <a:gd name="connsiteY21" fmla="*/ 1160992 h 1800430"/>
              <a:gd name="connsiteX22" fmla="*/ 0 w 2889213"/>
              <a:gd name="connsiteY22" fmla="*/ 1010928 h 1800430"/>
              <a:gd name="connsiteX23" fmla="*/ 13050 w 2889213"/>
              <a:gd name="connsiteY23" fmla="*/ 169268 h 1800430"/>
              <a:gd name="connsiteX24" fmla="*/ 1348782 w 2889213"/>
              <a:gd name="connsiteY24" fmla="*/ 0 h 1800430"/>
              <a:gd name="connsiteX0" fmla="*/ 2150164 w 2889213"/>
              <a:gd name="connsiteY0" fmla="*/ 113773 h 1800456"/>
              <a:gd name="connsiteX1" fmla="*/ 2655476 w 2889213"/>
              <a:gd name="connsiteY1" fmla="*/ 469395 h 1800456"/>
              <a:gd name="connsiteX2" fmla="*/ 2828170 w 2889213"/>
              <a:gd name="connsiteY2" fmla="*/ 895281 h 1800456"/>
              <a:gd name="connsiteX3" fmla="*/ 2883834 w 2889213"/>
              <a:gd name="connsiteY3" fmla="*/ 1193615 h 1800456"/>
              <a:gd name="connsiteX4" fmla="*/ 2840612 w 2889213"/>
              <a:gd name="connsiteY4" fmla="*/ 1449135 h 1800456"/>
              <a:gd name="connsiteX5" fmla="*/ 2632493 w 2889213"/>
              <a:gd name="connsiteY5" fmla="*/ 1060062 h 1800456"/>
              <a:gd name="connsiteX6" fmla="*/ 2150164 w 2889213"/>
              <a:gd name="connsiteY6" fmla="*/ 113773 h 1800456"/>
              <a:gd name="connsiteX7" fmla="*/ 1348782 w 2889213"/>
              <a:gd name="connsiteY7" fmla="*/ 0 h 1800456"/>
              <a:gd name="connsiteX8" fmla="*/ 1714668 w 2889213"/>
              <a:gd name="connsiteY8" fmla="*/ 204372 h 1800456"/>
              <a:gd name="connsiteX9" fmla="*/ 1866896 w 2889213"/>
              <a:gd name="connsiteY9" fmla="*/ 462766 h 1800456"/>
              <a:gd name="connsiteX10" fmla="*/ 1973469 w 2889213"/>
              <a:gd name="connsiteY10" fmla="*/ 669299 h 1800456"/>
              <a:gd name="connsiteX11" fmla="*/ 1866010 w 2889213"/>
              <a:gd name="connsiteY11" fmla="*/ 762998 h 1800456"/>
              <a:gd name="connsiteX12" fmla="*/ 2733769 w 2889213"/>
              <a:gd name="connsiteY12" fmla="*/ 1271909 h 1800456"/>
              <a:gd name="connsiteX13" fmla="*/ 2694623 w 2889213"/>
              <a:gd name="connsiteY13" fmla="*/ 1524483 h 1800456"/>
              <a:gd name="connsiteX14" fmla="*/ 2385869 w 2889213"/>
              <a:gd name="connsiteY14" fmla="*/ 1470403 h 1800456"/>
              <a:gd name="connsiteX15" fmla="*/ 2191986 w 2889213"/>
              <a:gd name="connsiteY15" fmla="*/ 1800407 h 1800456"/>
              <a:gd name="connsiteX16" fmla="*/ 2074819 w 2889213"/>
              <a:gd name="connsiteY16" fmla="*/ 1450562 h 1800456"/>
              <a:gd name="connsiteX17" fmla="*/ 1739085 w 2889213"/>
              <a:gd name="connsiteY17" fmla="*/ 1756177 h 1800456"/>
              <a:gd name="connsiteX18" fmla="*/ 1648664 w 2889213"/>
              <a:gd name="connsiteY18" fmla="*/ 1466917 h 1800456"/>
              <a:gd name="connsiteX19" fmla="*/ 1376671 w 2889213"/>
              <a:gd name="connsiteY19" fmla="*/ 1585086 h 1800456"/>
              <a:gd name="connsiteX20" fmla="*/ 1415819 w 2889213"/>
              <a:gd name="connsiteY20" fmla="*/ 1219713 h 1800456"/>
              <a:gd name="connsiteX21" fmla="*/ 665501 w 2889213"/>
              <a:gd name="connsiteY21" fmla="*/ 1160992 h 1800456"/>
              <a:gd name="connsiteX22" fmla="*/ 0 w 2889213"/>
              <a:gd name="connsiteY22" fmla="*/ 1010928 h 1800456"/>
              <a:gd name="connsiteX23" fmla="*/ 13050 w 2889213"/>
              <a:gd name="connsiteY23" fmla="*/ 169268 h 1800456"/>
              <a:gd name="connsiteX24" fmla="*/ 1348782 w 2889213"/>
              <a:gd name="connsiteY24" fmla="*/ 0 h 1800456"/>
              <a:gd name="connsiteX0" fmla="*/ 2150164 w 2889213"/>
              <a:gd name="connsiteY0" fmla="*/ 113773 h 1811599"/>
              <a:gd name="connsiteX1" fmla="*/ 2655476 w 2889213"/>
              <a:gd name="connsiteY1" fmla="*/ 469395 h 1811599"/>
              <a:gd name="connsiteX2" fmla="*/ 2828170 w 2889213"/>
              <a:gd name="connsiteY2" fmla="*/ 895281 h 1811599"/>
              <a:gd name="connsiteX3" fmla="*/ 2883834 w 2889213"/>
              <a:gd name="connsiteY3" fmla="*/ 1193615 h 1811599"/>
              <a:gd name="connsiteX4" fmla="*/ 2840612 w 2889213"/>
              <a:gd name="connsiteY4" fmla="*/ 1449135 h 1811599"/>
              <a:gd name="connsiteX5" fmla="*/ 2632493 w 2889213"/>
              <a:gd name="connsiteY5" fmla="*/ 1060062 h 1811599"/>
              <a:gd name="connsiteX6" fmla="*/ 2150164 w 2889213"/>
              <a:gd name="connsiteY6" fmla="*/ 113773 h 1811599"/>
              <a:gd name="connsiteX7" fmla="*/ 1348782 w 2889213"/>
              <a:gd name="connsiteY7" fmla="*/ 0 h 1811599"/>
              <a:gd name="connsiteX8" fmla="*/ 1714668 w 2889213"/>
              <a:gd name="connsiteY8" fmla="*/ 204372 h 1811599"/>
              <a:gd name="connsiteX9" fmla="*/ 1866896 w 2889213"/>
              <a:gd name="connsiteY9" fmla="*/ 462766 h 1811599"/>
              <a:gd name="connsiteX10" fmla="*/ 1973469 w 2889213"/>
              <a:gd name="connsiteY10" fmla="*/ 669299 h 1811599"/>
              <a:gd name="connsiteX11" fmla="*/ 1866010 w 2889213"/>
              <a:gd name="connsiteY11" fmla="*/ 762998 h 1811599"/>
              <a:gd name="connsiteX12" fmla="*/ 2733769 w 2889213"/>
              <a:gd name="connsiteY12" fmla="*/ 1271909 h 1811599"/>
              <a:gd name="connsiteX13" fmla="*/ 2694623 w 2889213"/>
              <a:gd name="connsiteY13" fmla="*/ 1524483 h 1811599"/>
              <a:gd name="connsiteX14" fmla="*/ 2385869 w 2889213"/>
              <a:gd name="connsiteY14" fmla="*/ 1470403 h 1811599"/>
              <a:gd name="connsiteX15" fmla="*/ 2214278 w 2889213"/>
              <a:gd name="connsiteY15" fmla="*/ 1811553 h 1811599"/>
              <a:gd name="connsiteX16" fmla="*/ 2074819 w 2889213"/>
              <a:gd name="connsiteY16" fmla="*/ 1450562 h 1811599"/>
              <a:gd name="connsiteX17" fmla="*/ 1739085 w 2889213"/>
              <a:gd name="connsiteY17" fmla="*/ 1756177 h 1811599"/>
              <a:gd name="connsiteX18" fmla="*/ 1648664 w 2889213"/>
              <a:gd name="connsiteY18" fmla="*/ 1466917 h 1811599"/>
              <a:gd name="connsiteX19" fmla="*/ 1376671 w 2889213"/>
              <a:gd name="connsiteY19" fmla="*/ 1585086 h 1811599"/>
              <a:gd name="connsiteX20" fmla="*/ 1415819 w 2889213"/>
              <a:gd name="connsiteY20" fmla="*/ 1219713 h 1811599"/>
              <a:gd name="connsiteX21" fmla="*/ 665501 w 2889213"/>
              <a:gd name="connsiteY21" fmla="*/ 1160992 h 1811599"/>
              <a:gd name="connsiteX22" fmla="*/ 0 w 2889213"/>
              <a:gd name="connsiteY22" fmla="*/ 1010928 h 1811599"/>
              <a:gd name="connsiteX23" fmla="*/ 13050 w 2889213"/>
              <a:gd name="connsiteY23" fmla="*/ 169268 h 1811599"/>
              <a:gd name="connsiteX24" fmla="*/ 1348782 w 2889213"/>
              <a:gd name="connsiteY24" fmla="*/ 0 h 1811599"/>
              <a:gd name="connsiteX0" fmla="*/ 2150164 w 2889213"/>
              <a:gd name="connsiteY0" fmla="*/ 113773 h 1811553"/>
              <a:gd name="connsiteX1" fmla="*/ 2655476 w 2889213"/>
              <a:gd name="connsiteY1" fmla="*/ 469395 h 1811553"/>
              <a:gd name="connsiteX2" fmla="*/ 2828170 w 2889213"/>
              <a:gd name="connsiteY2" fmla="*/ 895281 h 1811553"/>
              <a:gd name="connsiteX3" fmla="*/ 2883834 w 2889213"/>
              <a:gd name="connsiteY3" fmla="*/ 1193615 h 1811553"/>
              <a:gd name="connsiteX4" fmla="*/ 2840612 w 2889213"/>
              <a:gd name="connsiteY4" fmla="*/ 1449135 h 1811553"/>
              <a:gd name="connsiteX5" fmla="*/ 2632493 w 2889213"/>
              <a:gd name="connsiteY5" fmla="*/ 1060062 h 1811553"/>
              <a:gd name="connsiteX6" fmla="*/ 2150164 w 2889213"/>
              <a:gd name="connsiteY6" fmla="*/ 113773 h 1811553"/>
              <a:gd name="connsiteX7" fmla="*/ 1348782 w 2889213"/>
              <a:gd name="connsiteY7" fmla="*/ 0 h 1811553"/>
              <a:gd name="connsiteX8" fmla="*/ 1714668 w 2889213"/>
              <a:gd name="connsiteY8" fmla="*/ 204372 h 1811553"/>
              <a:gd name="connsiteX9" fmla="*/ 1866896 w 2889213"/>
              <a:gd name="connsiteY9" fmla="*/ 462766 h 1811553"/>
              <a:gd name="connsiteX10" fmla="*/ 1973469 w 2889213"/>
              <a:gd name="connsiteY10" fmla="*/ 669299 h 1811553"/>
              <a:gd name="connsiteX11" fmla="*/ 1866010 w 2889213"/>
              <a:gd name="connsiteY11" fmla="*/ 762998 h 1811553"/>
              <a:gd name="connsiteX12" fmla="*/ 2733769 w 2889213"/>
              <a:gd name="connsiteY12" fmla="*/ 1271909 h 1811553"/>
              <a:gd name="connsiteX13" fmla="*/ 2694623 w 2889213"/>
              <a:gd name="connsiteY13" fmla="*/ 1524483 h 1811553"/>
              <a:gd name="connsiteX14" fmla="*/ 2385869 w 2889213"/>
              <a:gd name="connsiteY14" fmla="*/ 1470403 h 1811553"/>
              <a:gd name="connsiteX15" fmla="*/ 2214278 w 2889213"/>
              <a:gd name="connsiteY15" fmla="*/ 1811553 h 1811553"/>
              <a:gd name="connsiteX16" fmla="*/ 2074819 w 2889213"/>
              <a:gd name="connsiteY16" fmla="*/ 1450562 h 1811553"/>
              <a:gd name="connsiteX17" fmla="*/ 1739085 w 2889213"/>
              <a:gd name="connsiteY17" fmla="*/ 1756177 h 1811553"/>
              <a:gd name="connsiteX18" fmla="*/ 1648664 w 2889213"/>
              <a:gd name="connsiteY18" fmla="*/ 1466917 h 1811553"/>
              <a:gd name="connsiteX19" fmla="*/ 1376671 w 2889213"/>
              <a:gd name="connsiteY19" fmla="*/ 1585086 h 1811553"/>
              <a:gd name="connsiteX20" fmla="*/ 1415819 w 2889213"/>
              <a:gd name="connsiteY20" fmla="*/ 1219713 h 1811553"/>
              <a:gd name="connsiteX21" fmla="*/ 665501 w 2889213"/>
              <a:gd name="connsiteY21" fmla="*/ 1160992 h 1811553"/>
              <a:gd name="connsiteX22" fmla="*/ 0 w 2889213"/>
              <a:gd name="connsiteY22" fmla="*/ 1010928 h 1811553"/>
              <a:gd name="connsiteX23" fmla="*/ 13050 w 2889213"/>
              <a:gd name="connsiteY23" fmla="*/ 169268 h 1811553"/>
              <a:gd name="connsiteX24" fmla="*/ 1348782 w 2889213"/>
              <a:gd name="connsiteY24" fmla="*/ 0 h 1811553"/>
              <a:gd name="connsiteX0" fmla="*/ 2150164 w 2889213"/>
              <a:gd name="connsiteY0" fmla="*/ 113773 h 1811553"/>
              <a:gd name="connsiteX1" fmla="*/ 2655476 w 2889213"/>
              <a:gd name="connsiteY1" fmla="*/ 469395 h 1811553"/>
              <a:gd name="connsiteX2" fmla="*/ 2828170 w 2889213"/>
              <a:gd name="connsiteY2" fmla="*/ 895281 h 1811553"/>
              <a:gd name="connsiteX3" fmla="*/ 2883834 w 2889213"/>
              <a:gd name="connsiteY3" fmla="*/ 1193615 h 1811553"/>
              <a:gd name="connsiteX4" fmla="*/ 2840612 w 2889213"/>
              <a:gd name="connsiteY4" fmla="*/ 1449135 h 1811553"/>
              <a:gd name="connsiteX5" fmla="*/ 2632493 w 2889213"/>
              <a:gd name="connsiteY5" fmla="*/ 1060062 h 1811553"/>
              <a:gd name="connsiteX6" fmla="*/ 2150164 w 2889213"/>
              <a:gd name="connsiteY6" fmla="*/ 113773 h 1811553"/>
              <a:gd name="connsiteX7" fmla="*/ 1348782 w 2889213"/>
              <a:gd name="connsiteY7" fmla="*/ 0 h 1811553"/>
              <a:gd name="connsiteX8" fmla="*/ 1714668 w 2889213"/>
              <a:gd name="connsiteY8" fmla="*/ 204372 h 1811553"/>
              <a:gd name="connsiteX9" fmla="*/ 1866896 w 2889213"/>
              <a:gd name="connsiteY9" fmla="*/ 462766 h 1811553"/>
              <a:gd name="connsiteX10" fmla="*/ 1973469 w 2889213"/>
              <a:gd name="connsiteY10" fmla="*/ 669299 h 1811553"/>
              <a:gd name="connsiteX11" fmla="*/ 1866010 w 2889213"/>
              <a:gd name="connsiteY11" fmla="*/ 762998 h 1811553"/>
              <a:gd name="connsiteX12" fmla="*/ 2733769 w 2889213"/>
              <a:gd name="connsiteY12" fmla="*/ 1271909 h 1811553"/>
              <a:gd name="connsiteX13" fmla="*/ 2694623 w 2889213"/>
              <a:gd name="connsiteY13" fmla="*/ 1524483 h 1811553"/>
              <a:gd name="connsiteX14" fmla="*/ 2385869 w 2889213"/>
              <a:gd name="connsiteY14" fmla="*/ 1470403 h 1811553"/>
              <a:gd name="connsiteX15" fmla="*/ 2214278 w 2889213"/>
              <a:gd name="connsiteY15" fmla="*/ 1811553 h 1811553"/>
              <a:gd name="connsiteX16" fmla="*/ 2074819 w 2889213"/>
              <a:gd name="connsiteY16" fmla="*/ 1450562 h 1811553"/>
              <a:gd name="connsiteX17" fmla="*/ 1739085 w 2889213"/>
              <a:gd name="connsiteY17" fmla="*/ 1756177 h 1811553"/>
              <a:gd name="connsiteX18" fmla="*/ 1648664 w 2889213"/>
              <a:gd name="connsiteY18" fmla="*/ 1466917 h 1811553"/>
              <a:gd name="connsiteX19" fmla="*/ 1376671 w 2889213"/>
              <a:gd name="connsiteY19" fmla="*/ 1585086 h 1811553"/>
              <a:gd name="connsiteX20" fmla="*/ 1415819 w 2889213"/>
              <a:gd name="connsiteY20" fmla="*/ 1219713 h 1811553"/>
              <a:gd name="connsiteX21" fmla="*/ 665501 w 2889213"/>
              <a:gd name="connsiteY21" fmla="*/ 1160992 h 1811553"/>
              <a:gd name="connsiteX22" fmla="*/ 0 w 2889213"/>
              <a:gd name="connsiteY22" fmla="*/ 1010928 h 1811553"/>
              <a:gd name="connsiteX23" fmla="*/ 13050 w 2889213"/>
              <a:gd name="connsiteY23" fmla="*/ 169268 h 1811553"/>
              <a:gd name="connsiteX24" fmla="*/ 1348782 w 2889213"/>
              <a:gd name="connsiteY24" fmla="*/ 0 h 181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89213" h="1811553">
                <a:moveTo>
                  <a:pt x="2150164" y="113773"/>
                </a:moveTo>
                <a:lnTo>
                  <a:pt x="2655476" y="469395"/>
                </a:lnTo>
                <a:cubicBezTo>
                  <a:pt x="2724937" y="612627"/>
                  <a:pt x="2790110" y="774578"/>
                  <a:pt x="2828170" y="895281"/>
                </a:cubicBezTo>
                <a:cubicBezTo>
                  <a:pt x="2845006" y="1009922"/>
                  <a:pt x="2872906" y="1094971"/>
                  <a:pt x="2883834" y="1193615"/>
                </a:cubicBezTo>
                <a:cubicBezTo>
                  <a:pt x="2898597" y="1276508"/>
                  <a:pt x="2882583" y="1383685"/>
                  <a:pt x="2840612" y="1449135"/>
                </a:cubicBezTo>
                <a:cubicBezTo>
                  <a:pt x="2801112" y="1388173"/>
                  <a:pt x="2764708" y="1276910"/>
                  <a:pt x="2632493" y="1060062"/>
                </a:cubicBezTo>
                <a:cubicBezTo>
                  <a:pt x="2521003" y="837054"/>
                  <a:pt x="2268591" y="370791"/>
                  <a:pt x="2150164" y="113773"/>
                </a:cubicBezTo>
                <a:close/>
                <a:moveTo>
                  <a:pt x="1348782" y="0"/>
                </a:moveTo>
                <a:cubicBezTo>
                  <a:pt x="1445338" y="154432"/>
                  <a:pt x="1639668" y="165874"/>
                  <a:pt x="1714668" y="204372"/>
                </a:cubicBezTo>
                <a:cubicBezTo>
                  <a:pt x="1723722" y="285320"/>
                  <a:pt x="1831199" y="402612"/>
                  <a:pt x="1866896" y="462766"/>
                </a:cubicBezTo>
                <a:cubicBezTo>
                  <a:pt x="1913125" y="544588"/>
                  <a:pt x="1935949" y="596454"/>
                  <a:pt x="1973469" y="669299"/>
                </a:cubicBezTo>
                <a:cubicBezTo>
                  <a:pt x="1909251" y="682689"/>
                  <a:pt x="1863715" y="712895"/>
                  <a:pt x="1866010" y="762998"/>
                </a:cubicBezTo>
                <a:cubicBezTo>
                  <a:pt x="1884495" y="971782"/>
                  <a:pt x="2517373" y="1008755"/>
                  <a:pt x="2733769" y="1271909"/>
                </a:cubicBezTo>
                <a:cubicBezTo>
                  <a:pt x="2839248" y="1365427"/>
                  <a:pt x="2779441" y="1512521"/>
                  <a:pt x="2694623" y="1524483"/>
                </a:cubicBezTo>
                <a:cubicBezTo>
                  <a:pt x="2575007" y="1522308"/>
                  <a:pt x="2538107" y="1485627"/>
                  <a:pt x="2385869" y="1470403"/>
                </a:cubicBezTo>
                <a:cubicBezTo>
                  <a:pt x="2333676" y="1639614"/>
                  <a:pt x="2280982" y="1755416"/>
                  <a:pt x="2214278" y="1811553"/>
                </a:cubicBezTo>
                <a:cubicBezTo>
                  <a:pt x="2147576" y="1804531"/>
                  <a:pt x="2033271" y="1685187"/>
                  <a:pt x="2074819" y="1450562"/>
                </a:cubicBezTo>
                <a:cubicBezTo>
                  <a:pt x="1992109" y="1541380"/>
                  <a:pt x="1856720" y="1716561"/>
                  <a:pt x="1739085" y="1756177"/>
                </a:cubicBezTo>
                <a:cubicBezTo>
                  <a:pt x="1647742" y="1688758"/>
                  <a:pt x="1625791" y="1561162"/>
                  <a:pt x="1648664" y="1466917"/>
                </a:cubicBezTo>
                <a:cubicBezTo>
                  <a:pt x="1575908" y="1517602"/>
                  <a:pt x="1475987" y="1575732"/>
                  <a:pt x="1376671" y="1585086"/>
                </a:cubicBezTo>
                <a:cubicBezTo>
                  <a:pt x="1265755" y="1421973"/>
                  <a:pt x="1344050" y="1304532"/>
                  <a:pt x="1415819" y="1219713"/>
                </a:cubicBezTo>
                <a:cubicBezTo>
                  <a:pt x="1106992" y="1284958"/>
                  <a:pt x="922130" y="1226237"/>
                  <a:pt x="665501" y="1160992"/>
                </a:cubicBezTo>
                <a:cubicBezTo>
                  <a:pt x="467591" y="1128369"/>
                  <a:pt x="282729" y="1004403"/>
                  <a:pt x="0" y="1010928"/>
                </a:cubicBezTo>
                <a:lnTo>
                  <a:pt x="13050" y="169268"/>
                </a:lnTo>
                <a:cubicBezTo>
                  <a:pt x="722590" y="234513"/>
                  <a:pt x="1132701" y="28762"/>
                  <a:pt x="1348782" y="0"/>
                </a:cubicBezTo>
                <a:close/>
              </a:path>
            </a:pathLst>
          </a:custGeom>
          <a:gradFill>
            <a:gsLst>
              <a:gs pos="0">
                <a:schemeClr val="accent2">
                  <a:lumMod val="50000"/>
                  <a:lumOff val="50000"/>
                </a:schemeClr>
              </a:gs>
              <a:gs pos="100000">
                <a:schemeClr val="accent2">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7" tIns="60958" rIns="121917" bIns="60958" numCol="1" spcCol="0" rtlCol="0" fromWordArt="0" anchor="ctr" anchorCtr="0" forceAA="0" compatLnSpc="1">
            <a:prstTxWarp prst="textNoShape">
              <a:avLst/>
            </a:prstTxWarp>
            <a:noAutofit/>
          </a:bodyPr>
          <a:lstStyle/>
          <a:p>
            <a:pPr algn="ctr" latinLnBrk="0"/>
            <a:endParaRPr lang="ko-KR" altLang="en-US"/>
          </a:p>
        </p:txBody>
      </p:sp>
      <p:grpSp>
        <p:nvGrpSpPr>
          <p:cNvPr id="47" name="Group 46"/>
          <p:cNvGrpSpPr/>
          <p:nvPr/>
        </p:nvGrpSpPr>
        <p:grpSpPr>
          <a:xfrm rot="19917947">
            <a:off x="1355547" y="828593"/>
            <a:ext cx="1711366" cy="3754004"/>
            <a:chOff x="1359132" y="345882"/>
            <a:chExt cx="1966239" cy="4200564"/>
          </a:xfrm>
        </p:grpSpPr>
        <p:grpSp>
          <p:nvGrpSpPr>
            <p:cNvPr id="48" name="Group 47"/>
            <p:cNvGrpSpPr/>
            <p:nvPr/>
          </p:nvGrpSpPr>
          <p:grpSpPr>
            <a:xfrm>
              <a:off x="2073901" y="2186669"/>
              <a:ext cx="501313" cy="2359777"/>
              <a:chOff x="2810055" y="1677194"/>
              <a:chExt cx="535258" cy="2519562"/>
            </a:xfrm>
          </p:grpSpPr>
          <p:sp>
            <p:nvSpPr>
              <p:cNvPr id="61" name="Rectangle 8"/>
              <p:cNvSpPr/>
              <p:nvPr/>
            </p:nvSpPr>
            <p:spPr>
              <a:xfrm>
                <a:off x="2810675" y="3399597"/>
                <a:ext cx="534638" cy="779141"/>
              </a:xfrm>
              <a:custGeom>
                <a:avLst/>
                <a:gdLst/>
                <a:ahLst/>
                <a:cxnLst/>
                <a:rect l="l" t="t" r="r" b="b"/>
                <a:pathLst>
                  <a:path w="1802378" h="1800199">
                    <a:moveTo>
                      <a:pt x="0" y="0"/>
                    </a:moveTo>
                    <a:lnTo>
                      <a:pt x="1802378" y="0"/>
                    </a:lnTo>
                    <a:lnTo>
                      <a:pt x="1802378" y="289727"/>
                    </a:lnTo>
                    <a:lnTo>
                      <a:pt x="1801366" y="289727"/>
                    </a:lnTo>
                    <a:lnTo>
                      <a:pt x="901188" y="1800199"/>
                    </a:lnTo>
                    <a:lnTo>
                      <a:pt x="1012" y="289727"/>
                    </a:lnTo>
                    <a:lnTo>
                      <a:pt x="0" y="289727"/>
                    </a:lnTo>
                    <a:lnTo>
                      <a:pt x="0" y="288030"/>
                    </a:lnTo>
                    <a:close/>
                  </a:path>
                </a:pathLst>
              </a:custGeom>
              <a:gradFill>
                <a:gsLst>
                  <a:gs pos="0">
                    <a:schemeClr val="accent2">
                      <a:lumMod val="70000"/>
                      <a:lumOff val="30000"/>
                    </a:schemeClr>
                  </a:gs>
                  <a:gs pos="100000">
                    <a:schemeClr val="accent2">
                      <a:lumMod val="70000"/>
                      <a:lumOff val="3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a:p>
            </p:txBody>
          </p:sp>
          <p:sp>
            <p:nvSpPr>
              <p:cNvPr id="62" name="Rectangle 8"/>
              <p:cNvSpPr/>
              <p:nvPr/>
            </p:nvSpPr>
            <p:spPr>
              <a:xfrm>
                <a:off x="2984722" y="3392706"/>
                <a:ext cx="180870" cy="787996"/>
              </a:xfrm>
              <a:custGeom>
                <a:avLst/>
                <a:gdLst>
                  <a:gd name="connsiteX0" fmla="*/ 0 w 1359043"/>
                  <a:gd name="connsiteY0" fmla="*/ 0 h 1813992"/>
                  <a:gd name="connsiteX1" fmla="*/ 1359043 w 1359043"/>
                  <a:gd name="connsiteY1" fmla="*/ 0 h 1813992"/>
                  <a:gd name="connsiteX2" fmla="*/ 1359043 w 1359043"/>
                  <a:gd name="connsiteY2" fmla="*/ 212596 h 1813992"/>
                  <a:gd name="connsiteX3" fmla="*/ 806822 w 1359043"/>
                  <a:gd name="connsiteY3" fmla="*/ 1813992 h 1813992"/>
                  <a:gd name="connsiteX4" fmla="*/ 1012 w 1359043"/>
                  <a:gd name="connsiteY4" fmla="*/ 289727 h 1813992"/>
                  <a:gd name="connsiteX5" fmla="*/ 0 w 1359043"/>
                  <a:gd name="connsiteY5" fmla="*/ 289727 h 1813992"/>
                  <a:gd name="connsiteX6" fmla="*/ 0 w 1359043"/>
                  <a:gd name="connsiteY6" fmla="*/ 288030 h 1813992"/>
                  <a:gd name="connsiteX7" fmla="*/ 0 w 1359043"/>
                  <a:gd name="connsiteY7" fmla="*/ 0 h 1813992"/>
                  <a:gd name="connsiteX0" fmla="*/ 0 w 1359043"/>
                  <a:gd name="connsiteY0" fmla="*/ 0 h 1820658"/>
                  <a:gd name="connsiteX1" fmla="*/ 1359043 w 1359043"/>
                  <a:gd name="connsiteY1" fmla="*/ 0 h 1820658"/>
                  <a:gd name="connsiteX2" fmla="*/ 1359043 w 1359043"/>
                  <a:gd name="connsiteY2" fmla="*/ 212596 h 1820658"/>
                  <a:gd name="connsiteX3" fmla="*/ 720119 w 1359043"/>
                  <a:gd name="connsiteY3" fmla="*/ 1820658 h 1820658"/>
                  <a:gd name="connsiteX4" fmla="*/ 1012 w 1359043"/>
                  <a:gd name="connsiteY4" fmla="*/ 289727 h 1820658"/>
                  <a:gd name="connsiteX5" fmla="*/ 0 w 1359043"/>
                  <a:gd name="connsiteY5" fmla="*/ 289727 h 1820658"/>
                  <a:gd name="connsiteX6" fmla="*/ 0 w 1359043"/>
                  <a:gd name="connsiteY6" fmla="*/ 288030 h 1820658"/>
                  <a:gd name="connsiteX7" fmla="*/ 0 w 1359043"/>
                  <a:gd name="connsiteY7" fmla="*/ 0 h 182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9043" h="1820658">
                    <a:moveTo>
                      <a:pt x="0" y="0"/>
                    </a:moveTo>
                    <a:lnTo>
                      <a:pt x="1359043" y="0"/>
                    </a:lnTo>
                    <a:lnTo>
                      <a:pt x="1359043" y="212596"/>
                    </a:lnTo>
                    <a:lnTo>
                      <a:pt x="720119" y="1820658"/>
                    </a:lnTo>
                    <a:lnTo>
                      <a:pt x="1012" y="289727"/>
                    </a:lnTo>
                    <a:lnTo>
                      <a:pt x="0" y="289727"/>
                    </a:lnTo>
                    <a:lnTo>
                      <a:pt x="0" y="288030"/>
                    </a:lnTo>
                    <a:lnTo>
                      <a:pt x="0" y="0"/>
                    </a:lnTo>
                    <a:close/>
                  </a:path>
                </a:pathLst>
              </a:custGeom>
              <a:gradFill>
                <a:gsLst>
                  <a:gs pos="0">
                    <a:schemeClr val="accent2">
                      <a:lumMod val="50000"/>
                      <a:lumOff val="50000"/>
                    </a:schemeClr>
                  </a:gs>
                  <a:gs pos="100000">
                    <a:schemeClr val="accent2">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a:p>
            </p:txBody>
          </p:sp>
          <p:sp>
            <p:nvSpPr>
              <p:cNvPr id="63" name="Rectangle 8"/>
              <p:cNvSpPr/>
              <p:nvPr/>
            </p:nvSpPr>
            <p:spPr>
              <a:xfrm>
                <a:off x="2810055" y="3399597"/>
                <a:ext cx="264192" cy="763141"/>
              </a:xfrm>
              <a:custGeom>
                <a:avLst/>
                <a:gdLst>
                  <a:gd name="connsiteX0" fmla="*/ 0 w 1345558"/>
                  <a:gd name="connsiteY0" fmla="*/ 0 h 1783227"/>
                  <a:gd name="connsiteX1" fmla="*/ 897414 w 1345558"/>
                  <a:gd name="connsiteY1" fmla="*/ 0 h 1783227"/>
                  <a:gd name="connsiteX2" fmla="*/ 901843 w 1345558"/>
                  <a:gd name="connsiteY2" fmla="*/ 212596 h 1783227"/>
                  <a:gd name="connsiteX3" fmla="*/ 1345558 w 1345558"/>
                  <a:gd name="connsiteY3" fmla="*/ 1783227 h 1783227"/>
                  <a:gd name="connsiteX4" fmla="*/ 1012 w 1345558"/>
                  <a:gd name="connsiteY4" fmla="*/ 289727 h 1783227"/>
                  <a:gd name="connsiteX5" fmla="*/ 0 w 1345558"/>
                  <a:gd name="connsiteY5" fmla="*/ 289727 h 1783227"/>
                  <a:gd name="connsiteX6" fmla="*/ 0 w 1345558"/>
                  <a:gd name="connsiteY6" fmla="*/ 288030 h 1783227"/>
                  <a:gd name="connsiteX7" fmla="*/ 0 w 1345558"/>
                  <a:gd name="connsiteY7" fmla="*/ 0 h 1783227"/>
                  <a:gd name="connsiteX0" fmla="*/ 0 w 1331023"/>
                  <a:gd name="connsiteY0" fmla="*/ 0 h 1763232"/>
                  <a:gd name="connsiteX1" fmla="*/ 897414 w 1331023"/>
                  <a:gd name="connsiteY1" fmla="*/ 0 h 1763232"/>
                  <a:gd name="connsiteX2" fmla="*/ 901843 w 1331023"/>
                  <a:gd name="connsiteY2" fmla="*/ 212596 h 1763232"/>
                  <a:gd name="connsiteX3" fmla="*/ 1331023 w 1331023"/>
                  <a:gd name="connsiteY3" fmla="*/ 1763232 h 1763232"/>
                  <a:gd name="connsiteX4" fmla="*/ 1012 w 1331023"/>
                  <a:gd name="connsiteY4" fmla="*/ 289727 h 1763232"/>
                  <a:gd name="connsiteX5" fmla="*/ 0 w 1331023"/>
                  <a:gd name="connsiteY5" fmla="*/ 289727 h 1763232"/>
                  <a:gd name="connsiteX6" fmla="*/ 0 w 1331023"/>
                  <a:gd name="connsiteY6" fmla="*/ 288030 h 1763232"/>
                  <a:gd name="connsiteX7" fmla="*/ 0 w 1331023"/>
                  <a:gd name="connsiteY7" fmla="*/ 0 h 176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1023" h="1763232">
                    <a:moveTo>
                      <a:pt x="0" y="0"/>
                    </a:moveTo>
                    <a:lnTo>
                      <a:pt x="897414" y="0"/>
                    </a:lnTo>
                    <a:cubicBezTo>
                      <a:pt x="898890" y="70865"/>
                      <a:pt x="900367" y="141731"/>
                      <a:pt x="901843" y="212596"/>
                    </a:cubicBezTo>
                    <a:lnTo>
                      <a:pt x="1331023" y="1763232"/>
                    </a:lnTo>
                    <a:lnTo>
                      <a:pt x="1012" y="289727"/>
                    </a:lnTo>
                    <a:lnTo>
                      <a:pt x="0" y="289727"/>
                    </a:lnTo>
                    <a:lnTo>
                      <a:pt x="0" y="288030"/>
                    </a:lnTo>
                    <a:lnTo>
                      <a:pt x="0" y="0"/>
                    </a:lnTo>
                    <a:close/>
                  </a:path>
                </a:pathLst>
              </a:custGeom>
              <a:gradFill>
                <a:gsLst>
                  <a:gs pos="0">
                    <a:schemeClr val="accent2">
                      <a:lumMod val="30000"/>
                      <a:lumOff val="70000"/>
                    </a:schemeClr>
                  </a:gs>
                  <a:gs pos="100000">
                    <a:schemeClr val="accent2">
                      <a:lumMod val="30000"/>
                      <a:lumOff val="7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a:p>
            </p:txBody>
          </p:sp>
          <p:sp>
            <p:nvSpPr>
              <p:cNvPr id="64" name="Rectangle 2"/>
              <p:cNvSpPr/>
              <p:nvPr/>
            </p:nvSpPr>
            <p:spPr>
              <a:xfrm>
                <a:off x="2811292" y="1677194"/>
                <a:ext cx="177768" cy="1815900"/>
              </a:xfrm>
              <a:custGeom>
                <a:avLst/>
                <a:gdLst/>
                <a:ahLst/>
                <a:cxnLst/>
                <a:rect l="l" t="t" r="r" b="b"/>
                <a:pathLst>
                  <a:path w="571061" h="4392488">
                    <a:moveTo>
                      <a:pt x="0" y="0"/>
                    </a:moveTo>
                    <a:lnTo>
                      <a:pt x="571061" y="0"/>
                    </a:lnTo>
                    <a:lnTo>
                      <a:pt x="571061" y="4392488"/>
                    </a:lnTo>
                    <a:lnTo>
                      <a:pt x="560315" y="4392488"/>
                    </a:lnTo>
                    <a:cubicBezTo>
                      <a:pt x="531263" y="4268191"/>
                      <a:pt x="419108" y="4176464"/>
                      <a:pt x="285530" y="4176464"/>
                    </a:cubicBezTo>
                    <a:cubicBezTo>
                      <a:pt x="151952" y="4176464"/>
                      <a:pt x="39798" y="4268191"/>
                      <a:pt x="10747" y="4392488"/>
                    </a:cubicBezTo>
                    <a:lnTo>
                      <a:pt x="0" y="4392488"/>
                    </a:lnTo>
                    <a:close/>
                  </a:path>
                </a:pathLst>
              </a:custGeom>
              <a:gradFill>
                <a:gsLst>
                  <a:gs pos="0">
                    <a:schemeClr val="accent1">
                      <a:lumMod val="30000"/>
                      <a:lumOff val="70000"/>
                    </a:schemeClr>
                  </a:gs>
                  <a:gs pos="100000">
                    <a:schemeClr val="accent1">
                      <a:lumMod val="30000"/>
                      <a:lumOff val="7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a:p>
            </p:txBody>
          </p:sp>
          <p:sp>
            <p:nvSpPr>
              <p:cNvPr id="65" name="Rectangle 2"/>
              <p:cNvSpPr/>
              <p:nvPr/>
            </p:nvSpPr>
            <p:spPr>
              <a:xfrm>
                <a:off x="2987824" y="1677195"/>
                <a:ext cx="177768" cy="1815900"/>
              </a:xfrm>
              <a:custGeom>
                <a:avLst/>
                <a:gdLst/>
                <a:ahLst/>
                <a:cxnLst/>
                <a:rect l="l" t="t" r="r" b="b"/>
                <a:pathLst>
                  <a:path w="571061" h="4392488">
                    <a:moveTo>
                      <a:pt x="0" y="0"/>
                    </a:moveTo>
                    <a:lnTo>
                      <a:pt x="571061" y="0"/>
                    </a:lnTo>
                    <a:lnTo>
                      <a:pt x="571061" y="4392488"/>
                    </a:lnTo>
                    <a:lnTo>
                      <a:pt x="560315" y="4392488"/>
                    </a:lnTo>
                    <a:cubicBezTo>
                      <a:pt x="531263" y="4268191"/>
                      <a:pt x="419108" y="4176464"/>
                      <a:pt x="285530" y="4176464"/>
                    </a:cubicBezTo>
                    <a:cubicBezTo>
                      <a:pt x="151952" y="4176464"/>
                      <a:pt x="39798" y="4268191"/>
                      <a:pt x="10747" y="4392488"/>
                    </a:cubicBezTo>
                    <a:lnTo>
                      <a:pt x="0" y="4392488"/>
                    </a:lnTo>
                    <a:close/>
                  </a:path>
                </a:pathLst>
              </a:custGeom>
              <a:gradFill>
                <a:gsLst>
                  <a:gs pos="0">
                    <a:schemeClr val="accent1">
                      <a:lumMod val="50000"/>
                      <a:lumOff val="50000"/>
                    </a:schemeClr>
                  </a:gs>
                  <a:gs pos="100000">
                    <a:schemeClr val="accent1">
                      <a:lumMod val="50000"/>
                      <a:lumOff val="5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a:p>
            </p:txBody>
          </p:sp>
          <p:sp>
            <p:nvSpPr>
              <p:cNvPr id="66" name="Rectangle 2"/>
              <p:cNvSpPr/>
              <p:nvPr/>
            </p:nvSpPr>
            <p:spPr>
              <a:xfrm>
                <a:off x="3165590" y="1677196"/>
                <a:ext cx="177768" cy="1815899"/>
              </a:xfrm>
              <a:custGeom>
                <a:avLst/>
                <a:gdLst/>
                <a:ahLst/>
                <a:cxnLst/>
                <a:rect l="l" t="t" r="r" b="b"/>
                <a:pathLst>
                  <a:path w="571061" h="4392488">
                    <a:moveTo>
                      <a:pt x="0" y="0"/>
                    </a:moveTo>
                    <a:lnTo>
                      <a:pt x="571061" y="0"/>
                    </a:lnTo>
                    <a:lnTo>
                      <a:pt x="571061" y="4392488"/>
                    </a:lnTo>
                    <a:lnTo>
                      <a:pt x="560315" y="4392488"/>
                    </a:lnTo>
                    <a:cubicBezTo>
                      <a:pt x="531263" y="4268191"/>
                      <a:pt x="419108" y="4176464"/>
                      <a:pt x="285530" y="4176464"/>
                    </a:cubicBezTo>
                    <a:cubicBezTo>
                      <a:pt x="151952" y="4176464"/>
                      <a:pt x="39798" y="4268191"/>
                      <a:pt x="10747" y="4392488"/>
                    </a:cubicBezTo>
                    <a:lnTo>
                      <a:pt x="0" y="43924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a:p>
            </p:txBody>
          </p:sp>
          <p:sp>
            <p:nvSpPr>
              <p:cNvPr id="67" name="Isosceles Triangle 66"/>
              <p:cNvSpPr/>
              <p:nvPr/>
            </p:nvSpPr>
            <p:spPr>
              <a:xfrm rot="10800000">
                <a:off x="2987823" y="3961239"/>
                <a:ext cx="177768" cy="235517"/>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p>
            </p:txBody>
          </p:sp>
        </p:grpSp>
        <p:grpSp>
          <p:nvGrpSpPr>
            <p:cNvPr id="49" name="Group 48"/>
            <p:cNvGrpSpPr/>
            <p:nvPr/>
          </p:nvGrpSpPr>
          <p:grpSpPr>
            <a:xfrm>
              <a:off x="1359132" y="345882"/>
              <a:ext cx="1966239" cy="1811155"/>
              <a:chOff x="1888981" y="1110787"/>
              <a:chExt cx="2254374" cy="2076562"/>
            </a:xfrm>
          </p:grpSpPr>
          <p:sp>
            <p:nvSpPr>
              <p:cNvPr id="50" name="Teardrop 30"/>
              <p:cNvSpPr/>
              <p:nvPr/>
            </p:nvSpPr>
            <p:spPr>
              <a:xfrm rot="8100000">
                <a:off x="2322441" y="1563466"/>
                <a:ext cx="1333455" cy="1333457"/>
              </a:xfrm>
              <a:custGeom>
                <a:avLst/>
                <a:gdLst>
                  <a:gd name="connsiteX0" fmla="*/ 293361 w 2192670"/>
                  <a:gd name="connsiteY0" fmla="*/ 1899310 h 2192671"/>
                  <a:gd name="connsiteX1" fmla="*/ 0 w 2192670"/>
                  <a:gd name="connsiteY1" fmla="*/ 1191074 h 2192671"/>
                  <a:gd name="connsiteX2" fmla="*/ 1001597 w 2192670"/>
                  <a:gd name="connsiteY2" fmla="*/ 189477 h 2192671"/>
                  <a:gd name="connsiteX3" fmla="*/ 1341342 w 2192670"/>
                  <a:gd name="connsiteY3" fmla="*/ 189477 h 2192671"/>
                  <a:gd name="connsiteX4" fmla="*/ 1530818 w 2192670"/>
                  <a:gd name="connsiteY4" fmla="*/ 0 h 2192671"/>
                  <a:gd name="connsiteX5" fmla="*/ 1806586 w 2192670"/>
                  <a:gd name="connsiteY5" fmla="*/ 0 h 2192671"/>
                  <a:gd name="connsiteX6" fmla="*/ 1996062 w 2192670"/>
                  <a:gd name="connsiteY6" fmla="*/ 189477 h 2192671"/>
                  <a:gd name="connsiteX7" fmla="*/ 2003194 w 2192670"/>
                  <a:gd name="connsiteY7" fmla="*/ 189477 h 2192671"/>
                  <a:gd name="connsiteX8" fmla="*/ 2003194 w 2192670"/>
                  <a:gd name="connsiteY8" fmla="*/ 196609 h 2192671"/>
                  <a:gd name="connsiteX9" fmla="*/ 2192670 w 2192670"/>
                  <a:gd name="connsiteY9" fmla="*/ 386085 h 2192671"/>
                  <a:gd name="connsiteX10" fmla="*/ 2192670 w 2192670"/>
                  <a:gd name="connsiteY10" fmla="*/ 661852 h 2192671"/>
                  <a:gd name="connsiteX11" fmla="*/ 2003193 w 2192670"/>
                  <a:gd name="connsiteY11" fmla="*/ 851329 h 2192671"/>
                  <a:gd name="connsiteX12" fmla="*/ 2003194 w 2192670"/>
                  <a:gd name="connsiteY12" fmla="*/ 1191074 h 2192671"/>
                  <a:gd name="connsiteX13" fmla="*/ 1001597 w 2192670"/>
                  <a:gd name="connsiteY13" fmla="*/ 2192671 h 2192671"/>
                  <a:gd name="connsiteX14" fmla="*/ 293361 w 2192670"/>
                  <a:gd name="connsiteY14" fmla="*/ 1899310 h 219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2670" h="2192671">
                    <a:moveTo>
                      <a:pt x="293361" y="1899310"/>
                    </a:moveTo>
                    <a:cubicBezTo>
                      <a:pt x="112107" y="1718057"/>
                      <a:pt x="0" y="1467657"/>
                      <a:pt x="0" y="1191074"/>
                    </a:cubicBezTo>
                    <a:cubicBezTo>
                      <a:pt x="0" y="637907"/>
                      <a:pt x="448430" y="189477"/>
                      <a:pt x="1001597" y="189477"/>
                    </a:cubicBezTo>
                    <a:lnTo>
                      <a:pt x="1341342" y="189477"/>
                    </a:lnTo>
                    <a:lnTo>
                      <a:pt x="1530818" y="0"/>
                    </a:lnTo>
                    <a:cubicBezTo>
                      <a:pt x="1606970" y="-76151"/>
                      <a:pt x="1730435" y="-76151"/>
                      <a:pt x="1806586" y="0"/>
                    </a:cubicBezTo>
                    <a:lnTo>
                      <a:pt x="1996062" y="189477"/>
                    </a:lnTo>
                    <a:lnTo>
                      <a:pt x="2003194" y="189477"/>
                    </a:lnTo>
                    <a:lnTo>
                      <a:pt x="2003194" y="196609"/>
                    </a:lnTo>
                    <a:lnTo>
                      <a:pt x="2192670" y="386085"/>
                    </a:lnTo>
                    <a:cubicBezTo>
                      <a:pt x="2268822" y="462236"/>
                      <a:pt x="2268822" y="585701"/>
                      <a:pt x="2192670" y="661852"/>
                    </a:cubicBezTo>
                    <a:lnTo>
                      <a:pt x="2003193" y="851329"/>
                    </a:lnTo>
                    <a:cubicBezTo>
                      <a:pt x="2003193" y="964577"/>
                      <a:pt x="2003194" y="1077826"/>
                      <a:pt x="2003194" y="1191074"/>
                    </a:cubicBezTo>
                    <a:cubicBezTo>
                      <a:pt x="2003194" y="1744241"/>
                      <a:pt x="1554764" y="2192671"/>
                      <a:pt x="1001597" y="2192671"/>
                    </a:cubicBezTo>
                    <a:cubicBezTo>
                      <a:pt x="725014" y="2192671"/>
                      <a:pt x="474614" y="2080563"/>
                      <a:pt x="293361" y="1899310"/>
                    </a:cubicBezTo>
                    <a:close/>
                  </a:path>
                </a:pathLst>
              </a:cu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a:p>
            </p:txBody>
          </p:sp>
          <p:sp>
            <p:nvSpPr>
              <p:cNvPr id="51" name="Trapezoid 50"/>
              <p:cNvSpPr/>
              <p:nvPr/>
            </p:nvSpPr>
            <p:spPr>
              <a:xfrm rot="10800000">
                <a:off x="2751763" y="2230194"/>
                <a:ext cx="457200" cy="783671"/>
              </a:xfrm>
              <a:prstGeom prst="trapezoid">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p>
            </p:txBody>
          </p:sp>
          <p:sp>
            <p:nvSpPr>
              <p:cNvPr id="52" name="Rounded Rectangle 51"/>
              <p:cNvSpPr/>
              <p:nvPr/>
            </p:nvSpPr>
            <p:spPr>
              <a:xfrm rot="2700000">
                <a:off x="3710962" y="1407964"/>
                <a:ext cx="119821" cy="2995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solidFill>
                    <a:schemeClr val="tx1"/>
                  </a:solidFill>
                </a:endParaRPr>
              </a:p>
            </p:txBody>
          </p:sp>
          <p:sp>
            <p:nvSpPr>
              <p:cNvPr id="53" name="Rounded Rectangle 52"/>
              <p:cNvSpPr/>
              <p:nvPr/>
            </p:nvSpPr>
            <p:spPr>
              <a:xfrm rot="18900000" flipH="1">
                <a:off x="2156327" y="1407964"/>
                <a:ext cx="119821" cy="2995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solidFill>
                    <a:schemeClr val="tx1"/>
                  </a:solidFill>
                </a:endParaRPr>
              </a:p>
            </p:txBody>
          </p:sp>
          <p:sp>
            <p:nvSpPr>
              <p:cNvPr id="54" name="Rounded Rectangle 53"/>
              <p:cNvSpPr/>
              <p:nvPr/>
            </p:nvSpPr>
            <p:spPr>
              <a:xfrm>
                <a:off x="2935970" y="1110787"/>
                <a:ext cx="119821" cy="2995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solidFill>
                    <a:schemeClr val="tx1"/>
                  </a:solidFill>
                </a:endParaRPr>
              </a:p>
            </p:txBody>
          </p:sp>
          <p:sp>
            <p:nvSpPr>
              <p:cNvPr id="55" name="Rounded Rectangle 54"/>
              <p:cNvSpPr/>
              <p:nvPr/>
            </p:nvSpPr>
            <p:spPr>
              <a:xfrm rot="5400000">
                <a:off x="3933668" y="1996109"/>
                <a:ext cx="119821" cy="2995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solidFill>
                    <a:schemeClr val="tx1"/>
                  </a:solidFill>
                </a:endParaRPr>
              </a:p>
            </p:txBody>
          </p:sp>
          <p:sp>
            <p:nvSpPr>
              <p:cNvPr id="56" name="Rounded Rectangle 55"/>
              <p:cNvSpPr/>
              <p:nvPr/>
            </p:nvSpPr>
            <p:spPr>
              <a:xfrm rot="16200000" flipH="1">
                <a:off x="1978847" y="1919902"/>
                <a:ext cx="119821" cy="29955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solidFill>
                    <a:schemeClr val="tx1"/>
                  </a:solidFill>
                </a:endParaRPr>
              </a:p>
            </p:txBody>
          </p:sp>
          <p:sp>
            <p:nvSpPr>
              <p:cNvPr id="57" name="Rounded Rectangle 56"/>
              <p:cNvSpPr/>
              <p:nvPr/>
            </p:nvSpPr>
            <p:spPr>
              <a:xfrm>
                <a:off x="2692290" y="3074683"/>
                <a:ext cx="612000" cy="11266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dirty="0"/>
              </a:p>
            </p:txBody>
          </p:sp>
          <p:sp>
            <p:nvSpPr>
              <p:cNvPr id="58" name="Rounded Rectangle 57"/>
              <p:cNvSpPr/>
              <p:nvPr/>
            </p:nvSpPr>
            <p:spPr>
              <a:xfrm>
                <a:off x="2833284" y="2139702"/>
                <a:ext cx="71867" cy="17966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solidFill>
                    <a:schemeClr val="tx1"/>
                  </a:solidFill>
                </a:endParaRPr>
              </a:p>
            </p:txBody>
          </p:sp>
          <p:sp>
            <p:nvSpPr>
              <p:cNvPr id="59" name="Rounded Rectangle 58"/>
              <p:cNvSpPr/>
              <p:nvPr/>
            </p:nvSpPr>
            <p:spPr>
              <a:xfrm>
                <a:off x="2957504" y="2139702"/>
                <a:ext cx="71867" cy="17966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solidFill>
                    <a:schemeClr val="tx1"/>
                  </a:solidFill>
                </a:endParaRPr>
              </a:p>
            </p:txBody>
          </p:sp>
          <p:sp>
            <p:nvSpPr>
              <p:cNvPr id="60" name="Rounded Rectangle 59"/>
              <p:cNvSpPr/>
              <p:nvPr/>
            </p:nvSpPr>
            <p:spPr>
              <a:xfrm>
                <a:off x="3081724" y="2139702"/>
                <a:ext cx="71867" cy="17966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solidFill>
                    <a:schemeClr val="tx1"/>
                  </a:solidFill>
                </a:endParaRPr>
              </a:p>
            </p:txBody>
          </p:sp>
        </p:grpSp>
      </p:grpSp>
      <p:sp>
        <p:nvSpPr>
          <p:cNvPr id="68" name="Rectangle 67"/>
          <p:cNvSpPr/>
          <p:nvPr/>
        </p:nvSpPr>
        <p:spPr>
          <a:xfrm>
            <a:off x="7307" y="5020022"/>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sp>
        <p:nvSpPr>
          <p:cNvPr id="70" name="TextBox 69"/>
          <p:cNvSpPr txBox="1"/>
          <p:nvPr/>
        </p:nvSpPr>
        <p:spPr bwMode="auto">
          <a:xfrm>
            <a:off x="4839242" y="1967278"/>
            <a:ext cx="4312065"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atinLnBrk="0">
              <a:defRPr/>
            </a:pPr>
            <a:r>
              <a:rPr lang="id-ID" altLang="ko-KR" b="1" dirty="0">
                <a:solidFill>
                  <a:schemeClr val="bg1"/>
                </a:solidFill>
                <a:cs typeface="Arial" pitchFamily="34" charset="0"/>
              </a:rPr>
              <a:t>Tujuan</a:t>
            </a:r>
            <a:endParaRPr lang="ko-KR" altLang="en-US" b="1" dirty="0">
              <a:solidFill>
                <a:schemeClr val="bg1"/>
              </a:solidFill>
              <a:cs typeface="Arial" pitchFamily="34" charset="0"/>
            </a:endParaRPr>
          </a:p>
        </p:txBody>
      </p:sp>
      <p:grpSp>
        <p:nvGrpSpPr>
          <p:cNvPr id="71" name="그룹 5">
            <a:extLst>
              <a:ext uri="{FF2B5EF4-FFF2-40B4-BE49-F238E27FC236}">
                <a16:creationId xmlns:a16="http://schemas.microsoft.com/office/drawing/2014/main" id="{02772D36-171B-42AD-9898-5800D0A6BDA7}"/>
              </a:ext>
            </a:extLst>
          </p:cNvPr>
          <p:cNvGrpSpPr/>
          <p:nvPr/>
        </p:nvGrpSpPr>
        <p:grpSpPr>
          <a:xfrm>
            <a:off x="4392440" y="3082174"/>
            <a:ext cx="4758868" cy="540000"/>
            <a:chOff x="3672405" y="2827150"/>
            <a:chExt cx="5471597" cy="540000"/>
          </a:xfrm>
        </p:grpSpPr>
        <p:sp>
          <p:nvSpPr>
            <p:cNvPr id="72" name="Round Same Side Corner Rectangle 71"/>
            <p:cNvSpPr/>
            <p:nvPr userDrawn="1"/>
          </p:nvSpPr>
          <p:spPr>
            <a:xfrm rot="16200000">
              <a:off x="6138204" y="361351"/>
              <a:ext cx="540000" cy="5471597"/>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dirty="0"/>
            </a:p>
          </p:txBody>
        </p:sp>
        <p:sp>
          <p:nvSpPr>
            <p:cNvPr id="73" name="Oval 72"/>
            <p:cNvSpPr/>
            <p:nvPr userDrawn="1"/>
          </p:nvSpPr>
          <p:spPr>
            <a:xfrm>
              <a:off x="3721166" y="2863149"/>
              <a:ext cx="468000"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p>
          </p:txBody>
        </p:sp>
      </p:grpSp>
      <p:sp>
        <p:nvSpPr>
          <p:cNvPr id="22" name="TextBox 21"/>
          <p:cNvSpPr txBox="1"/>
          <p:nvPr userDrawn="1"/>
        </p:nvSpPr>
        <p:spPr>
          <a:xfrm>
            <a:off x="4441200" y="3167507"/>
            <a:ext cx="441146" cy="369332"/>
          </a:xfrm>
          <a:prstGeom prst="rect">
            <a:avLst/>
          </a:prstGeom>
          <a:noFill/>
        </p:spPr>
        <p:txBody>
          <a:bodyPr wrap="none" rtlCol="0">
            <a:spAutoFit/>
          </a:bodyPr>
          <a:lstStyle/>
          <a:p>
            <a:pPr algn="ctr" latinLnBrk="0"/>
            <a:r>
              <a:rPr lang="en-US" altLang="ko-KR" sz="1800" b="1" dirty="0">
                <a:solidFill>
                  <a:schemeClr val="accent1"/>
                </a:solidFill>
                <a:cs typeface="Arial" pitchFamily="34" charset="0"/>
              </a:rPr>
              <a:t>04</a:t>
            </a:r>
            <a:endParaRPr lang="ko-KR" altLang="en-US" sz="1800" b="1" dirty="0">
              <a:solidFill>
                <a:schemeClr val="accent1"/>
              </a:solidFill>
              <a:cs typeface="Arial" pitchFamily="34" charset="0"/>
            </a:endParaRPr>
          </a:p>
        </p:txBody>
      </p:sp>
      <p:sp>
        <p:nvSpPr>
          <p:cNvPr id="74" name="TextBox 73"/>
          <p:cNvSpPr txBox="1"/>
          <p:nvPr/>
        </p:nvSpPr>
        <p:spPr>
          <a:xfrm>
            <a:off x="3871240" y="1358479"/>
            <a:ext cx="441147" cy="369332"/>
          </a:xfrm>
          <a:prstGeom prst="rect">
            <a:avLst/>
          </a:prstGeom>
          <a:noFill/>
        </p:spPr>
        <p:txBody>
          <a:bodyPr wrap="none" rtlCol="0">
            <a:spAutoFit/>
          </a:bodyPr>
          <a:lstStyle/>
          <a:p>
            <a:pPr algn="ctr" latinLnBrk="0"/>
            <a:r>
              <a:rPr lang="en-US" altLang="ko-KR" sz="1800" b="1" dirty="0">
                <a:solidFill>
                  <a:schemeClr val="accent1"/>
                </a:solidFill>
                <a:cs typeface="Arial" pitchFamily="34" charset="0"/>
              </a:rPr>
              <a:t>0</a:t>
            </a:r>
            <a:r>
              <a:rPr lang="id-ID" altLang="ko-KR" sz="1800" b="1" dirty="0">
                <a:solidFill>
                  <a:schemeClr val="accent1"/>
                </a:solidFill>
                <a:cs typeface="Arial" pitchFamily="34" charset="0"/>
              </a:rPr>
              <a:t>1</a:t>
            </a:r>
            <a:endParaRPr lang="ko-KR" altLang="en-US" sz="1800" b="1" dirty="0">
              <a:solidFill>
                <a:schemeClr val="accent1"/>
              </a:solidFill>
              <a:cs typeface="Arial" pitchFamily="34" charset="0"/>
            </a:endParaRPr>
          </a:p>
        </p:txBody>
      </p:sp>
      <p:sp>
        <p:nvSpPr>
          <p:cNvPr id="75" name="TextBox 74"/>
          <p:cNvSpPr txBox="1"/>
          <p:nvPr/>
        </p:nvSpPr>
        <p:spPr bwMode="auto">
          <a:xfrm>
            <a:off x="5148064" y="2566090"/>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atinLnBrk="0">
              <a:defRPr/>
            </a:pPr>
            <a:r>
              <a:rPr lang="en-US" altLang="ko-KR" b="1" dirty="0" err="1">
                <a:solidFill>
                  <a:schemeClr val="bg1"/>
                </a:solidFill>
                <a:cs typeface="Arial" pitchFamily="34" charset="0"/>
              </a:rPr>
              <a:t>Landasan</a:t>
            </a:r>
            <a:r>
              <a:rPr lang="en-US" altLang="ko-KR" b="1" dirty="0">
                <a:solidFill>
                  <a:schemeClr val="bg1"/>
                </a:solidFill>
                <a:cs typeface="Arial" pitchFamily="34" charset="0"/>
              </a:rPr>
              <a:t> </a:t>
            </a:r>
            <a:r>
              <a:rPr lang="en-US" altLang="ko-KR" b="1" dirty="0" err="1">
                <a:solidFill>
                  <a:schemeClr val="bg1"/>
                </a:solidFill>
                <a:cs typeface="Arial" pitchFamily="34" charset="0"/>
              </a:rPr>
              <a:t>Teori</a:t>
            </a:r>
            <a:endParaRPr lang="ko-KR" altLang="en-US" b="1" dirty="0">
              <a:solidFill>
                <a:schemeClr val="bg1"/>
              </a:solidFill>
              <a:cs typeface="Arial" pitchFamily="34" charset="0"/>
            </a:endParaRPr>
          </a:p>
        </p:txBody>
      </p:sp>
      <p:sp>
        <p:nvSpPr>
          <p:cNvPr id="77" name="TextBox 76"/>
          <p:cNvSpPr txBox="1"/>
          <p:nvPr/>
        </p:nvSpPr>
        <p:spPr bwMode="auto">
          <a:xfrm>
            <a:off x="4882346" y="3821519"/>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atinLnBrk="0">
              <a:defRPr/>
            </a:pPr>
            <a:r>
              <a:rPr lang="en-US" altLang="ko-KR" b="1" dirty="0" err="1">
                <a:solidFill>
                  <a:schemeClr val="bg1"/>
                </a:solidFill>
                <a:cs typeface="Arial" pitchFamily="34" charset="0"/>
              </a:rPr>
              <a:t>Hasil</a:t>
            </a:r>
            <a:r>
              <a:rPr lang="en-US" altLang="ko-KR" b="1" dirty="0">
                <a:solidFill>
                  <a:schemeClr val="bg1"/>
                </a:solidFill>
                <a:cs typeface="Arial" pitchFamily="34" charset="0"/>
              </a:rPr>
              <a:t> </a:t>
            </a:r>
            <a:r>
              <a:rPr lang="en-US" altLang="ko-KR" b="1" dirty="0" err="1">
                <a:solidFill>
                  <a:schemeClr val="bg1"/>
                </a:solidFill>
                <a:cs typeface="Arial" pitchFamily="34" charset="0"/>
              </a:rPr>
              <a:t>dan</a:t>
            </a:r>
            <a:r>
              <a:rPr lang="en-US" altLang="ko-KR" b="1" dirty="0">
                <a:solidFill>
                  <a:schemeClr val="bg1"/>
                </a:solidFill>
                <a:cs typeface="Arial" pitchFamily="34" charset="0"/>
              </a:rPr>
              <a:t> </a:t>
            </a:r>
            <a:r>
              <a:rPr lang="en-US" altLang="ko-KR" b="1" dirty="0" err="1">
                <a:solidFill>
                  <a:schemeClr val="bg1"/>
                </a:solidFill>
                <a:cs typeface="Arial" pitchFamily="34" charset="0"/>
              </a:rPr>
              <a:t>Pembahasan</a:t>
            </a:r>
            <a:r>
              <a:rPr lang="en-US" altLang="ko-KR" b="1" dirty="0">
                <a:solidFill>
                  <a:schemeClr val="bg1"/>
                </a:solidFill>
                <a:cs typeface="Arial" pitchFamily="34" charset="0"/>
              </a:rPr>
              <a:t> </a:t>
            </a:r>
            <a:endParaRPr lang="ko-KR" altLang="en-US" b="1" dirty="0">
              <a:solidFill>
                <a:schemeClr val="bg1"/>
              </a:solidFill>
              <a:cs typeface="Arial" pitchFamily="34" charset="0"/>
            </a:endParaRPr>
          </a:p>
        </p:txBody>
      </p:sp>
      <p:sp>
        <p:nvSpPr>
          <p:cNvPr id="78" name="TextBox 77"/>
          <p:cNvSpPr txBox="1"/>
          <p:nvPr/>
        </p:nvSpPr>
        <p:spPr bwMode="auto">
          <a:xfrm>
            <a:off x="5173156" y="3167507"/>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atinLnBrk="0">
              <a:defRPr/>
            </a:pPr>
            <a:r>
              <a:rPr lang="en-US" altLang="ko-KR" b="1" dirty="0" err="1">
                <a:solidFill>
                  <a:schemeClr val="bg1"/>
                </a:solidFill>
                <a:cs typeface="Arial" pitchFamily="34" charset="0"/>
              </a:rPr>
              <a:t>Pengolahan</a:t>
            </a:r>
            <a:r>
              <a:rPr lang="en-US" altLang="ko-KR" b="1" dirty="0">
                <a:solidFill>
                  <a:schemeClr val="bg1"/>
                </a:solidFill>
                <a:cs typeface="Arial" pitchFamily="34" charset="0"/>
              </a:rPr>
              <a:t> Data</a:t>
            </a:r>
            <a:endParaRPr lang="ko-KR" altLang="en-US" b="1" dirty="0">
              <a:solidFill>
                <a:schemeClr val="bg1"/>
              </a:solidFill>
              <a:cs typeface="Arial" pitchFamily="34" charset="0"/>
            </a:endParaRPr>
          </a:p>
        </p:txBody>
      </p:sp>
      <p:sp>
        <p:nvSpPr>
          <p:cNvPr id="79" name="TextBox 78"/>
          <p:cNvSpPr txBox="1"/>
          <p:nvPr/>
        </p:nvSpPr>
        <p:spPr bwMode="auto">
          <a:xfrm>
            <a:off x="4536950" y="4437454"/>
            <a:ext cx="4999837"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atinLnBrk="0">
              <a:defRPr/>
            </a:pPr>
            <a:r>
              <a:rPr lang="en-US" altLang="ko-KR" b="1" dirty="0">
                <a:solidFill>
                  <a:schemeClr val="bg1"/>
                </a:solidFill>
                <a:cs typeface="Arial" pitchFamily="34" charset="0"/>
              </a:rPr>
              <a:t>Kesimpulan</a:t>
            </a:r>
            <a:endParaRPr lang="ko-KR" altLang="en-US" b="1" dirty="0">
              <a:solidFill>
                <a:schemeClr val="bg1"/>
              </a:solidFill>
              <a:cs typeface="Arial" pitchFamily="34" charset="0"/>
            </a:endParaRPr>
          </a:p>
        </p:txBody>
      </p:sp>
      <p:sp>
        <p:nvSpPr>
          <p:cNvPr id="4" name="Text Placeholder 3"/>
          <p:cNvSpPr>
            <a:spLocks noGrp="1"/>
          </p:cNvSpPr>
          <p:nvPr>
            <p:ph type="body" sz="quarter" idx="10"/>
          </p:nvPr>
        </p:nvSpPr>
        <p:spPr>
          <a:xfrm>
            <a:off x="2363172" y="388621"/>
            <a:ext cx="6300192" cy="576064"/>
          </a:xfrm>
          <a:noFill/>
        </p:spPr>
        <p:txBody>
          <a:bodyPr/>
          <a:lstStyle/>
          <a:p>
            <a:pPr latinLnBrk="0"/>
            <a:r>
              <a:rPr lang="id-ID" altLang="ko-KR" b="1" dirty="0">
                <a:ln w="18000">
                  <a:noFill/>
                  <a:prstDash val="solid"/>
                  <a:miter lim="800000"/>
                </a:ln>
                <a:solidFill>
                  <a:schemeClr val="accent2">
                    <a:lumMod val="60000"/>
                    <a:lumOff val="40000"/>
                  </a:schemeClr>
                </a:solidFill>
                <a:effectLst>
                  <a:outerShdw blurRad="25500" dist="23000" dir="7020000" algn="tl">
                    <a:srgbClr val="000000">
                      <a:alpha val="50000"/>
                    </a:srgbClr>
                  </a:outerShdw>
                </a:effectLst>
              </a:rPr>
              <a:t>Table of Contents</a:t>
            </a:r>
            <a:endParaRPr lang="ko-KR" altLang="en-US" b="1" dirty="0">
              <a:ln w="18000">
                <a:noFill/>
                <a:prstDash val="solid"/>
                <a:miter lim="800000"/>
              </a:ln>
              <a:solidFill>
                <a:schemeClr val="accent2">
                  <a:lumMod val="60000"/>
                  <a:lumOff val="40000"/>
                </a:schemeClr>
              </a:solidFill>
              <a:effectLst>
                <a:outerShdw blurRad="25500" dist="23000" dir="7020000" algn="tl">
                  <a:srgbClr val="000000">
                    <a:alpha val="50000"/>
                  </a:srgbClr>
                </a:outerShdw>
              </a:effectLst>
            </a:endParaRPr>
          </a:p>
        </p:txBody>
      </p:sp>
      <p:sp>
        <p:nvSpPr>
          <p:cNvPr id="80" name="TextBox 79"/>
          <p:cNvSpPr txBox="1"/>
          <p:nvPr/>
        </p:nvSpPr>
        <p:spPr>
          <a:xfrm>
            <a:off x="3868900" y="4447006"/>
            <a:ext cx="441147" cy="369332"/>
          </a:xfrm>
          <a:prstGeom prst="rect">
            <a:avLst/>
          </a:prstGeom>
          <a:noFill/>
        </p:spPr>
        <p:txBody>
          <a:bodyPr wrap="none" rtlCol="0">
            <a:spAutoFit/>
          </a:bodyPr>
          <a:lstStyle/>
          <a:p>
            <a:pPr algn="ctr" latinLnBrk="0"/>
            <a:r>
              <a:rPr lang="en-US" altLang="ko-KR" sz="1800" b="1" dirty="0">
                <a:solidFill>
                  <a:schemeClr val="accent1"/>
                </a:solidFill>
                <a:cs typeface="Arial" pitchFamily="34" charset="0"/>
              </a:rPr>
              <a:t>0</a:t>
            </a:r>
            <a:r>
              <a:rPr lang="id-ID" altLang="ko-KR" sz="1800" b="1" dirty="0">
                <a:solidFill>
                  <a:schemeClr val="accent1"/>
                </a:solidFill>
                <a:cs typeface="Arial" pitchFamily="34" charset="0"/>
              </a:rPr>
              <a:t>6</a:t>
            </a:r>
            <a:endParaRPr lang="ko-KR" altLang="en-US" sz="1800" b="1" dirty="0">
              <a:solidFill>
                <a:schemeClr val="accent1"/>
              </a:solidFill>
              <a:cs typeface="Arial" pitchFamily="34" charset="0"/>
            </a:endParaRPr>
          </a:p>
        </p:txBody>
      </p:sp>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Tree>
    <p:extLst>
      <p:ext uri="{BB962C8B-B14F-4D97-AF65-F5344CB8AC3E}">
        <p14:creationId xmlns:p14="http://schemas.microsoft.com/office/powerpoint/2010/main" val="361531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 calcmode="lin" valueType="num">
                                      <p:cBhvr additive="base">
                                        <p:cTn id="51" dur="500" fill="hold"/>
                                        <p:tgtEl>
                                          <p:spTgt spid="70"/>
                                        </p:tgtEl>
                                        <p:attrNameLst>
                                          <p:attrName>ppt_x</p:attrName>
                                        </p:attrNameLst>
                                      </p:cBhvr>
                                      <p:tavLst>
                                        <p:tav tm="0">
                                          <p:val>
                                            <p:strVal val="#ppt_x"/>
                                          </p:val>
                                        </p:tav>
                                        <p:tav tm="100000">
                                          <p:val>
                                            <p:strVal val="#ppt_x"/>
                                          </p:val>
                                        </p:tav>
                                      </p:tavLst>
                                    </p:anim>
                                    <p:anim calcmode="lin" valueType="num">
                                      <p:cBhvr additive="base">
                                        <p:cTn id="52" dur="500" fill="hold"/>
                                        <p:tgtEl>
                                          <p:spTgt spid="7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1"/>
                                        </p:tgtEl>
                                        <p:attrNameLst>
                                          <p:attrName>style.visibility</p:attrName>
                                        </p:attrNameLst>
                                      </p:cBhvr>
                                      <p:to>
                                        <p:strVal val="visible"/>
                                      </p:to>
                                    </p:set>
                                    <p:anim calcmode="lin" valueType="num">
                                      <p:cBhvr additive="base">
                                        <p:cTn id="55" dur="500" fill="hold"/>
                                        <p:tgtEl>
                                          <p:spTgt spid="71"/>
                                        </p:tgtEl>
                                        <p:attrNameLst>
                                          <p:attrName>ppt_x</p:attrName>
                                        </p:attrNameLst>
                                      </p:cBhvr>
                                      <p:tavLst>
                                        <p:tav tm="0">
                                          <p:val>
                                            <p:strVal val="#ppt_x"/>
                                          </p:val>
                                        </p:tav>
                                        <p:tav tm="100000">
                                          <p:val>
                                            <p:strVal val="#ppt_x"/>
                                          </p:val>
                                        </p:tav>
                                      </p:tavLst>
                                    </p:anim>
                                    <p:anim calcmode="lin" valueType="num">
                                      <p:cBhvr additive="base">
                                        <p:cTn id="56" dur="500" fill="hold"/>
                                        <p:tgtEl>
                                          <p:spTgt spid="7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ppt_x"/>
                                          </p:val>
                                        </p:tav>
                                        <p:tav tm="100000">
                                          <p:val>
                                            <p:strVal val="#ppt_x"/>
                                          </p:val>
                                        </p:tav>
                                      </p:tavLst>
                                    </p:anim>
                                    <p:anim calcmode="lin" valueType="num">
                                      <p:cBhvr additive="base">
                                        <p:cTn id="60" dur="500" fill="hold"/>
                                        <p:tgtEl>
                                          <p:spTgt spid="2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anim calcmode="lin" valueType="num">
                                      <p:cBhvr additive="base">
                                        <p:cTn id="63" dur="500" fill="hold"/>
                                        <p:tgtEl>
                                          <p:spTgt spid="74"/>
                                        </p:tgtEl>
                                        <p:attrNameLst>
                                          <p:attrName>ppt_x</p:attrName>
                                        </p:attrNameLst>
                                      </p:cBhvr>
                                      <p:tavLst>
                                        <p:tav tm="0">
                                          <p:val>
                                            <p:strVal val="#ppt_x"/>
                                          </p:val>
                                        </p:tav>
                                        <p:tav tm="100000">
                                          <p:val>
                                            <p:strVal val="#ppt_x"/>
                                          </p:val>
                                        </p:tav>
                                      </p:tavLst>
                                    </p:anim>
                                    <p:anim calcmode="lin" valueType="num">
                                      <p:cBhvr additive="base">
                                        <p:cTn id="64" dur="500" fill="hold"/>
                                        <p:tgtEl>
                                          <p:spTgt spid="7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anim calcmode="lin" valueType="num">
                                      <p:cBhvr additive="base">
                                        <p:cTn id="67" dur="500" fill="hold"/>
                                        <p:tgtEl>
                                          <p:spTgt spid="75"/>
                                        </p:tgtEl>
                                        <p:attrNameLst>
                                          <p:attrName>ppt_x</p:attrName>
                                        </p:attrNameLst>
                                      </p:cBhvr>
                                      <p:tavLst>
                                        <p:tav tm="0">
                                          <p:val>
                                            <p:strVal val="#ppt_x"/>
                                          </p:val>
                                        </p:tav>
                                        <p:tav tm="100000">
                                          <p:val>
                                            <p:strVal val="#ppt_x"/>
                                          </p:val>
                                        </p:tav>
                                      </p:tavLst>
                                    </p:anim>
                                    <p:anim calcmode="lin" valueType="num">
                                      <p:cBhvr additive="base">
                                        <p:cTn id="68" dur="500" fill="hold"/>
                                        <p:tgtEl>
                                          <p:spTgt spid="7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77"/>
                                        </p:tgtEl>
                                        <p:attrNameLst>
                                          <p:attrName>style.visibility</p:attrName>
                                        </p:attrNameLst>
                                      </p:cBhvr>
                                      <p:to>
                                        <p:strVal val="visible"/>
                                      </p:to>
                                    </p:set>
                                    <p:anim calcmode="lin" valueType="num">
                                      <p:cBhvr additive="base">
                                        <p:cTn id="71" dur="500" fill="hold"/>
                                        <p:tgtEl>
                                          <p:spTgt spid="77"/>
                                        </p:tgtEl>
                                        <p:attrNameLst>
                                          <p:attrName>ppt_x</p:attrName>
                                        </p:attrNameLst>
                                      </p:cBhvr>
                                      <p:tavLst>
                                        <p:tav tm="0">
                                          <p:val>
                                            <p:strVal val="#ppt_x"/>
                                          </p:val>
                                        </p:tav>
                                        <p:tav tm="100000">
                                          <p:val>
                                            <p:strVal val="#ppt_x"/>
                                          </p:val>
                                        </p:tav>
                                      </p:tavLst>
                                    </p:anim>
                                    <p:anim calcmode="lin" valueType="num">
                                      <p:cBhvr additive="base">
                                        <p:cTn id="72" dur="500" fill="hold"/>
                                        <p:tgtEl>
                                          <p:spTgt spid="7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78"/>
                                        </p:tgtEl>
                                        <p:attrNameLst>
                                          <p:attrName>style.visibility</p:attrName>
                                        </p:attrNameLst>
                                      </p:cBhvr>
                                      <p:to>
                                        <p:strVal val="visible"/>
                                      </p:to>
                                    </p:set>
                                    <p:anim calcmode="lin" valueType="num">
                                      <p:cBhvr additive="base">
                                        <p:cTn id="75" dur="500" fill="hold"/>
                                        <p:tgtEl>
                                          <p:spTgt spid="78"/>
                                        </p:tgtEl>
                                        <p:attrNameLst>
                                          <p:attrName>ppt_x</p:attrName>
                                        </p:attrNameLst>
                                      </p:cBhvr>
                                      <p:tavLst>
                                        <p:tav tm="0">
                                          <p:val>
                                            <p:strVal val="#ppt_x"/>
                                          </p:val>
                                        </p:tav>
                                        <p:tav tm="100000">
                                          <p:val>
                                            <p:strVal val="#ppt_x"/>
                                          </p:val>
                                        </p:tav>
                                      </p:tavLst>
                                    </p:anim>
                                    <p:anim calcmode="lin" valueType="num">
                                      <p:cBhvr additive="base">
                                        <p:cTn id="76" dur="500" fill="hold"/>
                                        <p:tgtEl>
                                          <p:spTgt spid="7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 calcmode="lin" valueType="num">
                                      <p:cBhvr additive="base">
                                        <p:cTn id="79" dur="500" fill="hold"/>
                                        <p:tgtEl>
                                          <p:spTgt spid="79"/>
                                        </p:tgtEl>
                                        <p:attrNameLst>
                                          <p:attrName>ppt_x</p:attrName>
                                        </p:attrNameLst>
                                      </p:cBhvr>
                                      <p:tavLst>
                                        <p:tav tm="0">
                                          <p:val>
                                            <p:strVal val="#ppt_x"/>
                                          </p:val>
                                        </p:tav>
                                        <p:tav tm="100000">
                                          <p:val>
                                            <p:strVal val="#ppt_x"/>
                                          </p:val>
                                        </p:tav>
                                      </p:tavLst>
                                    </p:anim>
                                    <p:anim calcmode="lin" valueType="num">
                                      <p:cBhvr additive="base">
                                        <p:cTn id="80" dur="500" fill="hold"/>
                                        <p:tgtEl>
                                          <p:spTgt spid="7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anim calcmode="lin" valueType="num">
                                      <p:cBhvr additive="base">
                                        <p:cTn id="83" dur="500" fill="hold"/>
                                        <p:tgtEl>
                                          <p:spTgt spid="80"/>
                                        </p:tgtEl>
                                        <p:attrNameLst>
                                          <p:attrName>ppt_x</p:attrName>
                                        </p:attrNameLst>
                                      </p:cBhvr>
                                      <p:tavLst>
                                        <p:tav tm="0">
                                          <p:val>
                                            <p:strVal val="#ppt_x"/>
                                          </p:val>
                                        </p:tav>
                                        <p:tav tm="100000">
                                          <p:val>
                                            <p:strVal val="#ppt_x"/>
                                          </p:val>
                                        </p:tav>
                                      </p:tavLst>
                                    </p:anim>
                                    <p:anim calcmode="lin" valueType="num">
                                      <p:cBhvr additive="base">
                                        <p:cTn id="8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8" grpId="0"/>
      <p:bldP spid="26" grpId="0"/>
      <p:bldP spid="27" grpId="0"/>
      <p:bldP spid="29" grpId="0"/>
      <p:bldP spid="70" grpId="0"/>
      <p:bldP spid="22" grpId="0"/>
      <p:bldP spid="74" grpId="0"/>
      <p:bldP spid="75" grpId="0"/>
      <p:bldP spid="77" grpId="0"/>
      <p:bldP spid="78" grpId="0"/>
      <p:bldP spid="79" grpId="0"/>
      <p:bldP spid="8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39BDE6F7-DCC2-4D31-ACF2-43A0B466D000}"/>
              </a:ext>
            </a:extLst>
          </p:cNvPr>
          <p:cNvSpPr/>
          <p:nvPr/>
        </p:nvSpPr>
        <p:spPr>
          <a:xfrm>
            <a:off x="1979721" y="843558"/>
            <a:ext cx="2239702" cy="4278200"/>
          </a:xfrm>
          <a:custGeom>
            <a:avLst/>
            <a:gdLst>
              <a:gd name="connsiteX0" fmla="*/ 0 w 2239702"/>
              <a:gd name="connsiteY0" fmla="*/ 223970 h 4278200"/>
              <a:gd name="connsiteX1" fmla="*/ 223970 w 2239702"/>
              <a:gd name="connsiteY1" fmla="*/ 0 h 4278200"/>
              <a:gd name="connsiteX2" fmla="*/ 2015732 w 2239702"/>
              <a:gd name="connsiteY2" fmla="*/ 0 h 4278200"/>
              <a:gd name="connsiteX3" fmla="*/ 2239702 w 2239702"/>
              <a:gd name="connsiteY3" fmla="*/ 223970 h 4278200"/>
              <a:gd name="connsiteX4" fmla="*/ 2239702 w 2239702"/>
              <a:gd name="connsiteY4" fmla="*/ 4054230 h 4278200"/>
              <a:gd name="connsiteX5" fmla="*/ 2015732 w 2239702"/>
              <a:gd name="connsiteY5" fmla="*/ 4278200 h 4278200"/>
              <a:gd name="connsiteX6" fmla="*/ 223970 w 2239702"/>
              <a:gd name="connsiteY6" fmla="*/ 4278200 h 4278200"/>
              <a:gd name="connsiteX7" fmla="*/ 0 w 2239702"/>
              <a:gd name="connsiteY7" fmla="*/ 4054230 h 4278200"/>
              <a:gd name="connsiteX8" fmla="*/ 0 w 2239702"/>
              <a:gd name="connsiteY8" fmla="*/ 223970 h 42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702" h="4278200">
                <a:moveTo>
                  <a:pt x="0" y="223970"/>
                </a:moveTo>
                <a:cubicBezTo>
                  <a:pt x="0" y="100275"/>
                  <a:pt x="100275" y="0"/>
                  <a:pt x="223970" y="0"/>
                </a:cubicBezTo>
                <a:lnTo>
                  <a:pt x="2015732" y="0"/>
                </a:lnTo>
                <a:cubicBezTo>
                  <a:pt x="2139427" y="0"/>
                  <a:pt x="2239702" y="100275"/>
                  <a:pt x="2239702" y="223970"/>
                </a:cubicBezTo>
                <a:lnTo>
                  <a:pt x="2239702" y="4054230"/>
                </a:lnTo>
                <a:cubicBezTo>
                  <a:pt x="2239702" y="4177925"/>
                  <a:pt x="2139427" y="4278200"/>
                  <a:pt x="2015732" y="4278200"/>
                </a:cubicBezTo>
                <a:lnTo>
                  <a:pt x="223970" y="4278200"/>
                </a:lnTo>
                <a:cubicBezTo>
                  <a:pt x="100275" y="4278200"/>
                  <a:pt x="0" y="4177925"/>
                  <a:pt x="0" y="4054230"/>
                </a:cubicBezTo>
                <a:lnTo>
                  <a:pt x="0" y="22397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1920" tIns="121920" rIns="121920" bIns="3116660" numCol="1" spcCol="1270" anchor="ctr" anchorCtr="0">
            <a:noAutofit/>
          </a:bodyPr>
          <a:lstStyle/>
          <a:p>
            <a:pPr marL="0" lvl="0" indent="0" algn="ctr" defTabSz="1422400">
              <a:buNone/>
            </a:pPr>
            <a:r>
              <a:rPr lang="en-US" sz="3200" kern="1200" dirty="0"/>
              <a:t>Minimum</a:t>
            </a:r>
          </a:p>
        </p:txBody>
      </p:sp>
      <p:sp>
        <p:nvSpPr>
          <p:cNvPr id="21" name="Freeform: Shape 20">
            <a:extLst>
              <a:ext uri="{FF2B5EF4-FFF2-40B4-BE49-F238E27FC236}">
                <a16:creationId xmlns:a16="http://schemas.microsoft.com/office/drawing/2014/main" id="{C6196F0A-B8DA-4725-A5F2-494C93EC19C9}"/>
              </a:ext>
            </a:extLst>
          </p:cNvPr>
          <p:cNvSpPr/>
          <p:nvPr/>
        </p:nvSpPr>
        <p:spPr>
          <a:xfrm>
            <a:off x="2204542" y="2128271"/>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041" tIns="73976" rIns="86041" bIns="73976" numCol="1" spcCol="1270" anchor="ctr" anchorCtr="0">
            <a:noAutofit/>
          </a:bodyPr>
          <a:lstStyle/>
          <a:p>
            <a:pPr marL="0" lvl="0" indent="0" algn="l" defTabSz="844550">
              <a:buNone/>
            </a:pPr>
            <a:r>
              <a:rPr lang="en-US" sz="1900" kern="1200" dirty="0"/>
              <a:t>R</a:t>
            </a:r>
            <a:r>
              <a:rPr lang="id-ID" sz="1900" kern="1200" dirty="0"/>
              <a:t>ataan </a:t>
            </a:r>
            <a:r>
              <a:rPr lang="id-ID" sz="1900" i="1" kern="1200" dirty="0"/>
              <a:t>return</a:t>
            </a:r>
            <a:r>
              <a:rPr lang="en-US" sz="1900" kern="1200" dirty="0"/>
              <a:t> : </a:t>
            </a:r>
            <a:r>
              <a:rPr lang="id-ID" sz="1900" kern="1200" dirty="0"/>
              <a:t>0.00081</a:t>
            </a:r>
            <a:r>
              <a:rPr lang="en-US" sz="1900" kern="1200" dirty="0"/>
              <a:t>3</a:t>
            </a:r>
          </a:p>
          <a:p>
            <a:pPr marL="0" lvl="0" indent="0" algn="l" defTabSz="844550">
              <a:buNone/>
            </a:pPr>
            <a:r>
              <a:rPr lang="en-US" sz="1900" kern="1200" dirty="0"/>
              <a:t>V</a:t>
            </a:r>
            <a:r>
              <a:rPr lang="id-ID" sz="1900" kern="1200" dirty="0"/>
              <a:t>ariansi</a:t>
            </a:r>
            <a:r>
              <a:rPr lang="en-US" sz="1900" kern="1200" dirty="0"/>
              <a:t> :</a:t>
            </a:r>
            <a:r>
              <a:rPr lang="id-ID" sz="1900" kern="1200" dirty="0"/>
              <a:t> </a:t>
            </a:r>
            <a:endParaRPr lang="en-US" sz="1900" kern="1200" dirty="0"/>
          </a:p>
          <a:p>
            <a:pPr marL="0" lvl="0" indent="0" algn="l" defTabSz="844550">
              <a:buNone/>
            </a:pPr>
            <a:r>
              <a:rPr lang="id-ID" sz="1900" kern="1200" dirty="0"/>
              <a:t>0.00007</a:t>
            </a:r>
            <a:r>
              <a:rPr lang="en-US" sz="1900" kern="1200" dirty="0"/>
              <a:t>2</a:t>
            </a:r>
          </a:p>
        </p:txBody>
      </p:sp>
      <p:sp>
        <p:nvSpPr>
          <p:cNvPr id="22" name="Freeform: Shape 21">
            <a:extLst>
              <a:ext uri="{FF2B5EF4-FFF2-40B4-BE49-F238E27FC236}">
                <a16:creationId xmlns:a16="http://schemas.microsoft.com/office/drawing/2014/main" id="{32AE3AAB-FA5C-48FA-BF62-090705CEB327}"/>
              </a:ext>
            </a:extLst>
          </p:cNvPr>
          <p:cNvSpPr/>
          <p:nvPr/>
        </p:nvSpPr>
        <p:spPr>
          <a:xfrm>
            <a:off x="2204542" y="3616658"/>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041" tIns="73976" rIns="86041" bIns="73976" numCol="1" spcCol="1270" anchor="ctr" anchorCtr="0">
            <a:noAutofit/>
          </a:bodyPr>
          <a:lstStyle/>
          <a:p>
            <a:pPr marL="0" lvl="0" indent="0" algn="l" defTabSz="844550">
              <a:buNone/>
            </a:pPr>
            <a:r>
              <a:rPr lang="en-US" sz="1900" kern="1200" dirty="0"/>
              <a:t>R</a:t>
            </a:r>
            <a:r>
              <a:rPr lang="id-ID" sz="1900" kern="1200" dirty="0"/>
              <a:t>ataan </a:t>
            </a:r>
            <a:r>
              <a:rPr lang="id-ID" sz="1900" i="1" kern="1200" dirty="0"/>
              <a:t>return</a:t>
            </a:r>
            <a:r>
              <a:rPr lang="en-US" sz="1900" kern="1200" dirty="0"/>
              <a:t> </a:t>
            </a:r>
            <a:r>
              <a:rPr lang="en-US" sz="1900" dirty="0"/>
              <a:t>:</a:t>
            </a:r>
            <a:r>
              <a:rPr lang="id-ID" sz="1900" kern="1200" dirty="0"/>
              <a:t>0.00074</a:t>
            </a:r>
            <a:r>
              <a:rPr lang="en-US" sz="1900" kern="1200" dirty="0"/>
              <a:t>7</a:t>
            </a:r>
          </a:p>
          <a:p>
            <a:pPr marL="0" lvl="0" indent="0" algn="l" defTabSz="844550">
              <a:buNone/>
            </a:pPr>
            <a:r>
              <a:rPr lang="en-US" sz="1900" kern="1200" dirty="0"/>
              <a:t>V</a:t>
            </a:r>
            <a:r>
              <a:rPr lang="id-ID" sz="1900" kern="1200" dirty="0"/>
              <a:t>ariansi</a:t>
            </a:r>
            <a:r>
              <a:rPr lang="en-US" sz="1900" kern="1200" dirty="0"/>
              <a:t> :</a:t>
            </a:r>
            <a:r>
              <a:rPr lang="en-US" sz="1900" dirty="0"/>
              <a:t> </a:t>
            </a:r>
          </a:p>
          <a:p>
            <a:pPr marL="0" lvl="0" indent="0" algn="l" defTabSz="844550">
              <a:buNone/>
            </a:pPr>
            <a:r>
              <a:rPr lang="id-ID" sz="1900" kern="1200" dirty="0"/>
              <a:t>0.00005</a:t>
            </a:r>
            <a:r>
              <a:rPr lang="en-US" sz="1900" kern="1200" dirty="0"/>
              <a:t>8</a:t>
            </a:r>
          </a:p>
        </p:txBody>
      </p:sp>
      <p:sp>
        <p:nvSpPr>
          <p:cNvPr id="23" name="Freeform: Shape 22">
            <a:extLst>
              <a:ext uri="{FF2B5EF4-FFF2-40B4-BE49-F238E27FC236}">
                <a16:creationId xmlns:a16="http://schemas.microsoft.com/office/drawing/2014/main" id="{1B70993E-2B03-4D38-90DA-7365112614CD}"/>
              </a:ext>
            </a:extLst>
          </p:cNvPr>
          <p:cNvSpPr/>
          <p:nvPr/>
        </p:nvSpPr>
        <p:spPr>
          <a:xfrm>
            <a:off x="4388252" y="843558"/>
            <a:ext cx="2239702" cy="4278200"/>
          </a:xfrm>
          <a:custGeom>
            <a:avLst/>
            <a:gdLst>
              <a:gd name="connsiteX0" fmla="*/ 0 w 2239702"/>
              <a:gd name="connsiteY0" fmla="*/ 223970 h 4278200"/>
              <a:gd name="connsiteX1" fmla="*/ 223970 w 2239702"/>
              <a:gd name="connsiteY1" fmla="*/ 0 h 4278200"/>
              <a:gd name="connsiteX2" fmla="*/ 2015732 w 2239702"/>
              <a:gd name="connsiteY2" fmla="*/ 0 h 4278200"/>
              <a:gd name="connsiteX3" fmla="*/ 2239702 w 2239702"/>
              <a:gd name="connsiteY3" fmla="*/ 223970 h 4278200"/>
              <a:gd name="connsiteX4" fmla="*/ 2239702 w 2239702"/>
              <a:gd name="connsiteY4" fmla="*/ 4054230 h 4278200"/>
              <a:gd name="connsiteX5" fmla="*/ 2015732 w 2239702"/>
              <a:gd name="connsiteY5" fmla="*/ 4278200 h 4278200"/>
              <a:gd name="connsiteX6" fmla="*/ 223970 w 2239702"/>
              <a:gd name="connsiteY6" fmla="*/ 4278200 h 4278200"/>
              <a:gd name="connsiteX7" fmla="*/ 0 w 2239702"/>
              <a:gd name="connsiteY7" fmla="*/ 4054230 h 4278200"/>
              <a:gd name="connsiteX8" fmla="*/ 0 w 2239702"/>
              <a:gd name="connsiteY8" fmla="*/ 223970 h 42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702" h="4278200">
                <a:moveTo>
                  <a:pt x="0" y="223970"/>
                </a:moveTo>
                <a:cubicBezTo>
                  <a:pt x="0" y="100275"/>
                  <a:pt x="100275" y="0"/>
                  <a:pt x="223970" y="0"/>
                </a:cubicBezTo>
                <a:lnTo>
                  <a:pt x="2015732" y="0"/>
                </a:lnTo>
                <a:cubicBezTo>
                  <a:pt x="2139427" y="0"/>
                  <a:pt x="2239702" y="100275"/>
                  <a:pt x="2239702" y="223970"/>
                </a:cubicBezTo>
                <a:lnTo>
                  <a:pt x="2239702" y="4054230"/>
                </a:lnTo>
                <a:cubicBezTo>
                  <a:pt x="2239702" y="4177925"/>
                  <a:pt x="2139427" y="4278200"/>
                  <a:pt x="2015732" y="4278200"/>
                </a:cubicBezTo>
                <a:lnTo>
                  <a:pt x="223970" y="4278200"/>
                </a:lnTo>
                <a:cubicBezTo>
                  <a:pt x="100275" y="4278200"/>
                  <a:pt x="0" y="4177925"/>
                  <a:pt x="0" y="4054230"/>
                </a:cubicBezTo>
                <a:lnTo>
                  <a:pt x="0" y="22397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1920" tIns="121920" rIns="121920" bIns="3116660" numCol="1" spcCol="1270" anchor="ctr" anchorCtr="0">
            <a:noAutofit/>
          </a:bodyPr>
          <a:lstStyle/>
          <a:p>
            <a:pPr marL="0" lvl="0" indent="0" algn="ctr" defTabSz="1422400">
              <a:buNone/>
            </a:pPr>
            <a:r>
              <a:rPr lang="en-US" sz="3200" kern="1200" dirty="0" err="1"/>
              <a:t>Maksimum</a:t>
            </a:r>
            <a:endParaRPr lang="en-US" sz="3200" kern="1200" dirty="0"/>
          </a:p>
        </p:txBody>
      </p:sp>
      <p:sp>
        <p:nvSpPr>
          <p:cNvPr id="24" name="Freeform: Shape 23">
            <a:extLst>
              <a:ext uri="{FF2B5EF4-FFF2-40B4-BE49-F238E27FC236}">
                <a16:creationId xmlns:a16="http://schemas.microsoft.com/office/drawing/2014/main" id="{8E8E6F94-1CA5-4E0D-9F80-C888B2AC61E6}"/>
              </a:ext>
            </a:extLst>
          </p:cNvPr>
          <p:cNvSpPr/>
          <p:nvPr/>
        </p:nvSpPr>
        <p:spPr>
          <a:xfrm>
            <a:off x="4612222" y="2128271"/>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041" tIns="73976" rIns="86041" bIns="73976" numCol="1" spcCol="1270" anchor="ctr" anchorCtr="0">
            <a:noAutofit/>
          </a:bodyPr>
          <a:lstStyle/>
          <a:p>
            <a:pPr marL="0" lvl="0" indent="0" algn="l" defTabSz="844550">
              <a:buNone/>
            </a:pPr>
            <a:r>
              <a:rPr lang="en-US" sz="1900" kern="1200" dirty="0"/>
              <a:t>R</a:t>
            </a:r>
            <a:r>
              <a:rPr lang="id-ID" sz="1900" kern="1200" dirty="0"/>
              <a:t>ataan </a:t>
            </a:r>
            <a:r>
              <a:rPr lang="id-ID" sz="1900" i="1" kern="1200" dirty="0"/>
              <a:t>return</a:t>
            </a:r>
            <a:r>
              <a:rPr lang="en-US" sz="1900" kern="1200" dirty="0"/>
              <a:t> : </a:t>
            </a:r>
            <a:r>
              <a:rPr lang="id-ID" sz="1900" kern="1200" dirty="0"/>
              <a:t>0.00199</a:t>
            </a:r>
            <a:r>
              <a:rPr lang="en-US" sz="1900" kern="1200" dirty="0"/>
              <a:t>8</a:t>
            </a:r>
          </a:p>
          <a:p>
            <a:pPr marL="0" lvl="0" indent="0" algn="l" defTabSz="844550">
              <a:buNone/>
            </a:pPr>
            <a:r>
              <a:rPr lang="en-US" sz="1900" kern="1200" dirty="0"/>
              <a:t>V</a:t>
            </a:r>
            <a:r>
              <a:rPr lang="id-ID" sz="1900" kern="1200" dirty="0"/>
              <a:t>ariansi</a:t>
            </a:r>
            <a:r>
              <a:rPr lang="en-US" sz="1900" kern="1200" dirty="0"/>
              <a:t> :</a:t>
            </a:r>
            <a:endParaRPr lang="en-US" sz="1900" dirty="0"/>
          </a:p>
          <a:p>
            <a:pPr marL="0" lvl="0" indent="0" algn="l" defTabSz="844550">
              <a:buNone/>
            </a:pPr>
            <a:r>
              <a:rPr lang="id-ID" sz="1900" kern="1200" dirty="0"/>
              <a:t>0.001525</a:t>
            </a:r>
            <a:endParaRPr lang="en-US" sz="1900" kern="1200" dirty="0"/>
          </a:p>
        </p:txBody>
      </p:sp>
      <p:sp>
        <p:nvSpPr>
          <p:cNvPr id="25" name="Freeform: Shape 24">
            <a:extLst>
              <a:ext uri="{FF2B5EF4-FFF2-40B4-BE49-F238E27FC236}">
                <a16:creationId xmlns:a16="http://schemas.microsoft.com/office/drawing/2014/main" id="{834755BE-D7EE-4980-B36F-4DFDEA291B4B}"/>
              </a:ext>
            </a:extLst>
          </p:cNvPr>
          <p:cNvSpPr/>
          <p:nvPr/>
        </p:nvSpPr>
        <p:spPr>
          <a:xfrm>
            <a:off x="4612222" y="3616658"/>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041" tIns="73976" rIns="86041" bIns="73976" numCol="1" spcCol="1270" anchor="ctr" anchorCtr="0">
            <a:noAutofit/>
          </a:bodyPr>
          <a:lstStyle/>
          <a:p>
            <a:pPr marL="0" lvl="0" indent="0" algn="l" defTabSz="844550">
              <a:buNone/>
            </a:pPr>
            <a:r>
              <a:rPr lang="en-US" sz="1900" kern="1200" dirty="0"/>
              <a:t>R</a:t>
            </a:r>
            <a:r>
              <a:rPr lang="id-ID" sz="1900" kern="1200" dirty="0"/>
              <a:t>ataan </a:t>
            </a:r>
            <a:r>
              <a:rPr lang="id-ID" sz="1900" i="1" kern="1200" dirty="0"/>
              <a:t>return</a:t>
            </a:r>
            <a:r>
              <a:rPr lang="en-US" sz="1900" kern="1200" dirty="0"/>
              <a:t> : </a:t>
            </a:r>
            <a:r>
              <a:rPr lang="id-ID" sz="1900" kern="1200" dirty="0"/>
              <a:t>0.00181</a:t>
            </a:r>
            <a:r>
              <a:rPr lang="en-US" sz="1900" kern="1200" dirty="0"/>
              <a:t>4</a:t>
            </a:r>
          </a:p>
          <a:p>
            <a:pPr marL="0" lvl="0" indent="0" algn="l" defTabSz="844550">
              <a:buNone/>
            </a:pPr>
            <a:r>
              <a:rPr lang="en-US" sz="1900" kern="1200" dirty="0"/>
              <a:t>V</a:t>
            </a:r>
            <a:r>
              <a:rPr lang="id-ID" sz="1900" kern="1200" dirty="0"/>
              <a:t>ariansi</a:t>
            </a:r>
            <a:r>
              <a:rPr lang="en-US" sz="1900" kern="1200" dirty="0"/>
              <a:t> :</a:t>
            </a:r>
            <a:endParaRPr lang="en-US" sz="1900" dirty="0"/>
          </a:p>
          <a:p>
            <a:pPr marL="0" lvl="0" indent="0" algn="l" defTabSz="844550">
              <a:buNone/>
            </a:pPr>
            <a:r>
              <a:rPr lang="id-ID" sz="1900" kern="1200" dirty="0"/>
              <a:t>0.001235</a:t>
            </a:r>
            <a:endParaRPr lang="en-US" sz="1900" kern="1200" dirty="0"/>
          </a:p>
        </p:txBody>
      </p:sp>
      <p:sp>
        <p:nvSpPr>
          <p:cNvPr id="26" name="Freeform: Shape 25">
            <a:extLst>
              <a:ext uri="{FF2B5EF4-FFF2-40B4-BE49-F238E27FC236}">
                <a16:creationId xmlns:a16="http://schemas.microsoft.com/office/drawing/2014/main" id="{9BC916A5-9C44-40C0-8DD7-EF7A3301F912}"/>
              </a:ext>
            </a:extLst>
          </p:cNvPr>
          <p:cNvSpPr/>
          <p:nvPr/>
        </p:nvSpPr>
        <p:spPr>
          <a:xfrm>
            <a:off x="6796793" y="843558"/>
            <a:ext cx="2239702" cy="4278200"/>
          </a:xfrm>
          <a:custGeom>
            <a:avLst/>
            <a:gdLst>
              <a:gd name="connsiteX0" fmla="*/ 0 w 2239702"/>
              <a:gd name="connsiteY0" fmla="*/ 223970 h 4278200"/>
              <a:gd name="connsiteX1" fmla="*/ 223970 w 2239702"/>
              <a:gd name="connsiteY1" fmla="*/ 0 h 4278200"/>
              <a:gd name="connsiteX2" fmla="*/ 2015732 w 2239702"/>
              <a:gd name="connsiteY2" fmla="*/ 0 h 4278200"/>
              <a:gd name="connsiteX3" fmla="*/ 2239702 w 2239702"/>
              <a:gd name="connsiteY3" fmla="*/ 223970 h 4278200"/>
              <a:gd name="connsiteX4" fmla="*/ 2239702 w 2239702"/>
              <a:gd name="connsiteY4" fmla="*/ 4054230 h 4278200"/>
              <a:gd name="connsiteX5" fmla="*/ 2015732 w 2239702"/>
              <a:gd name="connsiteY5" fmla="*/ 4278200 h 4278200"/>
              <a:gd name="connsiteX6" fmla="*/ 223970 w 2239702"/>
              <a:gd name="connsiteY6" fmla="*/ 4278200 h 4278200"/>
              <a:gd name="connsiteX7" fmla="*/ 0 w 2239702"/>
              <a:gd name="connsiteY7" fmla="*/ 4054230 h 4278200"/>
              <a:gd name="connsiteX8" fmla="*/ 0 w 2239702"/>
              <a:gd name="connsiteY8" fmla="*/ 223970 h 42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702" h="4278200">
                <a:moveTo>
                  <a:pt x="0" y="223970"/>
                </a:moveTo>
                <a:cubicBezTo>
                  <a:pt x="0" y="100275"/>
                  <a:pt x="100275" y="0"/>
                  <a:pt x="223970" y="0"/>
                </a:cubicBezTo>
                <a:lnTo>
                  <a:pt x="2015732" y="0"/>
                </a:lnTo>
                <a:cubicBezTo>
                  <a:pt x="2139427" y="0"/>
                  <a:pt x="2239702" y="100275"/>
                  <a:pt x="2239702" y="223970"/>
                </a:cubicBezTo>
                <a:lnTo>
                  <a:pt x="2239702" y="4054230"/>
                </a:lnTo>
                <a:cubicBezTo>
                  <a:pt x="2239702" y="4177925"/>
                  <a:pt x="2139427" y="4278200"/>
                  <a:pt x="2015732" y="4278200"/>
                </a:cubicBezTo>
                <a:lnTo>
                  <a:pt x="223970" y="4278200"/>
                </a:lnTo>
                <a:cubicBezTo>
                  <a:pt x="100275" y="4278200"/>
                  <a:pt x="0" y="4177925"/>
                  <a:pt x="0" y="4054230"/>
                </a:cubicBezTo>
                <a:lnTo>
                  <a:pt x="0" y="22397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1920" tIns="121920" rIns="121920" bIns="3116660" numCol="1" spcCol="1270" anchor="ctr" anchorCtr="0">
            <a:noAutofit/>
          </a:bodyPr>
          <a:lstStyle/>
          <a:p>
            <a:pPr marL="0" lvl="0" indent="0" algn="ctr" defTabSz="1422400">
              <a:buNone/>
            </a:pPr>
            <a:r>
              <a:rPr lang="en-US" sz="3200" kern="1200" dirty="0"/>
              <a:t>Optimum</a:t>
            </a:r>
          </a:p>
        </p:txBody>
      </p:sp>
      <p:sp>
        <p:nvSpPr>
          <p:cNvPr id="27" name="Freeform: Shape 26">
            <a:extLst>
              <a:ext uri="{FF2B5EF4-FFF2-40B4-BE49-F238E27FC236}">
                <a16:creationId xmlns:a16="http://schemas.microsoft.com/office/drawing/2014/main" id="{D92E0480-4B1E-4891-840E-2FB770D0620F}"/>
              </a:ext>
            </a:extLst>
          </p:cNvPr>
          <p:cNvSpPr/>
          <p:nvPr/>
        </p:nvSpPr>
        <p:spPr>
          <a:xfrm>
            <a:off x="7019902" y="2128271"/>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041" tIns="73976" rIns="86041" bIns="73976" numCol="1" spcCol="1270" anchor="ctr" anchorCtr="0">
            <a:noAutofit/>
          </a:bodyPr>
          <a:lstStyle/>
          <a:p>
            <a:pPr marL="0" lvl="0" indent="0" algn="l" defTabSz="844550">
              <a:buNone/>
            </a:pPr>
            <a:r>
              <a:rPr lang="en-US" sz="1900" kern="1200" dirty="0"/>
              <a:t>R</a:t>
            </a:r>
            <a:r>
              <a:rPr lang="id-ID" sz="1900" kern="1200" dirty="0"/>
              <a:t>ataan </a:t>
            </a:r>
            <a:r>
              <a:rPr lang="id-ID" sz="1900" i="1" kern="1200" dirty="0"/>
              <a:t>return</a:t>
            </a:r>
            <a:r>
              <a:rPr lang="en-US" sz="1900" kern="1200" dirty="0"/>
              <a:t> : </a:t>
            </a:r>
            <a:r>
              <a:rPr lang="id-ID" sz="1900" kern="1200" dirty="0"/>
              <a:t>0.000976</a:t>
            </a:r>
            <a:endParaRPr lang="en-US" sz="1900" kern="1200" dirty="0"/>
          </a:p>
          <a:p>
            <a:pPr marL="0" lvl="0" indent="0" algn="l" defTabSz="844550">
              <a:buNone/>
            </a:pPr>
            <a:r>
              <a:rPr lang="en-US" sz="1900" kern="1200" dirty="0"/>
              <a:t>V</a:t>
            </a:r>
            <a:r>
              <a:rPr lang="id-ID" sz="1900" kern="1200" dirty="0"/>
              <a:t>ariansi</a:t>
            </a:r>
            <a:r>
              <a:rPr lang="en-US" sz="1900" kern="1200" dirty="0"/>
              <a:t> :</a:t>
            </a:r>
            <a:endParaRPr lang="en-US" sz="1900" dirty="0"/>
          </a:p>
          <a:p>
            <a:pPr marL="0" lvl="0" indent="0" algn="l" defTabSz="844550">
              <a:buNone/>
            </a:pPr>
            <a:r>
              <a:rPr lang="id-ID" sz="1900" kern="1200" dirty="0"/>
              <a:t>0.000077</a:t>
            </a:r>
            <a:endParaRPr lang="en-US" sz="1900" kern="1200" dirty="0"/>
          </a:p>
        </p:txBody>
      </p:sp>
      <p:sp>
        <p:nvSpPr>
          <p:cNvPr id="28" name="Freeform: Shape 27">
            <a:extLst>
              <a:ext uri="{FF2B5EF4-FFF2-40B4-BE49-F238E27FC236}">
                <a16:creationId xmlns:a16="http://schemas.microsoft.com/office/drawing/2014/main" id="{3EF82012-CEB0-4ED4-9DF3-55645188F5C9}"/>
              </a:ext>
            </a:extLst>
          </p:cNvPr>
          <p:cNvSpPr/>
          <p:nvPr/>
        </p:nvSpPr>
        <p:spPr>
          <a:xfrm>
            <a:off x="7019902" y="3616658"/>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041" tIns="73976" rIns="86041" bIns="73976" numCol="1" spcCol="1270" anchor="ctr" anchorCtr="0">
            <a:noAutofit/>
          </a:bodyPr>
          <a:lstStyle/>
          <a:p>
            <a:pPr marL="0" lvl="0" indent="0" algn="l" defTabSz="844550">
              <a:buNone/>
            </a:pPr>
            <a:r>
              <a:rPr lang="en-US" sz="1900" kern="1200" dirty="0"/>
              <a:t>R</a:t>
            </a:r>
            <a:r>
              <a:rPr lang="id-ID" sz="1900" kern="1200" dirty="0"/>
              <a:t>ataan </a:t>
            </a:r>
            <a:r>
              <a:rPr lang="id-ID" sz="1900" i="1" kern="1200" dirty="0"/>
              <a:t>return</a:t>
            </a:r>
            <a:r>
              <a:rPr lang="en-US" sz="1900" kern="1200" dirty="0"/>
              <a:t> : </a:t>
            </a:r>
            <a:r>
              <a:rPr lang="id-ID" sz="1900" kern="1200" dirty="0"/>
              <a:t>0.000894</a:t>
            </a:r>
            <a:endParaRPr lang="en-US" sz="1900" kern="1200" dirty="0"/>
          </a:p>
          <a:p>
            <a:pPr marL="0" lvl="0" indent="0" algn="l" defTabSz="844550">
              <a:buNone/>
            </a:pPr>
            <a:r>
              <a:rPr lang="en-US" sz="1900" kern="1200" dirty="0"/>
              <a:t>V</a:t>
            </a:r>
            <a:r>
              <a:rPr lang="id-ID" sz="1900" kern="1200" dirty="0"/>
              <a:t>ariansi</a:t>
            </a:r>
            <a:r>
              <a:rPr lang="en-US" sz="1900" kern="1200" dirty="0"/>
              <a:t> :</a:t>
            </a:r>
            <a:endParaRPr lang="en-US" sz="1900" dirty="0"/>
          </a:p>
          <a:p>
            <a:pPr marL="0" lvl="0" indent="0" algn="l" defTabSz="844550">
              <a:buNone/>
            </a:pPr>
            <a:r>
              <a:rPr lang="id-ID" sz="1900" kern="1200" dirty="0"/>
              <a:t>0.00006</a:t>
            </a:r>
            <a:r>
              <a:rPr lang="en-US" sz="1900" kern="1200" dirty="0"/>
              <a:t>3</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
        <p:nvSpPr>
          <p:cNvPr id="6" name="Rectangle 5"/>
          <p:cNvSpPr/>
          <p:nvPr/>
        </p:nvSpPr>
        <p:spPr>
          <a:xfrm>
            <a:off x="1907704" y="207514"/>
            <a:ext cx="6907253" cy="636043"/>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tx1">
                  <a:lumMod val="75000"/>
                  <a:lumOff val="25000"/>
                </a:schemeClr>
              </a:solidFill>
            </a:endParaRPr>
          </a:p>
        </p:txBody>
      </p:sp>
      <p:sp>
        <p:nvSpPr>
          <p:cNvPr id="7" name="Text Placeholder 1"/>
          <p:cNvSpPr txBox="1">
            <a:spLocks/>
          </p:cNvSpPr>
          <p:nvPr/>
        </p:nvSpPr>
        <p:spPr>
          <a:xfrm>
            <a:off x="1907704" y="156357"/>
            <a:ext cx="5112198" cy="543185"/>
          </a:xfrm>
          <a:prstGeom prst="rect">
            <a:avLst/>
          </a:prstGeom>
          <a:noFill/>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latinLnBrk="0">
              <a:spcBef>
                <a:spcPts val="0"/>
              </a:spcBef>
              <a:buNone/>
            </a:pPr>
            <a:r>
              <a:rPr lang="en-US" sz="2000" b="1" dirty="0"/>
              <a:t>Return dan </a:t>
            </a:r>
            <a:r>
              <a:rPr lang="en-US" sz="2000" b="1" dirty="0" err="1"/>
              <a:t>Variansi</a:t>
            </a:r>
            <a:r>
              <a:rPr lang="en-US" sz="2000" b="1" dirty="0"/>
              <a:t> </a:t>
            </a:r>
            <a:r>
              <a:rPr lang="en-US" sz="2000" b="1" dirty="0" err="1"/>
              <a:t>Portofolio</a:t>
            </a:r>
            <a:r>
              <a:rPr lang="en-US" sz="2000" b="1" dirty="0"/>
              <a:t> </a:t>
            </a:r>
            <a:r>
              <a:rPr lang="en-US" sz="2000" b="1" dirty="0" err="1"/>
              <a:t>Investasi</a:t>
            </a:r>
            <a:r>
              <a:rPr lang="en-US" sz="2000" b="1" dirty="0"/>
              <a:t> Saham </a:t>
            </a:r>
            <a:r>
              <a:rPr lang="en-US" sz="2000" b="1" dirty="0" err="1"/>
              <a:t>Sebelum</a:t>
            </a:r>
            <a:r>
              <a:rPr lang="en-US" sz="2000" b="1" dirty="0"/>
              <a:t> </a:t>
            </a:r>
            <a:r>
              <a:rPr lang="en-US" sz="2000" b="1" dirty="0" err="1"/>
              <a:t>Pandemi</a:t>
            </a:r>
            <a:r>
              <a:rPr lang="en-US" sz="2000" b="1" dirty="0"/>
              <a:t> Covid-19</a:t>
            </a:r>
            <a:endParaRPr lang="en-US" sz="2000" dirty="0"/>
          </a:p>
        </p:txBody>
      </p:sp>
      <p:sp>
        <p:nvSpPr>
          <p:cNvPr id="4" name="Rectangle 3"/>
          <p:cNvSpPr/>
          <p:nvPr/>
        </p:nvSpPr>
        <p:spPr>
          <a:xfrm>
            <a:off x="6838564" y="76257"/>
            <a:ext cx="2305435" cy="623285"/>
          </a:xfrm>
          <a:prstGeom prst="rect">
            <a:avLst/>
          </a:prstGeom>
          <a:solidFill>
            <a:srgbClr val="CDE3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tx1">
                  <a:lumMod val="75000"/>
                  <a:lumOff val="25000"/>
                </a:schemeClr>
              </a:solidFill>
            </a:endParaRPr>
          </a:p>
        </p:txBody>
      </p:sp>
      <p:sp>
        <p:nvSpPr>
          <p:cNvPr id="17" name="Pentagon 6">
            <a:extLst>
              <a:ext uri="{FF2B5EF4-FFF2-40B4-BE49-F238E27FC236}">
                <a16:creationId xmlns:a16="http://schemas.microsoft.com/office/drawing/2014/main" id="{4B1E482C-A940-47EB-BDBA-0C6B9E49D1C5}"/>
              </a:ext>
            </a:extLst>
          </p:cNvPr>
          <p:cNvSpPr/>
          <p:nvPr/>
        </p:nvSpPr>
        <p:spPr>
          <a:xfrm>
            <a:off x="35496" y="2499742"/>
            <a:ext cx="1835696" cy="510686"/>
          </a:xfrm>
          <a:prstGeom prst="homePlate">
            <a:avLst>
              <a:gd name="adj" fmla="val 35119"/>
            </a:avLst>
          </a:prstGeom>
          <a:solidFill>
            <a:srgbClr val="CDE3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err="1">
                <a:solidFill>
                  <a:schemeClr val="tx1"/>
                </a:solidFill>
              </a:rPr>
              <a:t>Tanpa</a:t>
            </a:r>
            <a:endParaRPr lang="en-US" altLang="ko-KR" sz="1400" dirty="0">
              <a:solidFill>
                <a:schemeClr val="tx1"/>
              </a:solidFill>
            </a:endParaRPr>
          </a:p>
          <a:p>
            <a:pPr algn="ctr" latinLnBrk="0"/>
            <a:r>
              <a:rPr lang="en-US" altLang="ko-KR" sz="1400" dirty="0" err="1">
                <a:solidFill>
                  <a:schemeClr val="tx1"/>
                </a:solidFill>
              </a:rPr>
              <a:t>Aset</a:t>
            </a:r>
            <a:r>
              <a:rPr lang="en-US" altLang="ko-KR" sz="1400" dirty="0">
                <a:solidFill>
                  <a:schemeClr val="tx1"/>
                </a:solidFill>
              </a:rPr>
              <a:t> </a:t>
            </a:r>
            <a:r>
              <a:rPr lang="en-US" altLang="ko-KR" sz="1400" dirty="0" err="1">
                <a:solidFill>
                  <a:schemeClr val="tx1"/>
                </a:solidFill>
              </a:rPr>
              <a:t>Bebas</a:t>
            </a:r>
            <a:r>
              <a:rPr lang="en-US" altLang="ko-KR" sz="1400" dirty="0">
                <a:solidFill>
                  <a:schemeClr val="tx1"/>
                </a:solidFill>
              </a:rPr>
              <a:t> </a:t>
            </a:r>
            <a:r>
              <a:rPr lang="en-US" altLang="ko-KR" sz="1400" dirty="0" err="1">
                <a:solidFill>
                  <a:schemeClr val="tx1"/>
                </a:solidFill>
              </a:rPr>
              <a:t>Risiko</a:t>
            </a:r>
            <a:endParaRPr lang="ko-KR" altLang="en-US" sz="1400" dirty="0">
              <a:solidFill>
                <a:schemeClr val="tx1"/>
              </a:solidFill>
            </a:endParaRPr>
          </a:p>
        </p:txBody>
      </p:sp>
      <p:sp>
        <p:nvSpPr>
          <p:cNvPr id="18" name="Pentagon 6">
            <a:extLst>
              <a:ext uri="{FF2B5EF4-FFF2-40B4-BE49-F238E27FC236}">
                <a16:creationId xmlns:a16="http://schemas.microsoft.com/office/drawing/2014/main" id="{A8E387B1-35D7-4A68-8C2E-F6837A7911E9}"/>
              </a:ext>
            </a:extLst>
          </p:cNvPr>
          <p:cNvSpPr/>
          <p:nvPr/>
        </p:nvSpPr>
        <p:spPr>
          <a:xfrm>
            <a:off x="84169" y="3977438"/>
            <a:ext cx="1835696" cy="510686"/>
          </a:xfrm>
          <a:prstGeom prst="homePlate">
            <a:avLst>
              <a:gd name="adj" fmla="val 35119"/>
            </a:avLst>
          </a:prstGeom>
          <a:solidFill>
            <a:srgbClr val="CDE3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err="1">
                <a:solidFill>
                  <a:schemeClr val="tx1"/>
                </a:solidFill>
              </a:rPr>
              <a:t>Dengan</a:t>
            </a:r>
            <a:r>
              <a:rPr lang="en-US" altLang="ko-KR" sz="1400" dirty="0">
                <a:solidFill>
                  <a:schemeClr val="tx1"/>
                </a:solidFill>
              </a:rPr>
              <a:t> </a:t>
            </a:r>
          </a:p>
          <a:p>
            <a:pPr algn="ctr" latinLnBrk="0"/>
            <a:r>
              <a:rPr lang="en-US" altLang="ko-KR" sz="1400" dirty="0" err="1">
                <a:solidFill>
                  <a:schemeClr val="tx1"/>
                </a:solidFill>
              </a:rPr>
              <a:t>Aset</a:t>
            </a:r>
            <a:r>
              <a:rPr lang="en-US" altLang="ko-KR" sz="1400" dirty="0">
                <a:solidFill>
                  <a:schemeClr val="tx1"/>
                </a:solidFill>
              </a:rPr>
              <a:t> </a:t>
            </a:r>
            <a:r>
              <a:rPr lang="en-US" altLang="ko-KR" sz="1400" dirty="0" err="1">
                <a:solidFill>
                  <a:schemeClr val="tx1"/>
                </a:solidFill>
              </a:rPr>
              <a:t>Bebas</a:t>
            </a:r>
            <a:r>
              <a:rPr lang="en-US" altLang="ko-KR" sz="1400" dirty="0">
                <a:solidFill>
                  <a:schemeClr val="tx1"/>
                </a:solidFill>
              </a:rPr>
              <a:t> </a:t>
            </a:r>
            <a:r>
              <a:rPr lang="en-US" altLang="ko-KR" sz="1400" dirty="0" err="1">
                <a:solidFill>
                  <a:schemeClr val="tx1"/>
                </a:solidFill>
              </a:rPr>
              <a:t>Risiko</a:t>
            </a:r>
            <a:endParaRPr lang="ko-KR" altLang="en-US" sz="1400" dirty="0">
              <a:solidFill>
                <a:schemeClr val="tx1"/>
              </a:solidFill>
            </a:endParaRPr>
          </a:p>
        </p:txBody>
      </p:sp>
    </p:spTree>
    <p:extLst>
      <p:ext uri="{BB962C8B-B14F-4D97-AF65-F5344CB8AC3E}">
        <p14:creationId xmlns:p14="http://schemas.microsoft.com/office/powerpoint/2010/main" val="80665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5" grpId="0" animBg="1"/>
      <p:bldP spid="27" grpId="0" animBg="1"/>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BEB50C5E-4E48-4771-8FEE-0ED0CD0EC133}"/>
              </a:ext>
            </a:extLst>
          </p:cNvPr>
          <p:cNvSpPr/>
          <p:nvPr/>
        </p:nvSpPr>
        <p:spPr>
          <a:xfrm>
            <a:off x="1979721" y="843558"/>
            <a:ext cx="2239702" cy="4278200"/>
          </a:xfrm>
          <a:custGeom>
            <a:avLst/>
            <a:gdLst>
              <a:gd name="connsiteX0" fmla="*/ 0 w 2239702"/>
              <a:gd name="connsiteY0" fmla="*/ 223970 h 4278200"/>
              <a:gd name="connsiteX1" fmla="*/ 223970 w 2239702"/>
              <a:gd name="connsiteY1" fmla="*/ 0 h 4278200"/>
              <a:gd name="connsiteX2" fmla="*/ 2015732 w 2239702"/>
              <a:gd name="connsiteY2" fmla="*/ 0 h 4278200"/>
              <a:gd name="connsiteX3" fmla="*/ 2239702 w 2239702"/>
              <a:gd name="connsiteY3" fmla="*/ 223970 h 4278200"/>
              <a:gd name="connsiteX4" fmla="*/ 2239702 w 2239702"/>
              <a:gd name="connsiteY4" fmla="*/ 4054230 h 4278200"/>
              <a:gd name="connsiteX5" fmla="*/ 2015732 w 2239702"/>
              <a:gd name="connsiteY5" fmla="*/ 4278200 h 4278200"/>
              <a:gd name="connsiteX6" fmla="*/ 223970 w 2239702"/>
              <a:gd name="connsiteY6" fmla="*/ 4278200 h 4278200"/>
              <a:gd name="connsiteX7" fmla="*/ 0 w 2239702"/>
              <a:gd name="connsiteY7" fmla="*/ 4054230 h 4278200"/>
              <a:gd name="connsiteX8" fmla="*/ 0 w 2239702"/>
              <a:gd name="connsiteY8" fmla="*/ 223970 h 42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702" h="4278200">
                <a:moveTo>
                  <a:pt x="0" y="223970"/>
                </a:moveTo>
                <a:cubicBezTo>
                  <a:pt x="0" y="100275"/>
                  <a:pt x="100275" y="0"/>
                  <a:pt x="223970" y="0"/>
                </a:cubicBezTo>
                <a:lnTo>
                  <a:pt x="2015732" y="0"/>
                </a:lnTo>
                <a:cubicBezTo>
                  <a:pt x="2139427" y="0"/>
                  <a:pt x="2239702" y="100275"/>
                  <a:pt x="2239702" y="223970"/>
                </a:cubicBezTo>
                <a:lnTo>
                  <a:pt x="2239702" y="4054230"/>
                </a:lnTo>
                <a:cubicBezTo>
                  <a:pt x="2239702" y="4177925"/>
                  <a:pt x="2139427" y="4278200"/>
                  <a:pt x="2015732" y="4278200"/>
                </a:cubicBezTo>
                <a:lnTo>
                  <a:pt x="223970" y="4278200"/>
                </a:lnTo>
                <a:cubicBezTo>
                  <a:pt x="100275" y="4278200"/>
                  <a:pt x="0" y="4177925"/>
                  <a:pt x="0" y="4054230"/>
                </a:cubicBezTo>
                <a:lnTo>
                  <a:pt x="0" y="22397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1920" tIns="121920" rIns="121920" bIns="3116660" numCol="1" spcCol="1270" anchor="ctr" anchorCtr="0">
            <a:noAutofit/>
          </a:bodyPr>
          <a:lstStyle/>
          <a:p>
            <a:pPr marL="0" lvl="0" indent="0" algn="ctr" defTabSz="1422400">
              <a:lnSpc>
                <a:spcPct val="90000"/>
              </a:lnSpc>
              <a:spcBef>
                <a:spcPct val="0"/>
              </a:spcBef>
              <a:spcAft>
                <a:spcPct val="35000"/>
              </a:spcAft>
              <a:buNone/>
            </a:pPr>
            <a:r>
              <a:rPr lang="en-US" sz="3200" kern="1200" dirty="0"/>
              <a:t>Minimum</a:t>
            </a:r>
          </a:p>
        </p:txBody>
      </p:sp>
      <p:sp>
        <p:nvSpPr>
          <p:cNvPr id="8" name="Freeform: Shape 7">
            <a:extLst>
              <a:ext uri="{FF2B5EF4-FFF2-40B4-BE49-F238E27FC236}">
                <a16:creationId xmlns:a16="http://schemas.microsoft.com/office/drawing/2014/main" id="{DFF76A03-9DE3-4A31-B1E0-074DB6AD6F93}"/>
              </a:ext>
            </a:extLst>
          </p:cNvPr>
          <p:cNvSpPr/>
          <p:nvPr/>
        </p:nvSpPr>
        <p:spPr>
          <a:xfrm>
            <a:off x="2204542" y="2128271"/>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801" tIns="62546" rIns="70801" bIns="62546" numCol="1" spcCol="1270" anchor="ctr" anchorCtr="0">
            <a:noAutofit/>
          </a:bodyPr>
          <a:lstStyle/>
          <a:p>
            <a:pPr marL="0" lvl="0" indent="0" algn="l" defTabSz="577850">
              <a:lnSpc>
                <a:spcPct val="90000"/>
              </a:lnSpc>
              <a:spcBef>
                <a:spcPct val="0"/>
              </a:spcBef>
              <a:spcAft>
                <a:spcPct val="35000"/>
              </a:spcAft>
              <a:buNone/>
            </a:pPr>
            <a:r>
              <a:rPr lang="en-US" sz="1300" b="1" i="0" u="none" kern="1200" dirty="0"/>
              <a:t>ICBP : </a:t>
            </a:r>
            <a:r>
              <a:rPr lang="id-ID" sz="1300" b="1" i="0" u="none" kern="1200" dirty="0"/>
              <a:t>0.2370</a:t>
            </a:r>
            <a:endParaRPr lang="en-US" sz="1300" b="0" i="0" u="none" kern="1200" dirty="0"/>
          </a:p>
          <a:p>
            <a:pPr marL="0" lvl="0" indent="0" algn="l" defTabSz="577850" rtl="0">
              <a:lnSpc>
                <a:spcPct val="90000"/>
              </a:lnSpc>
              <a:spcBef>
                <a:spcPct val="0"/>
              </a:spcBef>
              <a:spcAft>
                <a:spcPct val="35000"/>
              </a:spcAft>
              <a:buNone/>
            </a:pPr>
            <a:r>
              <a:rPr lang="en-US" sz="1300" b="1" i="0" u="none" kern="1200" dirty="0"/>
              <a:t>GIAA : </a:t>
            </a:r>
            <a:r>
              <a:rPr lang="id-ID" sz="1300" b="1" i="0" u="none" kern="1200" dirty="0"/>
              <a:t>0.0419</a:t>
            </a:r>
            <a:endParaRPr lang="en-US" sz="1300" b="0" i="0" u="none" kern="1200" dirty="0"/>
          </a:p>
          <a:p>
            <a:pPr marL="0" lvl="0" indent="0" algn="l" defTabSz="577850" rtl="0">
              <a:lnSpc>
                <a:spcPct val="90000"/>
              </a:lnSpc>
              <a:spcBef>
                <a:spcPct val="0"/>
              </a:spcBef>
              <a:spcAft>
                <a:spcPct val="35000"/>
              </a:spcAft>
              <a:buNone/>
            </a:pPr>
            <a:r>
              <a:rPr lang="en-US" sz="1300" b="1" i="0" u="none" kern="1200" dirty="0"/>
              <a:t>BBCA : </a:t>
            </a:r>
            <a:r>
              <a:rPr lang="id-ID" sz="1300" b="1" i="0" u="none" kern="1200" dirty="0"/>
              <a:t>0.6686</a:t>
            </a:r>
            <a:endParaRPr lang="en-US" sz="1300" b="0" i="0" u="none" kern="1200" dirty="0"/>
          </a:p>
          <a:p>
            <a:pPr marL="0" lvl="0" indent="0" algn="l" defTabSz="577850" rtl="0">
              <a:lnSpc>
                <a:spcPct val="90000"/>
              </a:lnSpc>
              <a:spcBef>
                <a:spcPct val="0"/>
              </a:spcBef>
              <a:spcAft>
                <a:spcPct val="35000"/>
              </a:spcAft>
              <a:buNone/>
            </a:pPr>
            <a:r>
              <a:rPr lang="en-US" sz="1300" b="1" i="0" u="none" kern="1200" dirty="0"/>
              <a:t>ANTM : </a:t>
            </a:r>
            <a:r>
              <a:rPr lang="id-ID" sz="1300" b="1" i="0" u="none" kern="1200" dirty="0"/>
              <a:t>0.0246</a:t>
            </a:r>
            <a:endParaRPr lang="en-US" sz="1300" b="0" i="0" u="none" kern="1200" dirty="0"/>
          </a:p>
          <a:p>
            <a:pPr marL="0" lvl="0" indent="0" algn="l" defTabSz="577850" rtl="0">
              <a:lnSpc>
                <a:spcPct val="90000"/>
              </a:lnSpc>
              <a:spcBef>
                <a:spcPct val="0"/>
              </a:spcBef>
              <a:spcAft>
                <a:spcPct val="35000"/>
              </a:spcAft>
              <a:buNone/>
            </a:pPr>
            <a:r>
              <a:rPr lang="en-US" sz="1300" b="1" i="0" u="none" kern="1200" dirty="0"/>
              <a:t>KLBF : </a:t>
            </a:r>
            <a:r>
              <a:rPr lang="id-ID" sz="1300" b="1" i="0" u="none" kern="1200" dirty="0"/>
              <a:t>0.0280</a:t>
            </a:r>
            <a:endParaRPr lang="en-US" sz="1300" kern="1200" dirty="0"/>
          </a:p>
        </p:txBody>
      </p:sp>
      <p:sp>
        <p:nvSpPr>
          <p:cNvPr id="12" name="Freeform: Shape 11">
            <a:extLst>
              <a:ext uri="{FF2B5EF4-FFF2-40B4-BE49-F238E27FC236}">
                <a16:creationId xmlns:a16="http://schemas.microsoft.com/office/drawing/2014/main" id="{63E2A964-818E-47C1-90E7-3FD204361A54}"/>
              </a:ext>
            </a:extLst>
          </p:cNvPr>
          <p:cNvSpPr/>
          <p:nvPr/>
        </p:nvSpPr>
        <p:spPr>
          <a:xfrm>
            <a:off x="2204542" y="3616658"/>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801" tIns="62546" rIns="70801" bIns="62546" numCol="1" spcCol="1270" anchor="ctr" anchorCtr="0">
            <a:noAutofit/>
          </a:bodyPr>
          <a:lstStyle/>
          <a:p>
            <a:pPr marL="0" lvl="0" indent="0" algn="l" defTabSz="577850">
              <a:lnSpc>
                <a:spcPct val="90000"/>
              </a:lnSpc>
              <a:spcBef>
                <a:spcPct val="0"/>
              </a:spcBef>
              <a:spcAft>
                <a:spcPct val="35000"/>
              </a:spcAft>
              <a:buNone/>
            </a:pPr>
            <a:r>
              <a:rPr lang="en-US" sz="1300" b="1" i="0" u="none" kern="1200" dirty="0"/>
              <a:t>ICBP : </a:t>
            </a:r>
            <a:r>
              <a:rPr lang="id-ID" sz="1300" b="1" i="0" u="none" kern="1200" dirty="0"/>
              <a:t>0.2133</a:t>
            </a:r>
            <a:endParaRPr lang="en-US" sz="1300" b="0" i="0" u="none" kern="1200" dirty="0"/>
          </a:p>
          <a:p>
            <a:pPr marL="0" lvl="0" indent="0" algn="l" defTabSz="577850">
              <a:lnSpc>
                <a:spcPct val="90000"/>
              </a:lnSpc>
              <a:spcBef>
                <a:spcPct val="0"/>
              </a:spcBef>
              <a:spcAft>
                <a:spcPct val="35000"/>
              </a:spcAft>
              <a:buNone/>
            </a:pPr>
            <a:r>
              <a:rPr lang="en-US" sz="1300" b="1" i="0" u="none" kern="1200" dirty="0"/>
              <a:t>GIAA : </a:t>
            </a:r>
            <a:r>
              <a:rPr lang="id-ID" sz="1300" b="1" i="0" u="none" kern="1200" dirty="0"/>
              <a:t>0.0377</a:t>
            </a:r>
            <a:endParaRPr lang="en-US" sz="1300" b="0" i="0" u="none" kern="1200" dirty="0"/>
          </a:p>
          <a:p>
            <a:pPr marL="0" lvl="0" indent="0" algn="l" defTabSz="577850">
              <a:lnSpc>
                <a:spcPct val="90000"/>
              </a:lnSpc>
              <a:spcBef>
                <a:spcPct val="0"/>
              </a:spcBef>
              <a:spcAft>
                <a:spcPct val="35000"/>
              </a:spcAft>
              <a:buNone/>
            </a:pPr>
            <a:r>
              <a:rPr lang="en-US" sz="1300" b="1" i="0" u="none" kern="1200" dirty="0"/>
              <a:t>BBCA : </a:t>
            </a:r>
            <a:r>
              <a:rPr lang="id-ID" sz="1300" b="1" i="0" u="none" kern="1200" dirty="0"/>
              <a:t>0.6017</a:t>
            </a:r>
            <a:endParaRPr lang="en-US" sz="1300" b="0" i="0" u="none" kern="1200" dirty="0"/>
          </a:p>
          <a:p>
            <a:pPr marL="0" lvl="0" indent="0" algn="l" defTabSz="577850">
              <a:lnSpc>
                <a:spcPct val="90000"/>
              </a:lnSpc>
              <a:spcBef>
                <a:spcPct val="0"/>
              </a:spcBef>
              <a:spcAft>
                <a:spcPct val="35000"/>
              </a:spcAft>
              <a:buNone/>
            </a:pPr>
            <a:r>
              <a:rPr lang="en-US" sz="1300" b="1" i="0" u="none" kern="1200" dirty="0"/>
              <a:t>ANTM : </a:t>
            </a:r>
            <a:r>
              <a:rPr lang="id-ID" sz="1300" b="1" i="0" u="none" kern="1200" dirty="0"/>
              <a:t>0.0221</a:t>
            </a:r>
            <a:endParaRPr lang="en-US" sz="1300" b="0" i="0" u="none" kern="1200" dirty="0"/>
          </a:p>
          <a:p>
            <a:pPr marL="0" lvl="0" indent="0" algn="l" defTabSz="577850">
              <a:lnSpc>
                <a:spcPct val="90000"/>
              </a:lnSpc>
              <a:spcBef>
                <a:spcPct val="0"/>
              </a:spcBef>
              <a:spcAft>
                <a:spcPct val="35000"/>
              </a:spcAft>
              <a:buNone/>
            </a:pPr>
            <a:r>
              <a:rPr lang="en-US" sz="1300" b="1" i="0" u="none" kern="1200" dirty="0"/>
              <a:t>KLBF : </a:t>
            </a:r>
            <a:r>
              <a:rPr lang="id-ID" sz="1300" b="1" i="0" u="none" kern="1200" dirty="0"/>
              <a:t>0.025</a:t>
            </a:r>
            <a:r>
              <a:rPr lang="en-US" sz="1300" b="1" i="0" u="none" kern="1200" dirty="0"/>
              <a:t>2</a:t>
            </a:r>
            <a:endParaRPr lang="en-US" sz="1300" b="0" i="0" u="none" kern="1200" dirty="0"/>
          </a:p>
        </p:txBody>
      </p:sp>
      <p:sp>
        <p:nvSpPr>
          <p:cNvPr id="13" name="Freeform: Shape 12">
            <a:extLst>
              <a:ext uri="{FF2B5EF4-FFF2-40B4-BE49-F238E27FC236}">
                <a16:creationId xmlns:a16="http://schemas.microsoft.com/office/drawing/2014/main" id="{2859994D-ECEB-448B-8ED0-F60D969640AF}"/>
              </a:ext>
            </a:extLst>
          </p:cNvPr>
          <p:cNvSpPr/>
          <p:nvPr/>
        </p:nvSpPr>
        <p:spPr>
          <a:xfrm>
            <a:off x="4388252" y="843558"/>
            <a:ext cx="2239702" cy="4278200"/>
          </a:xfrm>
          <a:custGeom>
            <a:avLst/>
            <a:gdLst>
              <a:gd name="connsiteX0" fmla="*/ 0 w 2239702"/>
              <a:gd name="connsiteY0" fmla="*/ 223970 h 4278200"/>
              <a:gd name="connsiteX1" fmla="*/ 223970 w 2239702"/>
              <a:gd name="connsiteY1" fmla="*/ 0 h 4278200"/>
              <a:gd name="connsiteX2" fmla="*/ 2015732 w 2239702"/>
              <a:gd name="connsiteY2" fmla="*/ 0 h 4278200"/>
              <a:gd name="connsiteX3" fmla="*/ 2239702 w 2239702"/>
              <a:gd name="connsiteY3" fmla="*/ 223970 h 4278200"/>
              <a:gd name="connsiteX4" fmla="*/ 2239702 w 2239702"/>
              <a:gd name="connsiteY4" fmla="*/ 4054230 h 4278200"/>
              <a:gd name="connsiteX5" fmla="*/ 2015732 w 2239702"/>
              <a:gd name="connsiteY5" fmla="*/ 4278200 h 4278200"/>
              <a:gd name="connsiteX6" fmla="*/ 223970 w 2239702"/>
              <a:gd name="connsiteY6" fmla="*/ 4278200 h 4278200"/>
              <a:gd name="connsiteX7" fmla="*/ 0 w 2239702"/>
              <a:gd name="connsiteY7" fmla="*/ 4054230 h 4278200"/>
              <a:gd name="connsiteX8" fmla="*/ 0 w 2239702"/>
              <a:gd name="connsiteY8" fmla="*/ 223970 h 42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702" h="4278200">
                <a:moveTo>
                  <a:pt x="0" y="223970"/>
                </a:moveTo>
                <a:cubicBezTo>
                  <a:pt x="0" y="100275"/>
                  <a:pt x="100275" y="0"/>
                  <a:pt x="223970" y="0"/>
                </a:cubicBezTo>
                <a:lnTo>
                  <a:pt x="2015732" y="0"/>
                </a:lnTo>
                <a:cubicBezTo>
                  <a:pt x="2139427" y="0"/>
                  <a:pt x="2239702" y="100275"/>
                  <a:pt x="2239702" y="223970"/>
                </a:cubicBezTo>
                <a:lnTo>
                  <a:pt x="2239702" y="4054230"/>
                </a:lnTo>
                <a:cubicBezTo>
                  <a:pt x="2239702" y="4177925"/>
                  <a:pt x="2139427" y="4278200"/>
                  <a:pt x="2015732" y="4278200"/>
                </a:cubicBezTo>
                <a:lnTo>
                  <a:pt x="223970" y="4278200"/>
                </a:lnTo>
                <a:cubicBezTo>
                  <a:pt x="100275" y="4278200"/>
                  <a:pt x="0" y="4177925"/>
                  <a:pt x="0" y="4054230"/>
                </a:cubicBezTo>
                <a:lnTo>
                  <a:pt x="0" y="22397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1920" tIns="121920" rIns="121920" bIns="3116660" numCol="1" spcCol="1270" anchor="ctr" anchorCtr="0">
            <a:noAutofit/>
          </a:bodyPr>
          <a:lstStyle/>
          <a:p>
            <a:pPr marL="0" lvl="0" indent="0" algn="ctr" defTabSz="1422400">
              <a:lnSpc>
                <a:spcPct val="90000"/>
              </a:lnSpc>
              <a:spcBef>
                <a:spcPct val="0"/>
              </a:spcBef>
              <a:spcAft>
                <a:spcPct val="35000"/>
              </a:spcAft>
              <a:buNone/>
            </a:pPr>
            <a:r>
              <a:rPr lang="en-US" sz="3200" kern="1200" dirty="0" err="1"/>
              <a:t>Maksimum</a:t>
            </a:r>
            <a:endParaRPr lang="en-US" sz="3200" kern="1200" dirty="0"/>
          </a:p>
        </p:txBody>
      </p:sp>
      <p:sp>
        <p:nvSpPr>
          <p:cNvPr id="14" name="Freeform: Shape 13">
            <a:extLst>
              <a:ext uri="{FF2B5EF4-FFF2-40B4-BE49-F238E27FC236}">
                <a16:creationId xmlns:a16="http://schemas.microsoft.com/office/drawing/2014/main" id="{9849E8C3-7410-47B0-A538-5EC094D9D4D7}"/>
              </a:ext>
            </a:extLst>
          </p:cNvPr>
          <p:cNvSpPr/>
          <p:nvPr/>
        </p:nvSpPr>
        <p:spPr>
          <a:xfrm>
            <a:off x="4612222" y="2128271"/>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801" tIns="62546" rIns="70801" bIns="62546" numCol="1" spcCol="1270" anchor="ctr" anchorCtr="0">
            <a:noAutofit/>
          </a:bodyPr>
          <a:lstStyle/>
          <a:p>
            <a:pPr marL="0" lvl="0" indent="0" algn="l" defTabSz="577850">
              <a:lnSpc>
                <a:spcPct val="90000"/>
              </a:lnSpc>
              <a:spcBef>
                <a:spcPct val="0"/>
              </a:spcBef>
              <a:spcAft>
                <a:spcPct val="35000"/>
              </a:spcAft>
              <a:buNone/>
            </a:pPr>
            <a:r>
              <a:rPr lang="en-US" sz="1300" b="1" i="0" u="none" kern="1200" dirty="0"/>
              <a:t>ICBP : 0.0000</a:t>
            </a:r>
            <a:endParaRPr lang="en-US" sz="1300" b="0" i="0" u="none" kern="1200" dirty="0"/>
          </a:p>
          <a:p>
            <a:pPr marL="0" lvl="0" indent="0" algn="l" defTabSz="577850">
              <a:lnSpc>
                <a:spcPct val="90000"/>
              </a:lnSpc>
              <a:spcBef>
                <a:spcPct val="0"/>
              </a:spcBef>
              <a:spcAft>
                <a:spcPct val="35000"/>
              </a:spcAft>
              <a:buNone/>
            </a:pPr>
            <a:r>
              <a:rPr lang="en-US" sz="1300" b="1" i="0" u="none" kern="1200" dirty="0"/>
              <a:t>GIAA : </a:t>
            </a:r>
            <a:r>
              <a:rPr lang="id-ID" sz="1300" b="1" i="0" u="none" kern="1200" dirty="0"/>
              <a:t>1.0000</a:t>
            </a:r>
            <a:endParaRPr lang="en-US" sz="1300" b="0" i="0" u="none" kern="1200" dirty="0"/>
          </a:p>
          <a:p>
            <a:pPr marL="0" lvl="0" indent="0" algn="l" defTabSz="577850">
              <a:lnSpc>
                <a:spcPct val="90000"/>
              </a:lnSpc>
              <a:spcBef>
                <a:spcPct val="0"/>
              </a:spcBef>
              <a:spcAft>
                <a:spcPct val="35000"/>
              </a:spcAft>
              <a:buNone/>
            </a:pPr>
            <a:r>
              <a:rPr lang="en-US" sz="1300" b="1" i="0" u="none" kern="1200" dirty="0"/>
              <a:t>BBCA : </a:t>
            </a:r>
            <a:r>
              <a:rPr lang="id-ID" sz="1300" b="1" i="0" u="none" kern="1200" dirty="0"/>
              <a:t>0.</a:t>
            </a:r>
            <a:r>
              <a:rPr lang="en-US" sz="1300" b="1" i="0" u="none" kern="1200" dirty="0"/>
              <a:t>0000</a:t>
            </a:r>
            <a:endParaRPr lang="en-US" sz="1300" b="0" i="0" u="none" kern="1200" dirty="0"/>
          </a:p>
          <a:p>
            <a:pPr marL="0" lvl="0" indent="0" algn="l" defTabSz="577850">
              <a:lnSpc>
                <a:spcPct val="90000"/>
              </a:lnSpc>
              <a:spcBef>
                <a:spcPct val="0"/>
              </a:spcBef>
              <a:spcAft>
                <a:spcPct val="35000"/>
              </a:spcAft>
              <a:buNone/>
            </a:pPr>
            <a:r>
              <a:rPr lang="en-US" sz="1300" b="1" i="0" u="none" kern="1200" dirty="0"/>
              <a:t>ANTM : </a:t>
            </a:r>
            <a:r>
              <a:rPr lang="id-ID" sz="1300" b="1" i="0" u="none" kern="1200" dirty="0"/>
              <a:t>0.</a:t>
            </a:r>
            <a:r>
              <a:rPr lang="en-US" sz="1300" b="1" i="0" u="none" kern="1200" dirty="0"/>
              <a:t>0000</a:t>
            </a:r>
            <a:endParaRPr lang="en-US" sz="1300" b="0" i="0" u="none" kern="1200" dirty="0"/>
          </a:p>
          <a:p>
            <a:pPr marL="0" lvl="0" indent="0" algn="l" defTabSz="577850">
              <a:lnSpc>
                <a:spcPct val="90000"/>
              </a:lnSpc>
              <a:spcBef>
                <a:spcPct val="0"/>
              </a:spcBef>
              <a:spcAft>
                <a:spcPct val="35000"/>
              </a:spcAft>
              <a:buNone/>
            </a:pPr>
            <a:r>
              <a:rPr lang="en-US" sz="1300" b="1" i="0" u="none" kern="1200" dirty="0"/>
              <a:t>KLBF : </a:t>
            </a:r>
            <a:r>
              <a:rPr lang="id-ID" sz="1300" b="1" i="0" u="none" kern="1200" dirty="0"/>
              <a:t>0.</a:t>
            </a:r>
            <a:r>
              <a:rPr lang="en-US" sz="1300" b="1" i="0" u="none" kern="1200" dirty="0"/>
              <a:t>0000</a:t>
            </a:r>
            <a:endParaRPr lang="en-US" sz="1300" kern="1200" dirty="0"/>
          </a:p>
        </p:txBody>
      </p:sp>
      <p:sp>
        <p:nvSpPr>
          <p:cNvPr id="15" name="Freeform: Shape 14">
            <a:extLst>
              <a:ext uri="{FF2B5EF4-FFF2-40B4-BE49-F238E27FC236}">
                <a16:creationId xmlns:a16="http://schemas.microsoft.com/office/drawing/2014/main" id="{EA00A24B-1437-49F9-91AA-68FE200B3388}"/>
              </a:ext>
            </a:extLst>
          </p:cNvPr>
          <p:cNvSpPr/>
          <p:nvPr/>
        </p:nvSpPr>
        <p:spPr>
          <a:xfrm>
            <a:off x="4612222" y="3616658"/>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801" tIns="62546" rIns="70801" bIns="62546" numCol="1" spcCol="1270" anchor="ctr" anchorCtr="0">
            <a:noAutofit/>
          </a:bodyPr>
          <a:lstStyle/>
          <a:p>
            <a:pPr marL="0" lvl="0" indent="0" algn="l" defTabSz="577850">
              <a:lnSpc>
                <a:spcPct val="90000"/>
              </a:lnSpc>
              <a:spcBef>
                <a:spcPct val="0"/>
              </a:spcBef>
              <a:spcAft>
                <a:spcPct val="35000"/>
              </a:spcAft>
              <a:buNone/>
            </a:pPr>
            <a:r>
              <a:rPr lang="en-US" sz="1300" b="1" i="0" u="none" kern="1200" dirty="0"/>
              <a:t>ICBP : 0.0000</a:t>
            </a:r>
            <a:endParaRPr lang="en-US" sz="1300" b="0" i="0" u="none" kern="1200" dirty="0"/>
          </a:p>
          <a:p>
            <a:pPr marL="0" lvl="0" indent="0" algn="l" defTabSz="577850">
              <a:lnSpc>
                <a:spcPct val="90000"/>
              </a:lnSpc>
              <a:spcBef>
                <a:spcPct val="0"/>
              </a:spcBef>
              <a:spcAft>
                <a:spcPct val="35000"/>
              </a:spcAft>
              <a:buNone/>
            </a:pPr>
            <a:r>
              <a:rPr lang="en-US" sz="1300" b="1" i="0" u="none" kern="1200" dirty="0"/>
              <a:t>GIAA : 0.9</a:t>
            </a:r>
            <a:r>
              <a:rPr lang="id-ID" sz="1300" b="1" i="0" u="none" kern="1200" dirty="0"/>
              <a:t>000</a:t>
            </a:r>
            <a:endParaRPr lang="en-US" sz="1300" b="0" i="0" u="none" kern="1200" dirty="0"/>
          </a:p>
          <a:p>
            <a:pPr marL="0" lvl="0" indent="0" algn="l" defTabSz="577850">
              <a:lnSpc>
                <a:spcPct val="90000"/>
              </a:lnSpc>
              <a:spcBef>
                <a:spcPct val="0"/>
              </a:spcBef>
              <a:spcAft>
                <a:spcPct val="35000"/>
              </a:spcAft>
              <a:buNone/>
            </a:pPr>
            <a:r>
              <a:rPr lang="en-US" sz="1300" b="1" i="0" u="none" kern="1200" dirty="0"/>
              <a:t>BBCA : </a:t>
            </a:r>
            <a:r>
              <a:rPr lang="id-ID" sz="1300" b="1" i="0" u="none" kern="1200" dirty="0"/>
              <a:t>0.</a:t>
            </a:r>
            <a:r>
              <a:rPr lang="en-US" sz="1300" b="1" i="0" u="none" kern="1200" dirty="0"/>
              <a:t>0000</a:t>
            </a:r>
            <a:endParaRPr lang="en-US" sz="1300" b="0" i="0" u="none" kern="1200" dirty="0"/>
          </a:p>
          <a:p>
            <a:pPr marL="0" lvl="0" indent="0" algn="l" defTabSz="577850">
              <a:lnSpc>
                <a:spcPct val="90000"/>
              </a:lnSpc>
              <a:spcBef>
                <a:spcPct val="0"/>
              </a:spcBef>
              <a:spcAft>
                <a:spcPct val="35000"/>
              </a:spcAft>
              <a:buNone/>
            </a:pPr>
            <a:r>
              <a:rPr lang="en-US" sz="1300" b="1" i="0" u="none" kern="1200" dirty="0"/>
              <a:t>ANTM : </a:t>
            </a:r>
            <a:r>
              <a:rPr lang="id-ID" sz="1300" b="1" i="0" u="none" kern="1200" dirty="0"/>
              <a:t>0.</a:t>
            </a:r>
            <a:r>
              <a:rPr lang="en-US" sz="1300" b="1" i="0" u="none" kern="1200" dirty="0"/>
              <a:t>0000</a:t>
            </a:r>
            <a:endParaRPr lang="en-US" sz="1300" b="0" i="0" u="none" kern="1200" dirty="0"/>
          </a:p>
          <a:p>
            <a:pPr marL="0" lvl="0" indent="0" algn="l" defTabSz="577850">
              <a:lnSpc>
                <a:spcPct val="90000"/>
              </a:lnSpc>
              <a:spcBef>
                <a:spcPct val="0"/>
              </a:spcBef>
              <a:spcAft>
                <a:spcPct val="35000"/>
              </a:spcAft>
              <a:buNone/>
            </a:pPr>
            <a:r>
              <a:rPr lang="en-US" sz="1300" b="1" i="0" u="none" kern="1200" dirty="0"/>
              <a:t>KLBF : </a:t>
            </a:r>
            <a:r>
              <a:rPr lang="id-ID" sz="1300" b="1" i="0" u="none" kern="1200" dirty="0"/>
              <a:t>0.</a:t>
            </a:r>
            <a:r>
              <a:rPr lang="en-US" sz="1300" b="1" i="0" u="none" kern="1200" dirty="0"/>
              <a:t>0000</a:t>
            </a:r>
            <a:endParaRPr lang="en-US" sz="1300" kern="1200" dirty="0"/>
          </a:p>
        </p:txBody>
      </p:sp>
      <p:sp>
        <p:nvSpPr>
          <p:cNvPr id="16" name="Freeform: Shape 15">
            <a:extLst>
              <a:ext uri="{FF2B5EF4-FFF2-40B4-BE49-F238E27FC236}">
                <a16:creationId xmlns:a16="http://schemas.microsoft.com/office/drawing/2014/main" id="{3187E58C-0AA3-4552-B112-751FED65A327}"/>
              </a:ext>
            </a:extLst>
          </p:cNvPr>
          <p:cNvSpPr/>
          <p:nvPr/>
        </p:nvSpPr>
        <p:spPr>
          <a:xfrm>
            <a:off x="6796793" y="843558"/>
            <a:ext cx="2239702" cy="4278200"/>
          </a:xfrm>
          <a:custGeom>
            <a:avLst/>
            <a:gdLst>
              <a:gd name="connsiteX0" fmla="*/ 0 w 2239702"/>
              <a:gd name="connsiteY0" fmla="*/ 223970 h 4278200"/>
              <a:gd name="connsiteX1" fmla="*/ 223970 w 2239702"/>
              <a:gd name="connsiteY1" fmla="*/ 0 h 4278200"/>
              <a:gd name="connsiteX2" fmla="*/ 2015732 w 2239702"/>
              <a:gd name="connsiteY2" fmla="*/ 0 h 4278200"/>
              <a:gd name="connsiteX3" fmla="*/ 2239702 w 2239702"/>
              <a:gd name="connsiteY3" fmla="*/ 223970 h 4278200"/>
              <a:gd name="connsiteX4" fmla="*/ 2239702 w 2239702"/>
              <a:gd name="connsiteY4" fmla="*/ 4054230 h 4278200"/>
              <a:gd name="connsiteX5" fmla="*/ 2015732 w 2239702"/>
              <a:gd name="connsiteY5" fmla="*/ 4278200 h 4278200"/>
              <a:gd name="connsiteX6" fmla="*/ 223970 w 2239702"/>
              <a:gd name="connsiteY6" fmla="*/ 4278200 h 4278200"/>
              <a:gd name="connsiteX7" fmla="*/ 0 w 2239702"/>
              <a:gd name="connsiteY7" fmla="*/ 4054230 h 4278200"/>
              <a:gd name="connsiteX8" fmla="*/ 0 w 2239702"/>
              <a:gd name="connsiteY8" fmla="*/ 223970 h 42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702" h="4278200">
                <a:moveTo>
                  <a:pt x="0" y="223970"/>
                </a:moveTo>
                <a:cubicBezTo>
                  <a:pt x="0" y="100275"/>
                  <a:pt x="100275" y="0"/>
                  <a:pt x="223970" y="0"/>
                </a:cubicBezTo>
                <a:lnTo>
                  <a:pt x="2015732" y="0"/>
                </a:lnTo>
                <a:cubicBezTo>
                  <a:pt x="2139427" y="0"/>
                  <a:pt x="2239702" y="100275"/>
                  <a:pt x="2239702" y="223970"/>
                </a:cubicBezTo>
                <a:lnTo>
                  <a:pt x="2239702" y="4054230"/>
                </a:lnTo>
                <a:cubicBezTo>
                  <a:pt x="2239702" y="4177925"/>
                  <a:pt x="2139427" y="4278200"/>
                  <a:pt x="2015732" y="4278200"/>
                </a:cubicBezTo>
                <a:lnTo>
                  <a:pt x="223970" y="4278200"/>
                </a:lnTo>
                <a:cubicBezTo>
                  <a:pt x="100275" y="4278200"/>
                  <a:pt x="0" y="4177925"/>
                  <a:pt x="0" y="4054230"/>
                </a:cubicBezTo>
                <a:lnTo>
                  <a:pt x="0" y="22397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1920" tIns="121920" rIns="121920" bIns="3116660" numCol="1" spcCol="1270" anchor="ctr" anchorCtr="0">
            <a:noAutofit/>
          </a:bodyPr>
          <a:lstStyle/>
          <a:p>
            <a:pPr marL="0" lvl="0" indent="0" algn="ctr" defTabSz="1422400">
              <a:lnSpc>
                <a:spcPct val="90000"/>
              </a:lnSpc>
              <a:spcBef>
                <a:spcPct val="0"/>
              </a:spcBef>
              <a:spcAft>
                <a:spcPct val="35000"/>
              </a:spcAft>
              <a:buNone/>
            </a:pPr>
            <a:r>
              <a:rPr lang="en-US" sz="3200" kern="1200" dirty="0"/>
              <a:t>Optimum</a:t>
            </a:r>
          </a:p>
        </p:txBody>
      </p:sp>
      <p:sp>
        <p:nvSpPr>
          <p:cNvPr id="17" name="Freeform: Shape 16">
            <a:extLst>
              <a:ext uri="{FF2B5EF4-FFF2-40B4-BE49-F238E27FC236}">
                <a16:creationId xmlns:a16="http://schemas.microsoft.com/office/drawing/2014/main" id="{EDBDA08C-A94C-4FB3-B803-C92C9CF22525}"/>
              </a:ext>
            </a:extLst>
          </p:cNvPr>
          <p:cNvSpPr/>
          <p:nvPr/>
        </p:nvSpPr>
        <p:spPr>
          <a:xfrm>
            <a:off x="7019902" y="2128271"/>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801" tIns="62546" rIns="70801" bIns="62546" numCol="1" spcCol="1270" anchor="ctr" anchorCtr="0">
            <a:noAutofit/>
          </a:bodyPr>
          <a:lstStyle/>
          <a:p>
            <a:pPr marL="0" lvl="0" indent="0" algn="l" defTabSz="577850">
              <a:lnSpc>
                <a:spcPct val="90000"/>
              </a:lnSpc>
              <a:spcBef>
                <a:spcPct val="0"/>
              </a:spcBef>
              <a:spcAft>
                <a:spcPct val="35000"/>
              </a:spcAft>
              <a:buNone/>
            </a:pPr>
            <a:r>
              <a:rPr lang="en-US" sz="1300" b="1" i="0" u="none" kern="1200" dirty="0"/>
              <a:t>ICBP : </a:t>
            </a:r>
            <a:r>
              <a:rPr lang="id-ID" sz="1300" b="1" i="0" u="none" kern="1200" dirty="0"/>
              <a:t>0.1096</a:t>
            </a:r>
            <a:endParaRPr lang="en-US" sz="1300" b="0" i="0" u="none" kern="1200" dirty="0"/>
          </a:p>
          <a:p>
            <a:pPr marL="0" lvl="0" indent="0" algn="l" defTabSz="577850">
              <a:lnSpc>
                <a:spcPct val="90000"/>
              </a:lnSpc>
              <a:spcBef>
                <a:spcPct val="0"/>
              </a:spcBef>
              <a:spcAft>
                <a:spcPct val="35000"/>
              </a:spcAft>
              <a:buNone/>
            </a:pPr>
            <a:r>
              <a:rPr lang="en-US" sz="1300" b="1" i="0" u="none" kern="1200" dirty="0"/>
              <a:t>GIAA : </a:t>
            </a:r>
            <a:r>
              <a:rPr lang="id-ID" sz="1300" b="1" i="0" u="none" kern="1200" dirty="0"/>
              <a:t>0.0</a:t>
            </a:r>
            <a:r>
              <a:rPr lang="en-US" sz="1300" b="1" i="0" u="none" kern="1200" dirty="0"/>
              <a:t>767</a:t>
            </a:r>
            <a:endParaRPr lang="en-US" sz="1300" b="0" i="0" u="none" kern="1200" dirty="0"/>
          </a:p>
          <a:p>
            <a:pPr marL="0" lvl="0" indent="0" algn="l" defTabSz="577850">
              <a:lnSpc>
                <a:spcPct val="90000"/>
              </a:lnSpc>
              <a:spcBef>
                <a:spcPct val="0"/>
              </a:spcBef>
              <a:spcAft>
                <a:spcPct val="35000"/>
              </a:spcAft>
              <a:buNone/>
            </a:pPr>
            <a:r>
              <a:rPr lang="en-US" sz="1300" b="1" i="0" u="none" kern="1200" dirty="0"/>
              <a:t>BBCA : </a:t>
            </a:r>
            <a:r>
              <a:rPr lang="id-ID" sz="1300" b="1" i="0" u="none" kern="1200" dirty="0"/>
              <a:t>0.</a:t>
            </a:r>
            <a:r>
              <a:rPr lang="en-US" sz="1300" b="1" i="0" u="none" kern="1200" dirty="0"/>
              <a:t>8137</a:t>
            </a:r>
            <a:endParaRPr lang="en-US" sz="1300" b="0" i="0" u="none" kern="1200" dirty="0"/>
          </a:p>
          <a:p>
            <a:pPr marL="0" lvl="0" indent="0" algn="l" defTabSz="577850">
              <a:lnSpc>
                <a:spcPct val="90000"/>
              </a:lnSpc>
              <a:spcBef>
                <a:spcPct val="0"/>
              </a:spcBef>
              <a:spcAft>
                <a:spcPct val="35000"/>
              </a:spcAft>
              <a:buNone/>
            </a:pPr>
            <a:r>
              <a:rPr lang="en-US" sz="1300" b="1" i="0" u="none" kern="1200" dirty="0"/>
              <a:t>ANTM : 0.0000</a:t>
            </a:r>
            <a:endParaRPr lang="en-US" sz="1300" b="0" i="0" u="none" kern="1200" dirty="0"/>
          </a:p>
          <a:p>
            <a:pPr marL="0" lvl="0" indent="0" algn="l" defTabSz="577850">
              <a:lnSpc>
                <a:spcPct val="90000"/>
              </a:lnSpc>
              <a:spcBef>
                <a:spcPct val="0"/>
              </a:spcBef>
              <a:spcAft>
                <a:spcPct val="35000"/>
              </a:spcAft>
              <a:buNone/>
            </a:pPr>
            <a:r>
              <a:rPr lang="en-US" sz="1300" b="1" i="0" u="none" kern="1200" dirty="0"/>
              <a:t>KLBF : </a:t>
            </a:r>
            <a:r>
              <a:rPr lang="id-ID" sz="1300" b="1" i="0" u="none" kern="1200" dirty="0"/>
              <a:t>0.</a:t>
            </a:r>
            <a:r>
              <a:rPr lang="en-US" sz="1300" b="1" i="0" u="none" kern="1200" dirty="0"/>
              <a:t>0000</a:t>
            </a:r>
            <a:endParaRPr lang="en-US" sz="1300" b="0" i="0" u="none" kern="1200" dirty="0"/>
          </a:p>
        </p:txBody>
      </p:sp>
      <p:sp>
        <p:nvSpPr>
          <p:cNvPr id="18" name="Freeform: Shape 17">
            <a:extLst>
              <a:ext uri="{FF2B5EF4-FFF2-40B4-BE49-F238E27FC236}">
                <a16:creationId xmlns:a16="http://schemas.microsoft.com/office/drawing/2014/main" id="{5FF0FA24-F7CE-4ADE-B0B1-4B7F0C5CCF1C}"/>
              </a:ext>
            </a:extLst>
          </p:cNvPr>
          <p:cNvSpPr/>
          <p:nvPr/>
        </p:nvSpPr>
        <p:spPr>
          <a:xfrm>
            <a:off x="7019902" y="3616658"/>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801" tIns="62546" rIns="70801" bIns="62546" numCol="1" spcCol="1270" anchor="ctr" anchorCtr="0">
            <a:noAutofit/>
          </a:bodyPr>
          <a:lstStyle/>
          <a:p>
            <a:pPr marL="0" lvl="0" indent="0" algn="l" defTabSz="577850">
              <a:lnSpc>
                <a:spcPct val="90000"/>
              </a:lnSpc>
              <a:spcBef>
                <a:spcPct val="0"/>
              </a:spcBef>
              <a:spcAft>
                <a:spcPct val="35000"/>
              </a:spcAft>
              <a:buNone/>
            </a:pPr>
            <a:r>
              <a:rPr lang="en-US" sz="1300" b="1" i="0" u="none" kern="1200" dirty="0"/>
              <a:t>ICBP : </a:t>
            </a:r>
            <a:r>
              <a:rPr lang="id-ID" sz="1300" b="1" i="0" u="none" kern="1200" dirty="0"/>
              <a:t>0.0986</a:t>
            </a:r>
            <a:endParaRPr lang="en-US" sz="1300" b="0" i="0" u="none" kern="1200" dirty="0"/>
          </a:p>
          <a:p>
            <a:pPr marL="0" lvl="0" indent="0" algn="l" defTabSz="577850">
              <a:lnSpc>
                <a:spcPct val="90000"/>
              </a:lnSpc>
              <a:spcBef>
                <a:spcPct val="0"/>
              </a:spcBef>
              <a:spcAft>
                <a:spcPct val="35000"/>
              </a:spcAft>
              <a:buNone/>
            </a:pPr>
            <a:r>
              <a:rPr lang="en-US" sz="1300" b="1" i="0" u="none" kern="1200" dirty="0"/>
              <a:t>GIAA : </a:t>
            </a:r>
            <a:r>
              <a:rPr lang="id-ID" sz="1300" b="1" i="0" u="none" kern="1200" dirty="0"/>
              <a:t>0.0691</a:t>
            </a:r>
            <a:endParaRPr lang="en-US" sz="1300" b="0" i="0" u="none" kern="1200" dirty="0"/>
          </a:p>
          <a:p>
            <a:pPr marL="0" lvl="0" indent="0" algn="l" defTabSz="577850">
              <a:lnSpc>
                <a:spcPct val="90000"/>
              </a:lnSpc>
              <a:spcBef>
                <a:spcPct val="0"/>
              </a:spcBef>
              <a:spcAft>
                <a:spcPct val="35000"/>
              </a:spcAft>
              <a:buNone/>
            </a:pPr>
            <a:r>
              <a:rPr lang="en-US" sz="1300" b="1" i="0" u="none" kern="1200" dirty="0"/>
              <a:t>BBCA : </a:t>
            </a:r>
            <a:r>
              <a:rPr lang="id-ID" sz="1300" b="1" i="0" u="none" kern="1200" dirty="0"/>
              <a:t>0.7323</a:t>
            </a:r>
            <a:endParaRPr lang="en-US" sz="1300" b="0" i="0" u="none" kern="1200" dirty="0"/>
          </a:p>
          <a:p>
            <a:pPr marL="0" lvl="0" indent="0" algn="l" defTabSz="577850">
              <a:lnSpc>
                <a:spcPct val="90000"/>
              </a:lnSpc>
              <a:spcBef>
                <a:spcPct val="0"/>
              </a:spcBef>
              <a:spcAft>
                <a:spcPct val="35000"/>
              </a:spcAft>
              <a:buNone/>
            </a:pPr>
            <a:r>
              <a:rPr lang="en-US" sz="1300" b="1" i="0" u="none" kern="1200" dirty="0"/>
              <a:t>ANTM : 0.0000</a:t>
            </a:r>
            <a:endParaRPr lang="en-US" sz="1300" b="0" i="0" u="none" kern="1200" dirty="0"/>
          </a:p>
          <a:p>
            <a:pPr marL="0" lvl="0" indent="0" algn="l" defTabSz="577850">
              <a:lnSpc>
                <a:spcPct val="90000"/>
              </a:lnSpc>
              <a:spcBef>
                <a:spcPct val="0"/>
              </a:spcBef>
              <a:spcAft>
                <a:spcPct val="35000"/>
              </a:spcAft>
              <a:buNone/>
            </a:pPr>
            <a:r>
              <a:rPr lang="en-US" sz="1300" b="1" i="0" u="none" kern="1200" dirty="0"/>
              <a:t>KLBF : </a:t>
            </a:r>
            <a:r>
              <a:rPr lang="id-ID" sz="1300" b="1" i="0" u="none" kern="1200" dirty="0"/>
              <a:t>0.</a:t>
            </a:r>
            <a:r>
              <a:rPr lang="en-US" sz="1300" b="1" i="0" u="none" kern="1200" dirty="0"/>
              <a:t>0000</a:t>
            </a:r>
            <a:endParaRPr lang="en-US" sz="1300" b="0" i="0" u="none" kern="1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
        <p:nvSpPr>
          <p:cNvPr id="6" name="Rectangle 5"/>
          <p:cNvSpPr/>
          <p:nvPr/>
        </p:nvSpPr>
        <p:spPr>
          <a:xfrm>
            <a:off x="1907704" y="207514"/>
            <a:ext cx="6907253" cy="636043"/>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tx1">
                  <a:lumMod val="75000"/>
                  <a:lumOff val="25000"/>
                </a:schemeClr>
              </a:solidFill>
            </a:endParaRPr>
          </a:p>
        </p:txBody>
      </p:sp>
      <p:sp>
        <p:nvSpPr>
          <p:cNvPr id="7" name="Text Placeholder 1"/>
          <p:cNvSpPr txBox="1">
            <a:spLocks/>
          </p:cNvSpPr>
          <p:nvPr/>
        </p:nvSpPr>
        <p:spPr>
          <a:xfrm>
            <a:off x="1907704" y="156357"/>
            <a:ext cx="4824536" cy="543185"/>
          </a:xfrm>
          <a:prstGeom prst="rect">
            <a:avLst/>
          </a:prstGeom>
          <a:noFill/>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latinLnBrk="0">
              <a:buNone/>
            </a:pPr>
            <a:r>
              <a:rPr lang="en-US" sz="2000" b="1" dirty="0" err="1"/>
              <a:t>Proporsi</a:t>
            </a:r>
            <a:r>
              <a:rPr lang="en-US" sz="2000" b="1" dirty="0"/>
              <a:t> </a:t>
            </a:r>
            <a:r>
              <a:rPr lang="en-US" sz="2000" b="1" dirty="0" err="1"/>
              <a:t>Investasi</a:t>
            </a:r>
            <a:r>
              <a:rPr lang="en-US" sz="2000" b="1" dirty="0"/>
              <a:t> Saham </a:t>
            </a:r>
            <a:r>
              <a:rPr lang="en-US" sz="2000" b="1" dirty="0" err="1"/>
              <a:t>Sebelum</a:t>
            </a:r>
            <a:r>
              <a:rPr lang="en-US" sz="2000" b="1" dirty="0"/>
              <a:t> </a:t>
            </a:r>
            <a:r>
              <a:rPr lang="en-US" sz="2000" b="1" dirty="0" err="1"/>
              <a:t>Pandemi</a:t>
            </a:r>
            <a:r>
              <a:rPr lang="en-US" sz="2000" b="1" dirty="0"/>
              <a:t> Covid-19</a:t>
            </a:r>
            <a:endParaRPr lang="en-US" sz="2000" dirty="0"/>
          </a:p>
        </p:txBody>
      </p:sp>
      <p:sp>
        <p:nvSpPr>
          <p:cNvPr id="9" name="Pentagon 6">
            <a:extLst>
              <a:ext uri="{FF2B5EF4-FFF2-40B4-BE49-F238E27FC236}">
                <a16:creationId xmlns:a16="http://schemas.microsoft.com/office/drawing/2014/main" id="{8334A81B-ADCF-45D2-8B0A-5797A9AC87A7}"/>
              </a:ext>
            </a:extLst>
          </p:cNvPr>
          <p:cNvSpPr/>
          <p:nvPr/>
        </p:nvSpPr>
        <p:spPr>
          <a:xfrm>
            <a:off x="35496" y="2499742"/>
            <a:ext cx="1835696" cy="510686"/>
          </a:xfrm>
          <a:prstGeom prst="homePlate">
            <a:avLst>
              <a:gd name="adj" fmla="val 35119"/>
            </a:avLst>
          </a:prstGeom>
          <a:solidFill>
            <a:srgbClr val="CDE3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err="1">
                <a:solidFill>
                  <a:schemeClr val="tx1"/>
                </a:solidFill>
              </a:rPr>
              <a:t>Tanpa</a:t>
            </a:r>
            <a:endParaRPr lang="en-US" altLang="ko-KR" sz="1400" dirty="0">
              <a:solidFill>
                <a:schemeClr val="tx1"/>
              </a:solidFill>
            </a:endParaRPr>
          </a:p>
          <a:p>
            <a:pPr algn="ctr" latinLnBrk="0"/>
            <a:r>
              <a:rPr lang="en-US" altLang="ko-KR" sz="1400" dirty="0" err="1">
                <a:solidFill>
                  <a:schemeClr val="tx1"/>
                </a:solidFill>
              </a:rPr>
              <a:t>Aset</a:t>
            </a:r>
            <a:r>
              <a:rPr lang="en-US" altLang="ko-KR" sz="1400" dirty="0">
                <a:solidFill>
                  <a:schemeClr val="tx1"/>
                </a:solidFill>
              </a:rPr>
              <a:t> </a:t>
            </a:r>
            <a:r>
              <a:rPr lang="en-US" altLang="ko-KR" sz="1400" dirty="0" err="1">
                <a:solidFill>
                  <a:schemeClr val="tx1"/>
                </a:solidFill>
              </a:rPr>
              <a:t>Bebas</a:t>
            </a:r>
            <a:r>
              <a:rPr lang="en-US" altLang="ko-KR" sz="1400" dirty="0">
                <a:solidFill>
                  <a:schemeClr val="tx1"/>
                </a:solidFill>
              </a:rPr>
              <a:t> </a:t>
            </a:r>
            <a:r>
              <a:rPr lang="en-US" altLang="ko-KR" sz="1400" dirty="0" err="1">
                <a:solidFill>
                  <a:schemeClr val="tx1"/>
                </a:solidFill>
              </a:rPr>
              <a:t>Risiko</a:t>
            </a:r>
            <a:endParaRPr lang="ko-KR" altLang="en-US" sz="1400" dirty="0">
              <a:solidFill>
                <a:schemeClr val="tx1"/>
              </a:solidFill>
            </a:endParaRPr>
          </a:p>
        </p:txBody>
      </p:sp>
      <p:sp>
        <p:nvSpPr>
          <p:cNvPr id="10" name="Pentagon 6">
            <a:extLst>
              <a:ext uri="{FF2B5EF4-FFF2-40B4-BE49-F238E27FC236}">
                <a16:creationId xmlns:a16="http://schemas.microsoft.com/office/drawing/2014/main" id="{8334A81B-ADCF-45D2-8B0A-5797A9AC87A7}"/>
              </a:ext>
            </a:extLst>
          </p:cNvPr>
          <p:cNvSpPr/>
          <p:nvPr/>
        </p:nvSpPr>
        <p:spPr>
          <a:xfrm>
            <a:off x="84169" y="3977438"/>
            <a:ext cx="1835696" cy="510686"/>
          </a:xfrm>
          <a:prstGeom prst="homePlate">
            <a:avLst>
              <a:gd name="adj" fmla="val 35119"/>
            </a:avLst>
          </a:prstGeom>
          <a:solidFill>
            <a:srgbClr val="CDE3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err="1">
                <a:solidFill>
                  <a:schemeClr val="tx1"/>
                </a:solidFill>
              </a:rPr>
              <a:t>Dengan</a:t>
            </a:r>
            <a:r>
              <a:rPr lang="en-US" altLang="ko-KR" sz="1400" dirty="0">
                <a:solidFill>
                  <a:schemeClr val="tx1"/>
                </a:solidFill>
              </a:rPr>
              <a:t> </a:t>
            </a:r>
          </a:p>
          <a:p>
            <a:pPr algn="ctr" latinLnBrk="0"/>
            <a:r>
              <a:rPr lang="en-US" altLang="ko-KR" sz="1400" dirty="0" err="1">
                <a:solidFill>
                  <a:schemeClr val="tx1"/>
                </a:solidFill>
              </a:rPr>
              <a:t>Aset</a:t>
            </a:r>
            <a:r>
              <a:rPr lang="en-US" altLang="ko-KR" sz="1400" dirty="0">
                <a:solidFill>
                  <a:schemeClr val="tx1"/>
                </a:solidFill>
              </a:rPr>
              <a:t> </a:t>
            </a:r>
            <a:r>
              <a:rPr lang="en-US" altLang="ko-KR" sz="1400" dirty="0" err="1">
                <a:solidFill>
                  <a:schemeClr val="tx1"/>
                </a:solidFill>
              </a:rPr>
              <a:t>Bebas</a:t>
            </a:r>
            <a:r>
              <a:rPr lang="en-US" altLang="ko-KR" sz="1400" dirty="0">
                <a:solidFill>
                  <a:schemeClr val="tx1"/>
                </a:solidFill>
              </a:rPr>
              <a:t> </a:t>
            </a:r>
            <a:r>
              <a:rPr lang="en-US" altLang="ko-KR" sz="1400" dirty="0" err="1">
                <a:solidFill>
                  <a:schemeClr val="tx1"/>
                </a:solidFill>
              </a:rPr>
              <a:t>Risiko</a:t>
            </a:r>
            <a:endParaRPr lang="ko-KR" altLang="en-US" sz="1400" dirty="0">
              <a:solidFill>
                <a:schemeClr val="tx1"/>
              </a:solidFill>
            </a:endParaRPr>
          </a:p>
        </p:txBody>
      </p:sp>
      <p:sp>
        <p:nvSpPr>
          <p:cNvPr id="11" name="Rectangle 10"/>
          <p:cNvSpPr/>
          <p:nvPr/>
        </p:nvSpPr>
        <p:spPr>
          <a:xfrm>
            <a:off x="6838564" y="76257"/>
            <a:ext cx="2305435" cy="623285"/>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tx1">
                  <a:lumMod val="75000"/>
                  <a:lumOff val="25000"/>
                </a:schemeClr>
              </a:solidFill>
            </a:endParaRPr>
          </a:p>
        </p:txBody>
      </p:sp>
    </p:spTree>
    <p:extLst>
      <p:ext uri="{BB962C8B-B14F-4D97-AF65-F5344CB8AC3E}">
        <p14:creationId xmlns:p14="http://schemas.microsoft.com/office/powerpoint/2010/main" val="25357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4" grpId="0" animBg="1"/>
      <p:bldP spid="15" grpId="0" animBg="1"/>
      <p:bldP spid="17"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1002" y="987574"/>
            <a:ext cx="8569762" cy="523220"/>
          </a:xfrm>
          <a:prstGeom prst="rect">
            <a:avLst/>
          </a:prstGeom>
          <a:noFill/>
        </p:spPr>
        <p:txBody>
          <a:bodyPr wrap="square" rtlCol="0">
            <a:spAutoFit/>
          </a:bodyPr>
          <a:lstStyle/>
          <a:p>
            <a:pPr latinLnBrk="0"/>
            <a:r>
              <a:rPr lang="en-US" sz="1400" dirty="0"/>
              <a:t>P</a:t>
            </a:r>
            <a:r>
              <a:rPr lang="id-ID" sz="1400" dirty="0"/>
              <a:t>erbandingan kurva </a:t>
            </a:r>
            <a:r>
              <a:rPr lang="en-US" sz="1400" i="1" dirty="0"/>
              <a:t>efficient frontier </a:t>
            </a:r>
            <a:r>
              <a:rPr lang="id-ID" sz="1400" dirty="0"/>
              <a:t>da</a:t>
            </a:r>
            <a:r>
              <a:rPr lang="en-US" sz="1400" dirty="0"/>
              <a:t>n</a:t>
            </a:r>
            <a:r>
              <a:rPr lang="id-ID" sz="1400" dirty="0"/>
              <a:t> </a:t>
            </a:r>
            <a:r>
              <a:rPr lang="en-US" sz="1400" dirty="0" err="1"/>
              <a:t>rasio</a:t>
            </a:r>
            <a:r>
              <a:rPr lang="en-US" sz="1400" dirty="0"/>
              <a:t> </a:t>
            </a:r>
            <a:r>
              <a:rPr lang="id-ID" sz="1400" dirty="0"/>
              <a:t>mean-variance</a:t>
            </a:r>
            <a:r>
              <a:rPr lang="en-US" sz="1400" dirty="0"/>
              <a:t> </a:t>
            </a:r>
            <a:r>
              <a:rPr lang="en-US" sz="1400" dirty="0" err="1"/>
              <a:t>dari</a:t>
            </a:r>
            <a:r>
              <a:rPr lang="en-US" sz="1400" dirty="0"/>
              <a:t> </a:t>
            </a:r>
            <a:r>
              <a:rPr lang="en-US" sz="1400" dirty="0" err="1"/>
              <a:t>portofolio</a:t>
            </a:r>
            <a:r>
              <a:rPr lang="id-ID" sz="1400" dirty="0"/>
              <a:t> tanpa dan dengan aset bebas risiko, seperti tampak pada Gambar </a:t>
            </a:r>
            <a:r>
              <a:rPr lang="en-US" sz="1400" dirty="0"/>
              <a:t>3</a:t>
            </a:r>
            <a:r>
              <a:rPr lang="id-ID" sz="1400" dirty="0"/>
              <a:t>.</a:t>
            </a:r>
            <a:endParaRPr lang="en-US" sz="1400" dirty="0"/>
          </a:p>
        </p:txBody>
      </p:sp>
      <p:graphicFrame>
        <p:nvGraphicFramePr>
          <p:cNvPr id="8" name="Chart 7">
            <a:extLst>
              <a:ext uri="{FF2B5EF4-FFF2-40B4-BE49-F238E27FC236}">
                <a16:creationId xmlns:a16="http://schemas.microsoft.com/office/drawing/2014/main" id="{00000000-0008-0000-0400-000003000000}"/>
              </a:ext>
            </a:extLst>
          </p:cNvPr>
          <p:cNvGraphicFramePr/>
          <p:nvPr>
            <p:extLst>
              <p:ext uri="{D42A27DB-BD31-4B8C-83A1-F6EECF244321}">
                <p14:modId xmlns:p14="http://schemas.microsoft.com/office/powerpoint/2010/main" val="2172513792"/>
              </p:ext>
            </p:extLst>
          </p:nvPr>
        </p:nvGraphicFramePr>
        <p:xfrm>
          <a:off x="971600" y="1775649"/>
          <a:ext cx="2989580" cy="21945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00000000-0008-0000-0400-000002000000}"/>
              </a:ext>
            </a:extLst>
          </p:cNvPr>
          <p:cNvGraphicFramePr/>
          <p:nvPr>
            <p:extLst>
              <p:ext uri="{D42A27DB-BD31-4B8C-83A1-F6EECF244321}">
                <p14:modId xmlns:p14="http://schemas.microsoft.com/office/powerpoint/2010/main" val="4056631570"/>
              </p:ext>
            </p:extLst>
          </p:nvPr>
        </p:nvGraphicFramePr>
        <p:xfrm>
          <a:off x="4644008" y="1798826"/>
          <a:ext cx="2782570" cy="2153920"/>
        </p:xfrm>
        <a:graphic>
          <a:graphicData uri="http://schemas.openxmlformats.org/drawingml/2006/chart">
            <c:chart xmlns:c="http://schemas.openxmlformats.org/drawingml/2006/chart" xmlns:r="http://schemas.openxmlformats.org/officeDocument/2006/relationships" r:id="rId4"/>
          </a:graphicData>
        </a:graphic>
      </p:graphicFrame>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
        <p:nvSpPr>
          <p:cNvPr id="11" name="TextBox 10"/>
          <p:cNvSpPr txBox="1"/>
          <p:nvPr/>
        </p:nvSpPr>
        <p:spPr>
          <a:xfrm>
            <a:off x="59140" y="4724488"/>
            <a:ext cx="8793486" cy="276999"/>
          </a:xfrm>
          <a:prstGeom prst="rect">
            <a:avLst/>
          </a:prstGeom>
          <a:noFill/>
        </p:spPr>
        <p:txBody>
          <a:bodyPr wrap="square" rtlCol="0">
            <a:spAutoFit/>
          </a:bodyPr>
          <a:lstStyle/>
          <a:p>
            <a:pPr fontAlgn="base" latinLnBrk="0"/>
            <a:r>
              <a:rPr lang="en-US" sz="1200" dirty="0"/>
              <a:t>G</a:t>
            </a:r>
            <a:r>
              <a:rPr lang="id-ID" sz="1200" dirty="0"/>
              <a:t>ambar </a:t>
            </a:r>
            <a:r>
              <a:rPr lang="en-US" sz="1200" dirty="0"/>
              <a:t>3</a:t>
            </a:r>
            <a:r>
              <a:rPr lang="id-ID" sz="1200" dirty="0"/>
              <a:t>. </a:t>
            </a:r>
            <a:r>
              <a:rPr lang="en-US" sz="1200" dirty="0" err="1"/>
              <a:t>Perbandingan</a:t>
            </a:r>
            <a:r>
              <a:rPr lang="en-US" sz="1200" dirty="0"/>
              <a:t> </a:t>
            </a:r>
            <a:r>
              <a:rPr lang="en-US" sz="1200" dirty="0" err="1"/>
              <a:t>Kurva</a:t>
            </a:r>
            <a:r>
              <a:rPr lang="en-US" sz="1200" dirty="0"/>
              <a:t> Efficient Frontier dan </a:t>
            </a:r>
            <a:r>
              <a:rPr lang="en-US" sz="1200" dirty="0" err="1"/>
              <a:t>Grafik</a:t>
            </a:r>
            <a:r>
              <a:rPr lang="en-US" sz="1200" dirty="0"/>
              <a:t> </a:t>
            </a:r>
            <a:r>
              <a:rPr lang="en-US" sz="1200" dirty="0" err="1"/>
              <a:t>Rasio</a:t>
            </a:r>
            <a:r>
              <a:rPr lang="en-US" sz="1200" dirty="0"/>
              <a:t> Mean-Variance pada </a:t>
            </a:r>
            <a:r>
              <a:rPr lang="en-US" sz="1200" dirty="0" err="1"/>
              <a:t>saham</a:t>
            </a:r>
            <a:r>
              <a:rPr lang="en-US" sz="1200" dirty="0"/>
              <a:t> </a:t>
            </a:r>
            <a:r>
              <a:rPr lang="en-US" sz="1200" dirty="0" err="1"/>
              <a:t>sebelum</a:t>
            </a:r>
            <a:r>
              <a:rPr lang="en-US" sz="1200" dirty="0"/>
              <a:t> </a:t>
            </a:r>
            <a:r>
              <a:rPr lang="en-US" sz="1200" dirty="0" err="1"/>
              <a:t>pandemi</a:t>
            </a:r>
            <a:r>
              <a:rPr lang="en-US" sz="1200" dirty="0"/>
              <a:t> covid-19.</a:t>
            </a:r>
          </a:p>
        </p:txBody>
      </p:sp>
      <p:sp>
        <p:nvSpPr>
          <p:cNvPr id="12" name="Text Placeholder 1"/>
          <p:cNvSpPr txBox="1">
            <a:spLocks/>
          </p:cNvSpPr>
          <p:nvPr/>
        </p:nvSpPr>
        <p:spPr>
          <a:xfrm>
            <a:off x="1043608" y="156357"/>
            <a:ext cx="4824536" cy="543185"/>
          </a:xfrm>
          <a:prstGeom prst="rect">
            <a:avLst/>
          </a:prstGeom>
          <a:noFill/>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latinLnBrk="0">
              <a:buNone/>
            </a:pPr>
            <a:r>
              <a:rPr lang="en-US" sz="2000" b="1" dirty="0" err="1"/>
              <a:t>Portofolio</a:t>
            </a:r>
            <a:r>
              <a:rPr lang="en-US" sz="2000" b="1" dirty="0"/>
              <a:t> </a:t>
            </a:r>
            <a:r>
              <a:rPr lang="en-US" sz="2000" b="1" dirty="0" err="1"/>
              <a:t>Investasi</a:t>
            </a:r>
            <a:r>
              <a:rPr lang="en-US" sz="2000" b="1" dirty="0"/>
              <a:t> Saham </a:t>
            </a:r>
            <a:r>
              <a:rPr lang="en-US" sz="2000" b="1" dirty="0" err="1"/>
              <a:t>Sebelum</a:t>
            </a:r>
            <a:r>
              <a:rPr lang="en-US" sz="2000" b="1" dirty="0"/>
              <a:t> </a:t>
            </a:r>
            <a:r>
              <a:rPr lang="en-US" sz="2000" b="1" dirty="0" err="1"/>
              <a:t>Pandemi</a:t>
            </a:r>
            <a:r>
              <a:rPr lang="en-US" sz="2000" b="1" dirty="0"/>
              <a:t> Covid-19</a:t>
            </a:r>
            <a:endParaRPr lang="en-US" sz="2000" dirty="0"/>
          </a:p>
        </p:txBody>
      </p:sp>
    </p:spTree>
    <p:extLst>
      <p:ext uri="{BB962C8B-B14F-4D97-AF65-F5344CB8AC3E}">
        <p14:creationId xmlns:p14="http://schemas.microsoft.com/office/powerpoint/2010/main" val="446537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F744C7-C8A8-408A-A4C7-8569BF45924C}"/>
              </a:ext>
            </a:extLst>
          </p:cNvPr>
          <p:cNvSpPr>
            <a:spLocks noGrp="1"/>
          </p:cNvSpPr>
          <p:nvPr>
            <p:ph type="body" sz="quarter" idx="10"/>
          </p:nvPr>
        </p:nvSpPr>
        <p:spPr>
          <a:xfrm>
            <a:off x="1115616" y="236987"/>
            <a:ext cx="6650456" cy="543185"/>
          </a:xfrm>
        </p:spPr>
        <p:txBody>
          <a:bodyPr/>
          <a:lstStyle/>
          <a:p>
            <a:r>
              <a:rPr lang="en-US" altLang="ko-KR" sz="2400" dirty="0" err="1">
                <a:latin typeface="+mn-lt"/>
              </a:rPr>
              <a:t>Pengolahan</a:t>
            </a:r>
            <a:r>
              <a:rPr lang="en-US" altLang="ko-KR" sz="2400" dirty="0">
                <a:latin typeface="+mn-lt"/>
              </a:rPr>
              <a:t> Data </a:t>
            </a:r>
            <a:r>
              <a:rPr lang="en-US" altLang="ko-KR" sz="2400" dirty="0" err="1">
                <a:latin typeface="+mn-lt"/>
              </a:rPr>
              <a:t>Selama</a:t>
            </a:r>
            <a:r>
              <a:rPr lang="en-US" altLang="ko-KR" sz="2400" dirty="0">
                <a:latin typeface="+mn-lt"/>
              </a:rPr>
              <a:t> </a:t>
            </a:r>
            <a:r>
              <a:rPr lang="en-US" altLang="ko-KR" sz="2400" dirty="0" err="1">
                <a:latin typeface="+mn-lt"/>
              </a:rPr>
              <a:t>Pandemi</a:t>
            </a:r>
            <a:endParaRPr lang="ko-KR" altLang="en-US" sz="2400" dirty="0">
              <a:latin typeface="+mn-lt"/>
            </a:endParaRPr>
          </a:p>
        </p:txBody>
      </p:sp>
      <mc:AlternateContent xmlns:mc="http://schemas.openxmlformats.org/markup-compatibility/2006" xmlns:a14="http://schemas.microsoft.com/office/drawing/2010/main">
        <mc:Choice Requires="a14">
          <p:sp>
            <p:nvSpPr>
              <p:cNvPr id="3" name="Rounded Rectangle 5">
                <a:extLst>
                  <a:ext uri="{FF2B5EF4-FFF2-40B4-BE49-F238E27FC236}">
                    <a16:creationId xmlns:a16="http://schemas.microsoft.com/office/drawing/2014/main" id="{D7288427-0C1E-4C30-8DA8-FC7AF613B7E8}"/>
                  </a:ext>
                </a:extLst>
              </p:cNvPr>
              <p:cNvSpPr/>
              <p:nvPr/>
            </p:nvSpPr>
            <p:spPr>
              <a:xfrm>
                <a:off x="1439652" y="3911645"/>
                <a:ext cx="6408712" cy="488562"/>
              </a:xfrm>
              <a:prstGeom prst="roundRect">
                <a:avLst/>
              </a:prstGeom>
              <a:solidFill>
                <a:srgbClr val="CDE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14:m>
                  <m:oMathPara xmlns:m="http://schemas.openxmlformats.org/officeDocument/2006/math">
                    <m:oMathParaPr>
                      <m:jc m:val="center"/>
                    </m:oMathParaPr>
                    <m:oMath xmlns:m="http://schemas.openxmlformats.org/officeDocument/2006/math">
                      <m:sSup>
                        <m:sSupPr>
                          <m:ctrlPr>
                            <a:rPr lang="en-US" sz="1400" i="1" smtClean="0">
                              <a:solidFill>
                                <a:schemeClr val="tx1"/>
                              </a:solidFill>
                              <a:latin typeface="Cambria Math" panose="02040503050406030204" pitchFamily="18" charset="0"/>
                            </a:rPr>
                          </m:ctrlPr>
                        </m:sSupPr>
                        <m:e>
                          <m:r>
                            <a:rPr lang="id-ID" sz="1400" b="1" i="1">
                              <a:solidFill>
                                <a:schemeClr val="tx1"/>
                              </a:solidFill>
                              <a:latin typeface="Cambria Math" panose="02040503050406030204" pitchFamily="18" charset="0"/>
                            </a:rPr>
                            <m:t>𝝁</m:t>
                          </m:r>
                        </m:e>
                        <m:sup>
                          <m:r>
                            <a:rPr lang="id-ID" sz="1400" i="1">
                              <a:solidFill>
                                <a:schemeClr val="tx1"/>
                              </a:solidFill>
                              <a:latin typeface="Cambria Math" panose="02040503050406030204" pitchFamily="18" charset="0"/>
                            </a:rPr>
                            <m:t>𝑇</m:t>
                          </m:r>
                        </m:sup>
                      </m:sSup>
                      <m:r>
                        <a:rPr lang="id-ID" sz="1400" i="1">
                          <a:solidFill>
                            <a:schemeClr val="tx1"/>
                          </a:solidFill>
                          <a:latin typeface="Cambria Math" panose="02040503050406030204" pitchFamily="18" charset="0"/>
                        </a:rPr>
                        <m:t>=(</m:t>
                      </m:r>
                      <m:m>
                        <m:mPr>
                          <m:mcs>
                            <m:mc>
                              <m:mcPr>
                                <m:count m:val="3"/>
                                <m:mcJc m:val="center"/>
                              </m:mcPr>
                            </m:mc>
                          </m:mcs>
                          <m:ctrlPr>
                            <a:rPr lang="en-ID" sz="1400" i="1">
                              <a:solidFill>
                                <a:schemeClr val="tx1"/>
                              </a:solidFill>
                              <a:latin typeface="Cambria Math" panose="02040503050406030204" pitchFamily="18" charset="0"/>
                            </a:rPr>
                          </m:ctrlPr>
                        </m:mPr>
                        <m:mr>
                          <m:e>
                            <m:r>
                              <a:rPr lang="id-ID" sz="1400" i="1">
                                <a:solidFill>
                                  <a:schemeClr val="tx1"/>
                                </a:solidFill>
                                <a:latin typeface="Cambria Math" panose="02040503050406030204" pitchFamily="18" charset="0"/>
                              </a:rPr>
                              <m:t>−</m:t>
                            </m:r>
                            <m:r>
                              <a:rPr lang="id-ID" sz="1400">
                                <a:solidFill>
                                  <a:schemeClr val="tx1"/>
                                </a:solidFill>
                                <a:latin typeface="Cambria Math" panose="02040503050406030204" pitchFamily="18" charset="0"/>
                              </a:rPr>
                              <m:t>0.00074925</m:t>
                            </m:r>
                          </m:e>
                          <m:e>
                            <m:r>
                              <a:rPr lang="id-ID" sz="1400">
                                <a:solidFill>
                                  <a:schemeClr val="tx1"/>
                                </a:solidFill>
                                <a:latin typeface="Cambria Math" panose="02040503050406030204" pitchFamily="18" charset="0"/>
                              </a:rPr>
                              <m:t>0.00023053</m:t>
                            </m:r>
                          </m:e>
                          <m:e>
                            <m:m>
                              <m:mPr>
                                <m:mcs>
                                  <m:mc>
                                    <m:mcPr>
                                      <m:count m:val="3"/>
                                      <m:mcJc m:val="center"/>
                                    </m:mcPr>
                                  </m:mc>
                                </m:mcs>
                                <m:ctrlPr>
                                  <a:rPr lang="en-ID" sz="1400" i="1">
                                    <a:solidFill>
                                      <a:schemeClr val="tx1"/>
                                    </a:solidFill>
                                    <a:latin typeface="Cambria Math" panose="02040503050406030204" pitchFamily="18" charset="0"/>
                                  </a:rPr>
                                </m:ctrlPr>
                              </m:mPr>
                              <m:mr>
                                <m:e>
                                  <m:r>
                                    <a:rPr lang="id-ID" sz="1400">
                                      <a:solidFill>
                                        <a:schemeClr val="tx1"/>
                                      </a:solidFill>
                                      <a:latin typeface="Cambria Math" panose="02040503050406030204" pitchFamily="18" charset="0"/>
                                    </a:rPr>
                                    <m:t>0.00014099</m:t>
                                  </m:r>
                                </m:e>
                                <m:e>
                                  <m:r>
                                    <a:rPr lang="id-ID" sz="1400">
                                      <a:solidFill>
                                        <a:schemeClr val="tx1"/>
                                      </a:solidFill>
                                      <a:latin typeface="Cambria Math" panose="02040503050406030204" pitchFamily="18" charset="0"/>
                                    </a:rPr>
                                    <m:t>0.00483604</m:t>
                                  </m:r>
                                </m:e>
                                <m:e>
                                  <m:r>
                                    <a:rPr lang="id-ID" sz="1400">
                                      <a:solidFill>
                                        <a:schemeClr val="tx1"/>
                                      </a:solidFill>
                                      <a:latin typeface="Cambria Math" panose="02040503050406030204" pitchFamily="18" charset="0"/>
                                    </a:rPr>
                                    <m:t>0.00062794</m:t>
                                  </m:r>
                                </m:e>
                              </m:mr>
                            </m:m>
                          </m:e>
                        </m:mr>
                      </m:m>
                      <m:r>
                        <a:rPr lang="en-ID" sz="1400" i="1">
                          <a:solidFill>
                            <a:schemeClr val="tx1"/>
                          </a:solidFill>
                          <a:latin typeface="Cambria Math" panose="02040503050406030204" pitchFamily="18" charset="0"/>
                        </a:rPr>
                        <m:t>)</m:t>
                      </m:r>
                    </m:oMath>
                  </m:oMathPara>
                </a14:m>
                <a:endParaRPr lang="en-US" sz="1400" dirty="0">
                  <a:solidFill>
                    <a:schemeClr val="tx1"/>
                  </a:solidFill>
                </a:endParaRPr>
              </a:p>
            </p:txBody>
          </p:sp>
        </mc:Choice>
        <mc:Fallback xmlns="">
          <p:sp>
            <p:nvSpPr>
              <p:cNvPr id="3" name="Rounded Rectangle 5">
                <a:extLst>
                  <a:ext uri="{FF2B5EF4-FFF2-40B4-BE49-F238E27FC236}">
                    <a16:creationId xmlns:a16="http://schemas.microsoft.com/office/drawing/2014/main" id="{D7288427-0C1E-4C30-8DA8-FC7AF613B7E8}"/>
                  </a:ext>
                </a:extLst>
              </p:cNvPr>
              <p:cNvSpPr>
                <a:spLocks noRot="1" noChangeAspect="1" noMove="1" noResize="1" noEditPoints="1" noAdjustHandles="1" noChangeArrowheads="1" noChangeShapeType="1" noTextEdit="1"/>
              </p:cNvSpPr>
              <p:nvPr/>
            </p:nvSpPr>
            <p:spPr>
              <a:xfrm>
                <a:off x="1439652" y="3911645"/>
                <a:ext cx="6408712" cy="488562"/>
              </a:xfrm>
              <a:prstGeom prst="roundRect">
                <a:avLst/>
              </a:prstGeom>
              <a:blipFill>
                <a:blip r:embed="rId2"/>
                <a:stretch>
                  <a:fillRect/>
                </a:stretch>
              </a:blipFill>
              <a:ln>
                <a:noFill/>
              </a:ln>
            </p:spPr>
            <p:txBody>
              <a:bodyPr/>
              <a:lstStyle/>
              <a:p>
                <a:r>
                  <a:rPr lang="en-ID">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0FA5F4A-874A-49F9-846E-1F8AE3B64A11}"/>
                  </a:ext>
                </a:extLst>
              </p:cNvPr>
              <p:cNvGraphicFramePr>
                <a:graphicFrameLocks noGrp="1"/>
              </p:cNvGraphicFramePr>
              <p:nvPr>
                <p:extLst>
                  <p:ext uri="{D42A27DB-BD31-4B8C-83A1-F6EECF244321}">
                    <p14:modId xmlns:p14="http://schemas.microsoft.com/office/powerpoint/2010/main" val="3128811921"/>
                  </p:ext>
                </p:extLst>
              </p:nvPr>
            </p:nvGraphicFramePr>
            <p:xfrm>
              <a:off x="1115616" y="987574"/>
              <a:ext cx="7056785" cy="1800200"/>
            </p:xfrm>
            <a:graphic>
              <a:graphicData uri="http://schemas.openxmlformats.org/drawingml/2006/table">
                <a:tbl>
                  <a:tblPr firstRow="1" firstCol="1" bandRow="1">
                    <a:tableStyleId>{5C22544A-7EE6-4342-B048-85BDC9FD1C3A}</a:tableStyleId>
                  </a:tblPr>
                  <a:tblGrid>
                    <a:gridCol w="944819">
                      <a:extLst>
                        <a:ext uri="{9D8B030D-6E8A-4147-A177-3AD203B41FA5}">
                          <a16:colId xmlns:a16="http://schemas.microsoft.com/office/drawing/2014/main" val="20000"/>
                        </a:ext>
                      </a:extLst>
                    </a:gridCol>
                    <a:gridCol w="1158909">
                      <a:extLst>
                        <a:ext uri="{9D8B030D-6E8A-4147-A177-3AD203B41FA5}">
                          <a16:colId xmlns:a16="http://schemas.microsoft.com/office/drawing/2014/main" val="20001"/>
                        </a:ext>
                      </a:extLst>
                    </a:gridCol>
                    <a:gridCol w="1264468">
                      <a:extLst>
                        <a:ext uri="{9D8B030D-6E8A-4147-A177-3AD203B41FA5}">
                          <a16:colId xmlns:a16="http://schemas.microsoft.com/office/drawing/2014/main" val="20002"/>
                        </a:ext>
                      </a:extLst>
                    </a:gridCol>
                    <a:gridCol w="1264468">
                      <a:extLst>
                        <a:ext uri="{9D8B030D-6E8A-4147-A177-3AD203B41FA5}">
                          <a16:colId xmlns:a16="http://schemas.microsoft.com/office/drawing/2014/main" val="20003"/>
                        </a:ext>
                      </a:extLst>
                    </a:gridCol>
                    <a:gridCol w="1159653">
                      <a:extLst>
                        <a:ext uri="{9D8B030D-6E8A-4147-A177-3AD203B41FA5}">
                          <a16:colId xmlns:a16="http://schemas.microsoft.com/office/drawing/2014/main" val="20004"/>
                        </a:ext>
                      </a:extLst>
                    </a:gridCol>
                    <a:gridCol w="1264468">
                      <a:extLst>
                        <a:ext uri="{9D8B030D-6E8A-4147-A177-3AD203B41FA5}">
                          <a16:colId xmlns:a16="http://schemas.microsoft.com/office/drawing/2014/main" val="20005"/>
                        </a:ext>
                      </a:extLst>
                    </a:gridCol>
                  </a:tblGrid>
                  <a:tr h="433331">
                    <a:tc>
                      <a:txBody>
                        <a:bodyPr/>
                        <a:lstStyle/>
                        <a:p>
                          <a:pPr algn="ctr">
                            <a:lnSpc>
                              <a:spcPct val="107000"/>
                            </a:lnSpc>
                          </a:pPr>
                          <a:endParaRPr lang="en-US" sz="1200" dirty="0">
                            <a:effectLst/>
                            <a:latin typeface="Calibri" panose="020F0502020204030204" pitchFamily="34" charset="0"/>
                          </a:endParaRPr>
                        </a:p>
                      </a:txBody>
                      <a:tcPr marL="68580" marR="68580" marT="0" marB="0" anchor="ctr"/>
                    </a:tc>
                    <a:tc>
                      <a:txBody>
                        <a:bodyPr/>
                        <a:lstStyle/>
                        <a:p>
                          <a:pPr marL="0" marR="0" algn="ctr">
                            <a:lnSpc>
                              <a:spcPct val="107000"/>
                            </a:lnSpc>
                            <a:spcBef>
                              <a:spcPts val="0"/>
                            </a:spcBef>
                            <a:spcAft>
                              <a:spcPts val="0"/>
                            </a:spcAft>
                          </a:pPr>
                          <a:r>
                            <a:rPr lang="en-ID" sz="1200">
                              <a:effectLst/>
                            </a:rPr>
                            <a:t>ICBP</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a:effectLst/>
                            </a:rPr>
                            <a:t>GIAA</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a:effectLst/>
                            </a:rPr>
                            <a:t>BBCA</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dirty="0">
                              <a:effectLst/>
                            </a:rPr>
                            <a:t>ANTM</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a:effectLst/>
                            </a:rPr>
                            <a:t>KLBF</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444742">
                    <a:tc>
                      <a:txBody>
                        <a:bodyPr/>
                        <a:lstStyle/>
                        <a:p>
                          <a:pPr marL="0" marR="0" algn="ctr">
                            <a:lnSpc>
                              <a:spcPct val="107000"/>
                            </a:lnSpc>
                            <a:spcBef>
                              <a:spcPts val="0"/>
                            </a:spcBef>
                            <a:spcAft>
                              <a:spcPts val="0"/>
                            </a:spcAft>
                          </a:pPr>
                          <a:r>
                            <a:rPr lang="id-ID" sz="1200">
                              <a:effectLst/>
                            </a:rPr>
                            <a:t>(</a:t>
                          </a:r>
                          <a14:m>
                            <m:oMath xmlns:m="http://schemas.openxmlformats.org/officeDocument/2006/math">
                              <m:sSub>
                                <m:sSubPr>
                                  <m:ctrlPr>
                                    <a:rPr lang="en-US" sz="1200" i="1">
                                      <a:effectLst/>
                                      <a:latin typeface="Cambria Math" panose="02040503050406030204" pitchFamily="18" charset="0"/>
                                    </a:rPr>
                                  </m:ctrlPr>
                                </m:sSubPr>
                                <m:e>
                                  <m:r>
                                    <a:rPr lang="id-ID" sz="1200">
                                      <a:effectLst/>
                                      <a:latin typeface="Cambria Math" panose="02040503050406030204" pitchFamily="18" charset="0"/>
                                    </a:rPr>
                                    <m:t>𝜇</m:t>
                                  </m:r>
                                </m:e>
                                <m:sub>
                                  <m:r>
                                    <a:rPr lang="id-ID" sz="1200">
                                      <a:effectLst/>
                                      <a:latin typeface="Cambria Math" panose="02040503050406030204" pitchFamily="18" charset="0"/>
                                    </a:rPr>
                                    <m:t>𝑖</m:t>
                                  </m:r>
                                </m:sub>
                              </m:sSub>
                            </m:oMath>
                          </a14:m>
                          <a:r>
                            <a:rPr lang="id-ID"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fontAlgn="b"/>
                          <a:r>
                            <a:rPr lang="en-ID" sz="1200" b="0" i="0" u="none" strike="noStrike" dirty="0">
                              <a:solidFill>
                                <a:srgbClr val="000000"/>
                              </a:solidFill>
                              <a:effectLst/>
                              <a:latin typeface="Calibri" panose="020F0502020204030204" pitchFamily="34" charset="0"/>
                            </a:rPr>
                            <a:t>-0.00074925</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0.00023053</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0.00014099</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0.00483604</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0.00062794</a:t>
                          </a:r>
                        </a:p>
                      </a:txBody>
                      <a:tcPr marL="9525" marR="9525" marT="9525" marB="0" anchor="ctr"/>
                    </a:tc>
                    <a:extLst>
                      <a:ext uri="{0D108BD9-81ED-4DB2-BD59-A6C34878D82A}">
                        <a16:rowId xmlns:a16="http://schemas.microsoft.com/office/drawing/2014/main" val="10001"/>
                      </a:ext>
                    </a:extLst>
                  </a:tr>
                  <a:tr h="436508">
                    <a:tc>
                      <a:txBody>
                        <a:bodyPr/>
                        <a:lstStyle/>
                        <a:p>
                          <a:pPr marL="0" marR="0" algn="ctr">
                            <a:lnSpc>
                              <a:spcPct val="107000"/>
                            </a:lnSpc>
                            <a:spcBef>
                              <a:spcPts val="0"/>
                            </a:spcBef>
                            <a:spcAft>
                              <a:spcPts val="0"/>
                            </a:spcAft>
                          </a:pPr>
                          <a:r>
                            <a:rPr lang="en-US" sz="1200">
                              <a:effectLst/>
                            </a:rPr>
                            <a:t>(</a:t>
                          </a:r>
                          <a14:m>
                            <m:oMath xmlns:m="http://schemas.openxmlformats.org/officeDocument/2006/math">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𝜎</m:t>
                                  </m:r>
                                </m:e>
                                <m:sub>
                                  <m:r>
                                    <a:rPr lang="en-US" sz="1200">
                                      <a:effectLst/>
                                      <a:latin typeface="Cambria Math" panose="02040503050406030204" pitchFamily="18" charset="0"/>
                                    </a:rPr>
                                    <m:t>𝑖</m:t>
                                  </m:r>
                                </m:sub>
                                <m:sup>
                                  <m:r>
                                    <a:rPr lang="en-US" sz="1200">
                                      <a:effectLst/>
                                      <a:latin typeface="Cambria Math" panose="02040503050406030204" pitchFamily="18" charset="0"/>
                                    </a:rPr>
                                    <m:t>2</m:t>
                                  </m:r>
                                </m:sup>
                              </m:sSubSup>
                              <m:r>
                                <a:rPr lang="en-US" sz="1200">
                                  <a:effectLst/>
                                  <a:latin typeface="Cambria Math" panose="02040503050406030204" pitchFamily="18" charset="0"/>
                                </a:rPr>
                                <m:t>)</m:t>
                              </m:r>
                            </m:oMath>
                          </a14:m>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fontAlgn="b"/>
                          <a:r>
                            <a:rPr lang="en-ID" sz="1200" b="0" i="0" u="none" strike="noStrike" dirty="0">
                              <a:solidFill>
                                <a:srgbClr val="000000"/>
                              </a:solidFill>
                              <a:effectLst/>
                              <a:latin typeface="Calibri" panose="020F0502020204030204" pitchFamily="34" charset="0"/>
                            </a:rPr>
                            <a:t>0.00046874</a:t>
                          </a:r>
                        </a:p>
                      </a:txBody>
                      <a:tcPr marL="9525" marR="9525" marT="9525" marB="0" anchor="ctr"/>
                    </a:tc>
                    <a:tc>
                      <a:txBody>
                        <a:bodyPr/>
                        <a:lstStyle/>
                        <a:p>
                          <a:pPr algn="ctr" fontAlgn="b"/>
                          <a:r>
                            <a:rPr lang="en-ID" sz="1200" b="0" i="0" u="none" strike="noStrike" dirty="0">
                              <a:solidFill>
                                <a:srgbClr val="000000"/>
                              </a:solidFill>
                              <a:effectLst/>
                              <a:latin typeface="Calibri" panose="020F0502020204030204" pitchFamily="34" charset="0"/>
                            </a:rPr>
                            <a:t>0.00147253</a:t>
                          </a:r>
                        </a:p>
                      </a:txBody>
                      <a:tcPr marL="9525" marR="9525" marT="9525" marB="0" anchor="ctr"/>
                    </a:tc>
                    <a:tc>
                      <a:txBody>
                        <a:bodyPr/>
                        <a:lstStyle/>
                        <a:p>
                          <a:pPr algn="ctr" fontAlgn="b"/>
                          <a:r>
                            <a:rPr lang="en-ID" sz="1200" b="0" i="0" u="none" strike="noStrike" dirty="0">
                              <a:solidFill>
                                <a:srgbClr val="000000"/>
                              </a:solidFill>
                              <a:effectLst/>
                              <a:latin typeface="Calibri" panose="020F0502020204030204" pitchFamily="34" charset="0"/>
                            </a:rPr>
                            <a:t>0.00051831</a:t>
                          </a:r>
                        </a:p>
                      </a:txBody>
                      <a:tcPr marL="9525" marR="9525" marT="9525" marB="0" anchor="ctr"/>
                    </a:tc>
                    <a:tc>
                      <a:txBody>
                        <a:bodyPr/>
                        <a:lstStyle/>
                        <a:p>
                          <a:pPr algn="ctr" fontAlgn="b"/>
                          <a:r>
                            <a:rPr lang="en-ID" sz="1200" b="0" i="0" u="none" strike="noStrike" dirty="0">
                              <a:solidFill>
                                <a:srgbClr val="000000"/>
                              </a:solidFill>
                              <a:effectLst/>
                              <a:latin typeface="Calibri" panose="020F0502020204030204" pitchFamily="34" charset="0"/>
                            </a:rPr>
                            <a:t>0.00216441</a:t>
                          </a:r>
                        </a:p>
                      </a:txBody>
                      <a:tcPr marL="9525" marR="9525" marT="9525" marB="0" anchor="ctr"/>
                    </a:tc>
                    <a:tc>
                      <a:txBody>
                        <a:bodyPr/>
                        <a:lstStyle/>
                        <a:p>
                          <a:pPr algn="ctr" fontAlgn="b"/>
                          <a:r>
                            <a:rPr lang="en-ID" sz="1200" b="0" i="0" u="none" strike="noStrike" dirty="0">
                              <a:solidFill>
                                <a:srgbClr val="000000"/>
                              </a:solidFill>
                              <a:effectLst/>
                              <a:latin typeface="Calibri" panose="020F0502020204030204" pitchFamily="34" charset="0"/>
                            </a:rPr>
                            <a:t>0.00079345</a:t>
                          </a:r>
                        </a:p>
                      </a:txBody>
                      <a:tcPr marL="9525" marR="9525" marT="9525" marB="0" anchor="ctr"/>
                    </a:tc>
                    <a:extLst>
                      <a:ext uri="{0D108BD9-81ED-4DB2-BD59-A6C34878D82A}">
                        <a16:rowId xmlns:a16="http://schemas.microsoft.com/office/drawing/2014/main" val="10002"/>
                      </a:ext>
                    </a:extLst>
                  </a:tr>
                  <a:tr h="485619">
                    <a:tc>
                      <a:txBody>
                        <a:bodyPr/>
                        <a:lstStyle/>
                        <a:p>
                          <a:pPr marL="0" marR="0" algn="ctr">
                            <a:lnSpc>
                              <a:spcPct val="107000"/>
                            </a:lnSpc>
                            <a:spcBef>
                              <a:spcPts val="0"/>
                            </a:spcBef>
                            <a:spcAft>
                              <a:spcPts val="0"/>
                            </a:spcAft>
                          </a:pPr>
                          <a:r>
                            <a:rPr lang="en-US" sz="1200">
                              <a:effectLst/>
                            </a:rPr>
                            <a:t>(</a:t>
                          </a:r>
                          <a14:m>
                            <m:oMath xmlns:m="http://schemas.openxmlformats.org/officeDocument/2006/math">
                              <m:sSub>
                                <m:sSubPr>
                                  <m:ctrlPr>
                                    <a:rPr lang="en-US" sz="1200" i="1">
                                      <a:effectLst/>
                                      <a:latin typeface="Cambria Math" panose="02040503050406030204" pitchFamily="18" charset="0"/>
                                    </a:rPr>
                                  </m:ctrlPr>
                                </m:sSubPr>
                                <m:e>
                                  <m:r>
                                    <a:rPr lang="id-ID" sz="1200">
                                      <a:effectLst/>
                                      <a:latin typeface="Cambria Math" panose="02040503050406030204" pitchFamily="18" charset="0"/>
                                    </a:rPr>
                                    <m:t>𝜇</m:t>
                                  </m:r>
                                </m:e>
                                <m:sub>
                                  <m:r>
                                    <a:rPr lang="id-ID" sz="1200">
                                      <a:effectLst/>
                                      <a:latin typeface="Cambria Math" panose="02040503050406030204" pitchFamily="18" charset="0"/>
                                    </a:rPr>
                                    <m:t>𝑖</m:t>
                                  </m:r>
                                </m:sub>
                              </m:sSub>
                              <m:r>
                                <a:rPr lang="id-ID" sz="1200">
                                  <a:effectLst/>
                                  <a:latin typeface="Cambria Math" panose="02040503050406030204" pitchFamily="18" charset="0"/>
                                </a:rPr>
                                <m:t>/</m:t>
                              </m:r>
                              <m:sSubSup>
                                <m:sSubSupPr>
                                  <m:ctrlPr>
                                    <a:rPr lang="en-US" sz="1200" i="1">
                                      <a:effectLst/>
                                      <a:latin typeface="Cambria Math" panose="02040503050406030204" pitchFamily="18" charset="0"/>
                                    </a:rPr>
                                  </m:ctrlPr>
                                </m:sSubSupPr>
                                <m:e>
                                  <m:r>
                                    <a:rPr lang="en-US" sz="1200">
                                      <a:effectLst/>
                                      <a:latin typeface="Cambria Math" panose="02040503050406030204" pitchFamily="18" charset="0"/>
                                    </a:rPr>
                                    <m:t>𝜎</m:t>
                                  </m:r>
                                </m:e>
                                <m:sub>
                                  <m:r>
                                    <a:rPr lang="en-US" sz="1200">
                                      <a:effectLst/>
                                      <a:latin typeface="Cambria Math" panose="02040503050406030204" pitchFamily="18" charset="0"/>
                                    </a:rPr>
                                    <m:t>𝑖</m:t>
                                  </m:r>
                                </m:sub>
                                <m:sup>
                                  <m:r>
                                    <a:rPr lang="en-US" sz="1200">
                                      <a:effectLst/>
                                      <a:latin typeface="Cambria Math" panose="02040503050406030204" pitchFamily="18" charset="0"/>
                                    </a:rPr>
                                    <m:t>2</m:t>
                                  </m:r>
                                </m:sup>
                              </m:sSubSup>
                              <m:r>
                                <a:rPr lang="en-US" sz="1200">
                                  <a:effectLst/>
                                  <a:latin typeface="Cambria Math" panose="02040503050406030204" pitchFamily="18" charset="0"/>
                                </a:rPr>
                                <m:t>)</m:t>
                              </m:r>
                            </m:oMath>
                          </a14:m>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fontAlgn="b"/>
                          <a:r>
                            <a:rPr lang="en-ID" sz="1200" b="0" i="0" u="none" strike="noStrike">
                              <a:solidFill>
                                <a:srgbClr val="000000"/>
                              </a:solidFill>
                              <a:effectLst/>
                              <a:latin typeface="Calibri" panose="020F0502020204030204" pitchFamily="34" charset="0"/>
                            </a:rPr>
                            <a:t>-1.59844000</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0.15655498</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0.27201662</a:t>
                          </a:r>
                        </a:p>
                      </a:txBody>
                      <a:tcPr marL="9525" marR="9525" marT="9525" marB="0" anchor="ctr"/>
                    </a:tc>
                    <a:tc>
                      <a:txBody>
                        <a:bodyPr/>
                        <a:lstStyle/>
                        <a:p>
                          <a:pPr algn="ctr" fontAlgn="b"/>
                          <a:r>
                            <a:rPr lang="en-ID" sz="1200" b="0" i="0" u="none" strike="noStrike" dirty="0">
                              <a:solidFill>
                                <a:srgbClr val="000000"/>
                              </a:solidFill>
                              <a:effectLst/>
                              <a:latin typeface="Calibri" panose="020F0502020204030204" pitchFamily="34" charset="0"/>
                            </a:rPr>
                            <a:t>2.23434902</a:t>
                          </a:r>
                        </a:p>
                      </a:txBody>
                      <a:tcPr marL="9525" marR="9525" marT="9525" marB="0" anchor="ctr"/>
                    </a:tc>
                    <a:tc>
                      <a:txBody>
                        <a:bodyPr/>
                        <a:lstStyle/>
                        <a:p>
                          <a:pPr algn="ctr" fontAlgn="b"/>
                          <a:r>
                            <a:rPr lang="en-ID" sz="1200" b="0" i="0" u="none" strike="noStrike" dirty="0">
                              <a:solidFill>
                                <a:srgbClr val="000000"/>
                              </a:solidFill>
                              <a:effectLst/>
                              <a:latin typeface="Calibri" panose="020F0502020204030204" pitchFamily="34" charset="0"/>
                            </a:rPr>
                            <a:t>0.79139687</a:t>
                          </a:r>
                        </a:p>
                      </a:txBody>
                      <a:tcPr marL="9525" marR="9525" marT="9525" marB="0" anchor="ctr"/>
                    </a:tc>
                    <a:extLst>
                      <a:ext uri="{0D108BD9-81ED-4DB2-BD59-A6C34878D82A}">
                        <a16:rowId xmlns:a16="http://schemas.microsoft.com/office/drawing/2014/main" val="10003"/>
                      </a:ext>
                    </a:extLst>
                  </a:tr>
                </a:tbl>
              </a:graphicData>
            </a:graphic>
          </p:graphicFrame>
        </mc:Choice>
        <mc:Fallback xmlns="">
          <p:graphicFrame>
            <p:nvGraphicFramePr>
              <p:cNvPr id="4" name="Table 3">
                <a:extLst>
                  <a:ext uri="{FF2B5EF4-FFF2-40B4-BE49-F238E27FC236}">
                    <a16:creationId xmlns:a16="http://schemas.microsoft.com/office/drawing/2014/main" id="{C0FA5F4A-874A-49F9-846E-1F8AE3B64A11}"/>
                  </a:ext>
                </a:extLst>
              </p:cNvPr>
              <p:cNvGraphicFramePr>
                <a:graphicFrameLocks noGrp="1"/>
              </p:cNvGraphicFramePr>
              <p:nvPr>
                <p:extLst>
                  <p:ext uri="{D42A27DB-BD31-4B8C-83A1-F6EECF244321}">
                    <p14:modId xmlns:p14="http://schemas.microsoft.com/office/powerpoint/2010/main" val="3128811921"/>
                  </p:ext>
                </p:extLst>
              </p:nvPr>
            </p:nvGraphicFramePr>
            <p:xfrm>
              <a:off x="1115616" y="987574"/>
              <a:ext cx="7056785" cy="1800200"/>
            </p:xfrm>
            <a:graphic>
              <a:graphicData uri="http://schemas.openxmlformats.org/drawingml/2006/table">
                <a:tbl>
                  <a:tblPr firstRow="1" firstCol="1" bandRow="1">
                    <a:tableStyleId>{5C22544A-7EE6-4342-B048-85BDC9FD1C3A}</a:tableStyleId>
                  </a:tblPr>
                  <a:tblGrid>
                    <a:gridCol w="944819">
                      <a:extLst>
                        <a:ext uri="{9D8B030D-6E8A-4147-A177-3AD203B41FA5}">
                          <a16:colId xmlns:a16="http://schemas.microsoft.com/office/drawing/2014/main" val="20000"/>
                        </a:ext>
                      </a:extLst>
                    </a:gridCol>
                    <a:gridCol w="1158909">
                      <a:extLst>
                        <a:ext uri="{9D8B030D-6E8A-4147-A177-3AD203B41FA5}">
                          <a16:colId xmlns:a16="http://schemas.microsoft.com/office/drawing/2014/main" val="20001"/>
                        </a:ext>
                      </a:extLst>
                    </a:gridCol>
                    <a:gridCol w="1264468">
                      <a:extLst>
                        <a:ext uri="{9D8B030D-6E8A-4147-A177-3AD203B41FA5}">
                          <a16:colId xmlns:a16="http://schemas.microsoft.com/office/drawing/2014/main" val="20002"/>
                        </a:ext>
                      </a:extLst>
                    </a:gridCol>
                    <a:gridCol w="1264468">
                      <a:extLst>
                        <a:ext uri="{9D8B030D-6E8A-4147-A177-3AD203B41FA5}">
                          <a16:colId xmlns:a16="http://schemas.microsoft.com/office/drawing/2014/main" val="20003"/>
                        </a:ext>
                      </a:extLst>
                    </a:gridCol>
                    <a:gridCol w="1159653">
                      <a:extLst>
                        <a:ext uri="{9D8B030D-6E8A-4147-A177-3AD203B41FA5}">
                          <a16:colId xmlns:a16="http://schemas.microsoft.com/office/drawing/2014/main" val="20004"/>
                        </a:ext>
                      </a:extLst>
                    </a:gridCol>
                    <a:gridCol w="1264468">
                      <a:extLst>
                        <a:ext uri="{9D8B030D-6E8A-4147-A177-3AD203B41FA5}">
                          <a16:colId xmlns:a16="http://schemas.microsoft.com/office/drawing/2014/main" val="20005"/>
                        </a:ext>
                      </a:extLst>
                    </a:gridCol>
                  </a:tblGrid>
                  <a:tr h="433331">
                    <a:tc>
                      <a:txBody>
                        <a:bodyPr/>
                        <a:lstStyle/>
                        <a:p>
                          <a:pPr algn="ctr">
                            <a:lnSpc>
                              <a:spcPct val="107000"/>
                            </a:lnSpc>
                          </a:pPr>
                          <a:endParaRPr lang="en-US" sz="1200" dirty="0">
                            <a:effectLst/>
                            <a:latin typeface="Calibri" panose="020F0502020204030204" pitchFamily="34" charset="0"/>
                          </a:endParaRPr>
                        </a:p>
                      </a:txBody>
                      <a:tcPr marL="68580" marR="68580" marT="0" marB="0" anchor="ctr"/>
                    </a:tc>
                    <a:tc>
                      <a:txBody>
                        <a:bodyPr/>
                        <a:lstStyle/>
                        <a:p>
                          <a:pPr marL="0" marR="0" algn="ctr">
                            <a:lnSpc>
                              <a:spcPct val="107000"/>
                            </a:lnSpc>
                            <a:spcBef>
                              <a:spcPts val="0"/>
                            </a:spcBef>
                            <a:spcAft>
                              <a:spcPts val="0"/>
                            </a:spcAft>
                          </a:pPr>
                          <a:r>
                            <a:rPr lang="en-ID" sz="1200">
                              <a:effectLst/>
                            </a:rPr>
                            <a:t>ICBP</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a:effectLst/>
                            </a:rPr>
                            <a:t>GIAA</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a:effectLst/>
                            </a:rPr>
                            <a:t>BBCA</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dirty="0">
                              <a:effectLst/>
                            </a:rPr>
                            <a:t>ANTM</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a:effectLst/>
                            </a:rPr>
                            <a:t>KLBF</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444742">
                    <a:tc>
                      <a:txBody>
                        <a:bodyPr/>
                        <a:lstStyle/>
                        <a:p>
                          <a:endParaRPr lang="en-US"/>
                        </a:p>
                      </a:txBody>
                      <a:tcPr marL="68580" marR="68580" marT="0" marB="0" anchor="ctr">
                        <a:blipFill>
                          <a:blip r:embed="rId3"/>
                          <a:stretch>
                            <a:fillRect l="-1290" t="-100000" r="-649677" b="-210959"/>
                          </a:stretch>
                        </a:blipFill>
                      </a:tcPr>
                    </a:tc>
                    <a:tc>
                      <a:txBody>
                        <a:bodyPr/>
                        <a:lstStyle/>
                        <a:p>
                          <a:pPr algn="ctr" fontAlgn="b"/>
                          <a:r>
                            <a:rPr lang="en-ID" sz="1200" b="0" i="0" u="none" strike="noStrike" dirty="0">
                              <a:solidFill>
                                <a:srgbClr val="000000"/>
                              </a:solidFill>
                              <a:effectLst/>
                              <a:latin typeface="Calibri" panose="020F0502020204030204" pitchFamily="34" charset="0"/>
                            </a:rPr>
                            <a:t>-0.00074925</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0.00023053</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0.00014099</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0.00483604</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0.00062794</a:t>
                          </a:r>
                        </a:p>
                      </a:txBody>
                      <a:tcPr marL="9525" marR="9525" marT="9525" marB="0" anchor="ctr"/>
                    </a:tc>
                    <a:extLst>
                      <a:ext uri="{0D108BD9-81ED-4DB2-BD59-A6C34878D82A}">
                        <a16:rowId xmlns:a16="http://schemas.microsoft.com/office/drawing/2014/main" val="10001"/>
                      </a:ext>
                    </a:extLst>
                  </a:tr>
                  <a:tr h="436508">
                    <a:tc>
                      <a:txBody>
                        <a:bodyPr/>
                        <a:lstStyle/>
                        <a:p>
                          <a:endParaRPr lang="en-US"/>
                        </a:p>
                      </a:txBody>
                      <a:tcPr marL="68580" marR="68580" marT="0" marB="0" anchor="ctr">
                        <a:blipFill>
                          <a:blip r:embed="rId3"/>
                          <a:stretch>
                            <a:fillRect l="-1290" t="-202778" r="-649677" b="-113889"/>
                          </a:stretch>
                        </a:blipFill>
                      </a:tcPr>
                    </a:tc>
                    <a:tc>
                      <a:txBody>
                        <a:bodyPr/>
                        <a:lstStyle/>
                        <a:p>
                          <a:pPr algn="ctr" fontAlgn="b"/>
                          <a:r>
                            <a:rPr lang="en-ID" sz="1200" b="0" i="0" u="none" strike="noStrike" dirty="0">
                              <a:solidFill>
                                <a:srgbClr val="000000"/>
                              </a:solidFill>
                              <a:effectLst/>
                              <a:latin typeface="Calibri" panose="020F0502020204030204" pitchFamily="34" charset="0"/>
                            </a:rPr>
                            <a:t>0.00046874</a:t>
                          </a:r>
                        </a:p>
                      </a:txBody>
                      <a:tcPr marL="9525" marR="9525" marT="9525" marB="0" anchor="ctr"/>
                    </a:tc>
                    <a:tc>
                      <a:txBody>
                        <a:bodyPr/>
                        <a:lstStyle/>
                        <a:p>
                          <a:pPr algn="ctr" fontAlgn="b"/>
                          <a:r>
                            <a:rPr lang="en-ID" sz="1200" b="0" i="0" u="none" strike="noStrike" dirty="0">
                              <a:solidFill>
                                <a:srgbClr val="000000"/>
                              </a:solidFill>
                              <a:effectLst/>
                              <a:latin typeface="Calibri" panose="020F0502020204030204" pitchFamily="34" charset="0"/>
                            </a:rPr>
                            <a:t>0.00147253</a:t>
                          </a:r>
                        </a:p>
                      </a:txBody>
                      <a:tcPr marL="9525" marR="9525" marT="9525" marB="0" anchor="ctr"/>
                    </a:tc>
                    <a:tc>
                      <a:txBody>
                        <a:bodyPr/>
                        <a:lstStyle/>
                        <a:p>
                          <a:pPr algn="ctr" fontAlgn="b"/>
                          <a:r>
                            <a:rPr lang="en-ID" sz="1200" b="0" i="0" u="none" strike="noStrike" dirty="0">
                              <a:solidFill>
                                <a:srgbClr val="000000"/>
                              </a:solidFill>
                              <a:effectLst/>
                              <a:latin typeface="Calibri" panose="020F0502020204030204" pitchFamily="34" charset="0"/>
                            </a:rPr>
                            <a:t>0.00051831</a:t>
                          </a:r>
                        </a:p>
                      </a:txBody>
                      <a:tcPr marL="9525" marR="9525" marT="9525" marB="0" anchor="ctr"/>
                    </a:tc>
                    <a:tc>
                      <a:txBody>
                        <a:bodyPr/>
                        <a:lstStyle/>
                        <a:p>
                          <a:pPr algn="ctr" fontAlgn="b"/>
                          <a:r>
                            <a:rPr lang="en-ID" sz="1200" b="0" i="0" u="none" strike="noStrike" dirty="0">
                              <a:solidFill>
                                <a:srgbClr val="000000"/>
                              </a:solidFill>
                              <a:effectLst/>
                              <a:latin typeface="Calibri" panose="020F0502020204030204" pitchFamily="34" charset="0"/>
                            </a:rPr>
                            <a:t>0.00216441</a:t>
                          </a:r>
                        </a:p>
                      </a:txBody>
                      <a:tcPr marL="9525" marR="9525" marT="9525" marB="0" anchor="ctr"/>
                    </a:tc>
                    <a:tc>
                      <a:txBody>
                        <a:bodyPr/>
                        <a:lstStyle/>
                        <a:p>
                          <a:pPr algn="ctr" fontAlgn="b"/>
                          <a:r>
                            <a:rPr lang="en-ID" sz="1200" b="0" i="0" u="none" strike="noStrike" dirty="0">
                              <a:solidFill>
                                <a:srgbClr val="000000"/>
                              </a:solidFill>
                              <a:effectLst/>
                              <a:latin typeface="Calibri" panose="020F0502020204030204" pitchFamily="34" charset="0"/>
                            </a:rPr>
                            <a:t>0.00079345</a:t>
                          </a:r>
                        </a:p>
                      </a:txBody>
                      <a:tcPr marL="9525" marR="9525" marT="9525" marB="0" anchor="ctr"/>
                    </a:tc>
                    <a:extLst>
                      <a:ext uri="{0D108BD9-81ED-4DB2-BD59-A6C34878D82A}">
                        <a16:rowId xmlns:a16="http://schemas.microsoft.com/office/drawing/2014/main" val="10002"/>
                      </a:ext>
                    </a:extLst>
                  </a:tr>
                  <a:tr h="485619">
                    <a:tc>
                      <a:txBody>
                        <a:bodyPr/>
                        <a:lstStyle/>
                        <a:p>
                          <a:endParaRPr lang="en-US"/>
                        </a:p>
                      </a:txBody>
                      <a:tcPr marL="68580" marR="68580" marT="0" marB="0" anchor="ctr">
                        <a:blipFill>
                          <a:blip r:embed="rId3"/>
                          <a:stretch>
                            <a:fillRect l="-1290" t="-272500" r="-649677" b="-2500"/>
                          </a:stretch>
                        </a:blipFill>
                      </a:tcPr>
                    </a:tc>
                    <a:tc>
                      <a:txBody>
                        <a:bodyPr/>
                        <a:lstStyle/>
                        <a:p>
                          <a:pPr algn="ctr" fontAlgn="b"/>
                          <a:r>
                            <a:rPr lang="en-ID" sz="1200" b="0" i="0" u="none" strike="noStrike">
                              <a:solidFill>
                                <a:srgbClr val="000000"/>
                              </a:solidFill>
                              <a:effectLst/>
                              <a:latin typeface="Calibri" panose="020F0502020204030204" pitchFamily="34" charset="0"/>
                            </a:rPr>
                            <a:t>-1.59844000</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0.15655498</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0.27201662</a:t>
                          </a:r>
                        </a:p>
                      </a:txBody>
                      <a:tcPr marL="9525" marR="9525" marT="9525" marB="0" anchor="ctr"/>
                    </a:tc>
                    <a:tc>
                      <a:txBody>
                        <a:bodyPr/>
                        <a:lstStyle/>
                        <a:p>
                          <a:pPr algn="ctr" fontAlgn="b"/>
                          <a:r>
                            <a:rPr lang="en-ID" sz="1200" b="0" i="0" u="none" strike="noStrike" dirty="0">
                              <a:solidFill>
                                <a:srgbClr val="000000"/>
                              </a:solidFill>
                              <a:effectLst/>
                              <a:latin typeface="Calibri" panose="020F0502020204030204" pitchFamily="34" charset="0"/>
                            </a:rPr>
                            <a:t>2.23434902</a:t>
                          </a:r>
                        </a:p>
                      </a:txBody>
                      <a:tcPr marL="9525" marR="9525" marT="9525" marB="0" anchor="ctr"/>
                    </a:tc>
                    <a:tc>
                      <a:txBody>
                        <a:bodyPr/>
                        <a:lstStyle/>
                        <a:p>
                          <a:pPr algn="ctr" fontAlgn="b"/>
                          <a:r>
                            <a:rPr lang="en-ID" sz="1200" b="0" i="0" u="none" strike="noStrike" dirty="0">
                              <a:solidFill>
                                <a:srgbClr val="000000"/>
                              </a:solidFill>
                              <a:effectLst/>
                              <a:latin typeface="Calibri" panose="020F0502020204030204" pitchFamily="34" charset="0"/>
                            </a:rPr>
                            <a:t>0.79139687</a:t>
                          </a:r>
                        </a:p>
                      </a:txBody>
                      <a:tcPr marL="9525" marR="9525" marT="9525" marB="0" anchor="ct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CD12CAA-E894-4C54-996D-A4C26F6DB3F6}"/>
                  </a:ext>
                </a:extLst>
              </p:cNvPr>
              <p:cNvSpPr txBox="1"/>
              <p:nvPr/>
            </p:nvSpPr>
            <p:spPr>
              <a:xfrm>
                <a:off x="89756" y="2995176"/>
                <a:ext cx="9108504" cy="471732"/>
              </a:xfrm>
              <a:prstGeom prst="rect">
                <a:avLst/>
              </a:prstGeom>
              <a:noFill/>
            </p:spPr>
            <p:txBody>
              <a:bodyPr wrap="square" rtlCol="0">
                <a:spAutoFit/>
              </a:bodyPr>
              <a:lstStyle/>
              <a:p>
                <a:pPr latinLnBrk="0"/>
                <a:r>
                  <a:rPr lang="id-ID" sz="1200" dirty="0">
                    <a:solidFill>
                      <a:schemeClr val="tx1"/>
                    </a:solidFill>
                  </a:rPr>
                  <a:t>Tabel </a:t>
                </a:r>
                <a:r>
                  <a:rPr lang="en-US" sz="1200" dirty="0">
                    <a:solidFill>
                      <a:schemeClr val="tx1"/>
                    </a:solidFill>
                  </a:rPr>
                  <a:t>6</a:t>
                </a:r>
                <a:r>
                  <a:rPr lang="id-ID" sz="1200" dirty="0">
                    <a:solidFill>
                      <a:schemeClr val="tx1"/>
                    </a:solidFill>
                  </a:rPr>
                  <a:t>. </a:t>
                </a:r>
                <a:r>
                  <a:rPr lang="en-US" sz="1200" dirty="0">
                    <a:solidFill>
                      <a:schemeClr val="tx1"/>
                    </a:solidFill>
                  </a:rPr>
                  <a:t>E</a:t>
                </a:r>
                <a:r>
                  <a:rPr lang="id-ID" sz="1200" dirty="0">
                    <a:solidFill>
                      <a:schemeClr val="tx1"/>
                    </a:solidFill>
                  </a:rPr>
                  <a:t>kspektasi</a:t>
                </a:r>
                <a:r>
                  <a:rPr lang="en-US" sz="1200" dirty="0">
                    <a:solidFill>
                      <a:schemeClr val="tx1"/>
                    </a:solidFill>
                  </a:rPr>
                  <a:t> return</a:t>
                </a:r>
                <a:r>
                  <a:rPr lang="id-ID" sz="1200" dirty="0">
                    <a:solidFill>
                      <a:schemeClr val="tx1"/>
                    </a:solidFill>
                  </a:rPr>
                  <a:t> (</a:t>
                </a:r>
                <a14:m>
                  <m:oMath xmlns:m="http://schemas.openxmlformats.org/officeDocument/2006/math">
                    <m:sSub>
                      <m:sSubPr>
                        <m:ctrlPr>
                          <a:rPr lang="en-US" sz="1200" i="1">
                            <a:solidFill>
                              <a:schemeClr val="tx1"/>
                            </a:solidFill>
                            <a:latin typeface="Cambria Math" panose="02040503050406030204" pitchFamily="18" charset="0"/>
                          </a:rPr>
                        </m:ctrlPr>
                      </m:sSubPr>
                      <m:e>
                        <m:r>
                          <a:rPr lang="id-ID" sz="1200" i="1">
                            <a:solidFill>
                              <a:schemeClr val="tx1"/>
                            </a:solidFill>
                            <a:latin typeface="Cambria Math" panose="02040503050406030204" pitchFamily="18" charset="0"/>
                          </a:rPr>
                          <m:t>𝜇</m:t>
                        </m:r>
                      </m:e>
                      <m:sub>
                        <m:r>
                          <a:rPr lang="id-ID" sz="1200" i="1">
                            <a:solidFill>
                              <a:schemeClr val="tx1"/>
                            </a:solidFill>
                            <a:latin typeface="Cambria Math" panose="02040503050406030204" pitchFamily="18" charset="0"/>
                          </a:rPr>
                          <m:t>𝑖</m:t>
                        </m:r>
                      </m:sub>
                    </m:sSub>
                  </m:oMath>
                </a14:m>
                <a:r>
                  <a:rPr lang="id-ID" sz="1200" dirty="0">
                    <a:solidFill>
                      <a:schemeClr val="tx1"/>
                    </a:solidFill>
                  </a:rPr>
                  <a:t>)</a:t>
                </a:r>
                <a:r>
                  <a:rPr lang="en-US" sz="1200" dirty="0">
                    <a:solidFill>
                      <a:schemeClr val="tx1"/>
                    </a:solidFill>
                  </a:rPr>
                  <a:t>, </a:t>
                </a:r>
                <a:r>
                  <a:rPr lang="id-ID" sz="1200" dirty="0">
                    <a:solidFill>
                      <a:schemeClr val="tx1"/>
                    </a:solidFill>
                  </a:rPr>
                  <a:t>variansi return</a:t>
                </a:r>
                <a:r>
                  <a:rPr lang="en-US" sz="1200" dirty="0">
                    <a:solidFill>
                      <a:schemeClr val="tx1"/>
                    </a:solidFill>
                  </a:rPr>
                  <a:t> (</a:t>
                </a:r>
                <a14:m>
                  <m:oMath xmlns:m="http://schemas.openxmlformats.org/officeDocument/2006/math">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rPr>
                          <m:t>𝜎</m:t>
                        </m:r>
                      </m:e>
                      <m:sub>
                        <m:r>
                          <a:rPr lang="en-US" sz="1200" i="1">
                            <a:solidFill>
                              <a:schemeClr val="tx1"/>
                            </a:solidFill>
                            <a:latin typeface="Cambria Math" panose="02040503050406030204" pitchFamily="18" charset="0"/>
                          </a:rPr>
                          <m:t>𝑖</m:t>
                        </m:r>
                      </m:sub>
                      <m:sup>
                        <m:r>
                          <a:rPr lang="en-US" sz="1200" i="1">
                            <a:solidFill>
                              <a:schemeClr val="tx1"/>
                            </a:solidFill>
                            <a:latin typeface="Cambria Math" panose="02040503050406030204" pitchFamily="18" charset="0"/>
                          </a:rPr>
                          <m:t>2</m:t>
                        </m:r>
                      </m:sup>
                    </m:sSubSup>
                    <m:r>
                      <a:rPr lang="en-US" sz="1200" i="1">
                        <a:solidFill>
                          <a:schemeClr val="tx1"/>
                        </a:solidFill>
                        <a:latin typeface="Cambria Math" panose="02040503050406030204" pitchFamily="18" charset="0"/>
                      </a:rPr>
                      <m:t>)</m:t>
                    </m:r>
                  </m:oMath>
                </a14:m>
                <a:r>
                  <a:rPr lang="id-ID" sz="1200" dirty="0">
                    <a:solidFill>
                      <a:schemeClr val="tx1"/>
                    </a:solidFill>
                  </a:rPr>
                  <a:t>, </a:t>
                </a:r>
                <a:r>
                  <a:rPr lang="en-US" sz="1200" dirty="0" err="1">
                    <a:solidFill>
                      <a:schemeClr val="tx1"/>
                    </a:solidFill>
                  </a:rPr>
                  <a:t>dan</a:t>
                </a:r>
                <a:r>
                  <a:rPr lang="en-US" sz="1200" dirty="0">
                    <a:solidFill>
                      <a:schemeClr val="tx1"/>
                    </a:solidFill>
                  </a:rPr>
                  <a:t> </a:t>
                </a:r>
                <a:r>
                  <a:rPr lang="id-ID" sz="1200" dirty="0">
                    <a:solidFill>
                      <a:schemeClr val="tx1"/>
                    </a:solidFill>
                  </a:rPr>
                  <a:t>rasio ekspektasi</a:t>
                </a:r>
                <a:r>
                  <a:rPr lang="en-US" sz="1200" dirty="0">
                    <a:solidFill>
                      <a:schemeClr val="tx1"/>
                    </a:solidFill>
                  </a:rPr>
                  <a:t> </a:t>
                </a:r>
                <a:r>
                  <a:rPr lang="en-US" sz="1200" dirty="0" err="1">
                    <a:solidFill>
                      <a:schemeClr val="tx1"/>
                    </a:solidFill>
                  </a:rPr>
                  <a:t>dengan</a:t>
                </a:r>
                <a:r>
                  <a:rPr lang="id-ID" sz="1200" dirty="0">
                    <a:solidFill>
                      <a:schemeClr val="tx1"/>
                    </a:solidFill>
                  </a:rPr>
                  <a:t> variansi</a:t>
                </a:r>
                <a:r>
                  <a:rPr lang="en-US" sz="1200" dirty="0">
                    <a:solidFill>
                      <a:schemeClr val="tx1"/>
                    </a:solidFill>
                  </a:rPr>
                  <a:t> return</a:t>
                </a:r>
                <a:r>
                  <a:rPr lang="id-ID" sz="1200" dirty="0">
                    <a:solidFill>
                      <a:schemeClr val="tx1"/>
                    </a:solidFill>
                  </a:rPr>
                  <a:t> </a:t>
                </a:r>
                <a:r>
                  <a:rPr lang="en-US" sz="1200" dirty="0">
                    <a:solidFill>
                      <a:schemeClr val="tx1"/>
                    </a:solidFill>
                  </a:rPr>
                  <a:t>(</a:t>
                </a:r>
                <a14:m>
                  <m:oMath xmlns:m="http://schemas.openxmlformats.org/officeDocument/2006/math">
                    <m:sSub>
                      <m:sSubPr>
                        <m:ctrlPr>
                          <a:rPr lang="en-US" sz="1200" i="1">
                            <a:solidFill>
                              <a:schemeClr val="tx1"/>
                            </a:solidFill>
                            <a:latin typeface="Cambria Math" panose="02040503050406030204" pitchFamily="18" charset="0"/>
                          </a:rPr>
                        </m:ctrlPr>
                      </m:sSubPr>
                      <m:e>
                        <m:r>
                          <a:rPr lang="id-ID" sz="1200" i="1">
                            <a:solidFill>
                              <a:schemeClr val="tx1"/>
                            </a:solidFill>
                            <a:latin typeface="Cambria Math" panose="02040503050406030204" pitchFamily="18" charset="0"/>
                          </a:rPr>
                          <m:t>𝜇</m:t>
                        </m:r>
                      </m:e>
                      <m:sub>
                        <m:r>
                          <a:rPr lang="id-ID" sz="1200" i="1">
                            <a:solidFill>
                              <a:schemeClr val="tx1"/>
                            </a:solidFill>
                            <a:latin typeface="Cambria Math" panose="02040503050406030204" pitchFamily="18" charset="0"/>
                          </a:rPr>
                          <m:t>𝑖</m:t>
                        </m:r>
                      </m:sub>
                    </m:sSub>
                    <m:r>
                      <a:rPr lang="id-ID" sz="1200" i="1">
                        <a:solidFill>
                          <a:schemeClr val="tx1"/>
                        </a:solidFill>
                        <a:latin typeface="Cambria Math" panose="02040503050406030204" pitchFamily="18" charset="0"/>
                      </a:rPr>
                      <m:t>/</m:t>
                    </m:r>
                    <m:sSubSup>
                      <m:sSubSupPr>
                        <m:ctrlPr>
                          <a:rPr lang="en-US" sz="1200" i="1">
                            <a:solidFill>
                              <a:schemeClr val="tx1"/>
                            </a:solidFill>
                            <a:latin typeface="Cambria Math" panose="02040503050406030204" pitchFamily="18" charset="0"/>
                          </a:rPr>
                        </m:ctrlPr>
                      </m:sSubSupPr>
                      <m:e>
                        <m:r>
                          <a:rPr lang="en-US" sz="1200" i="1">
                            <a:solidFill>
                              <a:schemeClr val="tx1"/>
                            </a:solidFill>
                            <a:latin typeface="Cambria Math" panose="02040503050406030204" pitchFamily="18" charset="0"/>
                          </a:rPr>
                          <m:t>𝜎</m:t>
                        </m:r>
                      </m:e>
                      <m:sub>
                        <m:r>
                          <a:rPr lang="en-US" sz="1200" i="1">
                            <a:solidFill>
                              <a:schemeClr val="tx1"/>
                            </a:solidFill>
                            <a:latin typeface="Cambria Math" panose="02040503050406030204" pitchFamily="18" charset="0"/>
                          </a:rPr>
                          <m:t>𝑖</m:t>
                        </m:r>
                      </m:sub>
                      <m:sup>
                        <m:r>
                          <a:rPr lang="en-US" sz="1200" i="1">
                            <a:solidFill>
                              <a:schemeClr val="tx1"/>
                            </a:solidFill>
                            <a:latin typeface="Cambria Math" panose="02040503050406030204" pitchFamily="18" charset="0"/>
                          </a:rPr>
                          <m:t>2</m:t>
                        </m:r>
                      </m:sup>
                    </m:sSubSup>
                    <m:r>
                      <a:rPr lang="en-US" sz="1200" i="1">
                        <a:solidFill>
                          <a:schemeClr val="tx1"/>
                        </a:solidFill>
                        <a:latin typeface="Cambria Math" panose="02040503050406030204" pitchFamily="18" charset="0"/>
                      </a:rPr>
                      <m:t>)</m:t>
                    </m:r>
                  </m:oMath>
                </a14:m>
                <a:r>
                  <a:rPr lang="en-US" sz="1200" dirty="0">
                    <a:solidFill>
                      <a:schemeClr val="tx1"/>
                    </a:solidFill>
                  </a:rPr>
                  <a:t> </a:t>
                </a:r>
                <a:r>
                  <a:rPr lang="en-US" sz="1200" dirty="0" err="1">
                    <a:solidFill>
                      <a:schemeClr val="tx1"/>
                    </a:solidFill>
                  </a:rPr>
                  <a:t>dari</a:t>
                </a:r>
                <a:r>
                  <a:rPr lang="en-US" sz="1200" dirty="0">
                    <a:solidFill>
                      <a:schemeClr val="tx1"/>
                    </a:solidFill>
                  </a:rPr>
                  <a:t> </a:t>
                </a:r>
                <a:r>
                  <a:rPr lang="en-US" sz="1200" dirty="0" err="1">
                    <a:solidFill>
                      <a:schemeClr val="tx1"/>
                    </a:solidFill>
                  </a:rPr>
                  <a:t>kelima</a:t>
                </a:r>
                <a:r>
                  <a:rPr lang="en-US" sz="1200" dirty="0">
                    <a:solidFill>
                      <a:schemeClr val="tx1"/>
                    </a:solidFill>
                  </a:rPr>
                  <a:t> </a:t>
                </a:r>
                <a:r>
                  <a:rPr lang="en-US" sz="1200" dirty="0" err="1">
                    <a:solidFill>
                      <a:schemeClr val="tx1"/>
                    </a:solidFill>
                  </a:rPr>
                  <a:t>perusahaan</a:t>
                </a:r>
                <a:r>
                  <a:rPr lang="en-US" sz="1200" dirty="0">
                    <a:solidFill>
                      <a:schemeClr val="tx1"/>
                    </a:solidFill>
                  </a:rPr>
                  <a:t> pada </a:t>
                </a:r>
                <a:r>
                  <a:rPr lang="en-US" sz="1200" dirty="0" err="1">
                    <a:solidFill>
                      <a:schemeClr val="tx1"/>
                    </a:solidFill>
                  </a:rPr>
                  <a:t>saham</a:t>
                </a:r>
                <a:r>
                  <a:rPr lang="en-US" sz="1200" dirty="0">
                    <a:solidFill>
                      <a:schemeClr val="tx1"/>
                    </a:solidFill>
                  </a:rPr>
                  <a:t> </a:t>
                </a:r>
                <a:r>
                  <a:rPr lang="en-US" sz="1200" dirty="0" err="1">
                    <a:solidFill>
                      <a:schemeClr val="tx1"/>
                    </a:solidFill>
                  </a:rPr>
                  <a:t>selama</a:t>
                </a:r>
                <a:r>
                  <a:rPr lang="en-US" sz="1200" dirty="0">
                    <a:solidFill>
                      <a:schemeClr val="tx1"/>
                    </a:solidFill>
                  </a:rPr>
                  <a:t> </a:t>
                </a:r>
                <a:r>
                  <a:rPr lang="en-US" sz="1200" dirty="0" err="1">
                    <a:solidFill>
                      <a:schemeClr val="tx1"/>
                    </a:solidFill>
                  </a:rPr>
                  <a:t>pandemi</a:t>
                </a:r>
                <a:r>
                  <a:rPr lang="en-US" sz="1200" dirty="0">
                    <a:solidFill>
                      <a:schemeClr val="tx1"/>
                    </a:solidFill>
                  </a:rPr>
                  <a:t> Covid-19.</a:t>
                </a:r>
              </a:p>
            </p:txBody>
          </p:sp>
        </mc:Choice>
        <mc:Fallback xmlns="">
          <p:sp>
            <p:nvSpPr>
              <p:cNvPr id="5" name="TextBox 4">
                <a:extLst>
                  <a:ext uri="{FF2B5EF4-FFF2-40B4-BE49-F238E27FC236}">
                    <a16:creationId xmlns:a16="http://schemas.microsoft.com/office/drawing/2014/main" id="{3CD12CAA-E894-4C54-996D-A4C26F6DB3F6}"/>
                  </a:ext>
                </a:extLst>
              </p:cNvPr>
              <p:cNvSpPr txBox="1">
                <a:spLocks noRot="1" noChangeAspect="1" noMove="1" noResize="1" noEditPoints="1" noAdjustHandles="1" noChangeArrowheads="1" noChangeShapeType="1" noTextEdit="1"/>
              </p:cNvSpPr>
              <p:nvPr/>
            </p:nvSpPr>
            <p:spPr>
              <a:xfrm>
                <a:off x="89756" y="2995176"/>
                <a:ext cx="9108504" cy="471732"/>
              </a:xfrm>
              <a:prstGeom prst="rect">
                <a:avLst/>
              </a:prstGeom>
              <a:blipFill>
                <a:blip r:embed="rId4"/>
                <a:stretch>
                  <a:fillRect l="-67" b="-7692"/>
                </a:stretch>
              </a:blipFill>
            </p:spPr>
            <p:txBody>
              <a:bodyPr/>
              <a:lstStyle/>
              <a:p>
                <a:r>
                  <a:rPr lang="en-ID">
                    <a:noFill/>
                  </a:rPr>
                  <a:t> </a:t>
                </a:r>
              </a:p>
            </p:txBody>
          </p:sp>
        </mc:Fallback>
      </mc:AlternateContent>
      <p:pic>
        <p:nvPicPr>
          <p:cNvPr id="6" name="Picture 5">
            <a:extLst>
              <a:ext uri="{FF2B5EF4-FFF2-40B4-BE49-F238E27FC236}">
                <a16:creationId xmlns:a16="http://schemas.microsoft.com/office/drawing/2014/main" id="{181BEEF2-7EB9-4CE5-A922-4301441C81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Tree>
    <p:extLst>
      <p:ext uri="{BB962C8B-B14F-4D97-AF65-F5344CB8AC3E}">
        <p14:creationId xmlns:p14="http://schemas.microsoft.com/office/powerpoint/2010/main" val="3858995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09048543"/>
              </p:ext>
            </p:extLst>
          </p:nvPr>
        </p:nvGraphicFramePr>
        <p:xfrm>
          <a:off x="1763688" y="988778"/>
          <a:ext cx="7056783" cy="2232246"/>
        </p:xfrm>
        <a:graphic>
          <a:graphicData uri="http://schemas.openxmlformats.org/drawingml/2006/table">
            <a:tbl>
              <a:tblPr firstRow="1" firstCol="1" bandRow="1">
                <a:tableStyleId>{5C22544A-7EE6-4342-B048-85BDC9FD1C3A}</a:tableStyleId>
              </a:tblPr>
              <a:tblGrid>
                <a:gridCol w="720080">
                  <a:extLst>
                    <a:ext uri="{9D8B030D-6E8A-4147-A177-3AD203B41FA5}">
                      <a16:colId xmlns:a16="http://schemas.microsoft.com/office/drawing/2014/main" val="20000"/>
                    </a:ext>
                  </a:extLst>
                </a:gridCol>
                <a:gridCol w="1257378">
                  <a:extLst>
                    <a:ext uri="{9D8B030D-6E8A-4147-A177-3AD203B41FA5}">
                      <a16:colId xmlns:a16="http://schemas.microsoft.com/office/drawing/2014/main" val="20001"/>
                    </a:ext>
                  </a:extLst>
                </a:gridCol>
                <a:gridCol w="1250895">
                  <a:extLst>
                    <a:ext uri="{9D8B030D-6E8A-4147-A177-3AD203B41FA5}">
                      <a16:colId xmlns:a16="http://schemas.microsoft.com/office/drawing/2014/main" val="20002"/>
                    </a:ext>
                  </a:extLst>
                </a:gridCol>
                <a:gridCol w="1354585">
                  <a:extLst>
                    <a:ext uri="{9D8B030D-6E8A-4147-A177-3AD203B41FA5}">
                      <a16:colId xmlns:a16="http://schemas.microsoft.com/office/drawing/2014/main" val="20003"/>
                    </a:ext>
                  </a:extLst>
                </a:gridCol>
                <a:gridCol w="1250895">
                  <a:extLst>
                    <a:ext uri="{9D8B030D-6E8A-4147-A177-3AD203B41FA5}">
                      <a16:colId xmlns:a16="http://schemas.microsoft.com/office/drawing/2014/main" val="20004"/>
                    </a:ext>
                  </a:extLst>
                </a:gridCol>
                <a:gridCol w="1222950">
                  <a:extLst>
                    <a:ext uri="{9D8B030D-6E8A-4147-A177-3AD203B41FA5}">
                      <a16:colId xmlns:a16="http://schemas.microsoft.com/office/drawing/2014/main" val="20005"/>
                    </a:ext>
                  </a:extLst>
                </a:gridCol>
              </a:tblGrid>
              <a:tr h="340511">
                <a:tc>
                  <a:txBody>
                    <a:bodyPr/>
                    <a:lstStyle/>
                    <a:p>
                      <a:pPr>
                        <a:lnSpc>
                          <a:spcPct val="107000"/>
                        </a:lnSpc>
                      </a:pPr>
                      <a:endParaRPr lang="en-US" sz="1200" dirty="0">
                        <a:effectLst/>
                        <a:latin typeface="Calibri" panose="020F0502020204030204" pitchFamily="34" charset="0"/>
                      </a:endParaRPr>
                    </a:p>
                  </a:txBody>
                  <a:tcPr marL="68580" marR="68580" marT="0" marB="0" anchor="ctr"/>
                </a:tc>
                <a:tc>
                  <a:txBody>
                    <a:bodyPr/>
                    <a:lstStyle/>
                    <a:p>
                      <a:pPr marL="0" marR="0" algn="ctr">
                        <a:lnSpc>
                          <a:spcPct val="107000"/>
                        </a:lnSpc>
                        <a:spcBef>
                          <a:spcPts val="0"/>
                        </a:spcBef>
                        <a:spcAft>
                          <a:spcPts val="0"/>
                        </a:spcAft>
                      </a:pPr>
                      <a:r>
                        <a:rPr lang="en-ID" sz="1200" dirty="0">
                          <a:effectLst/>
                        </a:rPr>
                        <a:t>ICBP</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a:effectLst/>
                        </a:rPr>
                        <a:t>GIAA</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a:effectLst/>
                        </a:rPr>
                        <a:t>BBCA</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a:effectLst/>
                        </a:rPr>
                        <a:t>ANTM</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dirty="0">
                          <a:effectLst/>
                        </a:rPr>
                        <a:t>KLBF</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378347">
                <a:tc>
                  <a:txBody>
                    <a:bodyPr/>
                    <a:lstStyle/>
                    <a:p>
                      <a:pPr marL="0" marR="0" algn="ctr">
                        <a:lnSpc>
                          <a:spcPct val="107000"/>
                        </a:lnSpc>
                        <a:spcBef>
                          <a:spcPts val="0"/>
                        </a:spcBef>
                        <a:spcAft>
                          <a:spcPts val="0"/>
                        </a:spcAft>
                      </a:pPr>
                      <a:r>
                        <a:rPr lang="en-ID" sz="1200" dirty="0">
                          <a:effectLst/>
                        </a:rPr>
                        <a:t>ICBP</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fontAlgn="b"/>
                      <a:r>
                        <a:rPr lang="en-ID" sz="1200" b="0" i="0" u="none" strike="noStrike" dirty="0">
                          <a:solidFill>
                            <a:srgbClr val="000000"/>
                          </a:solidFill>
                          <a:effectLst/>
                          <a:latin typeface="Calibri" panose="020F0502020204030204" pitchFamily="34" charset="0"/>
                        </a:rPr>
                        <a:t>0.00046873</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0.00028334</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0.00021452</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0.00034159</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0.00021912</a:t>
                      </a:r>
                    </a:p>
                  </a:txBody>
                  <a:tcPr marL="9525" marR="9525" marT="9525" marB="0" anchor="ctr"/>
                </a:tc>
                <a:extLst>
                  <a:ext uri="{0D108BD9-81ED-4DB2-BD59-A6C34878D82A}">
                    <a16:rowId xmlns:a16="http://schemas.microsoft.com/office/drawing/2014/main" val="10001"/>
                  </a:ext>
                </a:extLst>
              </a:tr>
              <a:tr h="378347">
                <a:tc>
                  <a:txBody>
                    <a:bodyPr/>
                    <a:lstStyle/>
                    <a:p>
                      <a:pPr marL="0" marR="0" algn="ctr">
                        <a:lnSpc>
                          <a:spcPct val="107000"/>
                        </a:lnSpc>
                        <a:spcBef>
                          <a:spcPts val="0"/>
                        </a:spcBef>
                        <a:spcAft>
                          <a:spcPts val="0"/>
                        </a:spcAft>
                      </a:pPr>
                      <a:r>
                        <a:rPr lang="en-ID" sz="1200">
                          <a:effectLst/>
                        </a:rPr>
                        <a:t>GIAA</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fontAlgn="b"/>
                      <a:r>
                        <a:rPr lang="en-ID" sz="1200" b="0" i="0" u="none" strike="noStrike" dirty="0">
                          <a:solidFill>
                            <a:srgbClr val="000000"/>
                          </a:solidFill>
                          <a:effectLst/>
                          <a:latin typeface="Calibri" panose="020F0502020204030204" pitchFamily="34" charset="0"/>
                        </a:rPr>
                        <a:t>0.00028334</a:t>
                      </a:r>
                    </a:p>
                  </a:txBody>
                  <a:tcPr marL="9525" marR="9525" marT="9525" marB="0" anchor="ctr"/>
                </a:tc>
                <a:tc>
                  <a:txBody>
                    <a:bodyPr/>
                    <a:lstStyle/>
                    <a:p>
                      <a:pPr algn="ctr" fontAlgn="b"/>
                      <a:r>
                        <a:rPr lang="en-ID" sz="1200" b="0" i="0" u="none" strike="noStrike" dirty="0">
                          <a:solidFill>
                            <a:srgbClr val="000000"/>
                          </a:solidFill>
                          <a:effectLst/>
                          <a:latin typeface="Calibri" panose="020F0502020204030204" pitchFamily="34" charset="0"/>
                        </a:rPr>
                        <a:t>0.00147249</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0.00032610</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0.00079802</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0.00029164</a:t>
                      </a:r>
                    </a:p>
                  </a:txBody>
                  <a:tcPr marL="9525" marR="9525" marT="9525" marB="0" anchor="ctr"/>
                </a:tc>
                <a:extLst>
                  <a:ext uri="{0D108BD9-81ED-4DB2-BD59-A6C34878D82A}">
                    <a16:rowId xmlns:a16="http://schemas.microsoft.com/office/drawing/2014/main" val="10002"/>
                  </a:ext>
                </a:extLst>
              </a:tr>
              <a:tr h="378347">
                <a:tc>
                  <a:txBody>
                    <a:bodyPr/>
                    <a:lstStyle/>
                    <a:p>
                      <a:pPr marL="0" marR="0" algn="ctr">
                        <a:lnSpc>
                          <a:spcPct val="107000"/>
                        </a:lnSpc>
                        <a:spcBef>
                          <a:spcPts val="0"/>
                        </a:spcBef>
                        <a:spcAft>
                          <a:spcPts val="0"/>
                        </a:spcAft>
                      </a:pPr>
                      <a:r>
                        <a:rPr lang="en-ID" sz="1200">
                          <a:effectLst/>
                        </a:rPr>
                        <a:t>BBCA</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fontAlgn="b"/>
                      <a:r>
                        <a:rPr lang="en-ID" sz="1200" b="0" i="0" u="none" strike="noStrike">
                          <a:solidFill>
                            <a:srgbClr val="000000"/>
                          </a:solidFill>
                          <a:effectLst/>
                          <a:latin typeface="Calibri" panose="020F0502020204030204" pitchFamily="34" charset="0"/>
                        </a:rPr>
                        <a:t>0.00021452</a:t>
                      </a:r>
                    </a:p>
                  </a:txBody>
                  <a:tcPr marL="9525" marR="9525" marT="9525" marB="0" anchor="ctr"/>
                </a:tc>
                <a:tc>
                  <a:txBody>
                    <a:bodyPr/>
                    <a:lstStyle/>
                    <a:p>
                      <a:pPr algn="ctr" fontAlgn="b"/>
                      <a:r>
                        <a:rPr lang="en-ID" sz="1200" b="0" i="0" u="none" strike="noStrike" dirty="0">
                          <a:solidFill>
                            <a:srgbClr val="000000"/>
                          </a:solidFill>
                          <a:effectLst/>
                          <a:latin typeface="Calibri" panose="020F0502020204030204" pitchFamily="34" charset="0"/>
                        </a:rPr>
                        <a:t>0.00032610</a:t>
                      </a:r>
                    </a:p>
                  </a:txBody>
                  <a:tcPr marL="9525" marR="9525" marT="9525" marB="0" anchor="ctr"/>
                </a:tc>
                <a:tc>
                  <a:txBody>
                    <a:bodyPr/>
                    <a:lstStyle/>
                    <a:p>
                      <a:pPr algn="ctr" fontAlgn="b"/>
                      <a:r>
                        <a:rPr lang="en-ID" sz="1200" b="0" i="0" u="none" strike="noStrike" dirty="0">
                          <a:solidFill>
                            <a:srgbClr val="000000"/>
                          </a:solidFill>
                          <a:effectLst/>
                          <a:latin typeface="Calibri" panose="020F0502020204030204" pitchFamily="34" charset="0"/>
                        </a:rPr>
                        <a:t>0.00051830</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0.00044102</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0.00025250</a:t>
                      </a:r>
                    </a:p>
                  </a:txBody>
                  <a:tcPr marL="9525" marR="9525" marT="9525" marB="0" anchor="ctr"/>
                </a:tc>
                <a:extLst>
                  <a:ext uri="{0D108BD9-81ED-4DB2-BD59-A6C34878D82A}">
                    <a16:rowId xmlns:a16="http://schemas.microsoft.com/office/drawing/2014/main" val="10003"/>
                  </a:ext>
                </a:extLst>
              </a:tr>
              <a:tr h="378347">
                <a:tc>
                  <a:txBody>
                    <a:bodyPr/>
                    <a:lstStyle/>
                    <a:p>
                      <a:pPr marL="0" marR="0" algn="ctr">
                        <a:lnSpc>
                          <a:spcPct val="107000"/>
                        </a:lnSpc>
                        <a:spcBef>
                          <a:spcPts val="0"/>
                        </a:spcBef>
                        <a:spcAft>
                          <a:spcPts val="0"/>
                        </a:spcAft>
                      </a:pPr>
                      <a:r>
                        <a:rPr lang="en-ID" sz="1200">
                          <a:effectLst/>
                        </a:rPr>
                        <a:t>ANTM</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fontAlgn="b"/>
                      <a:r>
                        <a:rPr lang="en-ID" sz="1200" b="0" i="0" u="none" strike="noStrike">
                          <a:solidFill>
                            <a:srgbClr val="000000"/>
                          </a:solidFill>
                          <a:effectLst/>
                          <a:latin typeface="Calibri" panose="020F0502020204030204" pitchFamily="34" charset="0"/>
                        </a:rPr>
                        <a:t>0.00034159</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0.00079802</a:t>
                      </a:r>
                    </a:p>
                  </a:txBody>
                  <a:tcPr marL="9525" marR="9525" marT="9525" marB="0" anchor="ctr"/>
                </a:tc>
                <a:tc>
                  <a:txBody>
                    <a:bodyPr/>
                    <a:lstStyle/>
                    <a:p>
                      <a:pPr algn="ctr" fontAlgn="b"/>
                      <a:r>
                        <a:rPr lang="en-ID" sz="1200" b="0" i="0" u="none" strike="noStrike" dirty="0">
                          <a:solidFill>
                            <a:srgbClr val="000000"/>
                          </a:solidFill>
                          <a:effectLst/>
                          <a:latin typeface="Calibri" panose="020F0502020204030204" pitchFamily="34" charset="0"/>
                        </a:rPr>
                        <a:t>0.00044102</a:t>
                      </a:r>
                    </a:p>
                  </a:txBody>
                  <a:tcPr marL="9525" marR="9525" marT="9525" marB="0" anchor="ctr"/>
                </a:tc>
                <a:tc>
                  <a:txBody>
                    <a:bodyPr/>
                    <a:lstStyle/>
                    <a:p>
                      <a:pPr algn="ctr" fontAlgn="b"/>
                      <a:r>
                        <a:rPr lang="en-ID" sz="1200" b="0" i="0" u="none" strike="noStrike" dirty="0">
                          <a:solidFill>
                            <a:srgbClr val="000000"/>
                          </a:solidFill>
                          <a:effectLst/>
                          <a:latin typeface="Calibri" panose="020F0502020204030204" pitchFamily="34" charset="0"/>
                        </a:rPr>
                        <a:t>0.00216436</a:t>
                      </a:r>
                    </a:p>
                  </a:txBody>
                  <a:tcPr marL="9525" marR="9525" marT="9525" marB="0" anchor="ctr"/>
                </a:tc>
                <a:tc>
                  <a:txBody>
                    <a:bodyPr/>
                    <a:lstStyle/>
                    <a:p>
                      <a:pPr algn="ctr" fontAlgn="b"/>
                      <a:r>
                        <a:rPr lang="en-ID" sz="1200" b="0" i="0" u="none" strike="noStrike" dirty="0">
                          <a:solidFill>
                            <a:srgbClr val="000000"/>
                          </a:solidFill>
                          <a:effectLst/>
                          <a:latin typeface="Calibri" panose="020F0502020204030204" pitchFamily="34" charset="0"/>
                        </a:rPr>
                        <a:t>0.00032394</a:t>
                      </a:r>
                    </a:p>
                  </a:txBody>
                  <a:tcPr marL="9525" marR="9525" marT="9525" marB="0" anchor="ctr"/>
                </a:tc>
                <a:extLst>
                  <a:ext uri="{0D108BD9-81ED-4DB2-BD59-A6C34878D82A}">
                    <a16:rowId xmlns:a16="http://schemas.microsoft.com/office/drawing/2014/main" val="10004"/>
                  </a:ext>
                </a:extLst>
              </a:tr>
              <a:tr h="378347">
                <a:tc>
                  <a:txBody>
                    <a:bodyPr/>
                    <a:lstStyle/>
                    <a:p>
                      <a:pPr marL="0" marR="0" algn="ctr">
                        <a:lnSpc>
                          <a:spcPct val="107000"/>
                        </a:lnSpc>
                        <a:spcBef>
                          <a:spcPts val="0"/>
                        </a:spcBef>
                        <a:spcAft>
                          <a:spcPts val="0"/>
                        </a:spcAft>
                      </a:pPr>
                      <a:r>
                        <a:rPr lang="en-ID" sz="1200" dirty="0">
                          <a:effectLst/>
                        </a:rPr>
                        <a:t>KLBF</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fontAlgn="b"/>
                      <a:r>
                        <a:rPr lang="en-ID" sz="1200" b="0" i="0" u="none" strike="noStrike">
                          <a:solidFill>
                            <a:srgbClr val="000000"/>
                          </a:solidFill>
                          <a:effectLst/>
                          <a:latin typeface="Calibri" panose="020F0502020204030204" pitchFamily="34" charset="0"/>
                        </a:rPr>
                        <a:t>0.00021912</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0.00029164</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0.00025250</a:t>
                      </a:r>
                    </a:p>
                  </a:txBody>
                  <a:tcPr marL="9525" marR="9525" marT="9525" marB="0" anchor="ctr"/>
                </a:tc>
                <a:tc>
                  <a:txBody>
                    <a:bodyPr/>
                    <a:lstStyle/>
                    <a:p>
                      <a:pPr algn="ctr" fontAlgn="b"/>
                      <a:r>
                        <a:rPr lang="en-ID" sz="1200" b="0" i="0" u="none" strike="noStrike">
                          <a:solidFill>
                            <a:srgbClr val="000000"/>
                          </a:solidFill>
                          <a:effectLst/>
                          <a:latin typeface="Calibri" panose="020F0502020204030204" pitchFamily="34" charset="0"/>
                        </a:rPr>
                        <a:t>0.00032394</a:t>
                      </a:r>
                    </a:p>
                  </a:txBody>
                  <a:tcPr marL="9525" marR="9525" marT="9525" marB="0" anchor="ctr"/>
                </a:tc>
                <a:tc>
                  <a:txBody>
                    <a:bodyPr/>
                    <a:lstStyle/>
                    <a:p>
                      <a:pPr algn="ctr" fontAlgn="b"/>
                      <a:r>
                        <a:rPr lang="en-ID" sz="1200" b="0" i="0" u="none" strike="noStrike" dirty="0">
                          <a:solidFill>
                            <a:srgbClr val="000000"/>
                          </a:solidFill>
                          <a:effectLst/>
                          <a:latin typeface="Calibri" panose="020F0502020204030204" pitchFamily="34" charset="0"/>
                        </a:rPr>
                        <a:t>0.00079343</a:t>
                      </a:r>
                    </a:p>
                  </a:txBody>
                  <a:tcPr marL="9525" marR="9525" marT="9525" marB="0" anchor="ctr"/>
                </a:tc>
                <a:extLst>
                  <a:ext uri="{0D108BD9-81ED-4DB2-BD59-A6C34878D82A}">
                    <a16:rowId xmlns:a16="http://schemas.microsoft.com/office/drawing/2014/main" val="10005"/>
                  </a:ext>
                </a:extLst>
              </a:tr>
            </a:tbl>
          </a:graphicData>
        </a:graphic>
      </p:graphicFrame>
      <p:sp>
        <p:nvSpPr>
          <p:cNvPr id="4" name="Rectangle 1"/>
          <p:cNvSpPr>
            <a:spLocks noChangeArrowheads="1"/>
          </p:cNvSpPr>
          <p:nvPr/>
        </p:nvSpPr>
        <p:spPr bwMode="auto">
          <a:xfrm>
            <a:off x="1763688" y="588479"/>
            <a:ext cx="677986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fontAlgn="base" latinLnBrk="0">
              <a:lnSpc>
                <a:spcPct val="100000"/>
              </a:lnSpc>
              <a:spcBef>
                <a:spcPct val="0"/>
              </a:spcBef>
              <a:spcAft>
                <a:spcPct val="0"/>
              </a:spcAft>
              <a:buClrTx/>
              <a:buSzTx/>
              <a:buFontTx/>
              <a:buNone/>
              <a:tabLst/>
            </a:pPr>
            <a:r>
              <a:rPr kumimoji="0" lang="id-ID"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Tabel </a:t>
            </a:r>
            <a:r>
              <a:rPr kumimoji="0" lang="en-US"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7</a:t>
            </a:r>
            <a:r>
              <a:rPr kumimoji="0" lang="id-ID"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a:t>
            </a:r>
            <a:r>
              <a:rPr kumimoji="0" lang="en-US"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t>
            </a:r>
            <a:r>
              <a:rPr kumimoji="0" lang="en-US" sz="1600" b="0" i="0" u="none" strike="noStrike" cap="none" normalizeH="0" baseline="0" dirty="0" err="1">
                <a:ln>
                  <a:noFill/>
                </a:ln>
                <a:solidFill>
                  <a:schemeClr val="tx1"/>
                </a:solidFill>
                <a:effectLst/>
                <a:ea typeface="Times New Roman" panose="02020603050405020304" pitchFamily="18" charset="0"/>
                <a:cs typeface="Times New Roman" panose="02020603050405020304" pitchFamily="18" charset="0"/>
              </a:rPr>
              <a:t>Variansi</a:t>
            </a:r>
            <a:r>
              <a:rPr kumimoji="0" lang="en-US"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dan</a:t>
            </a:r>
            <a:r>
              <a:rPr kumimoji="0" lang="id-ID"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kovariansi </a:t>
            </a:r>
            <a:r>
              <a:rPr kumimoji="0" lang="en-US" sz="1600" b="0" i="0" u="none" strike="noStrike" cap="none" normalizeH="0" baseline="0" dirty="0" err="1">
                <a:ln>
                  <a:noFill/>
                </a:ln>
                <a:solidFill>
                  <a:schemeClr val="tx1"/>
                </a:solidFill>
                <a:effectLst/>
                <a:ea typeface="Times New Roman" panose="02020603050405020304" pitchFamily="18" charset="0"/>
                <a:cs typeface="Times New Roman" panose="02020603050405020304" pitchFamily="18" charset="0"/>
              </a:rPr>
              <a:t>antar</a:t>
            </a:r>
            <a:r>
              <a:rPr kumimoji="0" lang="en-US"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t>
            </a:r>
            <a:r>
              <a:rPr kumimoji="0" lang="en-US" sz="1600" b="0" i="0" u="none" strike="noStrike" cap="none" normalizeH="0" baseline="0" dirty="0" err="1">
                <a:ln>
                  <a:noFill/>
                </a:ln>
                <a:solidFill>
                  <a:schemeClr val="tx1"/>
                </a:solidFill>
                <a:effectLst/>
                <a:ea typeface="Times New Roman" panose="02020603050405020304" pitchFamily="18" charset="0"/>
                <a:cs typeface="Times New Roman" panose="02020603050405020304" pitchFamily="18" charset="0"/>
              </a:rPr>
              <a:t>saham</a:t>
            </a:r>
            <a:r>
              <a:rPr kumimoji="0" lang="en-US"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t>
            </a:r>
            <a:r>
              <a:rPr kumimoji="0" lang="en-US" sz="1600" b="0" i="0" u="none" strike="noStrike" cap="none" normalizeH="0" baseline="0" dirty="0" err="1">
                <a:ln>
                  <a:noFill/>
                </a:ln>
                <a:solidFill>
                  <a:schemeClr val="tx1"/>
                </a:solidFill>
                <a:effectLst/>
                <a:ea typeface="Times New Roman" panose="02020603050405020304" pitchFamily="18" charset="0"/>
                <a:cs typeface="Times New Roman" panose="02020603050405020304" pitchFamily="18" charset="0"/>
              </a:rPr>
              <a:t>selama</a:t>
            </a:r>
            <a:r>
              <a:rPr kumimoji="0" lang="en-US"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t>
            </a:r>
            <a:r>
              <a:rPr lang="en-US" sz="1600" dirty="0" err="1">
                <a:ea typeface="Times New Roman" panose="02020603050405020304" pitchFamily="18" charset="0"/>
                <a:cs typeface="Times New Roman" panose="02020603050405020304" pitchFamily="18" charset="0"/>
              </a:rPr>
              <a:t>P</a:t>
            </a:r>
            <a:r>
              <a:rPr kumimoji="0" lang="en-US" sz="1600" b="0" i="0" u="none" strike="noStrike" cap="none" normalizeH="0" baseline="0" dirty="0" err="1">
                <a:ln>
                  <a:noFill/>
                </a:ln>
                <a:solidFill>
                  <a:schemeClr val="tx1"/>
                </a:solidFill>
                <a:effectLst/>
                <a:ea typeface="Times New Roman" panose="02020603050405020304" pitchFamily="18" charset="0"/>
                <a:cs typeface="Times New Roman" panose="02020603050405020304" pitchFamily="18" charset="0"/>
              </a:rPr>
              <a:t>andemi</a:t>
            </a:r>
            <a:r>
              <a:rPr kumimoji="0" lang="en-US"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Covid-19.</a:t>
            </a:r>
            <a:endParaRPr kumimoji="0" lang="en-US" sz="2000" b="0" i="0" u="none" strike="noStrike" cap="none" normalizeH="0" baseline="0" dirty="0">
              <a:ln>
                <a:noFill/>
              </a:ln>
              <a:solidFill>
                <a:schemeClr val="tx1"/>
              </a:solidFill>
              <a:effectLst/>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mc:AlternateContent xmlns:mc="http://schemas.openxmlformats.org/markup-compatibility/2006" xmlns:a14="http://schemas.microsoft.com/office/drawing/2010/main">
        <mc:Choice Requires="a14">
          <p:sp>
            <p:nvSpPr>
              <p:cNvPr id="8" name="Rounded Rectangle 5">
                <a:extLst>
                  <a:ext uri="{FF2B5EF4-FFF2-40B4-BE49-F238E27FC236}">
                    <a16:creationId xmlns:a16="http://schemas.microsoft.com/office/drawing/2014/main" id="{A451564C-41BD-4525-AE4E-031158F180F9}"/>
                  </a:ext>
                </a:extLst>
              </p:cNvPr>
              <p:cNvSpPr/>
              <p:nvPr/>
            </p:nvSpPr>
            <p:spPr>
              <a:xfrm>
                <a:off x="2051720" y="3451463"/>
                <a:ext cx="6552728" cy="1406517"/>
              </a:xfrm>
              <a:prstGeom prst="roundRect">
                <a:avLst/>
              </a:prstGeom>
              <a:solidFill>
                <a:srgbClr val="CDE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0"/>
                <a14:m>
                  <m:oMathPara xmlns:m="http://schemas.openxmlformats.org/officeDocument/2006/math">
                    <m:oMathParaPr>
                      <m:jc m:val="center"/>
                    </m:oMathParaPr>
                    <m:oMath xmlns:m="http://schemas.openxmlformats.org/officeDocument/2006/math">
                      <m:r>
                        <a:rPr lang="id-ID" sz="1400" b="1" i="1" smtClean="0">
                          <a:solidFill>
                            <a:schemeClr val="tx1"/>
                          </a:solidFill>
                          <a:latin typeface="Cambria Math" panose="02040503050406030204" pitchFamily="18" charset="0"/>
                        </a:rPr>
                        <m:t>𝑪</m:t>
                      </m:r>
                      <m:r>
                        <a:rPr lang="en-US" sz="1400" b="1" i="1">
                          <a:solidFill>
                            <a:schemeClr val="tx1"/>
                          </a:solidFill>
                          <a:latin typeface="Cambria Math" panose="02040503050406030204" pitchFamily="18" charset="0"/>
                        </a:rPr>
                        <m:t>=</m:t>
                      </m:r>
                      <m:d>
                        <m:dPr>
                          <m:begChr m:val="["/>
                          <m:endChr m:val="]"/>
                          <m:ctrlPr>
                            <a:rPr lang="en-US" sz="1400" i="1">
                              <a:solidFill>
                                <a:schemeClr val="tx1"/>
                              </a:solidFill>
                              <a:latin typeface="Cambria Math" panose="02040503050406030204" pitchFamily="18" charset="0"/>
                            </a:rPr>
                          </m:ctrlPr>
                        </m:dPr>
                        <m:e>
                          <m:m>
                            <m:mPr>
                              <m:mcs>
                                <m:mc>
                                  <m:mcPr>
                                    <m:count m:val="5"/>
                                    <m:mcJc m:val="center"/>
                                  </m:mcPr>
                                </m:mc>
                              </m:mcs>
                              <m:ctrlPr>
                                <a:rPr lang="en-ID" sz="1400" i="1">
                                  <a:solidFill>
                                    <a:schemeClr val="tx1"/>
                                  </a:solidFill>
                                  <a:latin typeface="Cambria Math" panose="02040503050406030204" pitchFamily="18" charset="0"/>
                                </a:rPr>
                              </m:ctrlPr>
                            </m:mPr>
                            <m:mr>
                              <m:e>
                                <m:r>
                                  <a:rPr lang="en-ID" sz="1400">
                                    <a:solidFill>
                                      <a:schemeClr val="tx1"/>
                                    </a:solidFill>
                                    <a:latin typeface="Cambria Math" panose="02040503050406030204" pitchFamily="18" charset="0"/>
                                  </a:rPr>
                                  <m:t>0.00046873</m:t>
                                </m:r>
                              </m:e>
                              <m:e>
                                <m:r>
                                  <a:rPr lang="en-ID" sz="1400">
                                    <a:solidFill>
                                      <a:schemeClr val="tx1"/>
                                    </a:solidFill>
                                    <a:latin typeface="Cambria Math" panose="02040503050406030204" pitchFamily="18" charset="0"/>
                                  </a:rPr>
                                  <m:t>0.00028334</m:t>
                                </m:r>
                              </m:e>
                              <m:e>
                                <m:r>
                                  <a:rPr lang="en-ID" sz="1400">
                                    <a:solidFill>
                                      <a:schemeClr val="tx1"/>
                                    </a:solidFill>
                                    <a:latin typeface="Cambria Math" panose="02040503050406030204" pitchFamily="18" charset="0"/>
                                  </a:rPr>
                                  <m:t>0.00021452</m:t>
                                </m:r>
                              </m:e>
                              <m:e>
                                <m:r>
                                  <a:rPr lang="en-ID" sz="1400">
                                    <a:solidFill>
                                      <a:schemeClr val="tx1"/>
                                    </a:solidFill>
                                    <a:latin typeface="Cambria Math" panose="02040503050406030204" pitchFamily="18" charset="0"/>
                                  </a:rPr>
                                  <m:t>0.00034159</m:t>
                                </m:r>
                              </m:e>
                              <m:e>
                                <m:r>
                                  <a:rPr lang="en-ID" sz="1400">
                                    <a:solidFill>
                                      <a:schemeClr val="tx1"/>
                                    </a:solidFill>
                                    <a:latin typeface="Cambria Math" panose="02040503050406030204" pitchFamily="18" charset="0"/>
                                  </a:rPr>
                                  <m:t>0.00021912</m:t>
                                </m:r>
                              </m:e>
                            </m:mr>
                            <m:mr>
                              <m:e>
                                <m:r>
                                  <a:rPr lang="en-ID" sz="1400">
                                    <a:solidFill>
                                      <a:schemeClr val="tx1"/>
                                    </a:solidFill>
                                    <a:latin typeface="Cambria Math" panose="02040503050406030204" pitchFamily="18" charset="0"/>
                                  </a:rPr>
                                  <m:t>0.00028334</m:t>
                                </m:r>
                              </m:e>
                              <m:e>
                                <m:r>
                                  <a:rPr lang="en-ID" sz="1400">
                                    <a:solidFill>
                                      <a:schemeClr val="tx1"/>
                                    </a:solidFill>
                                    <a:latin typeface="Cambria Math" panose="02040503050406030204" pitchFamily="18" charset="0"/>
                                  </a:rPr>
                                  <m:t>0.00147249</m:t>
                                </m:r>
                              </m:e>
                              <m:e>
                                <m:r>
                                  <a:rPr lang="en-ID" sz="1400">
                                    <a:solidFill>
                                      <a:schemeClr val="tx1"/>
                                    </a:solidFill>
                                    <a:latin typeface="Cambria Math" panose="02040503050406030204" pitchFamily="18" charset="0"/>
                                  </a:rPr>
                                  <m:t>0.00032610</m:t>
                                </m:r>
                              </m:e>
                              <m:e>
                                <m:r>
                                  <a:rPr lang="en-ID" sz="1400">
                                    <a:solidFill>
                                      <a:schemeClr val="tx1"/>
                                    </a:solidFill>
                                    <a:latin typeface="Cambria Math" panose="02040503050406030204" pitchFamily="18" charset="0"/>
                                  </a:rPr>
                                  <m:t>0.00079802</m:t>
                                </m:r>
                              </m:e>
                              <m:e>
                                <m:r>
                                  <a:rPr lang="en-ID" sz="1400">
                                    <a:solidFill>
                                      <a:schemeClr val="tx1"/>
                                    </a:solidFill>
                                    <a:latin typeface="Cambria Math" panose="02040503050406030204" pitchFamily="18" charset="0"/>
                                  </a:rPr>
                                  <m:t>0.00029164</m:t>
                                </m:r>
                              </m:e>
                            </m:mr>
                            <m:mr>
                              <m:e>
                                <m:r>
                                  <a:rPr lang="en-ID" sz="1400">
                                    <a:solidFill>
                                      <a:schemeClr val="tx1"/>
                                    </a:solidFill>
                                    <a:latin typeface="Cambria Math" panose="02040503050406030204" pitchFamily="18" charset="0"/>
                                  </a:rPr>
                                  <m:t>0.00021452</m:t>
                                </m:r>
                              </m:e>
                              <m:e>
                                <m:r>
                                  <a:rPr lang="en-ID" sz="1400">
                                    <a:solidFill>
                                      <a:schemeClr val="tx1"/>
                                    </a:solidFill>
                                    <a:latin typeface="Cambria Math" panose="02040503050406030204" pitchFamily="18" charset="0"/>
                                  </a:rPr>
                                  <m:t>0.00032610</m:t>
                                </m:r>
                              </m:e>
                              <m:e>
                                <m:r>
                                  <a:rPr lang="en-ID" sz="1400">
                                    <a:solidFill>
                                      <a:schemeClr val="tx1"/>
                                    </a:solidFill>
                                    <a:latin typeface="Cambria Math" panose="02040503050406030204" pitchFamily="18" charset="0"/>
                                  </a:rPr>
                                  <m:t>0.00051830</m:t>
                                </m:r>
                              </m:e>
                              <m:e>
                                <m:r>
                                  <a:rPr lang="en-ID" sz="1400">
                                    <a:solidFill>
                                      <a:schemeClr val="tx1"/>
                                    </a:solidFill>
                                    <a:latin typeface="Cambria Math" panose="02040503050406030204" pitchFamily="18" charset="0"/>
                                  </a:rPr>
                                  <m:t>0.00044102</m:t>
                                </m:r>
                              </m:e>
                              <m:e>
                                <m:r>
                                  <a:rPr lang="en-ID" sz="1400">
                                    <a:solidFill>
                                      <a:schemeClr val="tx1"/>
                                    </a:solidFill>
                                    <a:latin typeface="Cambria Math" panose="02040503050406030204" pitchFamily="18" charset="0"/>
                                  </a:rPr>
                                  <m:t>0.00025250</m:t>
                                </m:r>
                              </m:e>
                            </m:mr>
                            <m:mr>
                              <m:e>
                                <m:r>
                                  <a:rPr lang="en-ID" sz="1400">
                                    <a:solidFill>
                                      <a:schemeClr val="tx1"/>
                                    </a:solidFill>
                                    <a:latin typeface="Cambria Math" panose="02040503050406030204" pitchFamily="18" charset="0"/>
                                  </a:rPr>
                                  <m:t>0.00034159</m:t>
                                </m:r>
                              </m:e>
                              <m:e>
                                <m:r>
                                  <a:rPr lang="en-ID" sz="1400">
                                    <a:solidFill>
                                      <a:schemeClr val="tx1"/>
                                    </a:solidFill>
                                    <a:latin typeface="Cambria Math" panose="02040503050406030204" pitchFamily="18" charset="0"/>
                                  </a:rPr>
                                  <m:t>0.00079802</m:t>
                                </m:r>
                              </m:e>
                              <m:e>
                                <m:r>
                                  <a:rPr lang="en-ID" sz="1400">
                                    <a:solidFill>
                                      <a:schemeClr val="tx1"/>
                                    </a:solidFill>
                                    <a:latin typeface="Cambria Math" panose="02040503050406030204" pitchFamily="18" charset="0"/>
                                  </a:rPr>
                                  <m:t>0.00044102</m:t>
                                </m:r>
                              </m:e>
                              <m:e>
                                <m:r>
                                  <a:rPr lang="en-ID" sz="1400">
                                    <a:solidFill>
                                      <a:schemeClr val="tx1"/>
                                    </a:solidFill>
                                    <a:latin typeface="Cambria Math" panose="02040503050406030204" pitchFamily="18" charset="0"/>
                                  </a:rPr>
                                  <m:t>0.00216436</m:t>
                                </m:r>
                              </m:e>
                              <m:e>
                                <m:r>
                                  <a:rPr lang="en-ID" sz="1400">
                                    <a:solidFill>
                                      <a:schemeClr val="tx1"/>
                                    </a:solidFill>
                                    <a:latin typeface="Cambria Math" panose="02040503050406030204" pitchFamily="18" charset="0"/>
                                  </a:rPr>
                                  <m:t>0.00032394</m:t>
                                </m:r>
                              </m:e>
                            </m:mr>
                            <m:mr>
                              <m:e>
                                <m:r>
                                  <a:rPr lang="en-ID" sz="1400">
                                    <a:solidFill>
                                      <a:schemeClr val="tx1"/>
                                    </a:solidFill>
                                    <a:latin typeface="Cambria Math" panose="02040503050406030204" pitchFamily="18" charset="0"/>
                                  </a:rPr>
                                  <m:t>0.00021912</m:t>
                                </m:r>
                              </m:e>
                              <m:e>
                                <m:r>
                                  <a:rPr lang="en-ID" sz="1400">
                                    <a:solidFill>
                                      <a:schemeClr val="tx1"/>
                                    </a:solidFill>
                                    <a:latin typeface="Cambria Math" panose="02040503050406030204" pitchFamily="18" charset="0"/>
                                  </a:rPr>
                                  <m:t>0.00029164</m:t>
                                </m:r>
                              </m:e>
                              <m:e>
                                <m:r>
                                  <a:rPr lang="en-ID" sz="1400">
                                    <a:solidFill>
                                      <a:schemeClr val="tx1"/>
                                    </a:solidFill>
                                    <a:latin typeface="Cambria Math" panose="02040503050406030204" pitchFamily="18" charset="0"/>
                                  </a:rPr>
                                  <m:t>0.00025250</m:t>
                                </m:r>
                              </m:e>
                              <m:e>
                                <m:r>
                                  <a:rPr lang="en-ID" sz="1400">
                                    <a:solidFill>
                                      <a:schemeClr val="tx1"/>
                                    </a:solidFill>
                                    <a:latin typeface="Cambria Math" panose="02040503050406030204" pitchFamily="18" charset="0"/>
                                  </a:rPr>
                                  <m:t>0.00032394</m:t>
                                </m:r>
                              </m:e>
                              <m:e>
                                <m:r>
                                  <a:rPr lang="en-ID" sz="1400">
                                    <a:solidFill>
                                      <a:schemeClr val="tx1"/>
                                    </a:solidFill>
                                    <a:latin typeface="Cambria Math" panose="02040503050406030204" pitchFamily="18" charset="0"/>
                                  </a:rPr>
                                  <m:t>0.00079343</m:t>
                                </m:r>
                              </m:e>
                            </m:mr>
                          </m:m>
                        </m:e>
                      </m:d>
                    </m:oMath>
                  </m:oMathPara>
                </a14:m>
                <a:endParaRPr lang="en-US" sz="1400" dirty="0">
                  <a:solidFill>
                    <a:schemeClr val="tx1"/>
                  </a:solidFill>
                </a:endParaRPr>
              </a:p>
            </p:txBody>
          </p:sp>
        </mc:Choice>
        <mc:Fallback xmlns="">
          <p:sp>
            <p:nvSpPr>
              <p:cNvPr id="8" name="Rounded Rectangle 5">
                <a:extLst>
                  <a:ext uri="{FF2B5EF4-FFF2-40B4-BE49-F238E27FC236}">
                    <a16:creationId xmlns:a16="http://schemas.microsoft.com/office/drawing/2014/main" id="{A451564C-41BD-4525-AE4E-031158F180F9}"/>
                  </a:ext>
                </a:extLst>
              </p:cNvPr>
              <p:cNvSpPr>
                <a:spLocks noRot="1" noChangeAspect="1" noMove="1" noResize="1" noEditPoints="1" noAdjustHandles="1" noChangeArrowheads="1" noChangeShapeType="1" noTextEdit="1"/>
              </p:cNvSpPr>
              <p:nvPr/>
            </p:nvSpPr>
            <p:spPr>
              <a:xfrm>
                <a:off x="2051720" y="3451463"/>
                <a:ext cx="6552728" cy="1406517"/>
              </a:xfrm>
              <a:prstGeom prst="roundRect">
                <a:avLst/>
              </a:prstGeom>
              <a:blipFill>
                <a:blip r:embed="rId4"/>
                <a:stretch>
                  <a:fillRect/>
                </a:stretch>
              </a:blipFill>
              <a:ln>
                <a:noFill/>
              </a:ln>
            </p:spPr>
            <p:txBody>
              <a:bodyPr/>
              <a:lstStyle/>
              <a:p>
                <a:r>
                  <a:rPr lang="en-ID">
                    <a:noFill/>
                  </a:rPr>
                  <a:t> </a:t>
                </a:r>
              </a:p>
            </p:txBody>
          </p:sp>
        </mc:Fallback>
      </mc:AlternateContent>
    </p:spTree>
    <p:extLst>
      <p:ext uri="{BB962C8B-B14F-4D97-AF65-F5344CB8AC3E}">
        <p14:creationId xmlns:p14="http://schemas.microsoft.com/office/powerpoint/2010/main" val="399360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3278008378"/>
                  </p:ext>
                </p:extLst>
              </p:nvPr>
            </p:nvGraphicFramePr>
            <p:xfrm>
              <a:off x="3471641" y="320462"/>
              <a:ext cx="5508103" cy="4258242"/>
            </p:xfrm>
            <a:graphic>
              <a:graphicData uri="http://schemas.openxmlformats.org/drawingml/2006/table">
                <a:tbl>
                  <a:tblPr firstRow="1" firstCol="1" bandRow="1">
                    <a:tableStyleId>{5C22544A-7EE6-4342-B048-85BDC9FD1C3A}</a:tableStyleId>
                  </a:tblPr>
                  <a:tblGrid>
                    <a:gridCol w="269707">
                      <a:extLst>
                        <a:ext uri="{9D8B030D-6E8A-4147-A177-3AD203B41FA5}">
                          <a16:colId xmlns:a16="http://schemas.microsoft.com/office/drawing/2014/main" val="20000"/>
                        </a:ext>
                      </a:extLst>
                    </a:gridCol>
                    <a:gridCol w="302522">
                      <a:extLst>
                        <a:ext uri="{9D8B030D-6E8A-4147-A177-3AD203B41FA5}">
                          <a16:colId xmlns:a16="http://schemas.microsoft.com/office/drawing/2014/main" val="2815907135"/>
                        </a:ext>
                      </a:extLst>
                    </a:gridCol>
                    <a:gridCol w="466697">
                      <a:extLst>
                        <a:ext uri="{9D8B030D-6E8A-4147-A177-3AD203B41FA5}">
                          <a16:colId xmlns:a16="http://schemas.microsoft.com/office/drawing/2014/main" val="20001"/>
                        </a:ext>
                      </a:extLst>
                    </a:gridCol>
                    <a:gridCol w="466697">
                      <a:extLst>
                        <a:ext uri="{9D8B030D-6E8A-4147-A177-3AD203B41FA5}">
                          <a16:colId xmlns:a16="http://schemas.microsoft.com/office/drawing/2014/main" val="20002"/>
                        </a:ext>
                      </a:extLst>
                    </a:gridCol>
                    <a:gridCol w="466697">
                      <a:extLst>
                        <a:ext uri="{9D8B030D-6E8A-4147-A177-3AD203B41FA5}">
                          <a16:colId xmlns:a16="http://schemas.microsoft.com/office/drawing/2014/main" val="20003"/>
                        </a:ext>
                      </a:extLst>
                    </a:gridCol>
                    <a:gridCol w="466697">
                      <a:extLst>
                        <a:ext uri="{9D8B030D-6E8A-4147-A177-3AD203B41FA5}">
                          <a16:colId xmlns:a16="http://schemas.microsoft.com/office/drawing/2014/main" val="20004"/>
                        </a:ext>
                      </a:extLst>
                    </a:gridCol>
                    <a:gridCol w="466697">
                      <a:extLst>
                        <a:ext uri="{9D8B030D-6E8A-4147-A177-3AD203B41FA5}">
                          <a16:colId xmlns:a16="http://schemas.microsoft.com/office/drawing/2014/main" val="20005"/>
                        </a:ext>
                      </a:extLst>
                    </a:gridCol>
                    <a:gridCol w="284059">
                      <a:extLst>
                        <a:ext uri="{9D8B030D-6E8A-4147-A177-3AD203B41FA5}">
                          <a16:colId xmlns:a16="http://schemas.microsoft.com/office/drawing/2014/main" val="20006"/>
                        </a:ext>
                      </a:extLst>
                    </a:gridCol>
                    <a:gridCol w="748113">
                      <a:extLst>
                        <a:ext uri="{9D8B030D-6E8A-4147-A177-3AD203B41FA5}">
                          <a16:colId xmlns:a16="http://schemas.microsoft.com/office/drawing/2014/main" val="20007"/>
                        </a:ext>
                      </a:extLst>
                    </a:gridCol>
                    <a:gridCol w="748113">
                      <a:extLst>
                        <a:ext uri="{9D8B030D-6E8A-4147-A177-3AD203B41FA5}">
                          <a16:colId xmlns:a16="http://schemas.microsoft.com/office/drawing/2014/main" val="20008"/>
                        </a:ext>
                      </a:extLst>
                    </a:gridCol>
                    <a:gridCol w="822104">
                      <a:extLst>
                        <a:ext uri="{9D8B030D-6E8A-4147-A177-3AD203B41FA5}">
                          <a16:colId xmlns:a16="http://schemas.microsoft.com/office/drawing/2014/main" val="20009"/>
                        </a:ext>
                      </a:extLst>
                    </a:gridCol>
                  </a:tblGrid>
                  <a:tr h="304917">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NO</a:t>
                          </a:r>
                        </a:p>
                      </a:txBody>
                      <a:tcPr marL="20116" marR="20116" marT="0" marB="0" anchor="ctr"/>
                    </a:tc>
                    <a:tc>
                      <a:txBody>
                        <a:bodyPr/>
                        <a:lstStyle/>
                        <a:p>
                          <a:pPr algn="ctr" fontAlgn="b"/>
                          <a:r>
                            <a:rPr lang="en-ID" sz="900" b="0" i="0" u="none" strike="noStrike" dirty="0">
                              <a:solidFill>
                                <a:schemeClr val="bg1"/>
                              </a:solidFill>
                              <a:effectLst/>
                              <a:latin typeface="+mn-lt"/>
                            </a:rPr>
                            <a:t>t</a:t>
                          </a:r>
                        </a:p>
                      </a:txBody>
                      <a:tcPr marL="9525" marR="9525" marT="9525" marB="0" anchor="ctr"/>
                    </a:tc>
                    <a:tc>
                      <a:txBody>
                        <a:bodyPr/>
                        <a:lstStyle/>
                        <a:p>
                          <a:pPr marL="0" marR="0" algn="ctr">
                            <a:lnSpc>
                              <a:spcPct val="107000"/>
                            </a:lnSpc>
                            <a:spcBef>
                              <a:spcPts val="0"/>
                            </a:spcBef>
                            <a:spcAft>
                              <a:spcPts val="0"/>
                            </a:spcAft>
                          </a:pPr>
                          <a:r>
                            <a:rPr lang="en-ID" sz="900" dirty="0">
                              <a:effectLst/>
                              <a:latin typeface="+mn-lt"/>
                            </a:rPr>
                            <a:t>ICBP</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dirty="0">
                              <a:effectLst/>
                              <a:latin typeface="+mn-lt"/>
                            </a:rPr>
                            <a:t>GIAA</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a:effectLst/>
                              <a:latin typeface="+mn-lt"/>
                            </a:rPr>
                            <a:t>BBCA</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dirty="0">
                              <a:effectLst/>
                              <a:latin typeface="+mn-lt"/>
                            </a:rPr>
                            <a:t>ANTM</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dirty="0">
                              <a:effectLst/>
                              <a:latin typeface="+mn-lt"/>
                            </a:rPr>
                            <a:t>KLBF</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900" i="1">
                                        <a:effectLst/>
                                        <a:latin typeface="Cambria Math" panose="02040503050406030204" pitchFamily="18" charset="0"/>
                                      </a:rPr>
                                    </m:ctrlPr>
                                  </m:sSupPr>
                                  <m:e>
                                    <m:r>
                                      <a:rPr lang="id-ID" sz="900">
                                        <a:effectLst/>
                                        <a:latin typeface="Cambria Math" panose="02040503050406030204" pitchFamily="18" charset="0"/>
                                      </a:rPr>
                                      <m:t>𝐞</m:t>
                                    </m:r>
                                  </m:e>
                                  <m:sup>
                                    <m:r>
                                      <a:rPr lang="id-ID" sz="900">
                                        <a:effectLst/>
                                        <a:latin typeface="Cambria Math" panose="02040503050406030204" pitchFamily="18" charset="0"/>
                                      </a:rPr>
                                      <m:t>𝑇</m:t>
                                    </m:r>
                                  </m:sup>
                                </m:sSup>
                                <m:r>
                                  <a:rPr lang="id-ID" sz="900">
                                    <a:effectLst/>
                                    <a:latin typeface="Cambria Math" panose="02040503050406030204" pitchFamily="18" charset="0"/>
                                  </a:rPr>
                                  <m:t>𝒙</m:t>
                                </m:r>
                              </m:oMath>
                            </m:oMathPara>
                          </a14:m>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900" i="1">
                                        <a:effectLst/>
                                        <a:latin typeface="Cambria Math" panose="02040503050406030204" pitchFamily="18" charset="0"/>
                                      </a:rPr>
                                    </m:ctrlPr>
                                  </m:sSubPr>
                                  <m:e>
                                    <m:r>
                                      <a:rPr lang="en-US" sz="900">
                                        <a:effectLst/>
                                        <a:latin typeface="Cambria Math" panose="02040503050406030204" pitchFamily="18" charset="0"/>
                                      </a:rPr>
                                      <m:t>𝜇</m:t>
                                    </m:r>
                                  </m:e>
                                  <m:sub>
                                    <m:r>
                                      <a:rPr lang="en-US" sz="900">
                                        <a:effectLst/>
                                        <a:latin typeface="Cambria Math" panose="02040503050406030204" pitchFamily="18" charset="0"/>
                                      </a:rPr>
                                      <m:t>𝑃</m:t>
                                    </m:r>
                                  </m:sub>
                                </m:sSub>
                              </m:oMath>
                            </m:oMathPara>
                          </a14:m>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900" i="1">
                                        <a:effectLst/>
                                        <a:latin typeface="Cambria Math" panose="02040503050406030204" pitchFamily="18" charset="0"/>
                                      </a:rPr>
                                    </m:ctrlPr>
                                  </m:sSubSupPr>
                                  <m:e>
                                    <m:r>
                                      <a:rPr lang="en-US" sz="900">
                                        <a:effectLst/>
                                        <a:latin typeface="Cambria Math" panose="02040503050406030204" pitchFamily="18" charset="0"/>
                                      </a:rPr>
                                      <m:t>𝜎</m:t>
                                    </m:r>
                                  </m:e>
                                  <m:sub>
                                    <m:r>
                                      <a:rPr lang="en-US" sz="900">
                                        <a:effectLst/>
                                        <a:latin typeface="Cambria Math" panose="02040503050406030204" pitchFamily="18" charset="0"/>
                                      </a:rPr>
                                      <m:t>𝑃</m:t>
                                    </m:r>
                                  </m:sub>
                                  <m:sup>
                                    <m:r>
                                      <a:rPr lang="en-US" sz="900">
                                        <a:effectLst/>
                                        <a:latin typeface="Cambria Math" panose="02040503050406030204" pitchFamily="18" charset="0"/>
                                      </a:rPr>
                                      <m:t>2</m:t>
                                    </m:r>
                                  </m:sup>
                                </m:sSubSup>
                              </m:oMath>
                            </m:oMathPara>
                          </a14:m>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900" i="1">
                                        <a:effectLst/>
                                        <a:latin typeface="Cambria Math" panose="02040503050406030204" pitchFamily="18" charset="0"/>
                                      </a:rPr>
                                    </m:ctrlPr>
                                  </m:sSubPr>
                                  <m:e>
                                    <m:r>
                                      <a:rPr lang="en-US" sz="900">
                                        <a:effectLst/>
                                        <a:latin typeface="Cambria Math" panose="02040503050406030204" pitchFamily="18" charset="0"/>
                                      </a:rPr>
                                      <m:t>𝜇</m:t>
                                    </m:r>
                                  </m:e>
                                  <m:sub>
                                    <m:r>
                                      <a:rPr lang="en-US" sz="900">
                                        <a:effectLst/>
                                        <a:latin typeface="Cambria Math" panose="02040503050406030204" pitchFamily="18" charset="0"/>
                                      </a:rPr>
                                      <m:t>𝑃</m:t>
                                    </m:r>
                                  </m:sub>
                                </m:sSub>
                                <m:r>
                                  <a:rPr lang="en-US" sz="900">
                                    <a:effectLst/>
                                    <a:latin typeface="Cambria Math" panose="02040503050406030204" pitchFamily="18" charset="0"/>
                                  </a:rPr>
                                  <m:t>/</m:t>
                                </m:r>
                                <m:sSubSup>
                                  <m:sSubSupPr>
                                    <m:ctrlPr>
                                      <a:rPr lang="en-US" sz="900" i="1">
                                        <a:effectLst/>
                                        <a:latin typeface="Cambria Math" panose="02040503050406030204" pitchFamily="18" charset="0"/>
                                      </a:rPr>
                                    </m:ctrlPr>
                                  </m:sSubSupPr>
                                  <m:e>
                                    <m:r>
                                      <a:rPr lang="en-US" sz="900">
                                        <a:effectLst/>
                                        <a:latin typeface="Cambria Math" panose="02040503050406030204" pitchFamily="18" charset="0"/>
                                      </a:rPr>
                                      <m:t>𝜎</m:t>
                                    </m:r>
                                  </m:e>
                                  <m:sub>
                                    <m:r>
                                      <a:rPr lang="en-US" sz="900">
                                        <a:effectLst/>
                                        <a:latin typeface="Cambria Math" panose="02040503050406030204" pitchFamily="18" charset="0"/>
                                      </a:rPr>
                                      <m:t>𝑃</m:t>
                                    </m:r>
                                  </m:sub>
                                  <m:sup>
                                    <m:r>
                                      <a:rPr lang="en-US" sz="900">
                                        <a:effectLst/>
                                        <a:latin typeface="Cambria Math" panose="02040503050406030204" pitchFamily="18" charset="0"/>
                                      </a:rPr>
                                      <m:t>2</m:t>
                                    </m:r>
                                  </m:sup>
                                </m:sSubSup>
                              </m:oMath>
                            </m:oMathPara>
                          </a14:m>
                          <a:endParaRPr lang="en-US" sz="900" dirty="0">
                            <a:effectLst/>
                            <a:latin typeface="+mn-lt"/>
                            <a:ea typeface="Times New Roman" panose="02020603050405020304" pitchFamily="18" charset="0"/>
                          </a:endParaRPr>
                        </a:p>
                      </a:txBody>
                      <a:tcPr marL="20116" marR="20116" marT="0" marB="0" anchor="ctr"/>
                    </a:tc>
                    <a:extLst>
                      <a:ext uri="{0D108BD9-81ED-4DB2-BD59-A6C34878D82A}">
                        <a16:rowId xmlns:a16="http://schemas.microsoft.com/office/drawing/2014/main" val="10000"/>
                      </a:ext>
                    </a:extLst>
                  </a:tr>
                  <a:tr h="263555">
                    <a:tc>
                      <a:txBody>
                        <a:bodyPr/>
                        <a:lstStyle/>
                        <a:p>
                          <a:pPr algn="ctr"/>
                          <a:r>
                            <a:rPr lang="en-US" sz="900" b="1" dirty="0">
                              <a:latin typeface="+mn-lt"/>
                            </a:rPr>
                            <a:t>1</a:t>
                          </a:r>
                        </a:p>
                      </a:txBody>
                      <a:tcPr marL="20116" marR="20116" marT="0" marB="0" anchor="ctr"/>
                    </a:tc>
                    <a:tc>
                      <a:txBody>
                        <a:bodyPr/>
                        <a:lstStyle/>
                        <a:p>
                          <a:pPr algn="ctr" fontAlgn="b"/>
                          <a:r>
                            <a:rPr lang="en-ID" sz="900" b="0" i="0" u="none" strike="noStrike" dirty="0">
                              <a:solidFill>
                                <a:srgbClr val="000000"/>
                              </a:solidFill>
                              <a:effectLst/>
                              <a:latin typeface="+mn-lt"/>
                            </a:rPr>
                            <a:t>0.00</a:t>
                          </a:r>
                        </a:p>
                      </a:txBody>
                      <a:tcPr marL="9525" marR="9525" marT="9525" marB="0" anchor="ctr"/>
                    </a:tc>
                    <a:tc>
                      <a:txBody>
                        <a:bodyPr/>
                        <a:lstStyle/>
                        <a:p>
                          <a:pPr algn="ctr" fontAlgn="b"/>
                          <a:r>
                            <a:rPr lang="en-ID" sz="900" b="0" i="0" u="none" strike="noStrike" dirty="0">
                              <a:solidFill>
                                <a:srgbClr val="000000"/>
                              </a:solidFill>
                              <a:effectLst/>
                              <a:latin typeface="+mn-lt"/>
                            </a:rPr>
                            <a:t>0.4490</a:t>
                          </a:r>
                        </a:p>
                      </a:txBody>
                      <a:tcPr marL="9525" marR="9525" marT="9525" marB="0" anchor="ctr"/>
                    </a:tc>
                    <a:tc>
                      <a:txBody>
                        <a:bodyPr/>
                        <a:lstStyle/>
                        <a:p>
                          <a:pPr algn="ctr" fontAlgn="b"/>
                          <a:r>
                            <a:rPr lang="en-ID" sz="900" b="0" i="0" u="none" strike="noStrike">
                              <a:solidFill>
                                <a:srgbClr val="000000"/>
                              </a:solidFill>
                              <a:effectLst/>
                              <a:latin typeface="+mn-lt"/>
                            </a:rPr>
                            <a:t>0.0264</a:t>
                          </a:r>
                        </a:p>
                      </a:txBody>
                      <a:tcPr marL="9525" marR="9525" marT="9525" marB="0" anchor="ctr"/>
                    </a:tc>
                    <a:tc>
                      <a:txBody>
                        <a:bodyPr/>
                        <a:lstStyle/>
                        <a:p>
                          <a:pPr algn="ctr" fontAlgn="b"/>
                          <a:r>
                            <a:rPr lang="en-ID" sz="900" b="0" i="0" u="none" strike="noStrike">
                              <a:solidFill>
                                <a:srgbClr val="000000"/>
                              </a:solidFill>
                              <a:effectLst/>
                              <a:latin typeface="+mn-lt"/>
                            </a:rPr>
                            <a:t>0.3532</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0.1714</a:t>
                          </a:r>
                        </a:p>
                      </a:txBody>
                      <a:tcPr marL="9525" marR="9525" marT="9525"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algn="ctr" fontAlgn="b"/>
                          <a:r>
                            <a:rPr lang="en-ID" sz="900" b="0" i="0" u="none" strike="noStrike" dirty="0">
                              <a:solidFill>
                                <a:srgbClr val="000000"/>
                              </a:solidFill>
                              <a:effectLst/>
                              <a:latin typeface="+mn-lt"/>
                            </a:rPr>
                            <a:t>-0.00017290</a:t>
                          </a:r>
                        </a:p>
                      </a:txBody>
                      <a:tcPr marL="9525" marR="9525" marT="9525" marB="0" anchor="ctr"/>
                    </a:tc>
                    <a:tc>
                      <a:txBody>
                        <a:bodyPr/>
                        <a:lstStyle/>
                        <a:p>
                          <a:pPr algn="ctr" fontAlgn="b"/>
                          <a:r>
                            <a:rPr lang="en-ID" sz="900" b="0" i="0" u="none" strike="noStrike">
                              <a:solidFill>
                                <a:srgbClr val="000000"/>
                              </a:solidFill>
                              <a:effectLst/>
                              <a:latin typeface="+mn-lt"/>
                            </a:rPr>
                            <a:t>0.00033127</a:t>
                          </a:r>
                        </a:p>
                      </a:txBody>
                      <a:tcPr marL="9525" marR="9525" marT="9525" marB="0" anchor="ctr"/>
                    </a:tc>
                    <a:tc>
                      <a:txBody>
                        <a:bodyPr/>
                        <a:lstStyle/>
                        <a:p>
                          <a:pPr algn="ctr" fontAlgn="b"/>
                          <a:r>
                            <a:rPr lang="en-ID" sz="900" b="0" i="0" u="none" strike="noStrike">
                              <a:solidFill>
                                <a:srgbClr val="000000"/>
                              </a:solidFill>
                              <a:effectLst/>
                              <a:latin typeface="+mn-lt"/>
                            </a:rPr>
                            <a:t>-0.52193078</a:t>
                          </a:r>
                        </a:p>
                      </a:txBody>
                      <a:tcPr marL="9525" marR="9525" marT="9525" marB="0" anchor="ctr"/>
                    </a:tc>
                    <a:extLst>
                      <a:ext uri="{0D108BD9-81ED-4DB2-BD59-A6C34878D82A}">
                        <a16:rowId xmlns:a16="http://schemas.microsoft.com/office/drawing/2014/main" val="10001"/>
                      </a:ext>
                    </a:extLst>
                  </a:tr>
                  <a:tr h="263555">
                    <a:tc>
                      <a:txBody>
                        <a:bodyPr/>
                        <a:lstStyle/>
                        <a:p>
                          <a:pPr algn="ctr"/>
                          <a:r>
                            <a:rPr lang="en-US" sz="900" b="1" dirty="0">
                              <a:latin typeface="+mn-lt"/>
                            </a:rPr>
                            <a:t>2</a:t>
                          </a:r>
                        </a:p>
                      </a:txBody>
                      <a:tcPr marL="20116" marR="20116" marT="0" marB="0" anchor="ctr"/>
                    </a:tc>
                    <a:tc>
                      <a:txBody>
                        <a:bodyPr/>
                        <a:lstStyle/>
                        <a:p>
                          <a:pPr algn="ctr" fontAlgn="b"/>
                          <a:r>
                            <a:rPr lang="en-ID" sz="900" b="0" i="0" u="none" strike="noStrike" dirty="0">
                              <a:solidFill>
                                <a:srgbClr val="000000"/>
                              </a:solidFill>
                              <a:effectLst/>
                              <a:latin typeface="+mn-lt"/>
                            </a:rPr>
                            <a:t>0.01</a:t>
                          </a:r>
                        </a:p>
                      </a:txBody>
                      <a:tcPr marL="9525" marR="9525" marT="9525" marB="0" anchor="ctr"/>
                    </a:tc>
                    <a:tc>
                      <a:txBody>
                        <a:bodyPr/>
                        <a:lstStyle/>
                        <a:p>
                          <a:pPr algn="ctr" fontAlgn="b"/>
                          <a:r>
                            <a:rPr lang="en-ID" sz="900" b="0" i="0" u="none" strike="noStrike" dirty="0">
                              <a:solidFill>
                                <a:srgbClr val="000000"/>
                              </a:solidFill>
                              <a:effectLst/>
                              <a:latin typeface="+mn-lt"/>
                            </a:rPr>
                            <a:t>0.3987</a:t>
                          </a:r>
                        </a:p>
                      </a:txBody>
                      <a:tcPr marL="9525" marR="9525" marT="9525" marB="0" anchor="ctr"/>
                    </a:tc>
                    <a:tc>
                      <a:txBody>
                        <a:bodyPr/>
                        <a:lstStyle/>
                        <a:p>
                          <a:pPr algn="ctr" fontAlgn="b"/>
                          <a:r>
                            <a:rPr lang="en-ID" sz="900" b="0" i="0" u="none" strike="noStrike" dirty="0">
                              <a:solidFill>
                                <a:srgbClr val="000000"/>
                              </a:solidFill>
                              <a:effectLst/>
                              <a:latin typeface="+mn-lt"/>
                            </a:rPr>
                            <a:t>0.0231</a:t>
                          </a:r>
                        </a:p>
                      </a:txBody>
                      <a:tcPr marL="9525" marR="9525" marT="9525" marB="0" anchor="ctr"/>
                    </a:tc>
                    <a:tc>
                      <a:txBody>
                        <a:bodyPr/>
                        <a:lstStyle/>
                        <a:p>
                          <a:pPr algn="ctr" fontAlgn="b"/>
                          <a:r>
                            <a:rPr lang="en-ID" sz="900" b="0" i="0" u="none" strike="noStrike" dirty="0">
                              <a:solidFill>
                                <a:srgbClr val="000000"/>
                              </a:solidFill>
                              <a:effectLst/>
                              <a:latin typeface="+mn-lt"/>
                            </a:rPr>
                            <a:t>0.3572</a:t>
                          </a:r>
                        </a:p>
                      </a:txBody>
                      <a:tcPr marL="9525" marR="9525" marT="9525" marB="0" anchor="ctr"/>
                    </a:tc>
                    <a:tc>
                      <a:txBody>
                        <a:bodyPr/>
                        <a:lstStyle/>
                        <a:p>
                          <a:pPr algn="ctr" fontAlgn="b"/>
                          <a:r>
                            <a:rPr lang="en-ID" sz="900" b="0" i="0" u="none" strike="noStrike">
                              <a:solidFill>
                                <a:srgbClr val="000000"/>
                              </a:solidFill>
                              <a:effectLst/>
                              <a:latin typeface="+mn-lt"/>
                            </a:rPr>
                            <a:t>0.0247</a:t>
                          </a:r>
                        </a:p>
                      </a:txBody>
                      <a:tcPr marL="9525" marR="9525" marT="9525" marB="0" anchor="ctr"/>
                    </a:tc>
                    <a:tc>
                      <a:txBody>
                        <a:bodyPr/>
                        <a:lstStyle/>
                        <a:p>
                          <a:pPr algn="ctr" fontAlgn="b"/>
                          <a:r>
                            <a:rPr lang="en-ID" sz="900" b="0" i="0" u="none" strike="noStrike">
                              <a:solidFill>
                                <a:srgbClr val="000000"/>
                              </a:solidFill>
                              <a:effectLst/>
                              <a:latin typeface="+mn-lt"/>
                            </a:rPr>
                            <a:t>0.1963</a:t>
                          </a:r>
                        </a:p>
                      </a:txBody>
                      <a:tcPr marL="9525" marR="9525" marT="9525"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algn="ctr" fontAlgn="b"/>
                          <a:r>
                            <a:rPr lang="en-ID" sz="900" b="0" i="0" u="none" strike="noStrike" dirty="0">
                              <a:solidFill>
                                <a:srgbClr val="000000"/>
                              </a:solidFill>
                              <a:effectLst/>
                              <a:latin typeface="+mn-lt"/>
                            </a:rPr>
                            <a:t>-0.00000018</a:t>
                          </a:r>
                        </a:p>
                      </a:txBody>
                      <a:tcPr marL="9525" marR="9525" marT="9525" marB="0" anchor="ctr"/>
                    </a:tc>
                    <a:tc>
                      <a:txBody>
                        <a:bodyPr/>
                        <a:lstStyle/>
                        <a:p>
                          <a:pPr algn="ctr" fontAlgn="b"/>
                          <a:r>
                            <a:rPr lang="en-ID" sz="900" b="0" i="0" u="none" strike="noStrike" dirty="0">
                              <a:solidFill>
                                <a:srgbClr val="000000"/>
                              </a:solidFill>
                              <a:effectLst/>
                              <a:latin typeface="+mn-lt"/>
                            </a:rPr>
                            <a:t>0.00033594</a:t>
                          </a:r>
                        </a:p>
                      </a:txBody>
                      <a:tcPr marL="9525" marR="9525" marT="9525" marB="0" anchor="ctr"/>
                    </a:tc>
                    <a:tc>
                      <a:txBody>
                        <a:bodyPr/>
                        <a:lstStyle/>
                        <a:p>
                          <a:pPr algn="ctr" fontAlgn="b"/>
                          <a:r>
                            <a:rPr lang="en-ID" sz="900" b="0" i="0" u="none" strike="noStrike">
                              <a:solidFill>
                                <a:srgbClr val="000000"/>
                              </a:solidFill>
                              <a:effectLst/>
                              <a:latin typeface="+mn-lt"/>
                            </a:rPr>
                            <a:t>-0.00052396</a:t>
                          </a:r>
                        </a:p>
                      </a:txBody>
                      <a:tcPr marL="9525" marR="9525" marT="9525" marB="0" anchor="ctr"/>
                    </a:tc>
                    <a:extLst>
                      <a:ext uri="{0D108BD9-81ED-4DB2-BD59-A6C34878D82A}">
                        <a16:rowId xmlns:a16="http://schemas.microsoft.com/office/drawing/2014/main" val="10002"/>
                      </a:ext>
                    </a:extLst>
                  </a:tr>
                  <a:tr h="263555">
                    <a:tc>
                      <a:txBody>
                        <a:bodyPr/>
                        <a:lstStyle/>
                        <a:p>
                          <a:pPr algn="ctr"/>
                          <a:r>
                            <a:rPr lang="en-US" sz="900" b="1" dirty="0">
                              <a:latin typeface="+mn-lt"/>
                            </a:rPr>
                            <a:t>3</a:t>
                          </a:r>
                        </a:p>
                      </a:txBody>
                      <a:tcPr marL="20116" marR="20116" marT="0" marB="0" anchor="ctr"/>
                    </a:tc>
                    <a:tc>
                      <a:txBody>
                        <a:bodyPr/>
                        <a:lstStyle/>
                        <a:p>
                          <a:pPr algn="ctr" fontAlgn="b"/>
                          <a:r>
                            <a:rPr lang="en-ID" sz="900" b="0" i="0" u="none" strike="noStrike" dirty="0">
                              <a:solidFill>
                                <a:srgbClr val="000000"/>
                              </a:solidFill>
                              <a:effectLst/>
                              <a:latin typeface="+mn-lt"/>
                            </a:rPr>
                            <a:t>0.02</a:t>
                          </a:r>
                        </a:p>
                      </a:txBody>
                      <a:tcPr marL="9525" marR="9525" marT="9525" marB="0" anchor="ctr"/>
                    </a:tc>
                    <a:tc>
                      <a:txBody>
                        <a:bodyPr/>
                        <a:lstStyle/>
                        <a:p>
                          <a:pPr algn="ctr" fontAlgn="b"/>
                          <a:r>
                            <a:rPr lang="en-ID" sz="900" b="0" i="0" u="none" strike="noStrike">
                              <a:solidFill>
                                <a:srgbClr val="000000"/>
                              </a:solidFill>
                              <a:effectLst/>
                              <a:latin typeface="+mn-lt"/>
                            </a:rPr>
                            <a:t>0.3699</a:t>
                          </a:r>
                        </a:p>
                      </a:txBody>
                      <a:tcPr marL="9525" marR="9525" marT="9525" marB="0" anchor="ctr"/>
                    </a:tc>
                    <a:tc>
                      <a:txBody>
                        <a:bodyPr/>
                        <a:lstStyle/>
                        <a:p>
                          <a:pPr algn="ctr" fontAlgn="b"/>
                          <a:r>
                            <a:rPr lang="en-ID" sz="900" b="0" i="0" u="none" strike="noStrike">
                              <a:solidFill>
                                <a:srgbClr val="000000"/>
                              </a:solidFill>
                              <a:effectLst/>
                              <a:latin typeface="+mn-lt"/>
                            </a:rPr>
                            <a:t>0.0148</a:t>
                          </a:r>
                        </a:p>
                      </a:txBody>
                      <a:tcPr marL="9525" marR="9525" marT="9525" marB="0" anchor="ctr"/>
                    </a:tc>
                    <a:tc>
                      <a:txBody>
                        <a:bodyPr/>
                        <a:lstStyle/>
                        <a:p>
                          <a:pPr algn="ctr" fontAlgn="b"/>
                          <a:r>
                            <a:rPr lang="en-ID" sz="900" b="0" i="0" u="none" strike="noStrike" dirty="0">
                              <a:solidFill>
                                <a:srgbClr val="000000"/>
                              </a:solidFill>
                              <a:effectLst/>
                              <a:latin typeface="+mn-lt"/>
                            </a:rPr>
                            <a:t>0.3517</a:t>
                          </a:r>
                        </a:p>
                      </a:txBody>
                      <a:tcPr marL="9525" marR="9525" marT="9525" marB="0" anchor="ctr"/>
                    </a:tc>
                    <a:tc>
                      <a:txBody>
                        <a:bodyPr/>
                        <a:lstStyle/>
                        <a:p>
                          <a:pPr algn="ctr" fontAlgn="b"/>
                          <a:r>
                            <a:rPr lang="en-ID" sz="900" b="0" i="0" u="none" strike="noStrike">
                              <a:solidFill>
                                <a:srgbClr val="000000"/>
                              </a:solidFill>
                              <a:effectLst/>
                              <a:latin typeface="+mn-lt"/>
                            </a:rPr>
                            <a:t>0.0549</a:t>
                          </a:r>
                        </a:p>
                      </a:txBody>
                      <a:tcPr marL="9525" marR="9525" marT="9525" marB="0" anchor="ctr"/>
                    </a:tc>
                    <a:tc>
                      <a:txBody>
                        <a:bodyPr/>
                        <a:lstStyle/>
                        <a:p>
                          <a:pPr algn="ctr" fontAlgn="b"/>
                          <a:r>
                            <a:rPr lang="en-ID" sz="900" b="0" i="0" u="none" strike="noStrike">
                              <a:solidFill>
                                <a:srgbClr val="000000"/>
                              </a:solidFill>
                              <a:effectLst/>
                              <a:latin typeface="+mn-lt"/>
                            </a:rPr>
                            <a:t>0.2087</a:t>
                          </a:r>
                        </a:p>
                      </a:txBody>
                      <a:tcPr marL="9525" marR="9525" marT="9525"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algn="ctr" fontAlgn="b"/>
                          <a:r>
                            <a:rPr lang="en-ID" sz="900" b="0" i="0" u="none" strike="noStrike">
                              <a:solidFill>
                                <a:srgbClr val="000000"/>
                              </a:solidFill>
                              <a:effectLst/>
                              <a:latin typeface="+mn-lt"/>
                            </a:rPr>
                            <a:t>0.00017255</a:t>
                          </a:r>
                        </a:p>
                      </a:txBody>
                      <a:tcPr marL="9525" marR="9525" marT="9525" marB="0" anchor="ctr"/>
                    </a:tc>
                    <a:tc>
                      <a:txBody>
                        <a:bodyPr/>
                        <a:lstStyle/>
                        <a:p>
                          <a:pPr algn="ctr" fontAlgn="b"/>
                          <a:r>
                            <a:rPr lang="en-ID" sz="900" b="0" i="0" u="none" strike="noStrike" dirty="0">
                              <a:solidFill>
                                <a:srgbClr val="000000"/>
                              </a:solidFill>
                              <a:effectLst/>
                              <a:latin typeface="+mn-lt"/>
                            </a:rPr>
                            <a:t>0.00034429</a:t>
                          </a:r>
                        </a:p>
                      </a:txBody>
                      <a:tcPr marL="9525" marR="9525" marT="9525" marB="0" anchor="ctr"/>
                    </a:tc>
                    <a:tc>
                      <a:txBody>
                        <a:bodyPr/>
                        <a:lstStyle/>
                        <a:p>
                          <a:pPr algn="ctr" fontAlgn="b"/>
                          <a:r>
                            <a:rPr lang="en-ID" sz="900" b="0" i="0" u="none" strike="noStrike">
                              <a:solidFill>
                                <a:srgbClr val="000000"/>
                              </a:solidFill>
                              <a:effectLst/>
                              <a:latin typeface="+mn-lt"/>
                            </a:rPr>
                            <a:t>0.50115895</a:t>
                          </a:r>
                        </a:p>
                      </a:txBody>
                      <a:tcPr marL="9525" marR="9525" marT="9525" marB="0" anchor="ctr"/>
                    </a:tc>
                    <a:extLst>
                      <a:ext uri="{0D108BD9-81ED-4DB2-BD59-A6C34878D82A}">
                        <a16:rowId xmlns:a16="http://schemas.microsoft.com/office/drawing/2014/main" val="10003"/>
                      </a:ext>
                    </a:extLst>
                  </a:tr>
                  <a:tr h="263555">
                    <a:tc>
                      <a:txBody>
                        <a:bodyPr/>
                        <a:lstStyle/>
                        <a:p>
                          <a:pPr algn="ctr"/>
                          <a:r>
                            <a:rPr lang="en-US" sz="900" b="1" dirty="0">
                              <a:latin typeface="+mn-lt"/>
                            </a:rPr>
                            <a:t>4</a:t>
                          </a:r>
                        </a:p>
                      </a:txBody>
                      <a:tcPr marL="20116" marR="20116" marT="0" marB="0" anchor="ctr"/>
                    </a:tc>
                    <a:tc>
                      <a:txBody>
                        <a:bodyPr/>
                        <a:lstStyle/>
                        <a:p>
                          <a:pPr algn="ctr" fontAlgn="b"/>
                          <a:r>
                            <a:rPr lang="en-ID" sz="900" b="0" i="0" u="none" strike="noStrike" dirty="0">
                              <a:solidFill>
                                <a:srgbClr val="000000"/>
                              </a:solidFill>
                              <a:effectLst/>
                              <a:latin typeface="+mn-lt"/>
                            </a:rPr>
                            <a:t>0.10</a:t>
                          </a:r>
                        </a:p>
                      </a:txBody>
                      <a:tcPr marL="9525" marR="9525" marT="9525" marB="0" anchor="ctr"/>
                    </a:tc>
                    <a:tc>
                      <a:txBody>
                        <a:bodyPr/>
                        <a:lstStyle/>
                        <a:p>
                          <a:pPr algn="ctr" fontAlgn="b"/>
                          <a:r>
                            <a:rPr lang="en-ID" sz="900" b="0" i="0" u="none" strike="noStrike">
                              <a:solidFill>
                                <a:srgbClr val="000000"/>
                              </a:solidFill>
                              <a:effectLst/>
                              <a:latin typeface="+mn-lt"/>
                            </a:rPr>
                            <a:t>0.3412</a:t>
                          </a:r>
                        </a:p>
                      </a:txBody>
                      <a:tcPr marL="9525" marR="9525" marT="9525" marB="0" anchor="ctr"/>
                    </a:tc>
                    <a:tc>
                      <a:txBody>
                        <a:bodyPr/>
                        <a:lstStyle/>
                        <a:p>
                          <a:pPr algn="ctr" fontAlgn="b"/>
                          <a:r>
                            <a:rPr lang="en-ID" sz="900" b="0" i="0" u="none" strike="noStrike">
                              <a:solidFill>
                                <a:srgbClr val="000000"/>
                              </a:solidFill>
                              <a:effectLst/>
                              <a:latin typeface="+mn-lt"/>
                            </a:rPr>
                            <a:t>0.0065</a:t>
                          </a:r>
                        </a:p>
                      </a:txBody>
                      <a:tcPr marL="9525" marR="9525" marT="9525" marB="0" anchor="ctr"/>
                    </a:tc>
                    <a:tc>
                      <a:txBody>
                        <a:bodyPr/>
                        <a:lstStyle/>
                        <a:p>
                          <a:pPr algn="ctr" fontAlgn="b"/>
                          <a:r>
                            <a:rPr lang="en-ID" sz="900" b="0" i="0" u="none" strike="noStrike" dirty="0">
                              <a:solidFill>
                                <a:srgbClr val="000000"/>
                              </a:solidFill>
                              <a:effectLst/>
                              <a:latin typeface="+mn-lt"/>
                            </a:rPr>
                            <a:t>0.3462</a:t>
                          </a:r>
                        </a:p>
                      </a:txBody>
                      <a:tcPr marL="9525" marR="9525" marT="9525" marB="0" anchor="ctr"/>
                    </a:tc>
                    <a:tc>
                      <a:txBody>
                        <a:bodyPr/>
                        <a:lstStyle/>
                        <a:p>
                          <a:pPr algn="ctr" fontAlgn="b"/>
                          <a:r>
                            <a:rPr lang="en-ID" sz="900" b="0" i="0" u="none" strike="noStrike" dirty="0">
                              <a:solidFill>
                                <a:srgbClr val="000000"/>
                              </a:solidFill>
                              <a:effectLst/>
                              <a:latin typeface="+mn-lt"/>
                            </a:rPr>
                            <a:t>0.0852</a:t>
                          </a:r>
                        </a:p>
                      </a:txBody>
                      <a:tcPr marL="9525" marR="9525" marT="9525" marB="0" anchor="ctr"/>
                    </a:tc>
                    <a:tc>
                      <a:txBody>
                        <a:bodyPr/>
                        <a:lstStyle/>
                        <a:p>
                          <a:pPr algn="ctr" fontAlgn="b"/>
                          <a:r>
                            <a:rPr lang="en-ID" sz="900" b="0" i="0" u="none" strike="noStrike" dirty="0">
                              <a:solidFill>
                                <a:srgbClr val="000000"/>
                              </a:solidFill>
                              <a:effectLst/>
                              <a:latin typeface="+mn-lt"/>
                            </a:rPr>
                            <a:t>0.2210</a:t>
                          </a:r>
                        </a:p>
                      </a:txBody>
                      <a:tcPr marL="9525" marR="9525" marT="9525"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algn="ctr" fontAlgn="b"/>
                          <a:r>
                            <a:rPr lang="en-ID" sz="900" b="0" i="0" u="none" strike="noStrike">
                              <a:solidFill>
                                <a:srgbClr val="000000"/>
                              </a:solidFill>
                              <a:effectLst/>
                              <a:latin typeface="+mn-lt"/>
                            </a:rPr>
                            <a:t>0.00034527</a:t>
                          </a:r>
                        </a:p>
                      </a:txBody>
                      <a:tcPr marL="9525" marR="9525" marT="9525" marB="0" anchor="ctr"/>
                    </a:tc>
                    <a:tc>
                      <a:txBody>
                        <a:bodyPr/>
                        <a:lstStyle/>
                        <a:p>
                          <a:pPr algn="ctr" fontAlgn="b"/>
                          <a:r>
                            <a:rPr lang="en-ID" sz="900" b="0" i="0" u="none" strike="noStrike" dirty="0">
                              <a:solidFill>
                                <a:srgbClr val="000000"/>
                              </a:solidFill>
                              <a:effectLst/>
                              <a:latin typeface="+mn-lt"/>
                            </a:rPr>
                            <a:t>0.00035602</a:t>
                          </a:r>
                        </a:p>
                      </a:txBody>
                      <a:tcPr marL="9525" marR="9525" marT="9525" marB="0" anchor="ctr"/>
                    </a:tc>
                    <a:tc>
                      <a:txBody>
                        <a:bodyPr/>
                        <a:lstStyle/>
                        <a:p>
                          <a:pPr algn="ctr" fontAlgn="b"/>
                          <a:r>
                            <a:rPr lang="en-ID" sz="900" b="0" i="0" u="none" strike="noStrike" dirty="0">
                              <a:solidFill>
                                <a:srgbClr val="000000"/>
                              </a:solidFill>
                              <a:effectLst/>
                              <a:latin typeface="+mn-lt"/>
                            </a:rPr>
                            <a:t>0.96981276</a:t>
                          </a:r>
                        </a:p>
                      </a:txBody>
                      <a:tcPr marL="9525" marR="9525" marT="9525" marB="0" anchor="ctr"/>
                    </a:tc>
                    <a:extLst>
                      <a:ext uri="{0D108BD9-81ED-4DB2-BD59-A6C34878D82A}">
                        <a16:rowId xmlns:a16="http://schemas.microsoft.com/office/drawing/2014/main" val="10004"/>
                      </a:ext>
                    </a:extLst>
                  </a:tr>
                  <a:tr h="263555">
                    <a:tc>
                      <a:txBody>
                        <a:bodyPr/>
                        <a:lstStyle/>
                        <a:p>
                          <a:pPr algn="ctr"/>
                          <a:r>
                            <a:rPr lang="en-US" sz="900" b="1" dirty="0">
                              <a:latin typeface="+mn-lt"/>
                            </a:rPr>
                            <a:t>:</a:t>
                          </a:r>
                        </a:p>
                      </a:txBody>
                      <a:tcPr marL="20116" marR="20116" marT="0" marB="0" anchor="ctr"/>
                    </a:tc>
                    <a:tc>
                      <a:txBody>
                        <a:bodyPr/>
                        <a:lstStyle/>
                        <a:p>
                          <a:pPr algn="ctr" fontAlgn="b"/>
                          <a:r>
                            <a:rPr lang="en-US" sz="900" b="0" i="0" u="none" strike="noStrike" dirty="0">
                              <a:solidFill>
                                <a:srgbClr val="000000"/>
                              </a:solidFill>
                              <a:effectLst/>
                              <a:latin typeface="+mn-lt"/>
                            </a:rPr>
                            <a:t>:</a:t>
                          </a:r>
                          <a:endParaRPr lang="en-ID" sz="900" b="0" i="0" u="none" strike="noStrike" dirty="0">
                            <a:solidFill>
                              <a:srgbClr val="000000"/>
                            </a:solidFill>
                            <a:effectLst/>
                            <a:latin typeface="+mn-lt"/>
                          </a:endParaRPr>
                        </a:p>
                      </a:txBody>
                      <a:tcPr marL="9525" marR="9525" marT="9525"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extLst>
                      <a:ext uri="{0D108BD9-81ED-4DB2-BD59-A6C34878D82A}">
                        <a16:rowId xmlns:a16="http://schemas.microsoft.com/office/drawing/2014/main" val="10005"/>
                      </a:ext>
                    </a:extLst>
                  </a:tr>
                  <a:tr h="263555">
                    <a:tc>
                      <a:txBody>
                        <a:bodyPr/>
                        <a:lstStyle/>
                        <a:p>
                          <a:pPr algn="ctr" fontAlgn="b"/>
                          <a:r>
                            <a:rPr lang="en-ID" sz="900" b="1" i="0" u="none" strike="noStrike">
                              <a:solidFill>
                                <a:schemeClr val="bg1"/>
                              </a:solidFill>
                              <a:effectLst/>
                              <a:latin typeface="+mn-lt"/>
                            </a:rPr>
                            <a:t>13</a:t>
                          </a:r>
                        </a:p>
                      </a:txBody>
                      <a:tcPr marL="9525" marR="9525" marT="9525" marB="0" anchor="ctr"/>
                    </a:tc>
                    <a:tc>
                      <a:txBody>
                        <a:bodyPr/>
                        <a:lstStyle/>
                        <a:p>
                          <a:pPr algn="ctr" fontAlgn="b"/>
                          <a:r>
                            <a:rPr lang="en-ID" sz="900" b="0" i="0" u="none" strike="noStrike" dirty="0">
                              <a:solidFill>
                                <a:srgbClr val="000000"/>
                              </a:solidFill>
                              <a:effectLst/>
                              <a:latin typeface="+mn-lt"/>
                            </a:rPr>
                            <a:t>0.05</a:t>
                          </a:r>
                        </a:p>
                      </a:txBody>
                      <a:tcPr marL="9525" marR="9525" marT="9525" marB="0" anchor="ctr"/>
                    </a:tc>
                    <a:tc>
                      <a:txBody>
                        <a:bodyPr/>
                        <a:lstStyle/>
                        <a:p>
                          <a:pPr algn="ctr" fontAlgn="b"/>
                          <a:r>
                            <a:rPr lang="en-ID" sz="900" b="0" i="0" u="none" strike="noStrike">
                              <a:solidFill>
                                <a:srgbClr val="000000"/>
                              </a:solidFill>
                              <a:effectLst/>
                              <a:latin typeface="+mn-lt"/>
                            </a:rPr>
                            <a:t>0.0498</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0.2731</a:t>
                          </a:r>
                        </a:p>
                      </a:txBody>
                      <a:tcPr marL="9525" marR="9525" marT="9525" marB="0" anchor="ctr"/>
                    </a:tc>
                    <a:tc>
                      <a:txBody>
                        <a:bodyPr/>
                        <a:lstStyle/>
                        <a:p>
                          <a:pPr algn="ctr" fontAlgn="b"/>
                          <a:r>
                            <a:rPr lang="en-ID" sz="900" b="0" i="0" u="none" strike="noStrike">
                              <a:solidFill>
                                <a:srgbClr val="000000"/>
                              </a:solidFill>
                              <a:effectLst/>
                              <a:latin typeface="+mn-lt"/>
                            </a:rPr>
                            <a:t>0.3501</a:t>
                          </a:r>
                        </a:p>
                      </a:txBody>
                      <a:tcPr marL="9525" marR="9525" marT="9525" marB="0" anchor="ctr"/>
                    </a:tc>
                    <a:tc>
                      <a:txBody>
                        <a:bodyPr/>
                        <a:lstStyle/>
                        <a:p>
                          <a:pPr algn="ctr" fontAlgn="b"/>
                          <a:r>
                            <a:rPr lang="en-ID" sz="900" b="0" i="0" u="none" strike="noStrike">
                              <a:solidFill>
                                <a:srgbClr val="000000"/>
                              </a:solidFill>
                              <a:effectLst/>
                              <a:latin typeface="+mn-lt"/>
                            </a:rPr>
                            <a:t>0.3269</a:t>
                          </a:r>
                        </a:p>
                      </a:txBody>
                      <a:tcPr marL="9525" marR="9525" marT="9525" marB="0" anchor="ctr"/>
                    </a:tc>
                    <a:tc>
                      <a:txBody>
                        <a:bodyPr/>
                        <a:lstStyle/>
                        <a:p>
                          <a:pPr algn="ctr" fontAlgn="b"/>
                          <a:r>
                            <a:rPr lang="en-ID" sz="900" b="0" i="0" u="none" strike="noStrike">
                              <a:solidFill>
                                <a:srgbClr val="000000"/>
                              </a:solidFill>
                              <a:effectLst/>
                              <a:latin typeface="+mn-lt"/>
                            </a:rPr>
                            <a:t>1</a:t>
                          </a:r>
                        </a:p>
                      </a:txBody>
                      <a:tcPr marL="9525" marR="9525" marT="9525" marB="0" anchor="ctr"/>
                    </a:tc>
                    <a:tc>
                      <a:txBody>
                        <a:bodyPr/>
                        <a:lstStyle/>
                        <a:p>
                          <a:pPr algn="ctr" fontAlgn="b"/>
                          <a:r>
                            <a:rPr lang="en-ID" sz="900" b="0" i="0" u="none" strike="noStrike">
                              <a:solidFill>
                                <a:srgbClr val="000000"/>
                              </a:solidFill>
                              <a:effectLst/>
                              <a:latin typeface="+mn-lt"/>
                            </a:rPr>
                            <a:t>0.00189977</a:t>
                          </a:r>
                        </a:p>
                      </a:txBody>
                      <a:tcPr marL="9525" marR="9525" marT="9525" marB="0" anchor="ctr"/>
                    </a:tc>
                    <a:tc>
                      <a:txBody>
                        <a:bodyPr/>
                        <a:lstStyle/>
                        <a:p>
                          <a:pPr algn="ctr" fontAlgn="b"/>
                          <a:r>
                            <a:rPr lang="en-ID" sz="900" b="0" i="0" u="none" strike="noStrike">
                              <a:solidFill>
                                <a:srgbClr val="000000"/>
                              </a:solidFill>
                              <a:effectLst/>
                              <a:latin typeface="+mn-lt"/>
                            </a:rPr>
                            <a:t>0.00061847</a:t>
                          </a:r>
                        </a:p>
                      </a:txBody>
                      <a:tcPr marL="9525" marR="9525" marT="9525" marB="0" anchor="ctr"/>
                    </a:tc>
                    <a:tc>
                      <a:txBody>
                        <a:bodyPr/>
                        <a:lstStyle/>
                        <a:p>
                          <a:pPr algn="ctr" fontAlgn="b"/>
                          <a:r>
                            <a:rPr lang="en-ID" sz="900" b="0" i="0" u="none" strike="noStrike">
                              <a:solidFill>
                                <a:srgbClr val="000000"/>
                              </a:solidFill>
                              <a:effectLst/>
                              <a:latin typeface="+mn-lt"/>
                            </a:rPr>
                            <a:t>3.07172764</a:t>
                          </a:r>
                        </a:p>
                      </a:txBody>
                      <a:tcPr marL="9525" marR="9525" marT="9525" marB="0" anchor="ctr"/>
                    </a:tc>
                    <a:extLst>
                      <a:ext uri="{0D108BD9-81ED-4DB2-BD59-A6C34878D82A}">
                        <a16:rowId xmlns:a16="http://schemas.microsoft.com/office/drawing/2014/main" val="10006"/>
                      </a:ext>
                    </a:extLst>
                  </a:tr>
                  <a:tr h="263555">
                    <a:tc>
                      <a:txBody>
                        <a:bodyPr/>
                        <a:lstStyle/>
                        <a:p>
                          <a:pPr algn="ctr" fontAlgn="b"/>
                          <a:r>
                            <a:rPr lang="en-ID" sz="900" b="1" i="0" u="none" strike="noStrike">
                              <a:solidFill>
                                <a:schemeClr val="bg1"/>
                              </a:solidFill>
                              <a:effectLst/>
                              <a:latin typeface="+mn-lt"/>
                            </a:rPr>
                            <a:t>14</a:t>
                          </a:r>
                        </a:p>
                      </a:txBody>
                      <a:tcPr marL="9525" marR="9525" marT="9525" marB="0" anchor="ctr"/>
                    </a:tc>
                    <a:tc>
                      <a:txBody>
                        <a:bodyPr/>
                        <a:lstStyle/>
                        <a:p>
                          <a:pPr algn="ctr" fontAlgn="b"/>
                          <a:r>
                            <a:rPr lang="en-ID" sz="900" b="0" i="0" u="none" strike="noStrike" dirty="0">
                              <a:solidFill>
                                <a:srgbClr val="000000"/>
                              </a:solidFill>
                              <a:effectLst/>
                              <a:latin typeface="+mn-lt"/>
                            </a:rPr>
                            <a:t>0.06</a:t>
                          </a:r>
                        </a:p>
                      </a:txBody>
                      <a:tcPr marL="9525" marR="9525" marT="9525" marB="0" anchor="ctr"/>
                    </a:tc>
                    <a:tc>
                      <a:txBody>
                        <a:bodyPr/>
                        <a:lstStyle/>
                        <a:p>
                          <a:pPr algn="ctr" fontAlgn="b"/>
                          <a:r>
                            <a:rPr lang="en-ID" sz="900" b="0" i="0" u="none" strike="noStrike">
                              <a:solidFill>
                                <a:srgbClr val="000000"/>
                              </a:solidFill>
                              <a:effectLst/>
                              <a:latin typeface="+mn-lt"/>
                            </a:rPr>
                            <a:t>0.0171</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0.2648</a:t>
                          </a:r>
                        </a:p>
                      </a:txBody>
                      <a:tcPr marL="9525" marR="9525" marT="9525" marB="0" anchor="ctr"/>
                    </a:tc>
                    <a:tc>
                      <a:txBody>
                        <a:bodyPr/>
                        <a:lstStyle/>
                        <a:p>
                          <a:pPr algn="ctr" fontAlgn="b"/>
                          <a:r>
                            <a:rPr lang="en-ID" sz="900" b="0" i="0" u="none" strike="noStrike">
                              <a:solidFill>
                                <a:srgbClr val="000000"/>
                              </a:solidFill>
                              <a:effectLst/>
                              <a:latin typeface="+mn-lt"/>
                            </a:rPr>
                            <a:t>0.3795</a:t>
                          </a:r>
                        </a:p>
                      </a:txBody>
                      <a:tcPr marL="9525" marR="9525" marT="9525" marB="0" anchor="ctr"/>
                    </a:tc>
                    <a:tc>
                      <a:txBody>
                        <a:bodyPr/>
                        <a:lstStyle/>
                        <a:p>
                          <a:pPr algn="ctr" fontAlgn="b"/>
                          <a:r>
                            <a:rPr lang="en-ID" sz="900" b="0" i="0" u="none" strike="noStrike">
                              <a:solidFill>
                                <a:srgbClr val="000000"/>
                              </a:solidFill>
                              <a:effectLst/>
                              <a:latin typeface="+mn-lt"/>
                            </a:rPr>
                            <a:t>0.3386</a:t>
                          </a:r>
                        </a:p>
                      </a:txBody>
                      <a:tcPr marL="9525" marR="9525" marT="9525" marB="0" anchor="ctr"/>
                    </a:tc>
                    <a:tc>
                      <a:txBody>
                        <a:bodyPr/>
                        <a:lstStyle/>
                        <a:p>
                          <a:pPr algn="ctr" fontAlgn="b"/>
                          <a:r>
                            <a:rPr lang="en-ID" sz="900" b="0" i="0" u="none" strike="noStrike">
                              <a:solidFill>
                                <a:srgbClr val="000000"/>
                              </a:solidFill>
                              <a:effectLst/>
                              <a:latin typeface="+mn-lt"/>
                            </a:rPr>
                            <a:t>1</a:t>
                          </a:r>
                        </a:p>
                      </a:txBody>
                      <a:tcPr marL="9525" marR="9525" marT="9525" marB="0" anchor="ctr"/>
                    </a:tc>
                    <a:tc>
                      <a:txBody>
                        <a:bodyPr/>
                        <a:lstStyle/>
                        <a:p>
                          <a:pPr algn="ctr" fontAlgn="b"/>
                          <a:r>
                            <a:rPr lang="en-ID" sz="900" b="0" i="0" u="none" strike="noStrike">
                              <a:solidFill>
                                <a:srgbClr val="000000"/>
                              </a:solidFill>
                              <a:effectLst/>
                              <a:latin typeface="+mn-lt"/>
                            </a:rPr>
                            <a:t>0.00207249</a:t>
                          </a:r>
                        </a:p>
                      </a:txBody>
                      <a:tcPr marL="9525" marR="9525" marT="9525" marB="0" anchor="ctr"/>
                    </a:tc>
                    <a:tc>
                      <a:txBody>
                        <a:bodyPr/>
                        <a:lstStyle/>
                        <a:p>
                          <a:pPr algn="ctr" fontAlgn="b"/>
                          <a:r>
                            <a:rPr lang="en-ID" sz="900" b="0" i="0" u="none" strike="noStrike">
                              <a:solidFill>
                                <a:srgbClr val="000000"/>
                              </a:solidFill>
                              <a:effectLst/>
                              <a:latin typeface="+mn-lt"/>
                            </a:rPr>
                            <a:t>0.00066526</a:t>
                          </a:r>
                        </a:p>
                      </a:txBody>
                      <a:tcPr marL="9525" marR="9525" marT="9525" marB="0" anchor="ctr"/>
                    </a:tc>
                    <a:tc>
                      <a:txBody>
                        <a:bodyPr/>
                        <a:lstStyle/>
                        <a:p>
                          <a:pPr algn="ctr" fontAlgn="b"/>
                          <a:r>
                            <a:rPr lang="en-ID" sz="900" b="0" i="0" u="none" strike="noStrike">
                              <a:solidFill>
                                <a:srgbClr val="000000"/>
                              </a:solidFill>
                              <a:effectLst/>
                              <a:latin typeface="+mn-lt"/>
                            </a:rPr>
                            <a:t>3.11530856</a:t>
                          </a:r>
                        </a:p>
                      </a:txBody>
                      <a:tcPr marL="9525" marR="9525" marT="9525" marB="0" anchor="ctr"/>
                    </a:tc>
                    <a:extLst>
                      <a:ext uri="{0D108BD9-81ED-4DB2-BD59-A6C34878D82A}">
                        <a16:rowId xmlns:a16="http://schemas.microsoft.com/office/drawing/2014/main" val="10007"/>
                      </a:ext>
                    </a:extLst>
                  </a:tr>
                  <a:tr h="263555">
                    <a:tc>
                      <a:txBody>
                        <a:bodyPr/>
                        <a:lstStyle/>
                        <a:p>
                          <a:pPr algn="ctr" fontAlgn="b"/>
                          <a:r>
                            <a:rPr lang="en-ID" sz="900" b="1" i="0" u="none" strike="noStrike">
                              <a:solidFill>
                                <a:schemeClr val="bg1"/>
                              </a:solidFill>
                              <a:effectLst/>
                              <a:latin typeface="+mn-lt"/>
                            </a:rPr>
                            <a:t>15</a:t>
                          </a:r>
                        </a:p>
                      </a:txBody>
                      <a:tcPr marL="9525" marR="9525" marT="9525" marB="0" anchor="ctr"/>
                    </a:tc>
                    <a:tc>
                      <a:txBody>
                        <a:bodyPr/>
                        <a:lstStyle/>
                        <a:p>
                          <a:pPr algn="ctr" fontAlgn="b"/>
                          <a:r>
                            <a:rPr lang="en-ID" sz="900" b="0" i="0" u="none" strike="noStrike">
                              <a:solidFill>
                                <a:srgbClr val="000000"/>
                              </a:solidFill>
                              <a:effectLst/>
                              <a:latin typeface="+mn-lt"/>
                            </a:rPr>
                            <a:t>0.10</a:t>
                          </a:r>
                        </a:p>
                      </a:txBody>
                      <a:tcPr marL="9525" marR="9525" marT="9525" marB="0" anchor="ctr"/>
                    </a:tc>
                    <a:tc>
                      <a:txBody>
                        <a:bodyPr/>
                        <a:lstStyle/>
                        <a:p>
                          <a:pPr algn="ctr" fontAlgn="b"/>
                          <a:r>
                            <a:rPr lang="en-ID" sz="900" b="1" i="0" u="none" strike="noStrike">
                              <a:solidFill>
                                <a:srgbClr val="000000"/>
                              </a:solidFill>
                              <a:effectLst/>
                              <a:latin typeface="+mn-lt"/>
                            </a:rPr>
                            <a:t>0.0000</a:t>
                          </a:r>
                        </a:p>
                      </a:txBody>
                      <a:tcPr marL="9525" marR="9525" marT="9525" marB="0" anchor="ctr"/>
                    </a:tc>
                    <a:tc>
                      <a:txBody>
                        <a:bodyPr/>
                        <a:lstStyle/>
                        <a:p>
                          <a:pPr algn="ctr" fontAlgn="b"/>
                          <a:r>
                            <a:rPr lang="en-ID" sz="900" b="1" i="0" u="none" strike="noStrike">
                              <a:solidFill>
                                <a:srgbClr val="000000"/>
                              </a:solidFill>
                              <a:effectLst/>
                              <a:latin typeface="+mn-lt"/>
                            </a:rPr>
                            <a:t>0.0000</a:t>
                          </a:r>
                        </a:p>
                      </a:txBody>
                      <a:tcPr marL="9525" marR="9525" marT="9525" marB="0" anchor="ctr"/>
                    </a:tc>
                    <a:tc>
                      <a:txBody>
                        <a:bodyPr/>
                        <a:lstStyle/>
                        <a:p>
                          <a:pPr algn="ctr" fontAlgn="b"/>
                          <a:r>
                            <a:rPr lang="en-ID" sz="900" b="1" i="0" u="none" strike="noStrike">
                              <a:solidFill>
                                <a:srgbClr val="000000"/>
                              </a:solidFill>
                              <a:effectLst/>
                              <a:latin typeface="+mn-lt"/>
                            </a:rPr>
                            <a:t>0.2421</a:t>
                          </a:r>
                        </a:p>
                      </a:txBody>
                      <a:tcPr marL="9525" marR="9525" marT="9525" marB="0" anchor="ctr"/>
                    </a:tc>
                    <a:tc>
                      <a:txBody>
                        <a:bodyPr/>
                        <a:lstStyle/>
                        <a:p>
                          <a:pPr algn="ctr" fontAlgn="b"/>
                          <a:r>
                            <a:rPr lang="en-ID" sz="900" b="1" i="0" u="none" strike="noStrike">
                              <a:solidFill>
                                <a:srgbClr val="000000"/>
                              </a:solidFill>
                              <a:effectLst/>
                              <a:latin typeface="+mn-lt"/>
                            </a:rPr>
                            <a:t>0.4123</a:t>
                          </a:r>
                        </a:p>
                      </a:txBody>
                      <a:tcPr marL="9525" marR="9525" marT="9525" marB="0" anchor="ctr"/>
                    </a:tc>
                    <a:tc>
                      <a:txBody>
                        <a:bodyPr/>
                        <a:lstStyle/>
                        <a:p>
                          <a:pPr algn="ctr" fontAlgn="b"/>
                          <a:r>
                            <a:rPr lang="en-ID" sz="900" b="1" i="0" u="none" strike="noStrike">
                              <a:solidFill>
                                <a:srgbClr val="000000"/>
                              </a:solidFill>
                              <a:effectLst/>
                              <a:latin typeface="+mn-lt"/>
                            </a:rPr>
                            <a:t>0.3456</a:t>
                          </a:r>
                        </a:p>
                      </a:txBody>
                      <a:tcPr marL="9525" marR="9525" marT="9525" marB="0" anchor="ctr"/>
                    </a:tc>
                    <a:tc>
                      <a:txBody>
                        <a:bodyPr/>
                        <a:lstStyle/>
                        <a:p>
                          <a:pPr algn="ctr" fontAlgn="b"/>
                          <a:r>
                            <a:rPr lang="en-ID" sz="900" b="1" i="0" u="none" strike="noStrike">
                              <a:solidFill>
                                <a:srgbClr val="000000"/>
                              </a:solidFill>
                              <a:effectLst/>
                              <a:latin typeface="+mn-lt"/>
                            </a:rPr>
                            <a:t>1</a:t>
                          </a:r>
                        </a:p>
                      </a:txBody>
                      <a:tcPr marL="9525" marR="9525" marT="9525" marB="0" anchor="ctr"/>
                    </a:tc>
                    <a:tc>
                      <a:txBody>
                        <a:bodyPr/>
                        <a:lstStyle/>
                        <a:p>
                          <a:pPr algn="ctr" fontAlgn="b"/>
                          <a:r>
                            <a:rPr lang="en-ID" sz="900" b="1" i="0" u="none" strike="noStrike">
                              <a:solidFill>
                                <a:srgbClr val="000000"/>
                              </a:solidFill>
                              <a:effectLst/>
                              <a:latin typeface="+mn-lt"/>
                            </a:rPr>
                            <a:t>0.00224521</a:t>
                          </a:r>
                        </a:p>
                      </a:txBody>
                      <a:tcPr marL="9525" marR="9525" marT="9525" marB="0" anchor="ctr"/>
                    </a:tc>
                    <a:tc>
                      <a:txBody>
                        <a:bodyPr/>
                        <a:lstStyle/>
                        <a:p>
                          <a:pPr algn="ctr" fontAlgn="b"/>
                          <a:r>
                            <a:rPr lang="en-ID" sz="900" b="1" i="0" u="none" strike="noStrike">
                              <a:solidFill>
                                <a:srgbClr val="000000"/>
                              </a:solidFill>
                              <a:effectLst/>
                              <a:latin typeface="+mn-lt"/>
                            </a:rPr>
                            <a:t>0.00071573</a:t>
                          </a:r>
                        </a:p>
                      </a:txBody>
                      <a:tcPr marL="9525" marR="9525" marT="9525" marB="0" anchor="ctr"/>
                    </a:tc>
                    <a:tc>
                      <a:txBody>
                        <a:bodyPr/>
                        <a:lstStyle/>
                        <a:p>
                          <a:pPr algn="ctr" fontAlgn="b"/>
                          <a:r>
                            <a:rPr lang="en-ID" sz="900" b="1" i="0" u="none" strike="noStrike">
                              <a:solidFill>
                                <a:srgbClr val="000000"/>
                              </a:solidFill>
                              <a:effectLst/>
                              <a:latin typeface="+mn-lt"/>
                            </a:rPr>
                            <a:t>3.13694833</a:t>
                          </a:r>
                        </a:p>
                      </a:txBody>
                      <a:tcPr marL="9525" marR="9525" marT="9525" marB="0" anchor="ctr"/>
                    </a:tc>
                    <a:extLst>
                      <a:ext uri="{0D108BD9-81ED-4DB2-BD59-A6C34878D82A}">
                        <a16:rowId xmlns:a16="http://schemas.microsoft.com/office/drawing/2014/main" val="10008"/>
                      </a:ext>
                    </a:extLst>
                  </a:tr>
                  <a:tr h="263555">
                    <a:tc>
                      <a:txBody>
                        <a:bodyPr/>
                        <a:lstStyle/>
                        <a:p>
                          <a:pPr algn="ctr" fontAlgn="b"/>
                          <a:r>
                            <a:rPr lang="en-ID" sz="900" b="1" i="0" u="none" strike="noStrike">
                              <a:solidFill>
                                <a:schemeClr val="bg1"/>
                              </a:solidFill>
                              <a:effectLst/>
                              <a:latin typeface="+mn-lt"/>
                            </a:rPr>
                            <a:t>16</a:t>
                          </a:r>
                        </a:p>
                      </a:txBody>
                      <a:tcPr marL="9525" marR="9525" marT="9525" marB="0" anchor="ctr"/>
                    </a:tc>
                    <a:tc>
                      <a:txBody>
                        <a:bodyPr/>
                        <a:lstStyle/>
                        <a:p>
                          <a:pPr algn="ctr" fontAlgn="b"/>
                          <a:r>
                            <a:rPr lang="en-ID" sz="900" b="0" i="0" u="none" strike="noStrike" dirty="0">
                              <a:solidFill>
                                <a:srgbClr val="000000"/>
                              </a:solidFill>
                              <a:effectLst/>
                              <a:latin typeface="+mn-lt"/>
                            </a:rPr>
                            <a:t>0.16</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0.2037</a:t>
                          </a:r>
                        </a:p>
                      </a:txBody>
                      <a:tcPr marL="9525" marR="9525" marT="9525" marB="0" anchor="ctr"/>
                    </a:tc>
                    <a:tc>
                      <a:txBody>
                        <a:bodyPr/>
                        <a:lstStyle/>
                        <a:p>
                          <a:pPr algn="ctr" fontAlgn="b"/>
                          <a:r>
                            <a:rPr lang="en-ID" sz="900" b="0" i="0" u="none" strike="noStrike">
                              <a:solidFill>
                                <a:srgbClr val="000000"/>
                              </a:solidFill>
                              <a:effectLst/>
                              <a:latin typeface="+mn-lt"/>
                            </a:rPr>
                            <a:t>0.4489</a:t>
                          </a:r>
                        </a:p>
                      </a:txBody>
                      <a:tcPr marL="9525" marR="9525" marT="9525" marB="0" anchor="ctr"/>
                    </a:tc>
                    <a:tc>
                      <a:txBody>
                        <a:bodyPr/>
                        <a:lstStyle/>
                        <a:p>
                          <a:pPr algn="ctr" fontAlgn="b"/>
                          <a:r>
                            <a:rPr lang="en-ID" sz="900" b="0" i="0" u="none" strike="noStrike">
                              <a:solidFill>
                                <a:srgbClr val="000000"/>
                              </a:solidFill>
                              <a:effectLst/>
                              <a:latin typeface="+mn-lt"/>
                            </a:rPr>
                            <a:t>0.3473</a:t>
                          </a:r>
                        </a:p>
                      </a:txBody>
                      <a:tcPr marL="9525" marR="9525" marT="9525" marB="0" anchor="ctr"/>
                    </a:tc>
                    <a:tc>
                      <a:txBody>
                        <a:bodyPr/>
                        <a:lstStyle/>
                        <a:p>
                          <a:pPr algn="ctr" fontAlgn="b"/>
                          <a:r>
                            <a:rPr lang="en-ID" sz="900" b="0" i="0" u="none" strike="noStrike">
                              <a:solidFill>
                                <a:srgbClr val="000000"/>
                              </a:solidFill>
                              <a:effectLst/>
                              <a:latin typeface="+mn-lt"/>
                            </a:rPr>
                            <a:t>1</a:t>
                          </a:r>
                        </a:p>
                      </a:txBody>
                      <a:tcPr marL="9525" marR="9525" marT="9525" marB="0" anchor="ctr"/>
                    </a:tc>
                    <a:tc>
                      <a:txBody>
                        <a:bodyPr/>
                        <a:lstStyle/>
                        <a:p>
                          <a:pPr algn="ctr" fontAlgn="b"/>
                          <a:r>
                            <a:rPr lang="en-ID" sz="900" b="0" i="0" u="none" strike="noStrike">
                              <a:solidFill>
                                <a:srgbClr val="000000"/>
                              </a:solidFill>
                              <a:effectLst/>
                              <a:latin typeface="+mn-lt"/>
                            </a:rPr>
                            <a:t>0.00241793</a:t>
                          </a:r>
                        </a:p>
                      </a:txBody>
                      <a:tcPr marL="9525" marR="9525" marT="9525" marB="0" anchor="ctr"/>
                    </a:tc>
                    <a:tc>
                      <a:txBody>
                        <a:bodyPr/>
                        <a:lstStyle/>
                        <a:p>
                          <a:pPr algn="ctr" fontAlgn="b"/>
                          <a:r>
                            <a:rPr lang="en-ID" sz="900" b="0" i="0" u="none" strike="noStrike">
                              <a:solidFill>
                                <a:srgbClr val="000000"/>
                              </a:solidFill>
                              <a:effectLst/>
                              <a:latin typeface="+mn-lt"/>
                            </a:rPr>
                            <a:t>0.00077089</a:t>
                          </a:r>
                        </a:p>
                      </a:txBody>
                      <a:tcPr marL="9525" marR="9525" marT="9525" marB="0" anchor="ctr"/>
                    </a:tc>
                    <a:tc>
                      <a:txBody>
                        <a:bodyPr/>
                        <a:lstStyle/>
                        <a:p>
                          <a:pPr algn="ctr" fontAlgn="b"/>
                          <a:r>
                            <a:rPr lang="en-ID" sz="900" b="0" i="0" u="none" strike="noStrike">
                              <a:solidFill>
                                <a:srgbClr val="000000"/>
                              </a:solidFill>
                              <a:effectLst/>
                              <a:latin typeface="+mn-lt"/>
                            </a:rPr>
                            <a:t>3.13655431</a:t>
                          </a:r>
                        </a:p>
                      </a:txBody>
                      <a:tcPr marL="9525" marR="9525" marT="9525" marB="0" anchor="ctr"/>
                    </a:tc>
                    <a:extLst>
                      <a:ext uri="{0D108BD9-81ED-4DB2-BD59-A6C34878D82A}">
                        <a16:rowId xmlns:a16="http://schemas.microsoft.com/office/drawing/2014/main" val="10009"/>
                      </a:ext>
                    </a:extLst>
                  </a:tr>
                  <a:tr h="263555">
                    <a:tc>
                      <a:txBody>
                        <a:bodyPr/>
                        <a:lstStyle/>
                        <a:p>
                          <a:pPr algn="ctr" fontAlgn="b"/>
                          <a:r>
                            <a:rPr lang="en-ID" sz="900" b="1" i="0" u="none" strike="noStrike" dirty="0">
                              <a:solidFill>
                                <a:schemeClr val="bg1"/>
                              </a:solidFill>
                              <a:effectLst/>
                              <a:latin typeface="+mn-lt"/>
                            </a:rPr>
                            <a:t>17</a:t>
                          </a:r>
                        </a:p>
                      </a:txBody>
                      <a:tcPr marL="9525" marR="9525" marT="9525" marB="0" anchor="ctr"/>
                    </a:tc>
                    <a:tc>
                      <a:txBody>
                        <a:bodyPr/>
                        <a:lstStyle/>
                        <a:p>
                          <a:pPr algn="ctr" fontAlgn="b"/>
                          <a:r>
                            <a:rPr lang="en-US" sz="900" b="0" i="0" u="none" strike="noStrike" dirty="0">
                              <a:solidFill>
                                <a:srgbClr val="000000"/>
                              </a:solidFill>
                              <a:effectLst/>
                              <a:latin typeface="+mn-lt"/>
                            </a:rPr>
                            <a:t>0.22</a:t>
                          </a:r>
                          <a:endParaRPr lang="en-ID" sz="900" b="0" i="0" u="none" strike="noStrike" dirty="0">
                            <a:solidFill>
                              <a:srgbClr val="000000"/>
                            </a:solidFill>
                            <a:effectLst/>
                            <a:latin typeface="+mn-lt"/>
                          </a:endParaRP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0.1653</a:t>
                          </a:r>
                        </a:p>
                      </a:txBody>
                      <a:tcPr marL="9525" marR="9525" marT="9525" marB="0" anchor="ctr"/>
                    </a:tc>
                    <a:tc>
                      <a:txBody>
                        <a:bodyPr/>
                        <a:lstStyle/>
                        <a:p>
                          <a:pPr algn="ctr" fontAlgn="b"/>
                          <a:r>
                            <a:rPr lang="en-ID" sz="900" b="0" i="0" u="none" strike="noStrike">
                              <a:solidFill>
                                <a:srgbClr val="000000"/>
                              </a:solidFill>
                              <a:effectLst/>
                              <a:latin typeface="+mn-lt"/>
                            </a:rPr>
                            <a:t>0.4855</a:t>
                          </a:r>
                        </a:p>
                      </a:txBody>
                      <a:tcPr marL="9525" marR="9525" marT="9525" marB="0" anchor="ctr"/>
                    </a:tc>
                    <a:tc>
                      <a:txBody>
                        <a:bodyPr/>
                        <a:lstStyle/>
                        <a:p>
                          <a:pPr algn="ctr" fontAlgn="b"/>
                          <a:r>
                            <a:rPr lang="en-ID" sz="900" b="0" i="0" u="none" strike="noStrike">
                              <a:solidFill>
                                <a:srgbClr val="000000"/>
                              </a:solidFill>
                              <a:effectLst/>
                              <a:latin typeface="+mn-lt"/>
                            </a:rPr>
                            <a:t>0.3491</a:t>
                          </a:r>
                        </a:p>
                      </a:txBody>
                      <a:tcPr marL="9525" marR="9525" marT="9525" marB="0" anchor="ctr"/>
                    </a:tc>
                    <a:tc>
                      <a:txBody>
                        <a:bodyPr/>
                        <a:lstStyle/>
                        <a:p>
                          <a:pPr algn="ctr" fontAlgn="b"/>
                          <a:r>
                            <a:rPr lang="en-ID" sz="900" b="0" i="0" u="none" strike="noStrike">
                              <a:solidFill>
                                <a:srgbClr val="000000"/>
                              </a:solidFill>
                              <a:effectLst/>
                              <a:latin typeface="+mn-lt"/>
                            </a:rPr>
                            <a:t>1</a:t>
                          </a:r>
                        </a:p>
                      </a:txBody>
                      <a:tcPr marL="9525" marR="9525" marT="9525" marB="0" anchor="ctr"/>
                    </a:tc>
                    <a:tc>
                      <a:txBody>
                        <a:bodyPr/>
                        <a:lstStyle/>
                        <a:p>
                          <a:pPr algn="ctr" fontAlgn="b"/>
                          <a:r>
                            <a:rPr lang="en-ID" sz="900" b="0" i="0" u="none" strike="noStrike">
                              <a:solidFill>
                                <a:srgbClr val="000000"/>
                              </a:solidFill>
                              <a:effectLst/>
                              <a:latin typeface="+mn-lt"/>
                            </a:rPr>
                            <a:t>0.00259066</a:t>
                          </a:r>
                        </a:p>
                      </a:txBody>
                      <a:tcPr marL="9525" marR="9525" marT="9525" marB="0" anchor="ctr"/>
                    </a:tc>
                    <a:tc>
                      <a:txBody>
                        <a:bodyPr/>
                        <a:lstStyle/>
                        <a:p>
                          <a:pPr algn="ctr" fontAlgn="b"/>
                          <a:r>
                            <a:rPr lang="en-ID" sz="900" b="0" i="0" u="none" strike="noStrike">
                              <a:solidFill>
                                <a:srgbClr val="000000"/>
                              </a:solidFill>
                              <a:effectLst/>
                              <a:latin typeface="+mn-lt"/>
                            </a:rPr>
                            <a:t>0.00083091</a:t>
                          </a:r>
                        </a:p>
                      </a:txBody>
                      <a:tcPr marL="9525" marR="9525" marT="9525" marB="0" anchor="ctr"/>
                    </a:tc>
                    <a:tc>
                      <a:txBody>
                        <a:bodyPr/>
                        <a:lstStyle/>
                        <a:p>
                          <a:pPr algn="ctr" fontAlgn="b"/>
                          <a:r>
                            <a:rPr lang="en-ID" sz="900" b="0" i="0" u="none" strike="noStrike" dirty="0">
                              <a:solidFill>
                                <a:srgbClr val="000000"/>
                              </a:solidFill>
                              <a:effectLst/>
                              <a:latin typeface="+mn-lt"/>
                            </a:rPr>
                            <a:t>3.11783579</a:t>
                          </a:r>
                        </a:p>
                      </a:txBody>
                      <a:tcPr marL="9525" marR="9525" marT="9525" marB="0" anchor="ctr"/>
                    </a:tc>
                    <a:extLst>
                      <a:ext uri="{0D108BD9-81ED-4DB2-BD59-A6C34878D82A}">
                        <a16:rowId xmlns:a16="http://schemas.microsoft.com/office/drawing/2014/main" val="10010"/>
                      </a:ext>
                    </a:extLst>
                  </a:tr>
                  <a:tr h="263555">
                    <a:tc>
                      <a:txBody>
                        <a:bodyPr/>
                        <a:lstStyle/>
                        <a:p>
                          <a:pPr algn="ctr"/>
                          <a:r>
                            <a:rPr lang="en-US" sz="900" b="1" dirty="0">
                              <a:latin typeface="+mn-lt"/>
                            </a:rPr>
                            <a:t>:</a:t>
                          </a:r>
                        </a:p>
                      </a:txBody>
                      <a:tcPr marL="20116" marR="20116" marT="0" marB="0" anchor="ctr"/>
                    </a:tc>
                    <a:tc>
                      <a:txBody>
                        <a:bodyPr/>
                        <a:lstStyle/>
                        <a:p>
                          <a:pPr algn="ctr" fontAlgn="b"/>
                          <a:r>
                            <a:rPr lang="en-US" sz="900" b="0" i="0" u="none" strike="noStrike" dirty="0">
                              <a:solidFill>
                                <a:srgbClr val="000000"/>
                              </a:solidFill>
                              <a:effectLst/>
                              <a:latin typeface="+mn-lt"/>
                            </a:rPr>
                            <a:t>:</a:t>
                          </a:r>
                          <a:endParaRPr lang="en-ID" sz="900" b="0" i="0" u="none" strike="noStrike" dirty="0">
                            <a:solidFill>
                              <a:srgbClr val="000000"/>
                            </a:solidFill>
                            <a:effectLst/>
                            <a:latin typeface="+mn-lt"/>
                          </a:endParaRPr>
                        </a:p>
                      </a:txBody>
                      <a:tcPr marL="9525" marR="9525" marT="9525"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extLst>
                      <a:ext uri="{0D108BD9-81ED-4DB2-BD59-A6C34878D82A}">
                        <a16:rowId xmlns:a16="http://schemas.microsoft.com/office/drawing/2014/main" val="10026"/>
                      </a:ext>
                    </a:extLst>
                  </a:tr>
                  <a:tr h="263555">
                    <a:tc>
                      <a:txBody>
                        <a:bodyPr/>
                        <a:lstStyle/>
                        <a:p>
                          <a:pPr algn="ctr"/>
                          <a:r>
                            <a:rPr lang="en-US" sz="900" b="1" dirty="0">
                              <a:latin typeface="+mn-lt"/>
                            </a:rPr>
                            <a:t>27</a:t>
                          </a:r>
                        </a:p>
                      </a:txBody>
                      <a:tcPr marL="20116" marR="20116" marT="0" marB="0" anchor="ctr"/>
                    </a:tc>
                    <a:tc>
                      <a:txBody>
                        <a:bodyPr/>
                        <a:lstStyle/>
                        <a:p>
                          <a:pPr algn="ctr" fontAlgn="b"/>
                          <a:r>
                            <a:rPr lang="en-ID" sz="900" b="0" i="0" u="none" strike="noStrike" dirty="0">
                              <a:solidFill>
                                <a:srgbClr val="000000"/>
                              </a:solidFill>
                              <a:effectLst/>
                              <a:latin typeface="+mn-lt"/>
                            </a:rPr>
                            <a:t>1.31</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0.8769</a:t>
                          </a:r>
                        </a:p>
                      </a:txBody>
                      <a:tcPr marL="9525" marR="9525" marT="9525" marB="0" anchor="ctr"/>
                    </a:tc>
                    <a:tc>
                      <a:txBody>
                        <a:bodyPr/>
                        <a:lstStyle/>
                        <a:p>
                          <a:pPr algn="ctr" fontAlgn="b"/>
                          <a:r>
                            <a:rPr lang="en-ID" sz="900" b="0" i="0" u="none" strike="noStrike">
                              <a:solidFill>
                                <a:srgbClr val="000000"/>
                              </a:solidFill>
                              <a:effectLst/>
                              <a:latin typeface="+mn-lt"/>
                            </a:rPr>
                            <a:t>0.1231</a:t>
                          </a:r>
                        </a:p>
                      </a:txBody>
                      <a:tcPr marL="9525" marR="9525" marT="9525" marB="0" anchor="ctr"/>
                    </a:tc>
                    <a:tc>
                      <a:txBody>
                        <a:bodyPr/>
                        <a:lstStyle/>
                        <a:p>
                          <a:pPr algn="ctr" fontAlgn="b"/>
                          <a:r>
                            <a:rPr lang="en-ID" sz="900" b="0" i="0" u="none" strike="noStrike">
                              <a:solidFill>
                                <a:srgbClr val="000000"/>
                              </a:solidFill>
                              <a:effectLst/>
                              <a:latin typeface="+mn-lt"/>
                            </a:rPr>
                            <a:t>1</a:t>
                          </a:r>
                        </a:p>
                      </a:txBody>
                      <a:tcPr marL="9525" marR="9525" marT="9525" marB="0" anchor="ctr"/>
                    </a:tc>
                    <a:tc>
                      <a:txBody>
                        <a:bodyPr/>
                        <a:lstStyle/>
                        <a:p>
                          <a:pPr algn="ctr" fontAlgn="b"/>
                          <a:r>
                            <a:rPr lang="en-ID" sz="900" b="0" i="0" u="none" strike="noStrike">
                              <a:solidFill>
                                <a:srgbClr val="000000"/>
                              </a:solidFill>
                              <a:effectLst/>
                              <a:latin typeface="+mn-lt"/>
                            </a:rPr>
                            <a:t>0.00431788</a:t>
                          </a:r>
                        </a:p>
                      </a:txBody>
                      <a:tcPr marL="9525" marR="9525" marT="9525" marB="0" anchor="ctr"/>
                    </a:tc>
                    <a:tc>
                      <a:txBody>
                        <a:bodyPr/>
                        <a:lstStyle/>
                        <a:p>
                          <a:pPr algn="ctr" fontAlgn="b"/>
                          <a:r>
                            <a:rPr lang="en-ID" sz="900" b="0" i="0" u="none" strike="noStrike">
                              <a:solidFill>
                                <a:srgbClr val="000000"/>
                              </a:solidFill>
                              <a:effectLst/>
                              <a:latin typeface="+mn-lt"/>
                            </a:rPr>
                            <a:t>0.00174614</a:t>
                          </a:r>
                        </a:p>
                      </a:txBody>
                      <a:tcPr marL="9525" marR="9525" marT="9525" marB="0" anchor="ctr"/>
                    </a:tc>
                    <a:tc>
                      <a:txBody>
                        <a:bodyPr/>
                        <a:lstStyle/>
                        <a:p>
                          <a:pPr algn="ctr" fontAlgn="b"/>
                          <a:r>
                            <a:rPr lang="en-ID" sz="900" b="0" i="0" u="none" strike="noStrike">
                              <a:solidFill>
                                <a:srgbClr val="000000"/>
                              </a:solidFill>
                              <a:effectLst/>
                              <a:latin typeface="+mn-lt"/>
                            </a:rPr>
                            <a:t>2.47280908</a:t>
                          </a:r>
                        </a:p>
                      </a:txBody>
                      <a:tcPr marL="9525" marR="9525" marT="9525" marB="0" anchor="ctr"/>
                    </a:tc>
                    <a:extLst>
                      <a:ext uri="{0D108BD9-81ED-4DB2-BD59-A6C34878D82A}">
                        <a16:rowId xmlns:a16="http://schemas.microsoft.com/office/drawing/2014/main" val="10027"/>
                      </a:ext>
                    </a:extLst>
                  </a:tr>
                  <a:tr h="263555">
                    <a:tc>
                      <a:txBody>
                        <a:bodyPr/>
                        <a:lstStyle/>
                        <a:p>
                          <a:pPr algn="ctr"/>
                          <a:r>
                            <a:rPr lang="en-US" sz="900" b="1" dirty="0">
                              <a:latin typeface="+mn-lt"/>
                            </a:rPr>
                            <a:t>28</a:t>
                          </a:r>
                        </a:p>
                      </a:txBody>
                      <a:tcPr marL="20116" marR="20116" marT="0" marB="0" anchor="ctr"/>
                    </a:tc>
                    <a:tc>
                      <a:txBody>
                        <a:bodyPr/>
                        <a:lstStyle/>
                        <a:p>
                          <a:pPr algn="ctr" fontAlgn="b"/>
                          <a:r>
                            <a:rPr lang="en-ID" sz="900" b="0" i="0" u="none" strike="noStrike" dirty="0">
                              <a:solidFill>
                                <a:srgbClr val="000000"/>
                              </a:solidFill>
                              <a:effectLst/>
                              <a:latin typeface="+mn-lt"/>
                            </a:rPr>
                            <a:t>1.37</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0.9179</a:t>
                          </a:r>
                        </a:p>
                      </a:txBody>
                      <a:tcPr marL="9525" marR="9525" marT="9525" marB="0" anchor="ctr"/>
                    </a:tc>
                    <a:tc>
                      <a:txBody>
                        <a:bodyPr/>
                        <a:lstStyle/>
                        <a:p>
                          <a:pPr algn="ctr" fontAlgn="b"/>
                          <a:r>
                            <a:rPr lang="en-ID" sz="900" b="0" i="0" u="none" strike="noStrike">
                              <a:solidFill>
                                <a:srgbClr val="000000"/>
                              </a:solidFill>
                              <a:effectLst/>
                              <a:latin typeface="+mn-lt"/>
                            </a:rPr>
                            <a:t>0.0821</a:t>
                          </a:r>
                        </a:p>
                      </a:txBody>
                      <a:tcPr marL="9525" marR="9525" marT="9525" marB="0" anchor="ctr"/>
                    </a:tc>
                    <a:tc>
                      <a:txBody>
                        <a:bodyPr/>
                        <a:lstStyle/>
                        <a:p>
                          <a:pPr algn="ctr" fontAlgn="b"/>
                          <a:r>
                            <a:rPr lang="en-ID" sz="900" b="0" i="0" u="none" strike="noStrike">
                              <a:solidFill>
                                <a:srgbClr val="000000"/>
                              </a:solidFill>
                              <a:effectLst/>
                              <a:latin typeface="+mn-lt"/>
                            </a:rPr>
                            <a:t>1</a:t>
                          </a:r>
                        </a:p>
                      </a:txBody>
                      <a:tcPr marL="9525" marR="9525" marT="9525" marB="0" anchor="ctr"/>
                    </a:tc>
                    <a:tc>
                      <a:txBody>
                        <a:bodyPr/>
                        <a:lstStyle/>
                        <a:p>
                          <a:pPr algn="ctr" fontAlgn="b"/>
                          <a:r>
                            <a:rPr lang="en-ID" sz="900" b="0" i="0" u="none" strike="noStrike">
                              <a:solidFill>
                                <a:srgbClr val="000000"/>
                              </a:solidFill>
                              <a:effectLst/>
                              <a:latin typeface="+mn-lt"/>
                            </a:rPr>
                            <a:t>0.00449060</a:t>
                          </a:r>
                        </a:p>
                      </a:txBody>
                      <a:tcPr marL="9525" marR="9525" marT="9525" marB="0" anchor="ctr"/>
                    </a:tc>
                    <a:tc>
                      <a:txBody>
                        <a:bodyPr/>
                        <a:lstStyle/>
                        <a:p>
                          <a:pPr algn="ctr" fontAlgn="b"/>
                          <a:r>
                            <a:rPr lang="en-ID" sz="900" b="0" i="0" u="none" strike="noStrike">
                              <a:solidFill>
                                <a:srgbClr val="000000"/>
                              </a:solidFill>
                              <a:effectLst/>
                              <a:latin typeface="+mn-lt"/>
                            </a:rPr>
                            <a:t>0.00187777</a:t>
                          </a:r>
                        </a:p>
                      </a:txBody>
                      <a:tcPr marL="9525" marR="9525" marT="9525" marB="0" anchor="ctr"/>
                    </a:tc>
                    <a:tc>
                      <a:txBody>
                        <a:bodyPr/>
                        <a:lstStyle/>
                        <a:p>
                          <a:pPr algn="ctr" fontAlgn="b"/>
                          <a:r>
                            <a:rPr lang="en-ID" sz="900" b="0" i="0" u="none" strike="noStrike">
                              <a:solidFill>
                                <a:srgbClr val="000000"/>
                              </a:solidFill>
                              <a:effectLst/>
                              <a:latin typeface="+mn-lt"/>
                            </a:rPr>
                            <a:t>2.39145912</a:t>
                          </a:r>
                        </a:p>
                      </a:txBody>
                      <a:tcPr marL="9525" marR="9525" marT="9525" marB="0" anchor="ctr"/>
                    </a:tc>
                    <a:extLst>
                      <a:ext uri="{0D108BD9-81ED-4DB2-BD59-A6C34878D82A}">
                        <a16:rowId xmlns:a16="http://schemas.microsoft.com/office/drawing/2014/main" val="10028"/>
                      </a:ext>
                    </a:extLst>
                  </a:tr>
                  <a:tr h="263555">
                    <a:tc>
                      <a:txBody>
                        <a:bodyPr/>
                        <a:lstStyle/>
                        <a:p>
                          <a:pPr algn="ctr"/>
                          <a:r>
                            <a:rPr lang="en-US" sz="900" b="1" dirty="0">
                              <a:latin typeface="+mn-lt"/>
                            </a:rPr>
                            <a:t>29</a:t>
                          </a:r>
                        </a:p>
                      </a:txBody>
                      <a:tcPr marL="20116" marR="20116" marT="0" marB="0" anchor="ctr"/>
                    </a:tc>
                    <a:tc>
                      <a:txBody>
                        <a:bodyPr/>
                        <a:lstStyle/>
                        <a:p>
                          <a:pPr algn="ctr" fontAlgn="b"/>
                          <a:r>
                            <a:rPr lang="en-ID" sz="900" b="0" i="0" u="none" strike="noStrike" dirty="0">
                              <a:solidFill>
                                <a:srgbClr val="000000"/>
                              </a:solidFill>
                              <a:effectLst/>
                              <a:latin typeface="+mn-lt"/>
                            </a:rPr>
                            <a:t>1.43</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0.9590</a:t>
                          </a:r>
                        </a:p>
                      </a:txBody>
                      <a:tcPr marL="9525" marR="9525" marT="9525" marB="0" anchor="ctr"/>
                    </a:tc>
                    <a:tc>
                      <a:txBody>
                        <a:bodyPr/>
                        <a:lstStyle/>
                        <a:p>
                          <a:pPr algn="ctr" fontAlgn="b"/>
                          <a:r>
                            <a:rPr lang="en-ID" sz="900" b="0" i="0" u="none" strike="noStrike">
                              <a:solidFill>
                                <a:srgbClr val="000000"/>
                              </a:solidFill>
                              <a:effectLst/>
                              <a:latin typeface="+mn-lt"/>
                            </a:rPr>
                            <a:t>0.0410</a:t>
                          </a:r>
                        </a:p>
                      </a:txBody>
                      <a:tcPr marL="9525" marR="9525" marT="9525" marB="0" anchor="ctr"/>
                    </a:tc>
                    <a:tc>
                      <a:txBody>
                        <a:bodyPr/>
                        <a:lstStyle/>
                        <a:p>
                          <a:pPr algn="ctr" fontAlgn="b"/>
                          <a:r>
                            <a:rPr lang="en-ID" sz="900" b="0" i="0" u="none" strike="noStrike">
                              <a:solidFill>
                                <a:srgbClr val="000000"/>
                              </a:solidFill>
                              <a:effectLst/>
                              <a:latin typeface="+mn-lt"/>
                            </a:rPr>
                            <a:t>1</a:t>
                          </a:r>
                        </a:p>
                      </a:txBody>
                      <a:tcPr marL="9525" marR="9525" marT="9525" marB="0" anchor="ctr"/>
                    </a:tc>
                    <a:tc>
                      <a:txBody>
                        <a:bodyPr/>
                        <a:lstStyle/>
                        <a:p>
                          <a:pPr algn="ctr" fontAlgn="b"/>
                          <a:r>
                            <a:rPr lang="en-ID" sz="900" b="0" i="0" u="none" strike="noStrike">
                              <a:solidFill>
                                <a:srgbClr val="000000"/>
                              </a:solidFill>
                              <a:effectLst/>
                              <a:latin typeface="+mn-lt"/>
                            </a:rPr>
                            <a:t>0.00466332</a:t>
                          </a:r>
                        </a:p>
                      </a:txBody>
                      <a:tcPr marL="9525" marR="9525" marT="9525" marB="0" anchor="ctr"/>
                    </a:tc>
                    <a:tc>
                      <a:txBody>
                        <a:bodyPr/>
                        <a:lstStyle/>
                        <a:p>
                          <a:pPr algn="ctr" fontAlgn="b"/>
                          <a:r>
                            <a:rPr lang="en-ID" sz="900" b="0" i="0" u="none" strike="noStrike">
                              <a:solidFill>
                                <a:srgbClr val="000000"/>
                              </a:solidFill>
                              <a:effectLst/>
                              <a:latin typeface="+mn-lt"/>
                            </a:rPr>
                            <a:t>0.00201717</a:t>
                          </a:r>
                        </a:p>
                      </a:txBody>
                      <a:tcPr marL="9525" marR="9525" marT="9525" marB="0" anchor="ctr"/>
                    </a:tc>
                    <a:tc>
                      <a:txBody>
                        <a:bodyPr/>
                        <a:lstStyle/>
                        <a:p>
                          <a:pPr algn="ctr" fontAlgn="b"/>
                          <a:r>
                            <a:rPr lang="en-ID" sz="900" b="0" i="0" u="none" strike="noStrike">
                              <a:solidFill>
                                <a:srgbClr val="000000"/>
                              </a:solidFill>
                              <a:effectLst/>
                              <a:latin typeface="+mn-lt"/>
                            </a:rPr>
                            <a:t>2.31181225</a:t>
                          </a:r>
                        </a:p>
                      </a:txBody>
                      <a:tcPr marL="9525" marR="9525" marT="9525" marB="0" anchor="ctr"/>
                    </a:tc>
                    <a:extLst>
                      <a:ext uri="{0D108BD9-81ED-4DB2-BD59-A6C34878D82A}">
                        <a16:rowId xmlns:a16="http://schemas.microsoft.com/office/drawing/2014/main" val="10029"/>
                      </a:ext>
                    </a:extLst>
                  </a:tr>
                  <a:tr h="263555">
                    <a:tc>
                      <a:txBody>
                        <a:bodyPr/>
                        <a:lstStyle/>
                        <a:p>
                          <a:pPr marL="0" marR="0" algn="ctr">
                            <a:lnSpc>
                              <a:spcPct val="107000"/>
                            </a:lnSpc>
                            <a:spcBef>
                              <a:spcPts val="0"/>
                            </a:spcBef>
                            <a:spcAft>
                              <a:spcPts val="0"/>
                            </a:spcAft>
                          </a:pPr>
                          <a:r>
                            <a:rPr lang="en-US" sz="900" b="1" dirty="0">
                              <a:effectLst/>
                              <a:latin typeface="+mn-lt"/>
                              <a:ea typeface="Times New Roman" panose="02020603050405020304" pitchFamily="18" charset="0"/>
                            </a:rPr>
                            <a:t>30</a:t>
                          </a:r>
                        </a:p>
                      </a:txBody>
                      <a:tcPr marL="20116" marR="20116" marT="0" marB="0" anchor="ctr"/>
                    </a:tc>
                    <a:tc>
                      <a:txBody>
                        <a:bodyPr/>
                        <a:lstStyle/>
                        <a:p>
                          <a:pPr algn="ctr" fontAlgn="b"/>
                          <a:r>
                            <a:rPr lang="en-ID" sz="900" b="0" i="0" u="none" strike="noStrike" dirty="0">
                              <a:solidFill>
                                <a:srgbClr val="000000"/>
                              </a:solidFill>
                              <a:effectLst/>
                              <a:latin typeface="+mn-lt"/>
                            </a:rPr>
                            <a:t>NA</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1.0000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1</a:t>
                          </a:r>
                        </a:p>
                      </a:txBody>
                      <a:tcPr marL="9525" marR="9525" marT="9525" marB="0" anchor="ctr"/>
                    </a:tc>
                    <a:tc>
                      <a:txBody>
                        <a:bodyPr/>
                        <a:lstStyle/>
                        <a:p>
                          <a:pPr algn="ctr" fontAlgn="b"/>
                          <a:r>
                            <a:rPr lang="en-ID" sz="900" b="0" i="0" u="none" strike="noStrike">
                              <a:solidFill>
                                <a:srgbClr val="000000"/>
                              </a:solidFill>
                              <a:effectLst/>
                              <a:latin typeface="+mn-lt"/>
                            </a:rPr>
                            <a:t>0.00483604</a:t>
                          </a:r>
                        </a:p>
                      </a:txBody>
                      <a:tcPr marL="9525" marR="9525" marT="9525" marB="0" anchor="ctr"/>
                    </a:tc>
                    <a:tc>
                      <a:txBody>
                        <a:bodyPr/>
                        <a:lstStyle/>
                        <a:p>
                          <a:pPr algn="ctr" fontAlgn="b"/>
                          <a:r>
                            <a:rPr lang="en-ID" sz="900" b="0" i="0" u="none" strike="noStrike">
                              <a:solidFill>
                                <a:srgbClr val="000000"/>
                              </a:solidFill>
                              <a:effectLst/>
                              <a:latin typeface="+mn-lt"/>
                            </a:rPr>
                            <a:t>0.00216436</a:t>
                          </a:r>
                        </a:p>
                      </a:txBody>
                      <a:tcPr marL="9525" marR="9525" marT="9525" marB="0" anchor="ctr"/>
                    </a:tc>
                    <a:tc>
                      <a:txBody>
                        <a:bodyPr/>
                        <a:lstStyle/>
                        <a:p>
                          <a:pPr algn="ctr" fontAlgn="b"/>
                          <a:r>
                            <a:rPr lang="en-ID" sz="900" b="0" i="0" u="none" strike="noStrike" dirty="0">
                              <a:solidFill>
                                <a:srgbClr val="000000"/>
                              </a:solidFill>
                              <a:effectLst/>
                              <a:latin typeface="+mn-lt"/>
                            </a:rPr>
                            <a:t>2.23439862</a:t>
                          </a:r>
                        </a:p>
                      </a:txBody>
                      <a:tcPr marL="9525" marR="9525" marT="9525" marB="0" anchor="ctr"/>
                    </a:tc>
                    <a:extLst>
                      <a:ext uri="{0D108BD9-81ED-4DB2-BD59-A6C34878D82A}">
                        <a16:rowId xmlns:a16="http://schemas.microsoft.com/office/drawing/2014/main" val="10030"/>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278008378"/>
                  </p:ext>
                </p:extLst>
              </p:nvPr>
            </p:nvGraphicFramePr>
            <p:xfrm>
              <a:off x="3471641" y="320462"/>
              <a:ext cx="5508103" cy="4258242"/>
            </p:xfrm>
            <a:graphic>
              <a:graphicData uri="http://schemas.openxmlformats.org/drawingml/2006/table">
                <a:tbl>
                  <a:tblPr firstRow="1" firstCol="1" bandRow="1">
                    <a:tableStyleId>{5C22544A-7EE6-4342-B048-85BDC9FD1C3A}</a:tableStyleId>
                  </a:tblPr>
                  <a:tblGrid>
                    <a:gridCol w="269707">
                      <a:extLst>
                        <a:ext uri="{9D8B030D-6E8A-4147-A177-3AD203B41FA5}">
                          <a16:colId xmlns:a16="http://schemas.microsoft.com/office/drawing/2014/main" val="20000"/>
                        </a:ext>
                      </a:extLst>
                    </a:gridCol>
                    <a:gridCol w="302522">
                      <a:extLst>
                        <a:ext uri="{9D8B030D-6E8A-4147-A177-3AD203B41FA5}">
                          <a16:colId xmlns:a16="http://schemas.microsoft.com/office/drawing/2014/main" val="2815907135"/>
                        </a:ext>
                      </a:extLst>
                    </a:gridCol>
                    <a:gridCol w="466697">
                      <a:extLst>
                        <a:ext uri="{9D8B030D-6E8A-4147-A177-3AD203B41FA5}">
                          <a16:colId xmlns:a16="http://schemas.microsoft.com/office/drawing/2014/main" val="20001"/>
                        </a:ext>
                      </a:extLst>
                    </a:gridCol>
                    <a:gridCol w="466697">
                      <a:extLst>
                        <a:ext uri="{9D8B030D-6E8A-4147-A177-3AD203B41FA5}">
                          <a16:colId xmlns:a16="http://schemas.microsoft.com/office/drawing/2014/main" val="20002"/>
                        </a:ext>
                      </a:extLst>
                    </a:gridCol>
                    <a:gridCol w="466697">
                      <a:extLst>
                        <a:ext uri="{9D8B030D-6E8A-4147-A177-3AD203B41FA5}">
                          <a16:colId xmlns:a16="http://schemas.microsoft.com/office/drawing/2014/main" val="20003"/>
                        </a:ext>
                      </a:extLst>
                    </a:gridCol>
                    <a:gridCol w="466697">
                      <a:extLst>
                        <a:ext uri="{9D8B030D-6E8A-4147-A177-3AD203B41FA5}">
                          <a16:colId xmlns:a16="http://schemas.microsoft.com/office/drawing/2014/main" val="20004"/>
                        </a:ext>
                      </a:extLst>
                    </a:gridCol>
                    <a:gridCol w="466697">
                      <a:extLst>
                        <a:ext uri="{9D8B030D-6E8A-4147-A177-3AD203B41FA5}">
                          <a16:colId xmlns:a16="http://schemas.microsoft.com/office/drawing/2014/main" val="20005"/>
                        </a:ext>
                      </a:extLst>
                    </a:gridCol>
                    <a:gridCol w="284059">
                      <a:extLst>
                        <a:ext uri="{9D8B030D-6E8A-4147-A177-3AD203B41FA5}">
                          <a16:colId xmlns:a16="http://schemas.microsoft.com/office/drawing/2014/main" val="20006"/>
                        </a:ext>
                      </a:extLst>
                    </a:gridCol>
                    <a:gridCol w="748113">
                      <a:extLst>
                        <a:ext uri="{9D8B030D-6E8A-4147-A177-3AD203B41FA5}">
                          <a16:colId xmlns:a16="http://schemas.microsoft.com/office/drawing/2014/main" val="20007"/>
                        </a:ext>
                      </a:extLst>
                    </a:gridCol>
                    <a:gridCol w="748113">
                      <a:extLst>
                        <a:ext uri="{9D8B030D-6E8A-4147-A177-3AD203B41FA5}">
                          <a16:colId xmlns:a16="http://schemas.microsoft.com/office/drawing/2014/main" val="20008"/>
                        </a:ext>
                      </a:extLst>
                    </a:gridCol>
                    <a:gridCol w="822104">
                      <a:extLst>
                        <a:ext uri="{9D8B030D-6E8A-4147-A177-3AD203B41FA5}">
                          <a16:colId xmlns:a16="http://schemas.microsoft.com/office/drawing/2014/main" val="20009"/>
                        </a:ext>
                      </a:extLst>
                    </a:gridCol>
                  </a:tblGrid>
                  <a:tr h="304917">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NO</a:t>
                          </a:r>
                        </a:p>
                      </a:txBody>
                      <a:tcPr marL="20116" marR="20116" marT="0" marB="0" anchor="ctr"/>
                    </a:tc>
                    <a:tc>
                      <a:txBody>
                        <a:bodyPr/>
                        <a:lstStyle/>
                        <a:p>
                          <a:pPr algn="ctr" fontAlgn="b"/>
                          <a:r>
                            <a:rPr lang="en-ID" sz="900" b="0" i="0" u="none" strike="noStrike" dirty="0">
                              <a:solidFill>
                                <a:schemeClr val="bg1"/>
                              </a:solidFill>
                              <a:effectLst/>
                              <a:latin typeface="+mn-lt"/>
                            </a:rPr>
                            <a:t>t</a:t>
                          </a:r>
                        </a:p>
                      </a:txBody>
                      <a:tcPr marL="9525" marR="9525" marT="9525" marB="0" anchor="ctr"/>
                    </a:tc>
                    <a:tc>
                      <a:txBody>
                        <a:bodyPr/>
                        <a:lstStyle/>
                        <a:p>
                          <a:pPr marL="0" marR="0" algn="ctr">
                            <a:lnSpc>
                              <a:spcPct val="107000"/>
                            </a:lnSpc>
                            <a:spcBef>
                              <a:spcPts val="0"/>
                            </a:spcBef>
                            <a:spcAft>
                              <a:spcPts val="0"/>
                            </a:spcAft>
                          </a:pPr>
                          <a:r>
                            <a:rPr lang="en-ID" sz="900" dirty="0">
                              <a:effectLst/>
                              <a:latin typeface="+mn-lt"/>
                            </a:rPr>
                            <a:t>ICBP</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dirty="0">
                              <a:effectLst/>
                              <a:latin typeface="+mn-lt"/>
                            </a:rPr>
                            <a:t>GIAA</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a:effectLst/>
                              <a:latin typeface="+mn-lt"/>
                            </a:rPr>
                            <a:t>BBCA</a:t>
                          </a:r>
                          <a:endParaRPr lang="en-US" sz="90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dirty="0">
                              <a:effectLst/>
                              <a:latin typeface="+mn-lt"/>
                            </a:rPr>
                            <a:t>ANTM</a:t>
                          </a:r>
                          <a:endParaRPr lang="en-US" sz="900" dirty="0">
                            <a:effectLst/>
                            <a:latin typeface="+mn-lt"/>
                            <a:ea typeface="Times New Roman" panose="02020603050405020304" pitchFamily="18" charset="0"/>
                          </a:endParaRPr>
                        </a:p>
                      </a:txBody>
                      <a:tcPr marL="20116" marR="20116" marT="0" marB="0" anchor="ctr"/>
                    </a:tc>
                    <a:tc>
                      <a:txBody>
                        <a:bodyPr/>
                        <a:lstStyle/>
                        <a:p>
                          <a:pPr marL="0" marR="0" algn="ctr">
                            <a:lnSpc>
                              <a:spcPct val="107000"/>
                            </a:lnSpc>
                            <a:spcBef>
                              <a:spcPts val="0"/>
                            </a:spcBef>
                            <a:spcAft>
                              <a:spcPts val="0"/>
                            </a:spcAft>
                          </a:pPr>
                          <a:r>
                            <a:rPr lang="en-ID" sz="900" dirty="0">
                              <a:effectLst/>
                              <a:latin typeface="+mn-lt"/>
                            </a:rPr>
                            <a:t>KLBF</a:t>
                          </a:r>
                          <a:endParaRPr lang="en-US" sz="900" dirty="0">
                            <a:effectLst/>
                            <a:latin typeface="+mn-lt"/>
                            <a:ea typeface="Times New Roman" panose="02020603050405020304" pitchFamily="18" charset="0"/>
                          </a:endParaRPr>
                        </a:p>
                      </a:txBody>
                      <a:tcPr marL="20116" marR="20116" marT="0" marB="0" anchor="ctr"/>
                    </a:tc>
                    <a:tc>
                      <a:txBody>
                        <a:bodyPr/>
                        <a:lstStyle/>
                        <a:p>
                          <a:endParaRPr lang="en-US"/>
                        </a:p>
                      </a:txBody>
                      <a:tcPr marL="20116" marR="20116" marT="0" marB="0" anchor="ctr">
                        <a:blipFill>
                          <a:blip r:embed="rId3"/>
                          <a:stretch>
                            <a:fillRect l="-1017021" t="-2000" r="-819149" b="-1304000"/>
                          </a:stretch>
                        </a:blipFill>
                      </a:tcPr>
                    </a:tc>
                    <a:tc>
                      <a:txBody>
                        <a:bodyPr/>
                        <a:lstStyle/>
                        <a:p>
                          <a:endParaRPr lang="en-US"/>
                        </a:p>
                      </a:txBody>
                      <a:tcPr marL="20116" marR="20116" marT="0" marB="0" anchor="ctr">
                        <a:blipFill>
                          <a:blip r:embed="rId3"/>
                          <a:stretch>
                            <a:fillRect l="-426829" t="-2000" r="-213008" b="-1304000"/>
                          </a:stretch>
                        </a:blipFill>
                      </a:tcPr>
                    </a:tc>
                    <a:tc>
                      <a:txBody>
                        <a:bodyPr/>
                        <a:lstStyle/>
                        <a:p>
                          <a:endParaRPr lang="en-US"/>
                        </a:p>
                      </a:txBody>
                      <a:tcPr marL="20116" marR="20116" marT="0" marB="0" anchor="ctr">
                        <a:blipFill>
                          <a:blip r:embed="rId3"/>
                          <a:stretch>
                            <a:fillRect l="-526829" t="-2000" r="-113008" b="-1304000"/>
                          </a:stretch>
                        </a:blipFill>
                      </a:tcPr>
                    </a:tc>
                    <a:tc>
                      <a:txBody>
                        <a:bodyPr/>
                        <a:lstStyle/>
                        <a:p>
                          <a:endParaRPr lang="en-US"/>
                        </a:p>
                      </a:txBody>
                      <a:tcPr marL="20116" marR="20116" marT="0" marB="0" anchor="ctr">
                        <a:blipFill>
                          <a:blip r:embed="rId3"/>
                          <a:stretch>
                            <a:fillRect l="-571111" t="-2000" r="-2963" b="-1304000"/>
                          </a:stretch>
                        </a:blipFill>
                      </a:tcPr>
                    </a:tc>
                    <a:extLst>
                      <a:ext uri="{0D108BD9-81ED-4DB2-BD59-A6C34878D82A}">
                        <a16:rowId xmlns:a16="http://schemas.microsoft.com/office/drawing/2014/main" val="10000"/>
                      </a:ext>
                    </a:extLst>
                  </a:tr>
                  <a:tr h="263555">
                    <a:tc>
                      <a:txBody>
                        <a:bodyPr/>
                        <a:lstStyle/>
                        <a:p>
                          <a:pPr algn="ctr"/>
                          <a:r>
                            <a:rPr lang="en-US" sz="900" b="1" dirty="0">
                              <a:latin typeface="+mn-lt"/>
                            </a:rPr>
                            <a:t>1</a:t>
                          </a:r>
                        </a:p>
                      </a:txBody>
                      <a:tcPr marL="20116" marR="20116" marT="0" marB="0" anchor="ctr"/>
                    </a:tc>
                    <a:tc>
                      <a:txBody>
                        <a:bodyPr/>
                        <a:lstStyle/>
                        <a:p>
                          <a:pPr algn="ctr" fontAlgn="b"/>
                          <a:r>
                            <a:rPr lang="en-ID" sz="900" b="0" i="0" u="none" strike="noStrike" dirty="0">
                              <a:solidFill>
                                <a:srgbClr val="000000"/>
                              </a:solidFill>
                              <a:effectLst/>
                              <a:latin typeface="+mn-lt"/>
                            </a:rPr>
                            <a:t>0.00</a:t>
                          </a:r>
                        </a:p>
                      </a:txBody>
                      <a:tcPr marL="9525" marR="9525" marT="9525" marB="0" anchor="ctr"/>
                    </a:tc>
                    <a:tc>
                      <a:txBody>
                        <a:bodyPr/>
                        <a:lstStyle/>
                        <a:p>
                          <a:pPr algn="ctr" fontAlgn="b"/>
                          <a:r>
                            <a:rPr lang="en-ID" sz="900" b="0" i="0" u="none" strike="noStrike" dirty="0">
                              <a:solidFill>
                                <a:srgbClr val="000000"/>
                              </a:solidFill>
                              <a:effectLst/>
                              <a:latin typeface="+mn-lt"/>
                            </a:rPr>
                            <a:t>0.4490</a:t>
                          </a:r>
                        </a:p>
                      </a:txBody>
                      <a:tcPr marL="9525" marR="9525" marT="9525" marB="0" anchor="ctr"/>
                    </a:tc>
                    <a:tc>
                      <a:txBody>
                        <a:bodyPr/>
                        <a:lstStyle/>
                        <a:p>
                          <a:pPr algn="ctr" fontAlgn="b"/>
                          <a:r>
                            <a:rPr lang="en-ID" sz="900" b="0" i="0" u="none" strike="noStrike">
                              <a:solidFill>
                                <a:srgbClr val="000000"/>
                              </a:solidFill>
                              <a:effectLst/>
                              <a:latin typeface="+mn-lt"/>
                            </a:rPr>
                            <a:t>0.0264</a:t>
                          </a:r>
                        </a:p>
                      </a:txBody>
                      <a:tcPr marL="9525" marR="9525" marT="9525" marB="0" anchor="ctr"/>
                    </a:tc>
                    <a:tc>
                      <a:txBody>
                        <a:bodyPr/>
                        <a:lstStyle/>
                        <a:p>
                          <a:pPr algn="ctr" fontAlgn="b"/>
                          <a:r>
                            <a:rPr lang="en-ID" sz="900" b="0" i="0" u="none" strike="noStrike">
                              <a:solidFill>
                                <a:srgbClr val="000000"/>
                              </a:solidFill>
                              <a:effectLst/>
                              <a:latin typeface="+mn-lt"/>
                            </a:rPr>
                            <a:t>0.3532</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0.1714</a:t>
                          </a:r>
                        </a:p>
                      </a:txBody>
                      <a:tcPr marL="9525" marR="9525" marT="9525"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algn="ctr" fontAlgn="b"/>
                          <a:r>
                            <a:rPr lang="en-ID" sz="900" b="0" i="0" u="none" strike="noStrike" dirty="0">
                              <a:solidFill>
                                <a:srgbClr val="000000"/>
                              </a:solidFill>
                              <a:effectLst/>
                              <a:latin typeface="+mn-lt"/>
                            </a:rPr>
                            <a:t>-0.00017290</a:t>
                          </a:r>
                        </a:p>
                      </a:txBody>
                      <a:tcPr marL="9525" marR="9525" marT="9525" marB="0" anchor="ctr"/>
                    </a:tc>
                    <a:tc>
                      <a:txBody>
                        <a:bodyPr/>
                        <a:lstStyle/>
                        <a:p>
                          <a:pPr algn="ctr" fontAlgn="b"/>
                          <a:r>
                            <a:rPr lang="en-ID" sz="900" b="0" i="0" u="none" strike="noStrike">
                              <a:solidFill>
                                <a:srgbClr val="000000"/>
                              </a:solidFill>
                              <a:effectLst/>
                              <a:latin typeface="+mn-lt"/>
                            </a:rPr>
                            <a:t>0.00033127</a:t>
                          </a:r>
                        </a:p>
                      </a:txBody>
                      <a:tcPr marL="9525" marR="9525" marT="9525" marB="0" anchor="ctr"/>
                    </a:tc>
                    <a:tc>
                      <a:txBody>
                        <a:bodyPr/>
                        <a:lstStyle/>
                        <a:p>
                          <a:pPr algn="ctr" fontAlgn="b"/>
                          <a:r>
                            <a:rPr lang="en-ID" sz="900" b="0" i="0" u="none" strike="noStrike">
                              <a:solidFill>
                                <a:srgbClr val="000000"/>
                              </a:solidFill>
                              <a:effectLst/>
                              <a:latin typeface="+mn-lt"/>
                            </a:rPr>
                            <a:t>-0.52193078</a:t>
                          </a:r>
                        </a:p>
                      </a:txBody>
                      <a:tcPr marL="9525" marR="9525" marT="9525" marB="0" anchor="ctr"/>
                    </a:tc>
                    <a:extLst>
                      <a:ext uri="{0D108BD9-81ED-4DB2-BD59-A6C34878D82A}">
                        <a16:rowId xmlns:a16="http://schemas.microsoft.com/office/drawing/2014/main" val="10001"/>
                      </a:ext>
                    </a:extLst>
                  </a:tr>
                  <a:tr h="263555">
                    <a:tc>
                      <a:txBody>
                        <a:bodyPr/>
                        <a:lstStyle/>
                        <a:p>
                          <a:pPr algn="ctr"/>
                          <a:r>
                            <a:rPr lang="en-US" sz="900" b="1" dirty="0">
                              <a:latin typeface="+mn-lt"/>
                            </a:rPr>
                            <a:t>2</a:t>
                          </a:r>
                        </a:p>
                      </a:txBody>
                      <a:tcPr marL="20116" marR="20116" marT="0" marB="0" anchor="ctr"/>
                    </a:tc>
                    <a:tc>
                      <a:txBody>
                        <a:bodyPr/>
                        <a:lstStyle/>
                        <a:p>
                          <a:pPr algn="ctr" fontAlgn="b"/>
                          <a:r>
                            <a:rPr lang="en-ID" sz="900" b="0" i="0" u="none" strike="noStrike" dirty="0">
                              <a:solidFill>
                                <a:srgbClr val="000000"/>
                              </a:solidFill>
                              <a:effectLst/>
                              <a:latin typeface="+mn-lt"/>
                            </a:rPr>
                            <a:t>0.01</a:t>
                          </a:r>
                        </a:p>
                      </a:txBody>
                      <a:tcPr marL="9525" marR="9525" marT="9525" marB="0" anchor="ctr"/>
                    </a:tc>
                    <a:tc>
                      <a:txBody>
                        <a:bodyPr/>
                        <a:lstStyle/>
                        <a:p>
                          <a:pPr algn="ctr" fontAlgn="b"/>
                          <a:r>
                            <a:rPr lang="en-ID" sz="900" b="0" i="0" u="none" strike="noStrike" dirty="0">
                              <a:solidFill>
                                <a:srgbClr val="000000"/>
                              </a:solidFill>
                              <a:effectLst/>
                              <a:latin typeface="+mn-lt"/>
                            </a:rPr>
                            <a:t>0.3987</a:t>
                          </a:r>
                        </a:p>
                      </a:txBody>
                      <a:tcPr marL="9525" marR="9525" marT="9525" marB="0" anchor="ctr"/>
                    </a:tc>
                    <a:tc>
                      <a:txBody>
                        <a:bodyPr/>
                        <a:lstStyle/>
                        <a:p>
                          <a:pPr algn="ctr" fontAlgn="b"/>
                          <a:r>
                            <a:rPr lang="en-ID" sz="900" b="0" i="0" u="none" strike="noStrike" dirty="0">
                              <a:solidFill>
                                <a:srgbClr val="000000"/>
                              </a:solidFill>
                              <a:effectLst/>
                              <a:latin typeface="+mn-lt"/>
                            </a:rPr>
                            <a:t>0.0231</a:t>
                          </a:r>
                        </a:p>
                      </a:txBody>
                      <a:tcPr marL="9525" marR="9525" marT="9525" marB="0" anchor="ctr"/>
                    </a:tc>
                    <a:tc>
                      <a:txBody>
                        <a:bodyPr/>
                        <a:lstStyle/>
                        <a:p>
                          <a:pPr algn="ctr" fontAlgn="b"/>
                          <a:r>
                            <a:rPr lang="en-ID" sz="900" b="0" i="0" u="none" strike="noStrike" dirty="0">
                              <a:solidFill>
                                <a:srgbClr val="000000"/>
                              </a:solidFill>
                              <a:effectLst/>
                              <a:latin typeface="+mn-lt"/>
                            </a:rPr>
                            <a:t>0.3572</a:t>
                          </a:r>
                        </a:p>
                      </a:txBody>
                      <a:tcPr marL="9525" marR="9525" marT="9525" marB="0" anchor="ctr"/>
                    </a:tc>
                    <a:tc>
                      <a:txBody>
                        <a:bodyPr/>
                        <a:lstStyle/>
                        <a:p>
                          <a:pPr algn="ctr" fontAlgn="b"/>
                          <a:r>
                            <a:rPr lang="en-ID" sz="900" b="0" i="0" u="none" strike="noStrike">
                              <a:solidFill>
                                <a:srgbClr val="000000"/>
                              </a:solidFill>
                              <a:effectLst/>
                              <a:latin typeface="+mn-lt"/>
                            </a:rPr>
                            <a:t>0.0247</a:t>
                          </a:r>
                        </a:p>
                      </a:txBody>
                      <a:tcPr marL="9525" marR="9525" marT="9525" marB="0" anchor="ctr"/>
                    </a:tc>
                    <a:tc>
                      <a:txBody>
                        <a:bodyPr/>
                        <a:lstStyle/>
                        <a:p>
                          <a:pPr algn="ctr" fontAlgn="b"/>
                          <a:r>
                            <a:rPr lang="en-ID" sz="900" b="0" i="0" u="none" strike="noStrike">
                              <a:solidFill>
                                <a:srgbClr val="000000"/>
                              </a:solidFill>
                              <a:effectLst/>
                              <a:latin typeface="+mn-lt"/>
                            </a:rPr>
                            <a:t>0.1963</a:t>
                          </a:r>
                        </a:p>
                      </a:txBody>
                      <a:tcPr marL="9525" marR="9525" marT="9525"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algn="ctr" fontAlgn="b"/>
                          <a:r>
                            <a:rPr lang="en-ID" sz="900" b="0" i="0" u="none" strike="noStrike" dirty="0">
                              <a:solidFill>
                                <a:srgbClr val="000000"/>
                              </a:solidFill>
                              <a:effectLst/>
                              <a:latin typeface="+mn-lt"/>
                            </a:rPr>
                            <a:t>-0.00000018</a:t>
                          </a:r>
                        </a:p>
                      </a:txBody>
                      <a:tcPr marL="9525" marR="9525" marT="9525" marB="0" anchor="ctr"/>
                    </a:tc>
                    <a:tc>
                      <a:txBody>
                        <a:bodyPr/>
                        <a:lstStyle/>
                        <a:p>
                          <a:pPr algn="ctr" fontAlgn="b"/>
                          <a:r>
                            <a:rPr lang="en-ID" sz="900" b="0" i="0" u="none" strike="noStrike" dirty="0">
                              <a:solidFill>
                                <a:srgbClr val="000000"/>
                              </a:solidFill>
                              <a:effectLst/>
                              <a:latin typeface="+mn-lt"/>
                            </a:rPr>
                            <a:t>0.00033594</a:t>
                          </a:r>
                        </a:p>
                      </a:txBody>
                      <a:tcPr marL="9525" marR="9525" marT="9525" marB="0" anchor="ctr"/>
                    </a:tc>
                    <a:tc>
                      <a:txBody>
                        <a:bodyPr/>
                        <a:lstStyle/>
                        <a:p>
                          <a:pPr algn="ctr" fontAlgn="b"/>
                          <a:r>
                            <a:rPr lang="en-ID" sz="900" b="0" i="0" u="none" strike="noStrike">
                              <a:solidFill>
                                <a:srgbClr val="000000"/>
                              </a:solidFill>
                              <a:effectLst/>
                              <a:latin typeface="+mn-lt"/>
                            </a:rPr>
                            <a:t>-0.00052396</a:t>
                          </a:r>
                        </a:p>
                      </a:txBody>
                      <a:tcPr marL="9525" marR="9525" marT="9525" marB="0" anchor="ctr"/>
                    </a:tc>
                    <a:extLst>
                      <a:ext uri="{0D108BD9-81ED-4DB2-BD59-A6C34878D82A}">
                        <a16:rowId xmlns:a16="http://schemas.microsoft.com/office/drawing/2014/main" val="10002"/>
                      </a:ext>
                    </a:extLst>
                  </a:tr>
                  <a:tr h="263555">
                    <a:tc>
                      <a:txBody>
                        <a:bodyPr/>
                        <a:lstStyle/>
                        <a:p>
                          <a:pPr algn="ctr"/>
                          <a:r>
                            <a:rPr lang="en-US" sz="900" b="1" dirty="0">
                              <a:latin typeface="+mn-lt"/>
                            </a:rPr>
                            <a:t>3</a:t>
                          </a:r>
                        </a:p>
                      </a:txBody>
                      <a:tcPr marL="20116" marR="20116" marT="0" marB="0" anchor="ctr"/>
                    </a:tc>
                    <a:tc>
                      <a:txBody>
                        <a:bodyPr/>
                        <a:lstStyle/>
                        <a:p>
                          <a:pPr algn="ctr" fontAlgn="b"/>
                          <a:r>
                            <a:rPr lang="en-ID" sz="900" b="0" i="0" u="none" strike="noStrike" dirty="0">
                              <a:solidFill>
                                <a:srgbClr val="000000"/>
                              </a:solidFill>
                              <a:effectLst/>
                              <a:latin typeface="+mn-lt"/>
                            </a:rPr>
                            <a:t>0.02</a:t>
                          </a:r>
                        </a:p>
                      </a:txBody>
                      <a:tcPr marL="9525" marR="9525" marT="9525" marB="0" anchor="ctr"/>
                    </a:tc>
                    <a:tc>
                      <a:txBody>
                        <a:bodyPr/>
                        <a:lstStyle/>
                        <a:p>
                          <a:pPr algn="ctr" fontAlgn="b"/>
                          <a:r>
                            <a:rPr lang="en-ID" sz="900" b="0" i="0" u="none" strike="noStrike">
                              <a:solidFill>
                                <a:srgbClr val="000000"/>
                              </a:solidFill>
                              <a:effectLst/>
                              <a:latin typeface="+mn-lt"/>
                            </a:rPr>
                            <a:t>0.3699</a:t>
                          </a:r>
                        </a:p>
                      </a:txBody>
                      <a:tcPr marL="9525" marR="9525" marT="9525" marB="0" anchor="ctr"/>
                    </a:tc>
                    <a:tc>
                      <a:txBody>
                        <a:bodyPr/>
                        <a:lstStyle/>
                        <a:p>
                          <a:pPr algn="ctr" fontAlgn="b"/>
                          <a:r>
                            <a:rPr lang="en-ID" sz="900" b="0" i="0" u="none" strike="noStrike">
                              <a:solidFill>
                                <a:srgbClr val="000000"/>
                              </a:solidFill>
                              <a:effectLst/>
                              <a:latin typeface="+mn-lt"/>
                            </a:rPr>
                            <a:t>0.0148</a:t>
                          </a:r>
                        </a:p>
                      </a:txBody>
                      <a:tcPr marL="9525" marR="9525" marT="9525" marB="0" anchor="ctr"/>
                    </a:tc>
                    <a:tc>
                      <a:txBody>
                        <a:bodyPr/>
                        <a:lstStyle/>
                        <a:p>
                          <a:pPr algn="ctr" fontAlgn="b"/>
                          <a:r>
                            <a:rPr lang="en-ID" sz="900" b="0" i="0" u="none" strike="noStrike" dirty="0">
                              <a:solidFill>
                                <a:srgbClr val="000000"/>
                              </a:solidFill>
                              <a:effectLst/>
                              <a:latin typeface="+mn-lt"/>
                            </a:rPr>
                            <a:t>0.3517</a:t>
                          </a:r>
                        </a:p>
                      </a:txBody>
                      <a:tcPr marL="9525" marR="9525" marT="9525" marB="0" anchor="ctr"/>
                    </a:tc>
                    <a:tc>
                      <a:txBody>
                        <a:bodyPr/>
                        <a:lstStyle/>
                        <a:p>
                          <a:pPr algn="ctr" fontAlgn="b"/>
                          <a:r>
                            <a:rPr lang="en-ID" sz="900" b="0" i="0" u="none" strike="noStrike">
                              <a:solidFill>
                                <a:srgbClr val="000000"/>
                              </a:solidFill>
                              <a:effectLst/>
                              <a:latin typeface="+mn-lt"/>
                            </a:rPr>
                            <a:t>0.0549</a:t>
                          </a:r>
                        </a:p>
                      </a:txBody>
                      <a:tcPr marL="9525" marR="9525" marT="9525" marB="0" anchor="ctr"/>
                    </a:tc>
                    <a:tc>
                      <a:txBody>
                        <a:bodyPr/>
                        <a:lstStyle/>
                        <a:p>
                          <a:pPr algn="ctr" fontAlgn="b"/>
                          <a:r>
                            <a:rPr lang="en-ID" sz="900" b="0" i="0" u="none" strike="noStrike">
                              <a:solidFill>
                                <a:srgbClr val="000000"/>
                              </a:solidFill>
                              <a:effectLst/>
                              <a:latin typeface="+mn-lt"/>
                            </a:rPr>
                            <a:t>0.2087</a:t>
                          </a:r>
                        </a:p>
                      </a:txBody>
                      <a:tcPr marL="9525" marR="9525" marT="9525"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algn="ctr" fontAlgn="b"/>
                          <a:r>
                            <a:rPr lang="en-ID" sz="900" b="0" i="0" u="none" strike="noStrike">
                              <a:solidFill>
                                <a:srgbClr val="000000"/>
                              </a:solidFill>
                              <a:effectLst/>
                              <a:latin typeface="+mn-lt"/>
                            </a:rPr>
                            <a:t>0.00017255</a:t>
                          </a:r>
                        </a:p>
                      </a:txBody>
                      <a:tcPr marL="9525" marR="9525" marT="9525" marB="0" anchor="ctr"/>
                    </a:tc>
                    <a:tc>
                      <a:txBody>
                        <a:bodyPr/>
                        <a:lstStyle/>
                        <a:p>
                          <a:pPr algn="ctr" fontAlgn="b"/>
                          <a:r>
                            <a:rPr lang="en-ID" sz="900" b="0" i="0" u="none" strike="noStrike" dirty="0">
                              <a:solidFill>
                                <a:srgbClr val="000000"/>
                              </a:solidFill>
                              <a:effectLst/>
                              <a:latin typeface="+mn-lt"/>
                            </a:rPr>
                            <a:t>0.00034429</a:t>
                          </a:r>
                        </a:p>
                      </a:txBody>
                      <a:tcPr marL="9525" marR="9525" marT="9525" marB="0" anchor="ctr"/>
                    </a:tc>
                    <a:tc>
                      <a:txBody>
                        <a:bodyPr/>
                        <a:lstStyle/>
                        <a:p>
                          <a:pPr algn="ctr" fontAlgn="b"/>
                          <a:r>
                            <a:rPr lang="en-ID" sz="900" b="0" i="0" u="none" strike="noStrike">
                              <a:solidFill>
                                <a:srgbClr val="000000"/>
                              </a:solidFill>
                              <a:effectLst/>
                              <a:latin typeface="+mn-lt"/>
                            </a:rPr>
                            <a:t>0.50115895</a:t>
                          </a:r>
                        </a:p>
                      </a:txBody>
                      <a:tcPr marL="9525" marR="9525" marT="9525" marB="0" anchor="ctr"/>
                    </a:tc>
                    <a:extLst>
                      <a:ext uri="{0D108BD9-81ED-4DB2-BD59-A6C34878D82A}">
                        <a16:rowId xmlns:a16="http://schemas.microsoft.com/office/drawing/2014/main" val="10003"/>
                      </a:ext>
                    </a:extLst>
                  </a:tr>
                  <a:tr h="263555">
                    <a:tc>
                      <a:txBody>
                        <a:bodyPr/>
                        <a:lstStyle/>
                        <a:p>
                          <a:pPr algn="ctr"/>
                          <a:r>
                            <a:rPr lang="en-US" sz="900" b="1" dirty="0">
                              <a:latin typeface="+mn-lt"/>
                            </a:rPr>
                            <a:t>4</a:t>
                          </a:r>
                        </a:p>
                      </a:txBody>
                      <a:tcPr marL="20116" marR="20116" marT="0" marB="0" anchor="ctr"/>
                    </a:tc>
                    <a:tc>
                      <a:txBody>
                        <a:bodyPr/>
                        <a:lstStyle/>
                        <a:p>
                          <a:pPr algn="ctr" fontAlgn="b"/>
                          <a:r>
                            <a:rPr lang="en-ID" sz="900" b="0" i="0" u="none" strike="noStrike" dirty="0">
                              <a:solidFill>
                                <a:srgbClr val="000000"/>
                              </a:solidFill>
                              <a:effectLst/>
                              <a:latin typeface="+mn-lt"/>
                            </a:rPr>
                            <a:t>0.10</a:t>
                          </a:r>
                        </a:p>
                      </a:txBody>
                      <a:tcPr marL="9525" marR="9525" marT="9525" marB="0" anchor="ctr"/>
                    </a:tc>
                    <a:tc>
                      <a:txBody>
                        <a:bodyPr/>
                        <a:lstStyle/>
                        <a:p>
                          <a:pPr algn="ctr" fontAlgn="b"/>
                          <a:r>
                            <a:rPr lang="en-ID" sz="900" b="0" i="0" u="none" strike="noStrike">
                              <a:solidFill>
                                <a:srgbClr val="000000"/>
                              </a:solidFill>
                              <a:effectLst/>
                              <a:latin typeface="+mn-lt"/>
                            </a:rPr>
                            <a:t>0.3412</a:t>
                          </a:r>
                        </a:p>
                      </a:txBody>
                      <a:tcPr marL="9525" marR="9525" marT="9525" marB="0" anchor="ctr"/>
                    </a:tc>
                    <a:tc>
                      <a:txBody>
                        <a:bodyPr/>
                        <a:lstStyle/>
                        <a:p>
                          <a:pPr algn="ctr" fontAlgn="b"/>
                          <a:r>
                            <a:rPr lang="en-ID" sz="900" b="0" i="0" u="none" strike="noStrike">
                              <a:solidFill>
                                <a:srgbClr val="000000"/>
                              </a:solidFill>
                              <a:effectLst/>
                              <a:latin typeface="+mn-lt"/>
                            </a:rPr>
                            <a:t>0.0065</a:t>
                          </a:r>
                        </a:p>
                      </a:txBody>
                      <a:tcPr marL="9525" marR="9525" marT="9525" marB="0" anchor="ctr"/>
                    </a:tc>
                    <a:tc>
                      <a:txBody>
                        <a:bodyPr/>
                        <a:lstStyle/>
                        <a:p>
                          <a:pPr algn="ctr" fontAlgn="b"/>
                          <a:r>
                            <a:rPr lang="en-ID" sz="900" b="0" i="0" u="none" strike="noStrike" dirty="0">
                              <a:solidFill>
                                <a:srgbClr val="000000"/>
                              </a:solidFill>
                              <a:effectLst/>
                              <a:latin typeface="+mn-lt"/>
                            </a:rPr>
                            <a:t>0.3462</a:t>
                          </a:r>
                        </a:p>
                      </a:txBody>
                      <a:tcPr marL="9525" marR="9525" marT="9525" marB="0" anchor="ctr"/>
                    </a:tc>
                    <a:tc>
                      <a:txBody>
                        <a:bodyPr/>
                        <a:lstStyle/>
                        <a:p>
                          <a:pPr algn="ctr" fontAlgn="b"/>
                          <a:r>
                            <a:rPr lang="en-ID" sz="900" b="0" i="0" u="none" strike="noStrike" dirty="0">
                              <a:solidFill>
                                <a:srgbClr val="000000"/>
                              </a:solidFill>
                              <a:effectLst/>
                              <a:latin typeface="+mn-lt"/>
                            </a:rPr>
                            <a:t>0.0852</a:t>
                          </a:r>
                        </a:p>
                      </a:txBody>
                      <a:tcPr marL="9525" marR="9525" marT="9525" marB="0" anchor="ctr"/>
                    </a:tc>
                    <a:tc>
                      <a:txBody>
                        <a:bodyPr/>
                        <a:lstStyle/>
                        <a:p>
                          <a:pPr algn="ctr" fontAlgn="b"/>
                          <a:r>
                            <a:rPr lang="en-ID" sz="900" b="0" i="0" u="none" strike="noStrike" dirty="0">
                              <a:solidFill>
                                <a:srgbClr val="000000"/>
                              </a:solidFill>
                              <a:effectLst/>
                              <a:latin typeface="+mn-lt"/>
                            </a:rPr>
                            <a:t>0.2210</a:t>
                          </a:r>
                        </a:p>
                      </a:txBody>
                      <a:tcPr marL="9525" marR="9525" marT="9525" marB="0" anchor="ctr"/>
                    </a:tc>
                    <a:tc>
                      <a:txBody>
                        <a:bodyPr/>
                        <a:lstStyle/>
                        <a:p>
                          <a:pPr marL="0" marR="0" algn="ctr">
                            <a:lnSpc>
                              <a:spcPct val="107000"/>
                            </a:lnSpc>
                            <a:spcBef>
                              <a:spcPts val="0"/>
                            </a:spcBef>
                            <a:spcAft>
                              <a:spcPts val="0"/>
                            </a:spcAft>
                          </a:pPr>
                          <a:r>
                            <a:rPr lang="en-ID" sz="900">
                              <a:effectLst/>
                              <a:latin typeface="+mn-lt"/>
                            </a:rPr>
                            <a:t>1</a:t>
                          </a:r>
                          <a:endParaRPr lang="en-US" sz="900">
                            <a:effectLst/>
                            <a:latin typeface="+mn-lt"/>
                            <a:ea typeface="Times New Roman" panose="02020603050405020304" pitchFamily="18" charset="0"/>
                          </a:endParaRPr>
                        </a:p>
                      </a:txBody>
                      <a:tcPr marL="20116" marR="20116" marT="0" marB="0" anchor="ctr"/>
                    </a:tc>
                    <a:tc>
                      <a:txBody>
                        <a:bodyPr/>
                        <a:lstStyle/>
                        <a:p>
                          <a:pPr algn="ctr" fontAlgn="b"/>
                          <a:r>
                            <a:rPr lang="en-ID" sz="900" b="0" i="0" u="none" strike="noStrike">
                              <a:solidFill>
                                <a:srgbClr val="000000"/>
                              </a:solidFill>
                              <a:effectLst/>
                              <a:latin typeface="+mn-lt"/>
                            </a:rPr>
                            <a:t>0.00034527</a:t>
                          </a:r>
                        </a:p>
                      </a:txBody>
                      <a:tcPr marL="9525" marR="9525" marT="9525" marB="0" anchor="ctr"/>
                    </a:tc>
                    <a:tc>
                      <a:txBody>
                        <a:bodyPr/>
                        <a:lstStyle/>
                        <a:p>
                          <a:pPr algn="ctr" fontAlgn="b"/>
                          <a:r>
                            <a:rPr lang="en-ID" sz="900" b="0" i="0" u="none" strike="noStrike" dirty="0">
                              <a:solidFill>
                                <a:srgbClr val="000000"/>
                              </a:solidFill>
                              <a:effectLst/>
                              <a:latin typeface="+mn-lt"/>
                            </a:rPr>
                            <a:t>0.00035602</a:t>
                          </a:r>
                        </a:p>
                      </a:txBody>
                      <a:tcPr marL="9525" marR="9525" marT="9525" marB="0" anchor="ctr"/>
                    </a:tc>
                    <a:tc>
                      <a:txBody>
                        <a:bodyPr/>
                        <a:lstStyle/>
                        <a:p>
                          <a:pPr algn="ctr" fontAlgn="b"/>
                          <a:r>
                            <a:rPr lang="en-ID" sz="900" b="0" i="0" u="none" strike="noStrike" dirty="0">
                              <a:solidFill>
                                <a:srgbClr val="000000"/>
                              </a:solidFill>
                              <a:effectLst/>
                              <a:latin typeface="+mn-lt"/>
                            </a:rPr>
                            <a:t>0.96981276</a:t>
                          </a:r>
                        </a:p>
                      </a:txBody>
                      <a:tcPr marL="9525" marR="9525" marT="9525" marB="0" anchor="ctr"/>
                    </a:tc>
                    <a:extLst>
                      <a:ext uri="{0D108BD9-81ED-4DB2-BD59-A6C34878D82A}">
                        <a16:rowId xmlns:a16="http://schemas.microsoft.com/office/drawing/2014/main" val="10004"/>
                      </a:ext>
                    </a:extLst>
                  </a:tr>
                  <a:tr h="263555">
                    <a:tc>
                      <a:txBody>
                        <a:bodyPr/>
                        <a:lstStyle/>
                        <a:p>
                          <a:pPr algn="ctr"/>
                          <a:r>
                            <a:rPr lang="en-US" sz="900" b="1" dirty="0">
                              <a:latin typeface="+mn-lt"/>
                            </a:rPr>
                            <a:t>:</a:t>
                          </a:r>
                        </a:p>
                      </a:txBody>
                      <a:tcPr marL="20116" marR="20116" marT="0" marB="0" anchor="ctr"/>
                    </a:tc>
                    <a:tc>
                      <a:txBody>
                        <a:bodyPr/>
                        <a:lstStyle/>
                        <a:p>
                          <a:pPr algn="ctr" fontAlgn="b"/>
                          <a:r>
                            <a:rPr lang="en-US" sz="900" b="0" i="0" u="none" strike="noStrike" dirty="0">
                              <a:solidFill>
                                <a:srgbClr val="000000"/>
                              </a:solidFill>
                              <a:effectLst/>
                              <a:latin typeface="+mn-lt"/>
                            </a:rPr>
                            <a:t>:</a:t>
                          </a:r>
                          <a:endParaRPr lang="en-ID" sz="900" b="0" i="0" u="none" strike="noStrike" dirty="0">
                            <a:solidFill>
                              <a:srgbClr val="000000"/>
                            </a:solidFill>
                            <a:effectLst/>
                            <a:latin typeface="+mn-lt"/>
                          </a:endParaRPr>
                        </a:p>
                      </a:txBody>
                      <a:tcPr marL="9525" marR="9525" marT="9525"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extLst>
                      <a:ext uri="{0D108BD9-81ED-4DB2-BD59-A6C34878D82A}">
                        <a16:rowId xmlns:a16="http://schemas.microsoft.com/office/drawing/2014/main" val="10005"/>
                      </a:ext>
                    </a:extLst>
                  </a:tr>
                  <a:tr h="263555">
                    <a:tc>
                      <a:txBody>
                        <a:bodyPr/>
                        <a:lstStyle/>
                        <a:p>
                          <a:pPr algn="ctr" fontAlgn="b"/>
                          <a:r>
                            <a:rPr lang="en-ID" sz="900" b="1" i="0" u="none" strike="noStrike">
                              <a:solidFill>
                                <a:schemeClr val="bg1"/>
                              </a:solidFill>
                              <a:effectLst/>
                              <a:latin typeface="+mn-lt"/>
                            </a:rPr>
                            <a:t>13</a:t>
                          </a:r>
                        </a:p>
                      </a:txBody>
                      <a:tcPr marL="9525" marR="9525" marT="9525" marB="0" anchor="ctr"/>
                    </a:tc>
                    <a:tc>
                      <a:txBody>
                        <a:bodyPr/>
                        <a:lstStyle/>
                        <a:p>
                          <a:pPr algn="ctr" fontAlgn="b"/>
                          <a:r>
                            <a:rPr lang="en-ID" sz="900" b="0" i="0" u="none" strike="noStrike" dirty="0">
                              <a:solidFill>
                                <a:srgbClr val="000000"/>
                              </a:solidFill>
                              <a:effectLst/>
                              <a:latin typeface="+mn-lt"/>
                            </a:rPr>
                            <a:t>0.05</a:t>
                          </a:r>
                        </a:p>
                      </a:txBody>
                      <a:tcPr marL="9525" marR="9525" marT="9525" marB="0" anchor="ctr"/>
                    </a:tc>
                    <a:tc>
                      <a:txBody>
                        <a:bodyPr/>
                        <a:lstStyle/>
                        <a:p>
                          <a:pPr algn="ctr" fontAlgn="b"/>
                          <a:r>
                            <a:rPr lang="en-ID" sz="900" b="0" i="0" u="none" strike="noStrike">
                              <a:solidFill>
                                <a:srgbClr val="000000"/>
                              </a:solidFill>
                              <a:effectLst/>
                              <a:latin typeface="+mn-lt"/>
                            </a:rPr>
                            <a:t>0.0498</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0.2731</a:t>
                          </a:r>
                        </a:p>
                      </a:txBody>
                      <a:tcPr marL="9525" marR="9525" marT="9525" marB="0" anchor="ctr"/>
                    </a:tc>
                    <a:tc>
                      <a:txBody>
                        <a:bodyPr/>
                        <a:lstStyle/>
                        <a:p>
                          <a:pPr algn="ctr" fontAlgn="b"/>
                          <a:r>
                            <a:rPr lang="en-ID" sz="900" b="0" i="0" u="none" strike="noStrike">
                              <a:solidFill>
                                <a:srgbClr val="000000"/>
                              </a:solidFill>
                              <a:effectLst/>
                              <a:latin typeface="+mn-lt"/>
                            </a:rPr>
                            <a:t>0.3501</a:t>
                          </a:r>
                        </a:p>
                      </a:txBody>
                      <a:tcPr marL="9525" marR="9525" marT="9525" marB="0" anchor="ctr"/>
                    </a:tc>
                    <a:tc>
                      <a:txBody>
                        <a:bodyPr/>
                        <a:lstStyle/>
                        <a:p>
                          <a:pPr algn="ctr" fontAlgn="b"/>
                          <a:r>
                            <a:rPr lang="en-ID" sz="900" b="0" i="0" u="none" strike="noStrike">
                              <a:solidFill>
                                <a:srgbClr val="000000"/>
                              </a:solidFill>
                              <a:effectLst/>
                              <a:latin typeface="+mn-lt"/>
                            </a:rPr>
                            <a:t>0.3269</a:t>
                          </a:r>
                        </a:p>
                      </a:txBody>
                      <a:tcPr marL="9525" marR="9525" marT="9525" marB="0" anchor="ctr"/>
                    </a:tc>
                    <a:tc>
                      <a:txBody>
                        <a:bodyPr/>
                        <a:lstStyle/>
                        <a:p>
                          <a:pPr algn="ctr" fontAlgn="b"/>
                          <a:r>
                            <a:rPr lang="en-ID" sz="900" b="0" i="0" u="none" strike="noStrike">
                              <a:solidFill>
                                <a:srgbClr val="000000"/>
                              </a:solidFill>
                              <a:effectLst/>
                              <a:latin typeface="+mn-lt"/>
                            </a:rPr>
                            <a:t>1</a:t>
                          </a:r>
                        </a:p>
                      </a:txBody>
                      <a:tcPr marL="9525" marR="9525" marT="9525" marB="0" anchor="ctr"/>
                    </a:tc>
                    <a:tc>
                      <a:txBody>
                        <a:bodyPr/>
                        <a:lstStyle/>
                        <a:p>
                          <a:pPr algn="ctr" fontAlgn="b"/>
                          <a:r>
                            <a:rPr lang="en-ID" sz="900" b="0" i="0" u="none" strike="noStrike">
                              <a:solidFill>
                                <a:srgbClr val="000000"/>
                              </a:solidFill>
                              <a:effectLst/>
                              <a:latin typeface="+mn-lt"/>
                            </a:rPr>
                            <a:t>0.00189977</a:t>
                          </a:r>
                        </a:p>
                      </a:txBody>
                      <a:tcPr marL="9525" marR="9525" marT="9525" marB="0" anchor="ctr"/>
                    </a:tc>
                    <a:tc>
                      <a:txBody>
                        <a:bodyPr/>
                        <a:lstStyle/>
                        <a:p>
                          <a:pPr algn="ctr" fontAlgn="b"/>
                          <a:r>
                            <a:rPr lang="en-ID" sz="900" b="0" i="0" u="none" strike="noStrike">
                              <a:solidFill>
                                <a:srgbClr val="000000"/>
                              </a:solidFill>
                              <a:effectLst/>
                              <a:latin typeface="+mn-lt"/>
                            </a:rPr>
                            <a:t>0.00061847</a:t>
                          </a:r>
                        </a:p>
                      </a:txBody>
                      <a:tcPr marL="9525" marR="9525" marT="9525" marB="0" anchor="ctr"/>
                    </a:tc>
                    <a:tc>
                      <a:txBody>
                        <a:bodyPr/>
                        <a:lstStyle/>
                        <a:p>
                          <a:pPr algn="ctr" fontAlgn="b"/>
                          <a:r>
                            <a:rPr lang="en-ID" sz="900" b="0" i="0" u="none" strike="noStrike">
                              <a:solidFill>
                                <a:srgbClr val="000000"/>
                              </a:solidFill>
                              <a:effectLst/>
                              <a:latin typeface="+mn-lt"/>
                            </a:rPr>
                            <a:t>3.07172764</a:t>
                          </a:r>
                        </a:p>
                      </a:txBody>
                      <a:tcPr marL="9525" marR="9525" marT="9525" marB="0" anchor="ctr"/>
                    </a:tc>
                    <a:extLst>
                      <a:ext uri="{0D108BD9-81ED-4DB2-BD59-A6C34878D82A}">
                        <a16:rowId xmlns:a16="http://schemas.microsoft.com/office/drawing/2014/main" val="10006"/>
                      </a:ext>
                    </a:extLst>
                  </a:tr>
                  <a:tr h="263555">
                    <a:tc>
                      <a:txBody>
                        <a:bodyPr/>
                        <a:lstStyle/>
                        <a:p>
                          <a:pPr algn="ctr" fontAlgn="b"/>
                          <a:r>
                            <a:rPr lang="en-ID" sz="900" b="1" i="0" u="none" strike="noStrike">
                              <a:solidFill>
                                <a:schemeClr val="bg1"/>
                              </a:solidFill>
                              <a:effectLst/>
                              <a:latin typeface="+mn-lt"/>
                            </a:rPr>
                            <a:t>14</a:t>
                          </a:r>
                        </a:p>
                      </a:txBody>
                      <a:tcPr marL="9525" marR="9525" marT="9525" marB="0" anchor="ctr"/>
                    </a:tc>
                    <a:tc>
                      <a:txBody>
                        <a:bodyPr/>
                        <a:lstStyle/>
                        <a:p>
                          <a:pPr algn="ctr" fontAlgn="b"/>
                          <a:r>
                            <a:rPr lang="en-ID" sz="900" b="0" i="0" u="none" strike="noStrike" dirty="0">
                              <a:solidFill>
                                <a:srgbClr val="000000"/>
                              </a:solidFill>
                              <a:effectLst/>
                              <a:latin typeface="+mn-lt"/>
                            </a:rPr>
                            <a:t>0.06</a:t>
                          </a:r>
                        </a:p>
                      </a:txBody>
                      <a:tcPr marL="9525" marR="9525" marT="9525" marB="0" anchor="ctr"/>
                    </a:tc>
                    <a:tc>
                      <a:txBody>
                        <a:bodyPr/>
                        <a:lstStyle/>
                        <a:p>
                          <a:pPr algn="ctr" fontAlgn="b"/>
                          <a:r>
                            <a:rPr lang="en-ID" sz="900" b="0" i="0" u="none" strike="noStrike">
                              <a:solidFill>
                                <a:srgbClr val="000000"/>
                              </a:solidFill>
                              <a:effectLst/>
                              <a:latin typeface="+mn-lt"/>
                            </a:rPr>
                            <a:t>0.0171</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0.2648</a:t>
                          </a:r>
                        </a:p>
                      </a:txBody>
                      <a:tcPr marL="9525" marR="9525" marT="9525" marB="0" anchor="ctr"/>
                    </a:tc>
                    <a:tc>
                      <a:txBody>
                        <a:bodyPr/>
                        <a:lstStyle/>
                        <a:p>
                          <a:pPr algn="ctr" fontAlgn="b"/>
                          <a:r>
                            <a:rPr lang="en-ID" sz="900" b="0" i="0" u="none" strike="noStrike">
                              <a:solidFill>
                                <a:srgbClr val="000000"/>
                              </a:solidFill>
                              <a:effectLst/>
                              <a:latin typeface="+mn-lt"/>
                            </a:rPr>
                            <a:t>0.3795</a:t>
                          </a:r>
                        </a:p>
                      </a:txBody>
                      <a:tcPr marL="9525" marR="9525" marT="9525" marB="0" anchor="ctr"/>
                    </a:tc>
                    <a:tc>
                      <a:txBody>
                        <a:bodyPr/>
                        <a:lstStyle/>
                        <a:p>
                          <a:pPr algn="ctr" fontAlgn="b"/>
                          <a:r>
                            <a:rPr lang="en-ID" sz="900" b="0" i="0" u="none" strike="noStrike">
                              <a:solidFill>
                                <a:srgbClr val="000000"/>
                              </a:solidFill>
                              <a:effectLst/>
                              <a:latin typeface="+mn-lt"/>
                            </a:rPr>
                            <a:t>0.3386</a:t>
                          </a:r>
                        </a:p>
                      </a:txBody>
                      <a:tcPr marL="9525" marR="9525" marT="9525" marB="0" anchor="ctr"/>
                    </a:tc>
                    <a:tc>
                      <a:txBody>
                        <a:bodyPr/>
                        <a:lstStyle/>
                        <a:p>
                          <a:pPr algn="ctr" fontAlgn="b"/>
                          <a:r>
                            <a:rPr lang="en-ID" sz="900" b="0" i="0" u="none" strike="noStrike">
                              <a:solidFill>
                                <a:srgbClr val="000000"/>
                              </a:solidFill>
                              <a:effectLst/>
                              <a:latin typeface="+mn-lt"/>
                            </a:rPr>
                            <a:t>1</a:t>
                          </a:r>
                        </a:p>
                      </a:txBody>
                      <a:tcPr marL="9525" marR="9525" marT="9525" marB="0" anchor="ctr"/>
                    </a:tc>
                    <a:tc>
                      <a:txBody>
                        <a:bodyPr/>
                        <a:lstStyle/>
                        <a:p>
                          <a:pPr algn="ctr" fontAlgn="b"/>
                          <a:r>
                            <a:rPr lang="en-ID" sz="900" b="0" i="0" u="none" strike="noStrike">
                              <a:solidFill>
                                <a:srgbClr val="000000"/>
                              </a:solidFill>
                              <a:effectLst/>
                              <a:latin typeface="+mn-lt"/>
                            </a:rPr>
                            <a:t>0.00207249</a:t>
                          </a:r>
                        </a:p>
                      </a:txBody>
                      <a:tcPr marL="9525" marR="9525" marT="9525" marB="0" anchor="ctr"/>
                    </a:tc>
                    <a:tc>
                      <a:txBody>
                        <a:bodyPr/>
                        <a:lstStyle/>
                        <a:p>
                          <a:pPr algn="ctr" fontAlgn="b"/>
                          <a:r>
                            <a:rPr lang="en-ID" sz="900" b="0" i="0" u="none" strike="noStrike">
                              <a:solidFill>
                                <a:srgbClr val="000000"/>
                              </a:solidFill>
                              <a:effectLst/>
                              <a:latin typeface="+mn-lt"/>
                            </a:rPr>
                            <a:t>0.00066526</a:t>
                          </a:r>
                        </a:p>
                      </a:txBody>
                      <a:tcPr marL="9525" marR="9525" marT="9525" marB="0" anchor="ctr"/>
                    </a:tc>
                    <a:tc>
                      <a:txBody>
                        <a:bodyPr/>
                        <a:lstStyle/>
                        <a:p>
                          <a:pPr algn="ctr" fontAlgn="b"/>
                          <a:r>
                            <a:rPr lang="en-ID" sz="900" b="0" i="0" u="none" strike="noStrike">
                              <a:solidFill>
                                <a:srgbClr val="000000"/>
                              </a:solidFill>
                              <a:effectLst/>
                              <a:latin typeface="+mn-lt"/>
                            </a:rPr>
                            <a:t>3.11530856</a:t>
                          </a:r>
                        </a:p>
                      </a:txBody>
                      <a:tcPr marL="9525" marR="9525" marT="9525" marB="0" anchor="ctr"/>
                    </a:tc>
                    <a:extLst>
                      <a:ext uri="{0D108BD9-81ED-4DB2-BD59-A6C34878D82A}">
                        <a16:rowId xmlns:a16="http://schemas.microsoft.com/office/drawing/2014/main" val="10007"/>
                      </a:ext>
                    </a:extLst>
                  </a:tr>
                  <a:tr h="263555">
                    <a:tc>
                      <a:txBody>
                        <a:bodyPr/>
                        <a:lstStyle/>
                        <a:p>
                          <a:pPr algn="ctr" fontAlgn="b"/>
                          <a:r>
                            <a:rPr lang="en-ID" sz="900" b="1" i="0" u="none" strike="noStrike">
                              <a:solidFill>
                                <a:schemeClr val="bg1"/>
                              </a:solidFill>
                              <a:effectLst/>
                              <a:latin typeface="+mn-lt"/>
                            </a:rPr>
                            <a:t>15</a:t>
                          </a:r>
                        </a:p>
                      </a:txBody>
                      <a:tcPr marL="9525" marR="9525" marT="9525" marB="0" anchor="ctr"/>
                    </a:tc>
                    <a:tc>
                      <a:txBody>
                        <a:bodyPr/>
                        <a:lstStyle/>
                        <a:p>
                          <a:pPr algn="ctr" fontAlgn="b"/>
                          <a:r>
                            <a:rPr lang="en-ID" sz="900" b="0" i="0" u="none" strike="noStrike">
                              <a:solidFill>
                                <a:srgbClr val="000000"/>
                              </a:solidFill>
                              <a:effectLst/>
                              <a:latin typeface="+mn-lt"/>
                            </a:rPr>
                            <a:t>0.10</a:t>
                          </a:r>
                        </a:p>
                      </a:txBody>
                      <a:tcPr marL="9525" marR="9525" marT="9525" marB="0" anchor="ctr"/>
                    </a:tc>
                    <a:tc>
                      <a:txBody>
                        <a:bodyPr/>
                        <a:lstStyle/>
                        <a:p>
                          <a:pPr algn="ctr" fontAlgn="b"/>
                          <a:r>
                            <a:rPr lang="en-ID" sz="900" b="1" i="0" u="none" strike="noStrike">
                              <a:solidFill>
                                <a:srgbClr val="000000"/>
                              </a:solidFill>
                              <a:effectLst/>
                              <a:latin typeface="+mn-lt"/>
                            </a:rPr>
                            <a:t>0.0000</a:t>
                          </a:r>
                        </a:p>
                      </a:txBody>
                      <a:tcPr marL="9525" marR="9525" marT="9525" marB="0" anchor="ctr"/>
                    </a:tc>
                    <a:tc>
                      <a:txBody>
                        <a:bodyPr/>
                        <a:lstStyle/>
                        <a:p>
                          <a:pPr algn="ctr" fontAlgn="b"/>
                          <a:r>
                            <a:rPr lang="en-ID" sz="900" b="1" i="0" u="none" strike="noStrike">
                              <a:solidFill>
                                <a:srgbClr val="000000"/>
                              </a:solidFill>
                              <a:effectLst/>
                              <a:latin typeface="+mn-lt"/>
                            </a:rPr>
                            <a:t>0.0000</a:t>
                          </a:r>
                        </a:p>
                      </a:txBody>
                      <a:tcPr marL="9525" marR="9525" marT="9525" marB="0" anchor="ctr"/>
                    </a:tc>
                    <a:tc>
                      <a:txBody>
                        <a:bodyPr/>
                        <a:lstStyle/>
                        <a:p>
                          <a:pPr algn="ctr" fontAlgn="b"/>
                          <a:r>
                            <a:rPr lang="en-ID" sz="900" b="1" i="0" u="none" strike="noStrike">
                              <a:solidFill>
                                <a:srgbClr val="000000"/>
                              </a:solidFill>
                              <a:effectLst/>
                              <a:latin typeface="+mn-lt"/>
                            </a:rPr>
                            <a:t>0.2421</a:t>
                          </a:r>
                        </a:p>
                      </a:txBody>
                      <a:tcPr marL="9525" marR="9525" marT="9525" marB="0" anchor="ctr"/>
                    </a:tc>
                    <a:tc>
                      <a:txBody>
                        <a:bodyPr/>
                        <a:lstStyle/>
                        <a:p>
                          <a:pPr algn="ctr" fontAlgn="b"/>
                          <a:r>
                            <a:rPr lang="en-ID" sz="900" b="1" i="0" u="none" strike="noStrike">
                              <a:solidFill>
                                <a:srgbClr val="000000"/>
                              </a:solidFill>
                              <a:effectLst/>
                              <a:latin typeface="+mn-lt"/>
                            </a:rPr>
                            <a:t>0.4123</a:t>
                          </a:r>
                        </a:p>
                      </a:txBody>
                      <a:tcPr marL="9525" marR="9525" marT="9525" marB="0" anchor="ctr"/>
                    </a:tc>
                    <a:tc>
                      <a:txBody>
                        <a:bodyPr/>
                        <a:lstStyle/>
                        <a:p>
                          <a:pPr algn="ctr" fontAlgn="b"/>
                          <a:r>
                            <a:rPr lang="en-ID" sz="900" b="1" i="0" u="none" strike="noStrike">
                              <a:solidFill>
                                <a:srgbClr val="000000"/>
                              </a:solidFill>
                              <a:effectLst/>
                              <a:latin typeface="+mn-lt"/>
                            </a:rPr>
                            <a:t>0.3456</a:t>
                          </a:r>
                        </a:p>
                      </a:txBody>
                      <a:tcPr marL="9525" marR="9525" marT="9525" marB="0" anchor="ctr"/>
                    </a:tc>
                    <a:tc>
                      <a:txBody>
                        <a:bodyPr/>
                        <a:lstStyle/>
                        <a:p>
                          <a:pPr algn="ctr" fontAlgn="b"/>
                          <a:r>
                            <a:rPr lang="en-ID" sz="900" b="1" i="0" u="none" strike="noStrike">
                              <a:solidFill>
                                <a:srgbClr val="000000"/>
                              </a:solidFill>
                              <a:effectLst/>
                              <a:latin typeface="+mn-lt"/>
                            </a:rPr>
                            <a:t>1</a:t>
                          </a:r>
                        </a:p>
                      </a:txBody>
                      <a:tcPr marL="9525" marR="9525" marT="9525" marB="0" anchor="ctr"/>
                    </a:tc>
                    <a:tc>
                      <a:txBody>
                        <a:bodyPr/>
                        <a:lstStyle/>
                        <a:p>
                          <a:pPr algn="ctr" fontAlgn="b"/>
                          <a:r>
                            <a:rPr lang="en-ID" sz="900" b="1" i="0" u="none" strike="noStrike">
                              <a:solidFill>
                                <a:srgbClr val="000000"/>
                              </a:solidFill>
                              <a:effectLst/>
                              <a:latin typeface="+mn-lt"/>
                            </a:rPr>
                            <a:t>0.00224521</a:t>
                          </a:r>
                        </a:p>
                      </a:txBody>
                      <a:tcPr marL="9525" marR="9525" marT="9525" marB="0" anchor="ctr"/>
                    </a:tc>
                    <a:tc>
                      <a:txBody>
                        <a:bodyPr/>
                        <a:lstStyle/>
                        <a:p>
                          <a:pPr algn="ctr" fontAlgn="b"/>
                          <a:r>
                            <a:rPr lang="en-ID" sz="900" b="1" i="0" u="none" strike="noStrike">
                              <a:solidFill>
                                <a:srgbClr val="000000"/>
                              </a:solidFill>
                              <a:effectLst/>
                              <a:latin typeface="+mn-lt"/>
                            </a:rPr>
                            <a:t>0.00071573</a:t>
                          </a:r>
                        </a:p>
                      </a:txBody>
                      <a:tcPr marL="9525" marR="9525" marT="9525" marB="0" anchor="ctr"/>
                    </a:tc>
                    <a:tc>
                      <a:txBody>
                        <a:bodyPr/>
                        <a:lstStyle/>
                        <a:p>
                          <a:pPr algn="ctr" fontAlgn="b"/>
                          <a:r>
                            <a:rPr lang="en-ID" sz="900" b="1" i="0" u="none" strike="noStrike">
                              <a:solidFill>
                                <a:srgbClr val="000000"/>
                              </a:solidFill>
                              <a:effectLst/>
                              <a:latin typeface="+mn-lt"/>
                            </a:rPr>
                            <a:t>3.13694833</a:t>
                          </a:r>
                        </a:p>
                      </a:txBody>
                      <a:tcPr marL="9525" marR="9525" marT="9525" marB="0" anchor="ctr"/>
                    </a:tc>
                    <a:extLst>
                      <a:ext uri="{0D108BD9-81ED-4DB2-BD59-A6C34878D82A}">
                        <a16:rowId xmlns:a16="http://schemas.microsoft.com/office/drawing/2014/main" val="10008"/>
                      </a:ext>
                    </a:extLst>
                  </a:tr>
                  <a:tr h="263555">
                    <a:tc>
                      <a:txBody>
                        <a:bodyPr/>
                        <a:lstStyle/>
                        <a:p>
                          <a:pPr algn="ctr" fontAlgn="b"/>
                          <a:r>
                            <a:rPr lang="en-ID" sz="900" b="1" i="0" u="none" strike="noStrike">
                              <a:solidFill>
                                <a:schemeClr val="bg1"/>
                              </a:solidFill>
                              <a:effectLst/>
                              <a:latin typeface="+mn-lt"/>
                            </a:rPr>
                            <a:t>16</a:t>
                          </a:r>
                        </a:p>
                      </a:txBody>
                      <a:tcPr marL="9525" marR="9525" marT="9525" marB="0" anchor="ctr"/>
                    </a:tc>
                    <a:tc>
                      <a:txBody>
                        <a:bodyPr/>
                        <a:lstStyle/>
                        <a:p>
                          <a:pPr algn="ctr" fontAlgn="b"/>
                          <a:r>
                            <a:rPr lang="en-ID" sz="900" b="0" i="0" u="none" strike="noStrike" dirty="0">
                              <a:solidFill>
                                <a:srgbClr val="000000"/>
                              </a:solidFill>
                              <a:effectLst/>
                              <a:latin typeface="+mn-lt"/>
                            </a:rPr>
                            <a:t>0.16</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0.2037</a:t>
                          </a:r>
                        </a:p>
                      </a:txBody>
                      <a:tcPr marL="9525" marR="9525" marT="9525" marB="0" anchor="ctr"/>
                    </a:tc>
                    <a:tc>
                      <a:txBody>
                        <a:bodyPr/>
                        <a:lstStyle/>
                        <a:p>
                          <a:pPr algn="ctr" fontAlgn="b"/>
                          <a:r>
                            <a:rPr lang="en-ID" sz="900" b="0" i="0" u="none" strike="noStrike">
                              <a:solidFill>
                                <a:srgbClr val="000000"/>
                              </a:solidFill>
                              <a:effectLst/>
                              <a:latin typeface="+mn-lt"/>
                            </a:rPr>
                            <a:t>0.4489</a:t>
                          </a:r>
                        </a:p>
                      </a:txBody>
                      <a:tcPr marL="9525" marR="9525" marT="9525" marB="0" anchor="ctr"/>
                    </a:tc>
                    <a:tc>
                      <a:txBody>
                        <a:bodyPr/>
                        <a:lstStyle/>
                        <a:p>
                          <a:pPr algn="ctr" fontAlgn="b"/>
                          <a:r>
                            <a:rPr lang="en-ID" sz="900" b="0" i="0" u="none" strike="noStrike">
                              <a:solidFill>
                                <a:srgbClr val="000000"/>
                              </a:solidFill>
                              <a:effectLst/>
                              <a:latin typeface="+mn-lt"/>
                            </a:rPr>
                            <a:t>0.3473</a:t>
                          </a:r>
                        </a:p>
                      </a:txBody>
                      <a:tcPr marL="9525" marR="9525" marT="9525" marB="0" anchor="ctr"/>
                    </a:tc>
                    <a:tc>
                      <a:txBody>
                        <a:bodyPr/>
                        <a:lstStyle/>
                        <a:p>
                          <a:pPr algn="ctr" fontAlgn="b"/>
                          <a:r>
                            <a:rPr lang="en-ID" sz="900" b="0" i="0" u="none" strike="noStrike">
                              <a:solidFill>
                                <a:srgbClr val="000000"/>
                              </a:solidFill>
                              <a:effectLst/>
                              <a:latin typeface="+mn-lt"/>
                            </a:rPr>
                            <a:t>1</a:t>
                          </a:r>
                        </a:p>
                      </a:txBody>
                      <a:tcPr marL="9525" marR="9525" marT="9525" marB="0" anchor="ctr"/>
                    </a:tc>
                    <a:tc>
                      <a:txBody>
                        <a:bodyPr/>
                        <a:lstStyle/>
                        <a:p>
                          <a:pPr algn="ctr" fontAlgn="b"/>
                          <a:r>
                            <a:rPr lang="en-ID" sz="900" b="0" i="0" u="none" strike="noStrike">
                              <a:solidFill>
                                <a:srgbClr val="000000"/>
                              </a:solidFill>
                              <a:effectLst/>
                              <a:latin typeface="+mn-lt"/>
                            </a:rPr>
                            <a:t>0.00241793</a:t>
                          </a:r>
                        </a:p>
                      </a:txBody>
                      <a:tcPr marL="9525" marR="9525" marT="9525" marB="0" anchor="ctr"/>
                    </a:tc>
                    <a:tc>
                      <a:txBody>
                        <a:bodyPr/>
                        <a:lstStyle/>
                        <a:p>
                          <a:pPr algn="ctr" fontAlgn="b"/>
                          <a:r>
                            <a:rPr lang="en-ID" sz="900" b="0" i="0" u="none" strike="noStrike">
                              <a:solidFill>
                                <a:srgbClr val="000000"/>
                              </a:solidFill>
                              <a:effectLst/>
                              <a:latin typeface="+mn-lt"/>
                            </a:rPr>
                            <a:t>0.00077089</a:t>
                          </a:r>
                        </a:p>
                      </a:txBody>
                      <a:tcPr marL="9525" marR="9525" marT="9525" marB="0" anchor="ctr"/>
                    </a:tc>
                    <a:tc>
                      <a:txBody>
                        <a:bodyPr/>
                        <a:lstStyle/>
                        <a:p>
                          <a:pPr algn="ctr" fontAlgn="b"/>
                          <a:r>
                            <a:rPr lang="en-ID" sz="900" b="0" i="0" u="none" strike="noStrike">
                              <a:solidFill>
                                <a:srgbClr val="000000"/>
                              </a:solidFill>
                              <a:effectLst/>
                              <a:latin typeface="+mn-lt"/>
                            </a:rPr>
                            <a:t>3.13655431</a:t>
                          </a:r>
                        </a:p>
                      </a:txBody>
                      <a:tcPr marL="9525" marR="9525" marT="9525" marB="0" anchor="ctr"/>
                    </a:tc>
                    <a:extLst>
                      <a:ext uri="{0D108BD9-81ED-4DB2-BD59-A6C34878D82A}">
                        <a16:rowId xmlns:a16="http://schemas.microsoft.com/office/drawing/2014/main" val="10009"/>
                      </a:ext>
                    </a:extLst>
                  </a:tr>
                  <a:tr h="263555">
                    <a:tc>
                      <a:txBody>
                        <a:bodyPr/>
                        <a:lstStyle/>
                        <a:p>
                          <a:pPr algn="ctr" fontAlgn="b"/>
                          <a:r>
                            <a:rPr lang="en-ID" sz="900" b="1" i="0" u="none" strike="noStrike" dirty="0">
                              <a:solidFill>
                                <a:schemeClr val="bg1"/>
                              </a:solidFill>
                              <a:effectLst/>
                              <a:latin typeface="+mn-lt"/>
                            </a:rPr>
                            <a:t>17</a:t>
                          </a:r>
                        </a:p>
                      </a:txBody>
                      <a:tcPr marL="9525" marR="9525" marT="9525" marB="0" anchor="ctr"/>
                    </a:tc>
                    <a:tc>
                      <a:txBody>
                        <a:bodyPr/>
                        <a:lstStyle/>
                        <a:p>
                          <a:pPr algn="ctr" fontAlgn="b"/>
                          <a:r>
                            <a:rPr lang="en-US" sz="900" b="0" i="0" u="none" strike="noStrike" dirty="0">
                              <a:solidFill>
                                <a:srgbClr val="000000"/>
                              </a:solidFill>
                              <a:effectLst/>
                              <a:latin typeface="+mn-lt"/>
                            </a:rPr>
                            <a:t>0.22</a:t>
                          </a:r>
                          <a:endParaRPr lang="en-ID" sz="900" b="0" i="0" u="none" strike="noStrike" dirty="0">
                            <a:solidFill>
                              <a:srgbClr val="000000"/>
                            </a:solidFill>
                            <a:effectLst/>
                            <a:latin typeface="+mn-lt"/>
                          </a:endParaRP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0.1653</a:t>
                          </a:r>
                        </a:p>
                      </a:txBody>
                      <a:tcPr marL="9525" marR="9525" marT="9525" marB="0" anchor="ctr"/>
                    </a:tc>
                    <a:tc>
                      <a:txBody>
                        <a:bodyPr/>
                        <a:lstStyle/>
                        <a:p>
                          <a:pPr algn="ctr" fontAlgn="b"/>
                          <a:r>
                            <a:rPr lang="en-ID" sz="900" b="0" i="0" u="none" strike="noStrike">
                              <a:solidFill>
                                <a:srgbClr val="000000"/>
                              </a:solidFill>
                              <a:effectLst/>
                              <a:latin typeface="+mn-lt"/>
                            </a:rPr>
                            <a:t>0.4855</a:t>
                          </a:r>
                        </a:p>
                      </a:txBody>
                      <a:tcPr marL="9525" marR="9525" marT="9525" marB="0" anchor="ctr"/>
                    </a:tc>
                    <a:tc>
                      <a:txBody>
                        <a:bodyPr/>
                        <a:lstStyle/>
                        <a:p>
                          <a:pPr algn="ctr" fontAlgn="b"/>
                          <a:r>
                            <a:rPr lang="en-ID" sz="900" b="0" i="0" u="none" strike="noStrike">
                              <a:solidFill>
                                <a:srgbClr val="000000"/>
                              </a:solidFill>
                              <a:effectLst/>
                              <a:latin typeface="+mn-lt"/>
                            </a:rPr>
                            <a:t>0.3491</a:t>
                          </a:r>
                        </a:p>
                      </a:txBody>
                      <a:tcPr marL="9525" marR="9525" marT="9525" marB="0" anchor="ctr"/>
                    </a:tc>
                    <a:tc>
                      <a:txBody>
                        <a:bodyPr/>
                        <a:lstStyle/>
                        <a:p>
                          <a:pPr algn="ctr" fontAlgn="b"/>
                          <a:r>
                            <a:rPr lang="en-ID" sz="900" b="0" i="0" u="none" strike="noStrike">
                              <a:solidFill>
                                <a:srgbClr val="000000"/>
                              </a:solidFill>
                              <a:effectLst/>
                              <a:latin typeface="+mn-lt"/>
                            </a:rPr>
                            <a:t>1</a:t>
                          </a:r>
                        </a:p>
                      </a:txBody>
                      <a:tcPr marL="9525" marR="9525" marT="9525" marB="0" anchor="ctr"/>
                    </a:tc>
                    <a:tc>
                      <a:txBody>
                        <a:bodyPr/>
                        <a:lstStyle/>
                        <a:p>
                          <a:pPr algn="ctr" fontAlgn="b"/>
                          <a:r>
                            <a:rPr lang="en-ID" sz="900" b="0" i="0" u="none" strike="noStrike">
                              <a:solidFill>
                                <a:srgbClr val="000000"/>
                              </a:solidFill>
                              <a:effectLst/>
                              <a:latin typeface="+mn-lt"/>
                            </a:rPr>
                            <a:t>0.00259066</a:t>
                          </a:r>
                        </a:p>
                      </a:txBody>
                      <a:tcPr marL="9525" marR="9525" marT="9525" marB="0" anchor="ctr"/>
                    </a:tc>
                    <a:tc>
                      <a:txBody>
                        <a:bodyPr/>
                        <a:lstStyle/>
                        <a:p>
                          <a:pPr algn="ctr" fontAlgn="b"/>
                          <a:r>
                            <a:rPr lang="en-ID" sz="900" b="0" i="0" u="none" strike="noStrike">
                              <a:solidFill>
                                <a:srgbClr val="000000"/>
                              </a:solidFill>
                              <a:effectLst/>
                              <a:latin typeface="+mn-lt"/>
                            </a:rPr>
                            <a:t>0.00083091</a:t>
                          </a:r>
                        </a:p>
                      </a:txBody>
                      <a:tcPr marL="9525" marR="9525" marT="9525" marB="0" anchor="ctr"/>
                    </a:tc>
                    <a:tc>
                      <a:txBody>
                        <a:bodyPr/>
                        <a:lstStyle/>
                        <a:p>
                          <a:pPr algn="ctr" fontAlgn="b"/>
                          <a:r>
                            <a:rPr lang="en-ID" sz="900" b="0" i="0" u="none" strike="noStrike" dirty="0">
                              <a:solidFill>
                                <a:srgbClr val="000000"/>
                              </a:solidFill>
                              <a:effectLst/>
                              <a:latin typeface="+mn-lt"/>
                            </a:rPr>
                            <a:t>3.11783579</a:t>
                          </a:r>
                        </a:p>
                      </a:txBody>
                      <a:tcPr marL="9525" marR="9525" marT="9525" marB="0" anchor="ctr"/>
                    </a:tc>
                    <a:extLst>
                      <a:ext uri="{0D108BD9-81ED-4DB2-BD59-A6C34878D82A}">
                        <a16:rowId xmlns:a16="http://schemas.microsoft.com/office/drawing/2014/main" val="10010"/>
                      </a:ext>
                    </a:extLst>
                  </a:tr>
                  <a:tr h="263555">
                    <a:tc>
                      <a:txBody>
                        <a:bodyPr/>
                        <a:lstStyle/>
                        <a:p>
                          <a:pPr algn="ctr"/>
                          <a:r>
                            <a:rPr lang="en-US" sz="900" b="1" dirty="0">
                              <a:latin typeface="+mn-lt"/>
                            </a:rPr>
                            <a:t>:</a:t>
                          </a:r>
                        </a:p>
                      </a:txBody>
                      <a:tcPr marL="20116" marR="20116" marT="0" marB="0" anchor="ctr"/>
                    </a:tc>
                    <a:tc>
                      <a:txBody>
                        <a:bodyPr/>
                        <a:lstStyle/>
                        <a:p>
                          <a:pPr algn="ctr" fontAlgn="b"/>
                          <a:r>
                            <a:rPr lang="en-US" sz="900" b="0" i="0" u="none" strike="noStrike" dirty="0">
                              <a:solidFill>
                                <a:srgbClr val="000000"/>
                              </a:solidFill>
                              <a:effectLst/>
                              <a:latin typeface="+mn-lt"/>
                            </a:rPr>
                            <a:t>:</a:t>
                          </a:r>
                          <a:endParaRPr lang="en-ID" sz="900" b="0" i="0" u="none" strike="noStrike" dirty="0">
                            <a:solidFill>
                              <a:srgbClr val="000000"/>
                            </a:solidFill>
                            <a:effectLst/>
                            <a:latin typeface="+mn-lt"/>
                          </a:endParaRPr>
                        </a:p>
                      </a:txBody>
                      <a:tcPr marL="9525" marR="9525" marT="9525"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20116" marR="20116" marT="0" marB="0" anchor="ctr"/>
                    </a:tc>
                    <a:extLst>
                      <a:ext uri="{0D108BD9-81ED-4DB2-BD59-A6C34878D82A}">
                        <a16:rowId xmlns:a16="http://schemas.microsoft.com/office/drawing/2014/main" val="10026"/>
                      </a:ext>
                    </a:extLst>
                  </a:tr>
                  <a:tr h="263555">
                    <a:tc>
                      <a:txBody>
                        <a:bodyPr/>
                        <a:lstStyle/>
                        <a:p>
                          <a:pPr algn="ctr"/>
                          <a:r>
                            <a:rPr lang="en-US" sz="900" b="1" dirty="0">
                              <a:latin typeface="+mn-lt"/>
                            </a:rPr>
                            <a:t>27</a:t>
                          </a:r>
                        </a:p>
                      </a:txBody>
                      <a:tcPr marL="20116" marR="20116" marT="0" marB="0" anchor="ctr"/>
                    </a:tc>
                    <a:tc>
                      <a:txBody>
                        <a:bodyPr/>
                        <a:lstStyle/>
                        <a:p>
                          <a:pPr algn="ctr" fontAlgn="b"/>
                          <a:r>
                            <a:rPr lang="en-ID" sz="900" b="0" i="0" u="none" strike="noStrike" dirty="0">
                              <a:solidFill>
                                <a:srgbClr val="000000"/>
                              </a:solidFill>
                              <a:effectLst/>
                              <a:latin typeface="+mn-lt"/>
                            </a:rPr>
                            <a:t>1.31</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0.8769</a:t>
                          </a:r>
                        </a:p>
                      </a:txBody>
                      <a:tcPr marL="9525" marR="9525" marT="9525" marB="0" anchor="ctr"/>
                    </a:tc>
                    <a:tc>
                      <a:txBody>
                        <a:bodyPr/>
                        <a:lstStyle/>
                        <a:p>
                          <a:pPr algn="ctr" fontAlgn="b"/>
                          <a:r>
                            <a:rPr lang="en-ID" sz="900" b="0" i="0" u="none" strike="noStrike">
                              <a:solidFill>
                                <a:srgbClr val="000000"/>
                              </a:solidFill>
                              <a:effectLst/>
                              <a:latin typeface="+mn-lt"/>
                            </a:rPr>
                            <a:t>0.1231</a:t>
                          </a:r>
                        </a:p>
                      </a:txBody>
                      <a:tcPr marL="9525" marR="9525" marT="9525" marB="0" anchor="ctr"/>
                    </a:tc>
                    <a:tc>
                      <a:txBody>
                        <a:bodyPr/>
                        <a:lstStyle/>
                        <a:p>
                          <a:pPr algn="ctr" fontAlgn="b"/>
                          <a:r>
                            <a:rPr lang="en-ID" sz="900" b="0" i="0" u="none" strike="noStrike">
                              <a:solidFill>
                                <a:srgbClr val="000000"/>
                              </a:solidFill>
                              <a:effectLst/>
                              <a:latin typeface="+mn-lt"/>
                            </a:rPr>
                            <a:t>1</a:t>
                          </a:r>
                        </a:p>
                      </a:txBody>
                      <a:tcPr marL="9525" marR="9525" marT="9525" marB="0" anchor="ctr"/>
                    </a:tc>
                    <a:tc>
                      <a:txBody>
                        <a:bodyPr/>
                        <a:lstStyle/>
                        <a:p>
                          <a:pPr algn="ctr" fontAlgn="b"/>
                          <a:r>
                            <a:rPr lang="en-ID" sz="900" b="0" i="0" u="none" strike="noStrike">
                              <a:solidFill>
                                <a:srgbClr val="000000"/>
                              </a:solidFill>
                              <a:effectLst/>
                              <a:latin typeface="+mn-lt"/>
                            </a:rPr>
                            <a:t>0.00431788</a:t>
                          </a:r>
                        </a:p>
                      </a:txBody>
                      <a:tcPr marL="9525" marR="9525" marT="9525" marB="0" anchor="ctr"/>
                    </a:tc>
                    <a:tc>
                      <a:txBody>
                        <a:bodyPr/>
                        <a:lstStyle/>
                        <a:p>
                          <a:pPr algn="ctr" fontAlgn="b"/>
                          <a:r>
                            <a:rPr lang="en-ID" sz="900" b="0" i="0" u="none" strike="noStrike">
                              <a:solidFill>
                                <a:srgbClr val="000000"/>
                              </a:solidFill>
                              <a:effectLst/>
                              <a:latin typeface="+mn-lt"/>
                            </a:rPr>
                            <a:t>0.00174614</a:t>
                          </a:r>
                        </a:p>
                      </a:txBody>
                      <a:tcPr marL="9525" marR="9525" marT="9525" marB="0" anchor="ctr"/>
                    </a:tc>
                    <a:tc>
                      <a:txBody>
                        <a:bodyPr/>
                        <a:lstStyle/>
                        <a:p>
                          <a:pPr algn="ctr" fontAlgn="b"/>
                          <a:r>
                            <a:rPr lang="en-ID" sz="900" b="0" i="0" u="none" strike="noStrike">
                              <a:solidFill>
                                <a:srgbClr val="000000"/>
                              </a:solidFill>
                              <a:effectLst/>
                              <a:latin typeface="+mn-lt"/>
                            </a:rPr>
                            <a:t>2.47280908</a:t>
                          </a:r>
                        </a:p>
                      </a:txBody>
                      <a:tcPr marL="9525" marR="9525" marT="9525" marB="0" anchor="ctr"/>
                    </a:tc>
                    <a:extLst>
                      <a:ext uri="{0D108BD9-81ED-4DB2-BD59-A6C34878D82A}">
                        <a16:rowId xmlns:a16="http://schemas.microsoft.com/office/drawing/2014/main" val="10027"/>
                      </a:ext>
                    </a:extLst>
                  </a:tr>
                  <a:tr h="263555">
                    <a:tc>
                      <a:txBody>
                        <a:bodyPr/>
                        <a:lstStyle/>
                        <a:p>
                          <a:pPr algn="ctr"/>
                          <a:r>
                            <a:rPr lang="en-US" sz="900" b="1" dirty="0">
                              <a:latin typeface="+mn-lt"/>
                            </a:rPr>
                            <a:t>28</a:t>
                          </a:r>
                        </a:p>
                      </a:txBody>
                      <a:tcPr marL="20116" marR="20116" marT="0" marB="0" anchor="ctr"/>
                    </a:tc>
                    <a:tc>
                      <a:txBody>
                        <a:bodyPr/>
                        <a:lstStyle/>
                        <a:p>
                          <a:pPr algn="ctr" fontAlgn="b"/>
                          <a:r>
                            <a:rPr lang="en-ID" sz="900" b="0" i="0" u="none" strike="noStrike" dirty="0">
                              <a:solidFill>
                                <a:srgbClr val="000000"/>
                              </a:solidFill>
                              <a:effectLst/>
                              <a:latin typeface="+mn-lt"/>
                            </a:rPr>
                            <a:t>1.37</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0.9179</a:t>
                          </a:r>
                        </a:p>
                      </a:txBody>
                      <a:tcPr marL="9525" marR="9525" marT="9525" marB="0" anchor="ctr"/>
                    </a:tc>
                    <a:tc>
                      <a:txBody>
                        <a:bodyPr/>
                        <a:lstStyle/>
                        <a:p>
                          <a:pPr algn="ctr" fontAlgn="b"/>
                          <a:r>
                            <a:rPr lang="en-ID" sz="900" b="0" i="0" u="none" strike="noStrike">
                              <a:solidFill>
                                <a:srgbClr val="000000"/>
                              </a:solidFill>
                              <a:effectLst/>
                              <a:latin typeface="+mn-lt"/>
                            </a:rPr>
                            <a:t>0.0821</a:t>
                          </a:r>
                        </a:p>
                      </a:txBody>
                      <a:tcPr marL="9525" marR="9525" marT="9525" marB="0" anchor="ctr"/>
                    </a:tc>
                    <a:tc>
                      <a:txBody>
                        <a:bodyPr/>
                        <a:lstStyle/>
                        <a:p>
                          <a:pPr algn="ctr" fontAlgn="b"/>
                          <a:r>
                            <a:rPr lang="en-ID" sz="900" b="0" i="0" u="none" strike="noStrike">
                              <a:solidFill>
                                <a:srgbClr val="000000"/>
                              </a:solidFill>
                              <a:effectLst/>
                              <a:latin typeface="+mn-lt"/>
                            </a:rPr>
                            <a:t>1</a:t>
                          </a:r>
                        </a:p>
                      </a:txBody>
                      <a:tcPr marL="9525" marR="9525" marT="9525" marB="0" anchor="ctr"/>
                    </a:tc>
                    <a:tc>
                      <a:txBody>
                        <a:bodyPr/>
                        <a:lstStyle/>
                        <a:p>
                          <a:pPr algn="ctr" fontAlgn="b"/>
                          <a:r>
                            <a:rPr lang="en-ID" sz="900" b="0" i="0" u="none" strike="noStrike">
                              <a:solidFill>
                                <a:srgbClr val="000000"/>
                              </a:solidFill>
                              <a:effectLst/>
                              <a:latin typeface="+mn-lt"/>
                            </a:rPr>
                            <a:t>0.00449060</a:t>
                          </a:r>
                        </a:p>
                      </a:txBody>
                      <a:tcPr marL="9525" marR="9525" marT="9525" marB="0" anchor="ctr"/>
                    </a:tc>
                    <a:tc>
                      <a:txBody>
                        <a:bodyPr/>
                        <a:lstStyle/>
                        <a:p>
                          <a:pPr algn="ctr" fontAlgn="b"/>
                          <a:r>
                            <a:rPr lang="en-ID" sz="900" b="0" i="0" u="none" strike="noStrike">
                              <a:solidFill>
                                <a:srgbClr val="000000"/>
                              </a:solidFill>
                              <a:effectLst/>
                              <a:latin typeface="+mn-lt"/>
                            </a:rPr>
                            <a:t>0.00187777</a:t>
                          </a:r>
                        </a:p>
                      </a:txBody>
                      <a:tcPr marL="9525" marR="9525" marT="9525" marB="0" anchor="ctr"/>
                    </a:tc>
                    <a:tc>
                      <a:txBody>
                        <a:bodyPr/>
                        <a:lstStyle/>
                        <a:p>
                          <a:pPr algn="ctr" fontAlgn="b"/>
                          <a:r>
                            <a:rPr lang="en-ID" sz="900" b="0" i="0" u="none" strike="noStrike">
                              <a:solidFill>
                                <a:srgbClr val="000000"/>
                              </a:solidFill>
                              <a:effectLst/>
                              <a:latin typeface="+mn-lt"/>
                            </a:rPr>
                            <a:t>2.39145912</a:t>
                          </a:r>
                        </a:p>
                      </a:txBody>
                      <a:tcPr marL="9525" marR="9525" marT="9525" marB="0" anchor="ctr"/>
                    </a:tc>
                    <a:extLst>
                      <a:ext uri="{0D108BD9-81ED-4DB2-BD59-A6C34878D82A}">
                        <a16:rowId xmlns:a16="http://schemas.microsoft.com/office/drawing/2014/main" val="10028"/>
                      </a:ext>
                    </a:extLst>
                  </a:tr>
                  <a:tr h="263555">
                    <a:tc>
                      <a:txBody>
                        <a:bodyPr/>
                        <a:lstStyle/>
                        <a:p>
                          <a:pPr algn="ctr"/>
                          <a:r>
                            <a:rPr lang="en-US" sz="900" b="1" dirty="0">
                              <a:latin typeface="+mn-lt"/>
                            </a:rPr>
                            <a:t>29</a:t>
                          </a:r>
                        </a:p>
                      </a:txBody>
                      <a:tcPr marL="20116" marR="20116" marT="0" marB="0" anchor="ctr"/>
                    </a:tc>
                    <a:tc>
                      <a:txBody>
                        <a:bodyPr/>
                        <a:lstStyle/>
                        <a:p>
                          <a:pPr algn="ctr" fontAlgn="b"/>
                          <a:r>
                            <a:rPr lang="en-ID" sz="900" b="0" i="0" u="none" strike="noStrike" dirty="0">
                              <a:solidFill>
                                <a:srgbClr val="000000"/>
                              </a:solidFill>
                              <a:effectLst/>
                              <a:latin typeface="+mn-lt"/>
                            </a:rPr>
                            <a:t>1.43</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0.9590</a:t>
                          </a:r>
                        </a:p>
                      </a:txBody>
                      <a:tcPr marL="9525" marR="9525" marT="9525" marB="0" anchor="ctr"/>
                    </a:tc>
                    <a:tc>
                      <a:txBody>
                        <a:bodyPr/>
                        <a:lstStyle/>
                        <a:p>
                          <a:pPr algn="ctr" fontAlgn="b"/>
                          <a:r>
                            <a:rPr lang="en-ID" sz="900" b="0" i="0" u="none" strike="noStrike">
                              <a:solidFill>
                                <a:srgbClr val="000000"/>
                              </a:solidFill>
                              <a:effectLst/>
                              <a:latin typeface="+mn-lt"/>
                            </a:rPr>
                            <a:t>0.0410</a:t>
                          </a:r>
                        </a:p>
                      </a:txBody>
                      <a:tcPr marL="9525" marR="9525" marT="9525" marB="0" anchor="ctr"/>
                    </a:tc>
                    <a:tc>
                      <a:txBody>
                        <a:bodyPr/>
                        <a:lstStyle/>
                        <a:p>
                          <a:pPr algn="ctr" fontAlgn="b"/>
                          <a:r>
                            <a:rPr lang="en-ID" sz="900" b="0" i="0" u="none" strike="noStrike">
                              <a:solidFill>
                                <a:srgbClr val="000000"/>
                              </a:solidFill>
                              <a:effectLst/>
                              <a:latin typeface="+mn-lt"/>
                            </a:rPr>
                            <a:t>1</a:t>
                          </a:r>
                        </a:p>
                      </a:txBody>
                      <a:tcPr marL="9525" marR="9525" marT="9525" marB="0" anchor="ctr"/>
                    </a:tc>
                    <a:tc>
                      <a:txBody>
                        <a:bodyPr/>
                        <a:lstStyle/>
                        <a:p>
                          <a:pPr algn="ctr" fontAlgn="b"/>
                          <a:r>
                            <a:rPr lang="en-ID" sz="900" b="0" i="0" u="none" strike="noStrike">
                              <a:solidFill>
                                <a:srgbClr val="000000"/>
                              </a:solidFill>
                              <a:effectLst/>
                              <a:latin typeface="+mn-lt"/>
                            </a:rPr>
                            <a:t>0.00466332</a:t>
                          </a:r>
                        </a:p>
                      </a:txBody>
                      <a:tcPr marL="9525" marR="9525" marT="9525" marB="0" anchor="ctr"/>
                    </a:tc>
                    <a:tc>
                      <a:txBody>
                        <a:bodyPr/>
                        <a:lstStyle/>
                        <a:p>
                          <a:pPr algn="ctr" fontAlgn="b"/>
                          <a:r>
                            <a:rPr lang="en-ID" sz="900" b="0" i="0" u="none" strike="noStrike">
                              <a:solidFill>
                                <a:srgbClr val="000000"/>
                              </a:solidFill>
                              <a:effectLst/>
                              <a:latin typeface="+mn-lt"/>
                            </a:rPr>
                            <a:t>0.00201717</a:t>
                          </a:r>
                        </a:p>
                      </a:txBody>
                      <a:tcPr marL="9525" marR="9525" marT="9525" marB="0" anchor="ctr"/>
                    </a:tc>
                    <a:tc>
                      <a:txBody>
                        <a:bodyPr/>
                        <a:lstStyle/>
                        <a:p>
                          <a:pPr algn="ctr" fontAlgn="b"/>
                          <a:r>
                            <a:rPr lang="en-ID" sz="900" b="0" i="0" u="none" strike="noStrike">
                              <a:solidFill>
                                <a:srgbClr val="000000"/>
                              </a:solidFill>
                              <a:effectLst/>
                              <a:latin typeface="+mn-lt"/>
                            </a:rPr>
                            <a:t>2.31181225</a:t>
                          </a:r>
                        </a:p>
                      </a:txBody>
                      <a:tcPr marL="9525" marR="9525" marT="9525" marB="0" anchor="ctr"/>
                    </a:tc>
                    <a:extLst>
                      <a:ext uri="{0D108BD9-81ED-4DB2-BD59-A6C34878D82A}">
                        <a16:rowId xmlns:a16="http://schemas.microsoft.com/office/drawing/2014/main" val="10029"/>
                      </a:ext>
                    </a:extLst>
                  </a:tr>
                  <a:tr h="263555">
                    <a:tc>
                      <a:txBody>
                        <a:bodyPr/>
                        <a:lstStyle/>
                        <a:p>
                          <a:pPr marL="0" marR="0" algn="ctr">
                            <a:lnSpc>
                              <a:spcPct val="107000"/>
                            </a:lnSpc>
                            <a:spcBef>
                              <a:spcPts val="0"/>
                            </a:spcBef>
                            <a:spcAft>
                              <a:spcPts val="0"/>
                            </a:spcAft>
                          </a:pPr>
                          <a:r>
                            <a:rPr lang="en-US" sz="900" b="1" dirty="0">
                              <a:effectLst/>
                              <a:latin typeface="+mn-lt"/>
                              <a:ea typeface="Times New Roman" panose="02020603050405020304" pitchFamily="18" charset="0"/>
                            </a:rPr>
                            <a:t>30</a:t>
                          </a:r>
                        </a:p>
                      </a:txBody>
                      <a:tcPr marL="20116" marR="20116" marT="0" marB="0" anchor="ctr"/>
                    </a:tc>
                    <a:tc>
                      <a:txBody>
                        <a:bodyPr/>
                        <a:lstStyle/>
                        <a:p>
                          <a:pPr algn="ctr" fontAlgn="b"/>
                          <a:r>
                            <a:rPr lang="en-ID" sz="900" b="0" i="0" u="none" strike="noStrike" dirty="0">
                              <a:solidFill>
                                <a:srgbClr val="000000"/>
                              </a:solidFill>
                              <a:effectLst/>
                              <a:latin typeface="+mn-lt"/>
                            </a:rPr>
                            <a:t>NA</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1.0000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1</a:t>
                          </a:r>
                        </a:p>
                      </a:txBody>
                      <a:tcPr marL="9525" marR="9525" marT="9525" marB="0" anchor="ctr"/>
                    </a:tc>
                    <a:tc>
                      <a:txBody>
                        <a:bodyPr/>
                        <a:lstStyle/>
                        <a:p>
                          <a:pPr algn="ctr" fontAlgn="b"/>
                          <a:r>
                            <a:rPr lang="en-ID" sz="900" b="0" i="0" u="none" strike="noStrike">
                              <a:solidFill>
                                <a:srgbClr val="000000"/>
                              </a:solidFill>
                              <a:effectLst/>
                              <a:latin typeface="+mn-lt"/>
                            </a:rPr>
                            <a:t>0.00483604</a:t>
                          </a:r>
                        </a:p>
                      </a:txBody>
                      <a:tcPr marL="9525" marR="9525" marT="9525" marB="0" anchor="ctr"/>
                    </a:tc>
                    <a:tc>
                      <a:txBody>
                        <a:bodyPr/>
                        <a:lstStyle/>
                        <a:p>
                          <a:pPr algn="ctr" fontAlgn="b"/>
                          <a:r>
                            <a:rPr lang="en-ID" sz="900" b="0" i="0" u="none" strike="noStrike">
                              <a:solidFill>
                                <a:srgbClr val="000000"/>
                              </a:solidFill>
                              <a:effectLst/>
                              <a:latin typeface="+mn-lt"/>
                            </a:rPr>
                            <a:t>0.00216436</a:t>
                          </a:r>
                        </a:p>
                      </a:txBody>
                      <a:tcPr marL="9525" marR="9525" marT="9525" marB="0" anchor="ctr"/>
                    </a:tc>
                    <a:tc>
                      <a:txBody>
                        <a:bodyPr/>
                        <a:lstStyle/>
                        <a:p>
                          <a:pPr algn="ctr" fontAlgn="b"/>
                          <a:r>
                            <a:rPr lang="en-ID" sz="900" b="0" i="0" u="none" strike="noStrike" dirty="0">
                              <a:solidFill>
                                <a:srgbClr val="000000"/>
                              </a:solidFill>
                              <a:effectLst/>
                              <a:latin typeface="+mn-lt"/>
                            </a:rPr>
                            <a:t>2.23439862</a:t>
                          </a:r>
                        </a:p>
                      </a:txBody>
                      <a:tcPr marL="9525" marR="9525" marT="9525" marB="0" anchor="ctr"/>
                    </a:tc>
                    <a:extLst>
                      <a:ext uri="{0D108BD9-81ED-4DB2-BD59-A6C34878D82A}">
                        <a16:rowId xmlns:a16="http://schemas.microsoft.com/office/drawing/2014/main" val="10030"/>
                      </a:ext>
                    </a:extLst>
                  </a:tr>
                </a:tbl>
              </a:graphicData>
            </a:graphic>
          </p:graphicFrame>
        </mc:Fallback>
      </mc:AlternateContent>
      <p:sp>
        <p:nvSpPr>
          <p:cNvPr id="9" name="TextBox 8"/>
          <p:cNvSpPr txBox="1"/>
          <p:nvPr/>
        </p:nvSpPr>
        <p:spPr>
          <a:xfrm>
            <a:off x="98462" y="2110085"/>
            <a:ext cx="3168352" cy="461665"/>
          </a:xfrm>
          <a:prstGeom prst="rect">
            <a:avLst/>
          </a:prstGeom>
          <a:noFill/>
        </p:spPr>
        <p:txBody>
          <a:bodyPr wrap="square" rtlCol="0">
            <a:spAutoFit/>
          </a:bodyPr>
          <a:lstStyle/>
          <a:p>
            <a:pPr latinLnBrk="0"/>
            <a:r>
              <a:rPr lang="en-US" sz="1200" dirty="0" err="1"/>
              <a:t>Berikut</a:t>
            </a:r>
            <a:r>
              <a:rPr lang="id-ID" sz="1200" dirty="0"/>
              <a:t> hasil penghitungan komposisi bobot</a:t>
            </a:r>
            <a:r>
              <a:rPr lang="en-US" sz="1200" dirty="0"/>
              <a:t> </a:t>
            </a:r>
            <a:r>
              <a:rPr lang="id-ID" sz="1200" dirty="0"/>
              <a:t>portofolio efisien diberikan dalam Tabel </a:t>
            </a:r>
            <a:r>
              <a:rPr lang="en-US" sz="1200" dirty="0"/>
              <a:t>8</a:t>
            </a:r>
          </a:p>
        </p:txBody>
      </p:sp>
      <p:sp>
        <p:nvSpPr>
          <p:cNvPr id="10" name="TextBox 9"/>
          <p:cNvSpPr txBox="1"/>
          <p:nvPr/>
        </p:nvSpPr>
        <p:spPr>
          <a:xfrm>
            <a:off x="97017" y="4720124"/>
            <a:ext cx="9803575" cy="276999"/>
          </a:xfrm>
          <a:prstGeom prst="rect">
            <a:avLst/>
          </a:prstGeom>
          <a:noFill/>
        </p:spPr>
        <p:txBody>
          <a:bodyPr wrap="square" rtlCol="0">
            <a:spAutoFit/>
          </a:bodyPr>
          <a:lstStyle/>
          <a:p>
            <a:pPr latinLnBrk="0"/>
            <a:r>
              <a:rPr lang="id-ID" sz="1200" dirty="0"/>
              <a:t>Tabel </a:t>
            </a:r>
            <a:r>
              <a:rPr lang="en-US" sz="1200" dirty="0"/>
              <a:t>8</a:t>
            </a:r>
            <a:r>
              <a:rPr lang="id-ID" sz="1200" dirty="0"/>
              <a:t>. Proses optimisasi portofolio investasi</a:t>
            </a:r>
            <a:r>
              <a:rPr lang="en-US" sz="1200" dirty="0"/>
              <a:t> </a:t>
            </a:r>
            <a:r>
              <a:rPr lang="id-ID" sz="1200" dirty="0"/>
              <a:t>Mean-Variance tanpa aset bebas risiko </a:t>
            </a:r>
            <a:r>
              <a:rPr lang="en-US" sz="1200" dirty="0"/>
              <a:t>pada </a:t>
            </a:r>
            <a:r>
              <a:rPr lang="en-US" sz="1200" dirty="0" err="1"/>
              <a:t>saham</a:t>
            </a:r>
            <a:r>
              <a:rPr lang="en-US" sz="1200" dirty="0"/>
              <a:t> </a:t>
            </a:r>
            <a:r>
              <a:rPr lang="en-US" sz="1200" dirty="0" err="1"/>
              <a:t>selama</a:t>
            </a:r>
            <a:r>
              <a:rPr lang="en-US" sz="1200" dirty="0"/>
              <a:t> pandemi-Covid-19</a:t>
            </a:r>
          </a:p>
        </p:txBody>
      </p:sp>
      <p:sp>
        <p:nvSpPr>
          <p:cNvPr id="12" name="TextBox 11"/>
          <p:cNvSpPr txBox="1"/>
          <p:nvPr/>
        </p:nvSpPr>
        <p:spPr>
          <a:xfrm>
            <a:off x="97017" y="988778"/>
            <a:ext cx="3169797" cy="830997"/>
          </a:xfrm>
          <a:prstGeom prst="rect">
            <a:avLst/>
          </a:prstGeom>
          <a:noFill/>
        </p:spPr>
        <p:txBody>
          <a:bodyPr wrap="square" rtlCol="0">
            <a:spAutoFit/>
          </a:bodyPr>
          <a:lstStyle/>
          <a:p>
            <a:pPr latinLnBrk="0"/>
            <a:r>
              <a:rPr lang="en-US" sz="1600" b="1" dirty="0"/>
              <a:t>Proses </a:t>
            </a:r>
            <a:r>
              <a:rPr lang="id-ID" sz="1600" b="1" dirty="0"/>
              <a:t>Optimisasi Portofolio Investasi Mean-Variance </a:t>
            </a:r>
            <a:r>
              <a:rPr lang="en-US" sz="1600" b="1" dirty="0"/>
              <a:t>t</a:t>
            </a:r>
            <a:r>
              <a:rPr lang="id-ID" sz="1600" b="1" dirty="0"/>
              <a:t>anp</a:t>
            </a:r>
            <a:r>
              <a:rPr lang="en-US" sz="1600" b="1" dirty="0"/>
              <a:t>a </a:t>
            </a:r>
            <a:r>
              <a:rPr lang="id-ID" sz="1600" b="1" dirty="0"/>
              <a:t>Aset Bebas Risiko</a:t>
            </a:r>
            <a:endParaRPr lang="en-US" sz="1600" dirty="0"/>
          </a:p>
        </p:txBody>
      </p:sp>
      <p:pic>
        <p:nvPicPr>
          <p:cNvPr id="6" name="Picture 5">
            <a:extLst>
              <a:ext uri="{FF2B5EF4-FFF2-40B4-BE49-F238E27FC236}">
                <a16:creationId xmlns:a16="http://schemas.microsoft.com/office/drawing/2014/main" id="{E6AF42A7-28E6-424F-9F44-A1DF11AA0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Tree>
    <p:extLst>
      <p:ext uri="{BB962C8B-B14F-4D97-AF65-F5344CB8AC3E}">
        <p14:creationId xmlns:p14="http://schemas.microsoft.com/office/powerpoint/2010/main" val="416608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87624" y="201447"/>
            <a:ext cx="4752528" cy="584775"/>
          </a:xfrm>
          <a:prstGeom prst="rect">
            <a:avLst/>
          </a:prstGeom>
          <a:noFill/>
        </p:spPr>
        <p:txBody>
          <a:bodyPr wrap="square" rtlCol="0">
            <a:spAutoFit/>
          </a:bodyPr>
          <a:lstStyle/>
          <a:p>
            <a:pPr latinLnBrk="0"/>
            <a:r>
              <a:rPr lang="en-US" sz="1600" b="1" dirty="0"/>
              <a:t>Proses </a:t>
            </a:r>
            <a:r>
              <a:rPr lang="id-ID" sz="1600" b="1" dirty="0"/>
              <a:t>Optimisasi Portofolio Investasi Mean</a:t>
            </a:r>
            <a:r>
              <a:rPr lang="en-US" sz="1600" b="1" dirty="0"/>
              <a:t>-</a:t>
            </a:r>
            <a:r>
              <a:rPr lang="id-ID" sz="1600" b="1" dirty="0"/>
              <a:t>Variance </a:t>
            </a:r>
            <a:r>
              <a:rPr lang="en-US" sz="1600" b="1" dirty="0" err="1"/>
              <a:t>tanpa</a:t>
            </a:r>
            <a:r>
              <a:rPr lang="id-ID" sz="1600" b="1" dirty="0"/>
              <a:t> Aset Bebas Risiko</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
        <p:nvSpPr>
          <p:cNvPr id="3" name="TextBox 2"/>
          <p:cNvSpPr txBox="1"/>
          <p:nvPr/>
        </p:nvSpPr>
        <p:spPr>
          <a:xfrm>
            <a:off x="171002" y="1203598"/>
            <a:ext cx="8649469" cy="523220"/>
          </a:xfrm>
          <a:prstGeom prst="rect">
            <a:avLst/>
          </a:prstGeom>
          <a:noFill/>
        </p:spPr>
        <p:txBody>
          <a:bodyPr wrap="square" rtlCol="0">
            <a:spAutoFit/>
          </a:bodyPr>
          <a:lstStyle/>
          <a:p>
            <a:pPr latinLnBrk="0"/>
            <a:r>
              <a:rPr lang="en-US" sz="1400" dirty="0" err="1"/>
              <a:t>Kemudian</a:t>
            </a:r>
            <a:r>
              <a:rPr lang="en-US" sz="1400" dirty="0"/>
              <a:t> </a:t>
            </a:r>
            <a:r>
              <a:rPr lang="en-US" sz="1400" dirty="0" err="1"/>
              <a:t>diplot</a:t>
            </a:r>
            <a:r>
              <a:rPr lang="en-US" sz="1400" dirty="0"/>
              <a:t> </a:t>
            </a:r>
            <a:r>
              <a:rPr lang="en-US" sz="1400" dirty="0" err="1"/>
              <a:t>ekspektasi</a:t>
            </a:r>
            <a:r>
              <a:rPr lang="en-US" sz="1400" dirty="0"/>
              <a:t> </a:t>
            </a:r>
            <a:r>
              <a:rPr lang="en-US" sz="1400" i="1" dirty="0"/>
              <a:t>return </a:t>
            </a:r>
            <a:r>
              <a:rPr lang="en-US" sz="1400" dirty="0" err="1"/>
              <a:t>terhadap</a:t>
            </a:r>
            <a:r>
              <a:rPr lang="en-US" sz="1400" dirty="0"/>
              <a:t> </a:t>
            </a:r>
            <a:r>
              <a:rPr lang="en-US" sz="1400" dirty="0" err="1"/>
              <a:t>variansi</a:t>
            </a:r>
            <a:r>
              <a:rPr lang="en-US" sz="1400" dirty="0"/>
              <a:t> (k</a:t>
            </a:r>
            <a:r>
              <a:rPr lang="id-ID" sz="1400" dirty="0"/>
              <a:t>urva </a:t>
            </a:r>
            <a:r>
              <a:rPr lang="en-US" sz="1400" dirty="0"/>
              <a:t>e</a:t>
            </a:r>
            <a:r>
              <a:rPr lang="id-ID" sz="1400" dirty="0"/>
              <a:t>fficient frontier</a:t>
            </a:r>
            <a:r>
              <a:rPr lang="en-US" sz="1400" dirty="0"/>
              <a:t>)</a:t>
            </a:r>
            <a:r>
              <a:rPr lang="id-ID" sz="1400" dirty="0"/>
              <a:t> dan rasio antara </a:t>
            </a:r>
            <a:r>
              <a:rPr lang="en-US" sz="1400" dirty="0" err="1"/>
              <a:t>ekspektasi</a:t>
            </a:r>
            <a:r>
              <a:rPr lang="en-US" sz="1400" dirty="0"/>
              <a:t> </a:t>
            </a:r>
            <a:r>
              <a:rPr lang="id-ID" sz="1400" i="1" dirty="0"/>
              <a:t>return</a:t>
            </a:r>
            <a:r>
              <a:rPr lang="en-US" sz="1400" i="1" dirty="0"/>
              <a:t> </a:t>
            </a:r>
            <a:r>
              <a:rPr lang="en-US" sz="1400" dirty="0" err="1"/>
              <a:t>te</a:t>
            </a:r>
            <a:r>
              <a:rPr lang="id-ID" sz="1400" dirty="0"/>
              <a:t>rhadap variansi portofolio tampak seperti pada Gambar </a:t>
            </a:r>
            <a:r>
              <a:rPr lang="en-US" sz="1400" dirty="0"/>
              <a:t>4</a:t>
            </a:r>
            <a:r>
              <a:rPr lang="id-ID" sz="1400" dirty="0"/>
              <a:t>.</a:t>
            </a:r>
            <a:endParaRPr lang="en-US" sz="1400" dirty="0"/>
          </a:p>
        </p:txBody>
      </p:sp>
      <p:grpSp>
        <p:nvGrpSpPr>
          <p:cNvPr id="13" name="Group 12">
            <a:extLst>
              <a:ext uri="{FF2B5EF4-FFF2-40B4-BE49-F238E27FC236}">
                <a16:creationId xmlns:a16="http://schemas.microsoft.com/office/drawing/2014/main" id="{F5B116FA-DF78-4D5C-9B8B-918D6794E3E9}"/>
              </a:ext>
            </a:extLst>
          </p:cNvPr>
          <p:cNvGrpSpPr/>
          <p:nvPr/>
        </p:nvGrpSpPr>
        <p:grpSpPr>
          <a:xfrm>
            <a:off x="7866550" y="2753508"/>
            <a:ext cx="1138507" cy="1149235"/>
            <a:chOff x="3983887" y="4061275"/>
            <a:chExt cx="2122406" cy="1866023"/>
          </a:xfrm>
        </p:grpSpPr>
        <p:grpSp>
          <p:nvGrpSpPr>
            <p:cNvPr id="14" name="Group 13">
              <a:extLst>
                <a:ext uri="{FF2B5EF4-FFF2-40B4-BE49-F238E27FC236}">
                  <a16:creationId xmlns:a16="http://schemas.microsoft.com/office/drawing/2014/main" id="{7EDC652D-2B8B-4877-9A03-732ED8E4C0DE}"/>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27" name="Freeform 15">
                <a:extLst>
                  <a:ext uri="{FF2B5EF4-FFF2-40B4-BE49-F238E27FC236}">
                    <a16:creationId xmlns:a16="http://schemas.microsoft.com/office/drawing/2014/main" id="{990D8054-1B0D-42C1-A98D-46C3EA45486E}"/>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28" name="Rectangle 22">
                <a:extLst>
                  <a:ext uri="{FF2B5EF4-FFF2-40B4-BE49-F238E27FC236}">
                    <a16:creationId xmlns:a16="http://schemas.microsoft.com/office/drawing/2014/main" id="{DE12ABC0-6F33-4A67-B3FF-8D68FEF03810}"/>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grpSp>
        <p:grpSp>
          <p:nvGrpSpPr>
            <p:cNvPr id="15" name="Group 14">
              <a:extLst>
                <a:ext uri="{FF2B5EF4-FFF2-40B4-BE49-F238E27FC236}">
                  <a16:creationId xmlns:a16="http://schemas.microsoft.com/office/drawing/2014/main" id="{B82C7CF0-F921-4714-AF84-56BEAA41CC5A}"/>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25" name="Freeform 18">
                <a:extLst>
                  <a:ext uri="{FF2B5EF4-FFF2-40B4-BE49-F238E27FC236}">
                    <a16:creationId xmlns:a16="http://schemas.microsoft.com/office/drawing/2014/main" id="{CC447F76-DA58-4828-9FC2-4295F9485F5A}"/>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sp>
            <p:nvSpPr>
              <p:cNvPr id="26" name="Freeform 19">
                <a:extLst>
                  <a:ext uri="{FF2B5EF4-FFF2-40B4-BE49-F238E27FC236}">
                    <a16:creationId xmlns:a16="http://schemas.microsoft.com/office/drawing/2014/main" id="{B6760C22-509E-4905-9135-C81CB4208E4F}"/>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2701"/>
              </a:p>
            </p:txBody>
          </p:sp>
        </p:grpSp>
        <p:grpSp>
          <p:nvGrpSpPr>
            <p:cNvPr id="16" name="Group 15">
              <a:extLst>
                <a:ext uri="{FF2B5EF4-FFF2-40B4-BE49-F238E27FC236}">
                  <a16:creationId xmlns:a16="http://schemas.microsoft.com/office/drawing/2014/main" id="{6E44D967-D7D5-499A-8F4C-FB70C082F537}"/>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23" name="Freeform 21">
                <a:extLst>
                  <a:ext uri="{FF2B5EF4-FFF2-40B4-BE49-F238E27FC236}">
                    <a16:creationId xmlns:a16="http://schemas.microsoft.com/office/drawing/2014/main" id="{E50D6C3A-48E0-4281-B031-3F990C2CAEE9}"/>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24" name="Rectangle 22">
                <a:extLst>
                  <a:ext uri="{FF2B5EF4-FFF2-40B4-BE49-F238E27FC236}">
                    <a16:creationId xmlns:a16="http://schemas.microsoft.com/office/drawing/2014/main" id="{ADF0C84A-8F21-4267-B82E-C4B0F00F467A}"/>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grpSp>
        <p:grpSp>
          <p:nvGrpSpPr>
            <p:cNvPr id="17" name="Group 16">
              <a:extLst>
                <a:ext uri="{FF2B5EF4-FFF2-40B4-BE49-F238E27FC236}">
                  <a16:creationId xmlns:a16="http://schemas.microsoft.com/office/drawing/2014/main" id="{0C415919-433D-4380-BB02-440DD31D614D}"/>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21" name="Freeform 24">
                <a:extLst>
                  <a:ext uri="{FF2B5EF4-FFF2-40B4-BE49-F238E27FC236}">
                    <a16:creationId xmlns:a16="http://schemas.microsoft.com/office/drawing/2014/main" id="{857E28F4-93B5-4AB3-B643-BCB9583B0AA4}"/>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22" name="Rectangle 22">
                <a:extLst>
                  <a:ext uri="{FF2B5EF4-FFF2-40B4-BE49-F238E27FC236}">
                    <a16:creationId xmlns:a16="http://schemas.microsoft.com/office/drawing/2014/main" id="{A36523D8-E1CA-487A-8CBD-428DBA0C5D72}"/>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grpSp>
        <p:grpSp>
          <p:nvGrpSpPr>
            <p:cNvPr id="18" name="Group 17">
              <a:extLst>
                <a:ext uri="{FF2B5EF4-FFF2-40B4-BE49-F238E27FC236}">
                  <a16:creationId xmlns:a16="http://schemas.microsoft.com/office/drawing/2014/main" id="{A4689C4B-4307-4373-84A5-09EF6ADDAECA}"/>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19" name="Freeform 27">
                <a:extLst>
                  <a:ext uri="{FF2B5EF4-FFF2-40B4-BE49-F238E27FC236}">
                    <a16:creationId xmlns:a16="http://schemas.microsoft.com/office/drawing/2014/main" id="{DE515BEB-EC2E-4833-A06D-A53CD19358C0}"/>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20" name="Freeform 28">
                <a:extLst>
                  <a:ext uri="{FF2B5EF4-FFF2-40B4-BE49-F238E27FC236}">
                    <a16:creationId xmlns:a16="http://schemas.microsoft.com/office/drawing/2014/main" id="{68D258A4-5BD8-4ADD-965A-1201E02D3B2E}"/>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2701"/>
              </a:p>
            </p:txBody>
          </p:sp>
        </p:grpSp>
      </p:grpSp>
      <p:grpSp>
        <p:nvGrpSpPr>
          <p:cNvPr id="29" name="Group 28">
            <a:extLst>
              <a:ext uri="{FF2B5EF4-FFF2-40B4-BE49-F238E27FC236}">
                <a16:creationId xmlns:a16="http://schemas.microsoft.com/office/drawing/2014/main" id="{DBBD38CE-7170-4CC3-A904-20E2F10A92AB}"/>
              </a:ext>
            </a:extLst>
          </p:cNvPr>
          <p:cNvGrpSpPr/>
          <p:nvPr/>
        </p:nvGrpSpPr>
        <p:grpSpPr>
          <a:xfrm>
            <a:off x="7736791" y="3914552"/>
            <a:ext cx="1336603" cy="1047174"/>
            <a:chOff x="431983" y="4908978"/>
            <a:chExt cx="1791643" cy="1519698"/>
          </a:xfrm>
        </p:grpSpPr>
        <p:sp>
          <p:nvSpPr>
            <p:cNvPr id="30" name="Rectangle 112">
              <a:extLst>
                <a:ext uri="{FF2B5EF4-FFF2-40B4-BE49-F238E27FC236}">
                  <a16:creationId xmlns:a16="http://schemas.microsoft.com/office/drawing/2014/main" id="{F9355388-2CFD-4588-9947-45C06358ECA3}"/>
                </a:ext>
              </a:extLst>
            </p:cNvPr>
            <p:cNvSpPr/>
            <p:nvPr/>
          </p:nvSpPr>
          <p:spPr>
            <a:xfrm rot="10800000" flipH="1">
              <a:off x="431983" y="6207029"/>
              <a:ext cx="1791643" cy="221647"/>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31" name="Rectangle 98">
              <a:extLst>
                <a:ext uri="{FF2B5EF4-FFF2-40B4-BE49-F238E27FC236}">
                  <a16:creationId xmlns:a16="http://schemas.microsoft.com/office/drawing/2014/main" id="{7605FCDF-1052-495E-BDB2-7E3C1CB3872B}"/>
                </a:ext>
              </a:extLst>
            </p:cNvPr>
            <p:cNvSpPr/>
            <p:nvPr/>
          </p:nvSpPr>
          <p:spPr>
            <a:xfrm rot="10800000" flipH="1">
              <a:off x="477202" y="5975783"/>
              <a:ext cx="1701206" cy="210459"/>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32" name="Rectangle 97">
              <a:extLst>
                <a:ext uri="{FF2B5EF4-FFF2-40B4-BE49-F238E27FC236}">
                  <a16:creationId xmlns:a16="http://schemas.microsoft.com/office/drawing/2014/main" id="{4DAAE4C3-EB66-4F6B-8983-15EE356439FE}"/>
                </a:ext>
              </a:extLst>
            </p:cNvPr>
            <p:cNvSpPr/>
            <p:nvPr/>
          </p:nvSpPr>
          <p:spPr>
            <a:xfrm rot="10800000" flipH="1">
              <a:off x="608469" y="5777017"/>
              <a:ext cx="1438672" cy="177980"/>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33" name="Rectangle 26">
              <a:extLst>
                <a:ext uri="{FF2B5EF4-FFF2-40B4-BE49-F238E27FC236}">
                  <a16:creationId xmlns:a16="http://schemas.microsoft.com/office/drawing/2014/main" id="{DDFF3D93-C41F-4D06-AB6C-8083539E63E5}"/>
                </a:ext>
              </a:extLst>
            </p:cNvPr>
            <p:cNvSpPr/>
            <p:nvPr/>
          </p:nvSpPr>
          <p:spPr>
            <a:xfrm flipH="1" flipV="1">
              <a:off x="501262" y="5570427"/>
              <a:ext cx="1653085" cy="20450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dirty="0"/>
            </a:p>
          </p:txBody>
        </p:sp>
        <p:sp>
          <p:nvSpPr>
            <p:cNvPr id="34" name="Rectangle 39">
              <a:extLst>
                <a:ext uri="{FF2B5EF4-FFF2-40B4-BE49-F238E27FC236}">
                  <a16:creationId xmlns:a16="http://schemas.microsoft.com/office/drawing/2014/main" id="{F850576D-15E7-4629-BB67-4BBE2F140094}"/>
                </a:ext>
              </a:extLst>
            </p:cNvPr>
            <p:cNvSpPr/>
            <p:nvPr/>
          </p:nvSpPr>
          <p:spPr>
            <a:xfrm rot="10800000" flipV="1">
              <a:off x="523586" y="5358778"/>
              <a:ext cx="1608437" cy="198982"/>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35" name="Rectangle 112">
              <a:extLst>
                <a:ext uri="{FF2B5EF4-FFF2-40B4-BE49-F238E27FC236}">
                  <a16:creationId xmlns:a16="http://schemas.microsoft.com/office/drawing/2014/main" id="{1EC3BE75-2644-4D20-8E74-EEF6ADA582A2}"/>
                </a:ext>
              </a:extLst>
            </p:cNvPr>
            <p:cNvSpPr/>
            <p:nvPr/>
          </p:nvSpPr>
          <p:spPr>
            <a:xfrm rot="10800000" flipH="1">
              <a:off x="431983" y="5132611"/>
              <a:ext cx="1791643" cy="221647"/>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36" name="Rectangle 98">
              <a:extLst>
                <a:ext uri="{FF2B5EF4-FFF2-40B4-BE49-F238E27FC236}">
                  <a16:creationId xmlns:a16="http://schemas.microsoft.com/office/drawing/2014/main" id="{3CA450F2-728F-4EBA-AB51-BCEAC819C073}"/>
                </a:ext>
              </a:extLst>
            </p:cNvPr>
            <p:cNvSpPr/>
            <p:nvPr/>
          </p:nvSpPr>
          <p:spPr>
            <a:xfrm rot="10800000" flipH="1">
              <a:off x="477202" y="4908978"/>
              <a:ext cx="1701206" cy="210459"/>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grpSp>
      <p:sp>
        <p:nvSpPr>
          <p:cNvPr id="2" name="TextBox 1"/>
          <p:cNvSpPr txBox="1"/>
          <p:nvPr/>
        </p:nvSpPr>
        <p:spPr>
          <a:xfrm>
            <a:off x="166218" y="4469941"/>
            <a:ext cx="7524328" cy="461665"/>
          </a:xfrm>
          <a:prstGeom prst="rect">
            <a:avLst/>
          </a:prstGeom>
          <a:noFill/>
        </p:spPr>
        <p:txBody>
          <a:bodyPr wrap="square" rtlCol="0">
            <a:spAutoFit/>
          </a:bodyPr>
          <a:lstStyle/>
          <a:p>
            <a:pPr latinLnBrk="0"/>
            <a:r>
              <a:rPr lang="id-ID" sz="1200" dirty="0"/>
              <a:t>Gambar </a:t>
            </a:r>
            <a:r>
              <a:rPr lang="en-US" sz="1200" dirty="0"/>
              <a:t>4</a:t>
            </a:r>
            <a:r>
              <a:rPr lang="id-ID" sz="1200" dirty="0"/>
              <a:t>. Efficient frontier dan rasio portofolio Mean-Variance tanpa aset bebas risiko </a:t>
            </a:r>
            <a:r>
              <a:rPr lang="en-US" sz="1200" dirty="0"/>
              <a:t>pada </a:t>
            </a:r>
            <a:r>
              <a:rPr lang="en-US" sz="1200" dirty="0" err="1"/>
              <a:t>saham</a:t>
            </a:r>
            <a:r>
              <a:rPr lang="en-US" sz="1200" dirty="0"/>
              <a:t> </a:t>
            </a:r>
            <a:r>
              <a:rPr lang="en-US" sz="1200" dirty="0" err="1"/>
              <a:t>selama</a:t>
            </a:r>
            <a:r>
              <a:rPr lang="en-US" sz="1200" dirty="0"/>
              <a:t> </a:t>
            </a:r>
            <a:r>
              <a:rPr lang="en-US" sz="1200" dirty="0" err="1"/>
              <a:t>pandemi</a:t>
            </a:r>
            <a:r>
              <a:rPr lang="en-US" sz="1200" dirty="0"/>
              <a:t> Covid-19.</a:t>
            </a:r>
          </a:p>
        </p:txBody>
      </p:sp>
      <p:graphicFrame>
        <p:nvGraphicFramePr>
          <p:cNvPr id="37" name="Chart 36">
            <a:extLst>
              <a:ext uri="{FF2B5EF4-FFF2-40B4-BE49-F238E27FC236}">
                <a16:creationId xmlns:a16="http://schemas.microsoft.com/office/drawing/2014/main" id="{0D050ECA-8132-4E9F-8A19-085D170A2A2D}"/>
              </a:ext>
            </a:extLst>
          </p:cNvPr>
          <p:cNvGraphicFramePr/>
          <p:nvPr>
            <p:extLst>
              <p:ext uri="{D42A27DB-BD31-4B8C-83A1-F6EECF244321}">
                <p14:modId xmlns:p14="http://schemas.microsoft.com/office/powerpoint/2010/main" val="3196486608"/>
              </p:ext>
            </p:extLst>
          </p:nvPr>
        </p:nvGraphicFramePr>
        <p:xfrm>
          <a:off x="1115616" y="1851670"/>
          <a:ext cx="3027272" cy="22665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8" name="Chart 37">
            <a:extLst>
              <a:ext uri="{FF2B5EF4-FFF2-40B4-BE49-F238E27FC236}">
                <a16:creationId xmlns:a16="http://schemas.microsoft.com/office/drawing/2014/main" id="{DD2F9EA0-7078-4869-AAB9-DC7A351547A5}"/>
              </a:ext>
            </a:extLst>
          </p:cNvPr>
          <p:cNvGraphicFramePr/>
          <p:nvPr>
            <p:extLst>
              <p:ext uri="{D42A27DB-BD31-4B8C-83A1-F6EECF244321}">
                <p14:modId xmlns:p14="http://schemas.microsoft.com/office/powerpoint/2010/main" val="916143330"/>
              </p:ext>
            </p:extLst>
          </p:nvPr>
        </p:nvGraphicFramePr>
        <p:xfrm>
          <a:off x="4270593" y="1851670"/>
          <a:ext cx="2893695" cy="224917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08783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p:cNvSpPr txBox="1"/>
              <p:nvPr/>
            </p:nvSpPr>
            <p:spPr>
              <a:xfrm>
                <a:off x="4716016" y="1438822"/>
                <a:ext cx="4680520" cy="291811"/>
              </a:xfrm>
              <a:prstGeom prst="rect">
                <a:avLst/>
              </a:prstGeom>
              <a:noFill/>
            </p:spPr>
            <p:txBody>
              <a:bodyPr wrap="square" rtlCol="0">
                <a:spAutoFit/>
              </a:bodyPr>
              <a:lstStyle/>
              <a:p>
                <a:pPr fontAlgn="base" latinLnBrk="0"/>
                <a:r>
                  <a:rPr lang="en-US" sz="1200" dirty="0" err="1"/>
                  <a:t>sehingga</a:t>
                </a:r>
                <a:r>
                  <a:rPr lang="id-ID" sz="1200" dirty="0"/>
                  <a:t> hasil tingkat </a:t>
                </a:r>
                <a:r>
                  <a:rPr lang="id-ID" sz="1200" i="1" dirty="0"/>
                  <a:t>riskfree</a:t>
                </a:r>
                <a:r>
                  <a:rPr lang="en-US" sz="1200" i="1" dirty="0"/>
                  <a:t> rate</a:t>
                </a:r>
                <a:r>
                  <a:rPr lang="id-ID" sz="1200" i="1" dirty="0"/>
                  <a:t> </a:t>
                </a:r>
                <a14:m>
                  <m:oMath xmlns:m="http://schemas.openxmlformats.org/officeDocument/2006/math">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oMath>
                </a14:m>
                <a:r>
                  <a:rPr lang="id-ID" sz="1200" dirty="0"/>
                  <a:t> </a:t>
                </a:r>
                <a:r>
                  <a:rPr lang="en-US" sz="1200" dirty="0"/>
                  <a:t>diperoleh</a:t>
                </a:r>
                <a:r>
                  <a:rPr lang="id-ID" sz="1200" dirty="0"/>
                  <a:t>:</a:t>
                </a:r>
                <a:endParaRPr lang="en-US" sz="1200" dirty="0"/>
              </a:p>
            </p:txBody>
          </p:sp>
        </mc:Choice>
        <mc:Fallback xmlns="">
          <p:sp>
            <p:nvSpPr>
              <p:cNvPr id="9" name="TextBox 8"/>
              <p:cNvSpPr txBox="1">
                <a:spLocks noRot="1" noChangeAspect="1" noMove="1" noResize="1" noEditPoints="1" noAdjustHandles="1" noChangeArrowheads="1" noChangeShapeType="1" noTextEdit="1"/>
              </p:cNvSpPr>
              <p:nvPr/>
            </p:nvSpPr>
            <p:spPr>
              <a:xfrm>
                <a:off x="4716016" y="1438822"/>
                <a:ext cx="4680520" cy="291811"/>
              </a:xfrm>
              <a:prstGeom prst="rect">
                <a:avLst/>
              </a:prstGeom>
              <a:blipFill>
                <a:blip r:embed="rId3"/>
                <a:stretch>
                  <a:fillRect l="-130" t="-2083" b="-8333"/>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71002" y="4515966"/>
                <a:ext cx="9793089" cy="492443"/>
              </a:xfrm>
              <a:prstGeom prst="rect">
                <a:avLst/>
              </a:prstGeom>
              <a:noFill/>
            </p:spPr>
            <p:txBody>
              <a:bodyPr wrap="square" rtlCol="0">
                <a:spAutoFit/>
              </a:bodyPr>
              <a:lstStyle/>
              <a:p>
                <a:pPr latinLnBrk="0"/>
                <a:r>
                  <a:rPr lang="en-US" sz="1200" dirty="0" err="1"/>
                  <a:t>Tabel</a:t>
                </a:r>
                <a:r>
                  <a:rPr lang="en-US" sz="1200" dirty="0"/>
                  <a:t> 9. </a:t>
                </a:r>
                <a:r>
                  <a:rPr lang="en-US" sz="1200" dirty="0" err="1"/>
                  <a:t>Hasil</a:t>
                </a:r>
                <a:r>
                  <a:rPr lang="en-US" sz="1200" dirty="0"/>
                  <a:t> </a:t>
                </a:r>
                <a:r>
                  <a:rPr lang="en-US" sz="1200" dirty="0" err="1"/>
                  <a:t>tingkat</a:t>
                </a:r>
                <a:r>
                  <a:rPr lang="en-US" sz="1200" dirty="0"/>
                  <a:t> </a:t>
                </a:r>
                <a:r>
                  <a:rPr lang="en-US" sz="1200" i="1" dirty="0"/>
                  <a:t>Risk Free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𝑟</m:t>
                        </m:r>
                      </m:e>
                      <m:sub>
                        <m:r>
                          <a:rPr lang="en-US" sz="1200" i="1">
                            <a:latin typeface="Cambria Math" panose="02040503050406030204" pitchFamily="18" charset="0"/>
                          </a:rPr>
                          <m:t>𝑓</m:t>
                        </m:r>
                      </m:sub>
                    </m:sSub>
                  </m:oMath>
                </a14:m>
                <a:r>
                  <a:rPr lang="id-ID" sz="1200" i="1" dirty="0"/>
                  <a:t> </a:t>
                </a:r>
                <a:r>
                  <a:rPr lang="en-US" sz="1200" dirty="0" err="1"/>
                  <a:t>dari</a:t>
                </a:r>
                <a:r>
                  <a:rPr lang="en-US" sz="1200" dirty="0"/>
                  <a:t> </a:t>
                </a:r>
                <a:r>
                  <a:rPr lang="en-US" sz="1200" dirty="0" err="1"/>
                  <a:t>bulan</a:t>
                </a:r>
                <a:r>
                  <a:rPr lang="en-US" sz="1200" dirty="0"/>
                  <a:t> </a:t>
                </a:r>
                <a:r>
                  <a:rPr lang="en-US" sz="1200" dirty="0" err="1"/>
                  <a:t>Maret</a:t>
                </a:r>
                <a:r>
                  <a:rPr lang="en-US" sz="1200" dirty="0"/>
                  <a:t> 2020 – Mei 2021.</a:t>
                </a:r>
              </a:p>
              <a:p>
                <a:pPr latinLnBrk="0"/>
                <a:r>
                  <a:rPr lang="en-US" sz="1200" dirty="0"/>
                  <a:t>Source Url: https://www.bps.go.id/indicator/13/379/3/bi-rate.html</a:t>
                </a:r>
              </a:p>
            </p:txBody>
          </p:sp>
        </mc:Choice>
        <mc:Fallback xmlns="">
          <p:sp>
            <p:nvSpPr>
              <p:cNvPr id="10" name="TextBox 9"/>
              <p:cNvSpPr txBox="1">
                <a:spLocks noRot="1" noChangeAspect="1" noMove="1" noResize="1" noEditPoints="1" noAdjustHandles="1" noChangeArrowheads="1" noChangeShapeType="1" noTextEdit="1"/>
              </p:cNvSpPr>
              <p:nvPr/>
            </p:nvSpPr>
            <p:spPr>
              <a:xfrm>
                <a:off x="171002" y="4515966"/>
                <a:ext cx="9793089" cy="492443"/>
              </a:xfrm>
              <a:prstGeom prst="rect">
                <a:avLst/>
              </a:prstGeom>
              <a:blipFill rotWithShape="0">
                <a:blip r:embed="rId4"/>
                <a:stretch>
                  <a:fillRect t="-2469" b="-4938"/>
                </a:stretch>
              </a:blipFill>
            </p:spPr>
            <p:txBody>
              <a:bodyPr/>
              <a:lstStyle/>
              <a:p>
                <a:r>
                  <a:rPr lang="en-US">
                    <a:noFill/>
                  </a:rPr>
                  <a:t> </a:t>
                </a:r>
              </a:p>
            </p:txBody>
          </p:sp>
        </mc:Fallback>
      </mc:AlternateContent>
      <p:sp>
        <p:nvSpPr>
          <p:cNvPr id="12" name="TextBox 11"/>
          <p:cNvSpPr txBox="1"/>
          <p:nvPr/>
        </p:nvSpPr>
        <p:spPr>
          <a:xfrm>
            <a:off x="1187624" y="201447"/>
            <a:ext cx="4752528" cy="584775"/>
          </a:xfrm>
          <a:prstGeom prst="rect">
            <a:avLst/>
          </a:prstGeom>
          <a:noFill/>
        </p:spPr>
        <p:txBody>
          <a:bodyPr wrap="square" rtlCol="0">
            <a:spAutoFit/>
          </a:bodyPr>
          <a:lstStyle/>
          <a:p>
            <a:pPr latinLnBrk="0"/>
            <a:r>
              <a:rPr lang="en-US" sz="1600" b="1" dirty="0"/>
              <a:t>Proses </a:t>
            </a:r>
            <a:r>
              <a:rPr lang="id-ID" sz="1600" b="1" dirty="0"/>
              <a:t>Optimisasi Portofolio Investasi Mean-Variance </a:t>
            </a:r>
            <a:r>
              <a:rPr lang="en-US" sz="1600" b="1" dirty="0" err="1"/>
              <a:t>dengan</a:t>
            </a:r>
            <a:r>
              <a:rPr lang="id-ID" sz="1600" b="1" dirty="0"/>
              <a:t> Aset Bebas Risiko</a:t>
            </a:r>
            <a:endParaRPr lang="en-US" sz="1600" dirty="0"/>
          </a:p>
        </p:txBody>
      </p:sp>
      <p:graphicFrame>
        <p:nvGraphicFramePr>
          <p:cNvPr id="2" name="Table 1"/>
          <p:cNvGraphicFramePr>
            <a:graphicFrameLocks noGrp="1"/>
          </p:cNvGraphicFramePr>
          <p:nvPr>
            <p:extLst>
              <p:ext uri="{D42A27DB-BD31-4B8C-83A1-F6EECF244321}">
                <p14:modId xmlns:p14="http://schemas.microsoft.com/office/powerpoint/2010/main" val="2558574118"/>
              </p:ext>
            </p:extLst>
          </p:nvPr>
        </p:nvGraphicFramePr>
        <p:xfrm>
          <a:off x="1043608" y="915566"/>
          <a:ext cx="3024336" cy="3568531"/>
        </p:xfrm>
        <a:graphic>
          <a:graphicData uri="http://schemas.openxmlformats.org/drawingml/2006/table">
            <a:tbl>
              <a:tblPr firstRow="1" firstCol="1" bandRow="1">
                <a:tableStyleId>{5C22544A-7EE6-4342-B048-85BDC9FD1C3A}</a:tableStyleId>
              </a:tblPr>
              <a:tblGrid>
                <a:gridCol w="1539333">
                  <a:extLst>
                    <a:ext uri="{9D8B030D-6E8A-4147-A177-3AD203B41FA5}">
                      <a16:colId xmlns:a16="http://schemas.microsoft.com/office/drawing/2014/main" val="20000"/>
                    </a:ext>
                  </a:extLst>
                </a:gridCol>
                <a:gridCol w="1485003">
                  <a:extLst>
                    <a:ext uri="{9D8B030D-6E8A-4147-A177-3AD203B41FA5}">
                      <a16:colId xmlns:a16="http://schemas.microsoft.com/office/drawing/2014/main" val="20001"/>
                    </a:ext>
                  </a:extLst>
                </a:gridCol>
              </a:tblGrid>
              <a:tr h="212026">
                <a:tc>
                  <a:txBody>
                    <a:bodyPr/>
                    <a:lstStyle/>
                    <a:p>
                      <a:pPr marL="0" marR="0" algn="ctr">
                        <a:lnSpc>
                          <a:spcPct val="107000"/>
                        </a:lnSpc>
                        <a:spcBef>
                          <a:spcPts val="0"/>
                        </a:spcBef>
                        <a:spcAft>
                          <a:spcPts val="0"/>
                        </a:spcAft>
                      </a:pPr>
                      <a:r>
                        <a:rPr lang="en-ID" sz="1200" dirty="0" err="1">
                          <a:effectLst/>
                        </a:rPr>
                        <a:t>Variabel</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dirty="0">
                          <a:effectLst/>
                        </a:rPr>
                        <a:t>BI Rate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223767">
                <a:tc>
                  <a:txBody>
                    <a:bodyPr/>
                    <a:lstStyle/>
                    <a:p>
                      <a:pPr algn="ctr" fontAlgn="b"/>
                      <a:r>
                        <a:rPr lang="en-ID" sz="1200" b="1" i="0" u="none" strike="noStrike" dirty="0" err="1">
                          <a:solidFill>
                            <a:schemeClr val="bg1"/>
                          </a:solidFill>
                          <a:effectLst/>
                          <a:latin typeface="+mn-lt"/>
                        </a:rPr>
                        <a:t>Maret</a:t>
                      </a:r>
                      <a:endParaRPr lang="en-ID" sz="1200" b="1" i="0" u="none" strike="noStrike" dirty="0">
                        <a:solidFill>
                          <a:schemeClr val="bg1"/>
                        </a:solidFill>
                        <a:effectLst/>
                        <a:latin typeface="+mn-lt"/>
                      </a:endParaRPr>
                    </a:p>
                  </a:txBody>
                  <a:tcPr marL="9525" marR="9525" marT="9525" marB="0" anchor="ctr"/>
                </a:tc>
                <a:tc>
                  <a:txBody>
                    <a:bodyPr/>
                    <a:lstStyle/>
                    <a:p>
                      <a:pPr algn="ctr" fontAlgn="b"/>
                      <a:r>
                        <a:rPr lang="en-ID" sz="1200" b="0" i="0" u="none" strike="noStrike">
                          <a:solidFill>
                            <a:srgbClr val="000000"/>
                          </a:solidFill>
                          <a:effectLst/>
                          <a:latin typeface="+mn-lt"/>
                        </a:rPr>
                        <a:t>4.50</a:t>
                      </a:r>
                    </a:p>
                  </a:txBody>
                  <a:tcPr marL="9525" marR="9525" marT="9525" marB="0" anchor="ctr"/>
                </a:tc>
                <a:extLst>
                  <a:ext uri="{0D108BD9-81ED-4DB2-BD59-A6C34878D82A}">
                    <a16:rowId xmlns:a16="http://schemas.microsoft.com/office/drawing/2014/main" val="10001"/>
                  </a:ext>
                </a:extLst>
              </a:tr>
              <a:tr h="223767">
                <a:tc>
                  <a:txBody>
                    <a:bodyPr/>
                    <a:lstStyle/>
                    <a:p>
                      <a:pPr algn="ctr" fontAlgn="b"/>
                      <a:r>
                        <a:rPr lang="en-ID" sz="1200" b="1" i="0" u="none" strike="noStrike" dirty="0">
                          <a:solidFill>
                            <a:schemeClr val="bg1"/>
                          </a:solidFill>
                          <a:effectLst/>
                          <a:latin typeface="+mn-lt"/>
                        </a:rPr>
                        <a:t>April</a:t>
                      </a:r>
                    </a:p>
                  </a:txBody>
                  <a:tcPr marL="9525" marR="9525" marT="9525" marB="0" anchor="ctr"/>
                </a:tc>
                <a:tc>
                  <a:txBody>
                    <a:bodyPr/>
                    <a:lstStyle/>
                    <a:p>
                      <a:pPr algn="ctr" fontAlgn="b"/>
                      <a:r>
                        <a:rPr lang="en-ID" sz="1200" b="0" i="0" u="none" strike="noStrike">
                          <a:solidFill>
                            <a:srgbClr val="000000"/>
                          </a:solidFill>
                          <a:effectLst/>
                          <a:latin typeface="+mn-lt"/>
                        </a:rPr>
                        <a:t>4.50</a:t>
                      </a:r>
                    </a:p>
                  </a:txBody>
                  <a:tcPr marL="9525" marR="9525" marT="9525" marB="0" anchor="ctr"/>
                </a:tc>
                <a:extLst>
                  <a:ext uri="{0D108BD9-81ED-4DB2-BD59-A6C34878D82A}">
                    <a16:rowId xmlns:a16="http://schemas.microsoft.com/office/drawing/2014/main" val="2534640806"/>
                  </a:ext>
                </a:extLst>
              </a:tr>
              <a:tr h="223767">
                <a:tc>
                  <a:txBody>
                    <a:bodyPr/>
                    <a:lstStyle/>
                    <a:p>
                      <a:pPr algn="ctr" fontAlgn="b"/>
                      <a:r>
                        <a:rPr lang="en-ID" sz="1200" b="1" i="0" u="none" strike="noStrike">
                          <a:solidFill>
                            <a:schemeClr val="bg1"/>
                          </a:solidFill>
                          <a:effectLst/>
                          <a:latin typeface="+mn-lt"/>
                        </a:rPr>
                        <a:t>Mei</a:t>
                      </a:r>
                    </a:p>
                  </a:txBody>
                  <a:tcPr marL="9525" marR="9525" marT="9525" marB="0" anchor="ctr"/>
                </a:tc>
                <a:tc>
                  <a:txBody>
                    <a:bodyPr/>
                    <a:lstStyle/>
                    <a:p>
                      <a:pPr algn="ctr" fontAlgn="b"/>
                      <a:r>
                        <a:rPr lang="en-ID" sz="1200" b="0" i="0" u="none" strike="noStrike">
                          <a:solidFill>
                            <a:srgbClr val="000000"/>
                          </a:solidFill>
                          <a:effectLst/>
                          <a:latin typeface="+mn-lt"/>
                        </a:rPr>
                        <a:t>4.50</a:t>
                      </a:r>
                    </a:p>
                  </a:txBody>
                  <a:tcPr marL="9525" marR="9525" marT="9525" marB="0" anchor="ctr"/>
                </a:tc>
                <a:extLst>
                  <a:ext uri="{0D108BD9-81ED-4DB2-BD59-A6C34878D82A}">
                    <a16:rowId xmlns:a16="http://schemas.microsoft.com/office/drawing/2014/main" val="3499535667"/>
                  </a:ext>
                </a:extLst>
              </a:tr>
              <a:tr h="223767">
                <a:tc>
                  <a:txBody>
                    <a:bodyPr/>
                    <a:lstStyle/>
                    <a:p>
                      <a:pPr algn="ctr" fontAlgn="b"/>
                      <a:r>
                        <a:rPr lang="en-ID" sz="1200" b="1" i="0" u="none" strike="noStrike" dirty="0" err="1">
                          <a:solidFill>
                            <a:schemeClr val="bg1"/>
                          </a:solidFill>
                          <a:effectLst/>
                          <a:latin typeface="+mn-lt"/>
                        </a:rPr>
                        <a:t>Juni</a:t>
                      </a:r>
                      <a:endParaRPr lang="en-ID" sz="1200" b="1" i="0" u="none" strike="noStrike" dirty="0">
                        <a:solidFill>
                          <a:schemeClr val="bg1"/>
                        </a:solidFill>
                        <a:effectLst/>
                        <a:latin typeface="+mn-lt"/>
                      </a:endParaRPr>
                    </a:p>
                  </a:txBody>
                  <a:tcPr marL="9525" marR="9525" marT="9525" marB="0" anchor="ctr"/>
                </a:tc>
                <a:tc>
                  <a:txBody>
                    <a:bodyPr/>
                    <a:lstStyle/>
                    <a:p>
                      <a:pPr algn="ctr" fontAlgn="b"/>
                      <a:r>
                        <a:rPr lang="en-ID" sz="1200" b="0" i="0" u="none" strike="noStrike">
                          <a:solidFill>
                            <a:srgbClr val="000000"/>
                          </a:solidFill>
                          <a:effectLst/>
                          <a:latin typeface="+mn-lt"/>
                        </a:rPr>
                        <a:t>4.25</a:t>
                      </a:r>
                    </a:p>
                  </a:txBody>
                  <a:tcPr marL="9525" marR="9525" marT="9525" marB="0" anchor="ctr"/>
                </a:tc>
                <a:extLst>
                  <a:ext uri="{0D108BD9-81ED-4DB2-BD59-A6C34878D82A}">
                    <a16:rowId xmlns:a16="http://schemas.microsoft.com/office/drawing/2014/main" val="999614359"/>
                  </a:ext>
                </a:extLst>
              </a:tr>
              <a:tr h="223767">
                <a:tc>
                  <a:txBody>
                    <a:bodyPr/>
                    <a:lstStyle/>
                    <a:p>
                      <a:pPr algn="ctr" fontAlgn="b"/>
                      <a:r>
                        <a:rPr lang="en-ID" sz="1200" b="1" i="0" u="none" strike="noStrike">
                          <a:solidFill>
                            <a:schemeClr val="bg1"/>
                          </a:solidFill>
                          <a:effectLst/>
                          <a:latin typeface="+mn-lt"/>
                        </a:rPr>
                        <a:t>Juli</a:t>
                      </a:r>
                    </a:p>
                  </a:txBody>
                  <a:tcPr marL="9525" marR="9525" marT="9525" marB="0" anchor="ctr"/>
                </a:tc>
                <a:tc>
                  <a:txBody>
                    <a:bodyPr/>
                    <a:lstStyle/>
                    <a:p>
                      <a:pPr algn="ctr" fontAlgn="b"/>
                      <a:r>
                        <a:rPr lang="en-ID" sz="1200" b="0" i="0" u="none" strike="noStrike">
                          <a:solidFill>
                            <a:srgbClr val="000000"/>
                          </a:solidFill>
                          <a:effectLst/>
                          <a:latin typeface="+mn-lt"/>
                        </a:rPr>
                        <a:t>4.00</a:t>
                      </a:r>
                    </a:p>
                  </a:txBody>
                  <a:tcPr marL="9525" marR="9525" marT="9525" marB="0" anchor="ctr"/>
                </a:tc>
                <a:extLst>
                  <a:ext uri="{0D108BD9-81ED-4DB2-BD59-A6C34878D82A}">
                    <a16:rowId xmlns:a16="http://schemas.microsoft.com/office/drawing/2014/main" val="10002"/>
                  </a:ext>
                </a:extLst>
              </a:tr>
              <a:tr h="223767">
                <a:tc>
                  <a:txBody>
                    <a:bodyPr/>
                    <a:lstStyle/>
                    <a:p>
                      <a:pPr algn="ctr" fontAlgn="b"/>
                      <a:r>
                        <a:rPr lang="en-ID" sz="1200" b="1" i="0" u="none" strike="noStrike" dirty="0" err="1">
                          <a:solidFill>
                            <a:schemeClr val="bg1"/>
                          </a:solidFill>
                          <a:effectLst/>
                          <a:latin typeface="+mn-lt"/>
                        </a:rPr>
                        <a:t>Agustus</a:t>
                      </a:r>
                      <a:endParaRPr lang="en-ID" sz="1200" b="1" i="0" u="none" strike="noStrike" dirty="0">
                        <a:solidFill>
                          <a:schemeClr val="bg1"/>
                        </a:solidFill>
                        <a:effectLst/>
                        <a:latin typeface="+mn-lt"/>
                      </a:endParaRPr>
                    </a:p>
                  </a:txBody>
                  <a:tcPr marL="9525" marR="9525" marT="9525" marB="0" anchor="ctr"/>
                </a:tc>
                <a:tc>
                  <a:txBody>
                    <a:bodyPr/>
                    <a:lstStyle/>
                    <a:p>
                      <a:pPr algn="ctr" fontAlgn="b"/>
                      <a:r>
                        <a:rPr lang="en-ID" sz="1200" b="0" i="0" u="none" strike="noStrike">
                          <a:solidFill>
                            <a:srgbClr val="000000"/>
                          </a:solidFill>
                          <a:effectLst/>
                          <a:latin typeface="+mn-lt"/>
                        </a:rPr>
                        <a:t>4.00</a:t>
                      </a:r>
                    </a:p>
                  </a:txBody>
                  <a:tcPr marL="9525" marR="9525" marT="9525" marB="0" anchor="ctr"/>
                </a:tc>
                <a:extLst>
                  <a:ext uri="{0D108BD9-81ED-4DB2-BD59-A6C34878D82A}">
                    <a16:rowId xmlns:a16="http://schemas.microsoft.com/office/drawing/2014/main" val="10003"/>
                  </a:ext>
                </a:extLst>
              </a:tr>
              <a:tr h="223767">
                <a:tc>
                  <a:txBody>
                    <a:bodyPr/>
                    <a:lstStyle/>
                    <a:p>
                      <a:pPr algn="ctr" fontAlgn="b"/>
                      <a:r>
                        <a:rPr lang="en-ID" sz="1200" b="1" i="0" u="none" strike="noStrike" dirty="0">
                          <a:solidFill>
                            <a:schemeClr val="bg1"/>
                          </a:solidFill>
                          <a:effectLst/>
                          <a:latin typeface="+mn-lt"/>
                        </a:rPr>
                        <a:t>September</a:t>
                      </a:r>
                    </a:p>
                  </a:txBody>
                  <a:tcPr marL="9525" marR="9525" marT="9525" marB="0" anchor="ctr"/>
                </a:tc>
                <a:tc>
                  <a:txBody>
                    <a:bodyPr/>
                    <a:lstStyle/>
                    <a:p>
                      <a:pPr algn="ctr" fontAlgn="b"/>
                      <a:r>
                        <a:rPr lang="en-ID" sz="1200" b="0" i="0" u="none" strike="noStrike">
                          <a:solidFill>
                            <a:srgbClr val="000000"/>
                          </a:solidFill>
                          <a:effectLst/>
                          <a:latin typeface="+mn-lt"/>
                        </a:rPr>
                        <a:t>4.00</a:t>
                      </a:r>
                    </a:p>
                  </a:txBody>
                  <a:tcPr marL="9525" marR="9525" marT="9525" marB="0" anchor="ctr"/>
                </a:tc>
                <a:extLst>
                  <a:ext uri="{0D108BD9-81ED-4DB2-BD59-A6C34878D82A}">
                    <a16:rowId xmlns:a16="http://schemas.microsoft.com/office/drawing/2014/main" val="10004"/>
                  </a:ext>
                </a:extLst>
              </a:tr>
              <a:tr h="223767">
                <a:tc>
                  <a:txBody>
                    <a:bodyPr/>
                    <a:lstStyle/>
                    <a:p>
                      <a:pPr algn="ctr" fontAlgn="b"/>
                      <a:r>
                        <a:rPr lang="en-ID" sz="1200" b="1" i="0" u="none" strike="noStrike" dirty="0" err="1">
                          <a:solidFill>
                            <a:schemeClr val="bg1"/>
                          </a:solidFill>
                          <a:effectLst/>
                          <a:latin typeface="+mn-lt"/>
                        </a:rPr>
                        <a:t>Oktober</a:t>
                      </a:r>
                      <a:endParaRPr lang="en-ID" sz="1200" b="1" i="0" u="none" strike="noStrike" dirty="0">
                        <a:solidFill>
                          <a:schemeClr val="bg1"/>
                        </a:solidFill>
                        <a:effectLst/>
                        <a:latin typeface="+mn-lt"/>
                      </a:endParaRPr>
                    </a:p>
                  </a:txBody>
                  <a:tcPr marL="9525" marR="9525" marT="9525" marB="0" anchor="ctr"/>
                </a:tc>
                <a:tc>
                  <a:txBody>
                    <a:bodyPr/>
                    <a:lstStyle/>
                    <a:p>
                      <a:pPr algn="ctr" fontAlgn="b"/>
                      <a:r>
                        <a:rPr lang="en-ID" sz="1200" b="0" i="0" u="none" strike="noStrike">
                          <a:solidFill>
                            <a:srgbClr val="000000"/>
                          </a:solidFill>
                          <a:effectLst/>
                          <a:latin typeface="+mn-lt"/>
                        </a:rPr>
                        <a:t>4.00</a:t>
                      </a:r>
                    </a:p>
                  </a:txBody>
                  <a:tcPr marL="9525" marR="9525" marT="9525" marB="0" anchor="ctr"/>
                </a:tc>
                <a:extLst>
                  <a:ext uri="{0D108BD9-81ED-4DB2-BD59-A6C34878D82A}">
                    <a16:rowId xmlns:a16="http://schemas.microsoft.com/office/drawing/2014/main" val="10005"/>
                  </a:ext>
                </a:extLst>
              </a:tr>
              <a:tr h="223767">
                <a:tc>
                  <a:txBody>
                    <a:bodyPr/>
                    <a:lstStyle/>
                    <a:p>
                      <a:pPr algn="ctr" fontAlgn="b"/>
                      <a:r>
                        <a:rPr lang="en-ID" sz="1200" b="1" i="0" u="none" strike="noStrike" dirty="0">
                          <a:solidFill>
                            <a:schemeClr val="bg1"/>
                          </a:solidFill>
                          <a:effectLst/>
                          <a:latin typeface="+mn-lt"/>
                        </a:rPr>
                        <a:t>November</a:t>
                      </a:r>
                    </a:p>
                  </a:txBody>
                  <a:tcPr marL="9525" marR="9525" marT="9525" marB="0" anchor="ctr"/>
                </a:tc>
                <a:tc>
                  <a:txBody>
                    <a:bodyPr/>
                    <a:lstStyle/>
                    <a:p>
                      <a:pPr algn="ctr" fontAlgn="b"/>
                      <a:r>
                        <a:rPr lang="en-ID" sz="1200" b="0" i="0" u="none" strike="noStrike">
                          <a:solidFill>
                            <a:srgbClr val="000000"/>
                          </a:solidFill>
                          <a:effectLst/>
                          <a:latin typeface="+mn-lt"/>
                        </a:rPr>
                        <a:t>3.75</a:t>
                      </a:r>
                    </a:p>
                  </a:txBody>
                  <a:tcPr marL="9525" marR="9525" marT="9525" marB="0" anchor="ctr"/>
                </a:tc>
                <a:extLst>
                  <a:ext uri="{0D108BD9-81ED-4DB2-BD59-A6C34878D82A}">
                    <a16:rowId xmlns:a16="http://schemas.microsoft.com/office/drawing/2014/main" val="10006"/>
                  </a:ext>
                </a:extLst>
              </a:tr>
              <a:tr h="223767">
                <a:tc>
                  <a:txBody>
                    <a:bodyPr/>
                    <a:lstStyle/>
                    <a:p>
                      <a:pPr algn="ctr" fontAlgn="b"/>
                      <a:r>
                        <a:rPr lang="en-ID" sz="1200" b="1" i="0" u="none" strike="noStrike" dirty="0" err="1">
                          <a:solidFill>
                            <a:schemeClr val="bg1"/>
                          </a:solidFill>
                          <a:effectLst/>
                          <a:latin typeface="+mn-lt"/>
                        </a:rPr>
                        <a:t>Desember</a:t>
                      </a:r>
                      <a:endParaRPr lang="en-ID" sz="1200" b="1" i="0" u="none" strike="noStrike" dirty="0">
                        <a:solidFill>
                          <a:schemeClr val="bg1"/>
                        </a:solidFill>
                        <a:effectLst/>
                        <a:latin typeface="+mn-lt"/>
                      </a:endParaRPr>
                    </a:p>
                  </a:txBody>
                  <a:tcPr marL="9525" marR="9525" marT="9525" marB="0" anchor="ctr"/>
                </a:tc>
                <a:tc>
                  <a:txBody>
                    <a:bodyPr/>
                    <a:lstStyle/>
                    <a:p>
                      <a:pPr algn="ctr" fontAlgn="b"/>
                      <a:r>
                        <a:rPr lang="en-ID" sz="1200" b="0" i="0" u="none" strike="noStrike">
                          <a:solidFill>
                            <a:srgbClr val="000000"/>
                          </a:solidFill>
                          <a:effectLst/>
                          <a:latin typeface="+mn-lt"/>
                        </a:rPr>
                        <a:t>3.75</a:t>
                      </a:r>
                    </a:p>
                  </a:txBody>
                  <a:tcPr marL="9525" marR="9525" marT="9525" marB="0" anchor="ctr"/>
                </a:tc>
                <a:extLst>
                  <a:ext uri="{0D108BD9-81ED-4DB2-BD59-A6C34878D82A}">
                    <a16:rowId xmlns:a16="http://schemas.microsoft.com/office/drawing/2014/main" val="10007"/>
                  </a:ext>
                </a:extLst>
              </a:tr>
              <a:tr h="223767">
                <a:tc>
                  <a:txBody>
                    <a:bodyPr/>
                    <a:lstStyle/>
                    <a:p>
                      <a:pPr algn="ctr" fontAlgn="b"/>
                      <a:r>
                        <a:rPr lang="en-ID" sz="1200" b="1" i="0" u="none" strike="noStrike" dirty="0" err="1">
                          <a:solidFill>
                            <a:schemeClr val="bg1"/>
                          </a:solidFill>
                          <a:effectLst/>
                          <a:latin typeface="+mn-lt"/>
                        </a:rPr>
                        <a:t>Januari</a:t>
                      </a:r>
                      <a:endParaRPr lang="en-ID" sz="1200" b="1" i="0" u="none" strike="noStrike" dirty="0">
                        <a:solidFill>
                          <a:schemeClr val="bg1"/>
                        </a:solidFill>
                        <a:effectLst/>
                        <a:latin typeface="+mn-lt"/>
                      </a:endParaRPr>
                    </a:p>
                  </a:txBody>
                  <a:tcPr marL="9525" marR="9525" marT="9525" marB="0" anchor="ctr"/>
                </a:tc>
                <a:tc>
                  <a:txBody>
                    <a:bodyPr/>
                    <a:lstStyle/>
                    <a:p>
                      <a:pPr algn="ctr" fontAlgn="b"/>
                      <a:r>
                        <a:rPr lang="en-ID" sz="1200" b="0" i="0" u="none" strike="noStrike">
                          <a:solidFill>
                            <a:srgbClr val="000000"/>
                          </a:solidFill>
                          <a:effectLst/>
                          <a:latin typeface="+mn-lt"/>
                        </a:rPr>
                        <a:t>3.75</a:t>
                      </a:r>
                    </a:p>
                  </a:txBody>
                  <a:tcPr marL="9525" marR="9525" marT="9525" marB="0" anchor="ctr"/>
                </a:tc>
                <a:extLst>
                  <a:ext uri="{0D108BD9-81ED-4DB2-BD59-A6C34878D82A}">
                    <a16:rowId xmlns:a16="http://schemas.microsoft.com/office/drawing/2014/main" val="10008"/>
                  </a:ext>
                </a:extLst>
              </a:tr>
              <a:tr h="223767">
                <a:tc>
                  <a:txBody>
                    <a:bodyPr/>
                    <a:lstStyle/>
                    <a:p>
                      <a:pPr algn="ctr" fontAlgn="b"/>
                      <a:r>
                        <a:rPr lang="en-ID" sz="1200" b="1" i="0" u="none" strike="noStrike" dirty="0" err="1">
                          <a:solidFill>
                            <a:schemeClr val="bg1"/>
                          </a:solidFill>
                          <a:effectLst/>
                          <a:latin typeface="+mn-lt"/>
                        </a:rPr>
                        <a:t>Februari</a:t>
                      </a:r>
                      <a:endParaRPr lang="en-ID" sz="1200" b="1" i="0" u="none" strike="noStrike" dirty="0">
                        <a:solidFill>
                          <a:schemeClr val="bg1"/>
                        </a:solidFill>
                        <a:effectLst/>
                        <a:latin typeface="+mn-lt"/>
                      </a:endParaRPr>
                    </a:p>
                  </a:txBody>
                  <a:tcPr marL="9525" marR="9525" marT="9525" marB="0" anchor="ctr"/>
                </a:tc>
                <a:tc>
                  <a:txBody>
                    <a:bodyPr/>
                    <a:lstStyle/>
                    <a:p>
                      <a:pPr algn="ctr" fontAlgn="b"/>
                      <a:r>
                        <a:rPr lang="en-ID" sz="1200" b="0" i="0" u="none" strike="noStrike">
                          <a:solidFill>
                            <a:srgbClr val="000000"/>
                          </a:solidFill>
                          <a:effectLst/>
                          <a:latin typeface="+mn-lt"/>
                        </a:rPr>
                        <a:t>3.50</a:t>
                      </a:r>
                    </a:p>
                  </a:txBody>
                  <a:tcPr marL="9525" marR="9525" marT="9525" marB="0" anchor="ctr"/>
                </a:tc>
                <a:extLst>
                  <a:ext uri="{0D108BD9-81ED-4DB2-BD59-A6C34878D82A}">
                    <a16:rowId xmlns:a16="http://schemas.microsoft.com/office/drawing/2014/main" val="10009"/>
                  </a:ext>
                </a:extLst>
              </a:tr>
              <a:tr h="223767">
                <a:tc>
                  <a:txBody>
                    <a:bodyPr/>
                    <a:lstStyle/>
                    <a:p>
                      <a:pPr algn="ctr" fontAlgn="b"/>
                      <a:r>
                        <a:rPr lang="en-ID" sz="1200" b="1" i="0" u="none" strike="noStrike" dirty="0" err="1">
                          <a:solidFill>
                            <a:schemeClr val="bg1"/>
                          </a:solidFill>
                          <a:effectLst/>
                          <a:latin typeface="+mn-lt"/>
                        </a:rPr>
                        <a:t>Maret</a:t>
                      </a:r>
                      <a:endParaRPr lang="en-ID" sz="1200" b="1" i="0" u="none" strike="noStrike" dirty="0">
                        <a:solidFill>
                          <a:schemeClr val="bg1"/>
                        </a:solidFill>
                        <a:effectLst/>
                        <a:latin typeface="+mn-lt"/>
                      </a:endParaRPr>
                    </a:p>
                  </a:txBody>
                  <a:tcPr marL="9525" marR="9525" marT="9525" marB="0" anchor="ctr"/>
                </a:tc>
                <a:tc>
                  <a:txBody>
                    <a:bodyPr/>
                    <a:lstStyle/>
                    <a:p>
                      <a:pPr algn="ctr" fontAlgn="b"/>
                      <a:r>
                        <a:rPr lang="en-ID" sz="1200" b="0" i="0" u="none" strike="noStrike">
                          <a:solidFill>
                            <a:srgbClr val="000000"/>
                          </a:solidFill>
                          <a:effectLst/>
                          <a:latin typeface="+mn-lt"/>
                        </a:rPr>
                        <a:t>3.50</a:t>
                      </a:r>
                    </a:p>
                  </a:txBody>
                  <a:tcPr marL="9525" marR="9525" marT="9525" marB="0" anchor="ctr"/>
                </a:tc>
                <a:extLst>
                  <a:ext uri="{0D108BD9-81ED-4DB2-BD59-A6C34878D82A}">
                    <a16:rowId xmlns:a16="http://schemas.microsoft.com/office/drawing/2014/main" val="10010"/>
                  </a:ext>
                </a:extLst>
              </a:tr>
              <a:tr h="223767">
                <a:tc>
                  <a:txBody>
                    <a:bodyPr/>
                    <a:lstStyle/>
                    <a:p>
                      <a:pPr algn="ctr" fontAlgn="b"/>
                      <a:r>
                        <a:rPr lang="en-ID" sz="1200" b="1" i="0" u="none" strike="noStrike" dirty="0">
                          <a:solidFill>
                            <a:schemeClr val="bg1"/>
                          </a:solidFill>
                          <a:effectLst/>
                          <a:latin typeface="+mn-lt"/>
                        </a:rPr>
                        <a:t>April</a:t>
                      </a:r>
                    </a:p>
                  </a:txBody>
                  <a:tcPr marL="9525" marR="9525" marT="9525" marB="0" anchor="ctr"/>
                </a:tc>
                <a:tc>
                  <a:txBody>
                    <a:bodyPr/>
                    <a:lstStyle/>
                    <a:p>
                      <a:pPr algn="ctr" fontAlgn="b"/>
                      <a:r>
                        <a:rPr lang="en-ID" sz="1200" b="0" i="0" u="none" strike="noStrike">
                          <a:solidFill>
                            <a:srgbClr val="000000"/>
                          </a:solidFill>
                          <a:effectLst/>
                          <a:latin typeface="+mn-lt"/>
                        </a:rPr>
                        <a:t>3.50</a:t>
                      </a:r>
                    </a:p>
                  </a:txBody>
                  <a:tcPr marL="9525" marR="9525" marT="9525" marB="0" anchor="ctr"/>
                </a:tc>
                <a:extLst>
                  <a:ext uri="{0D108BD9-81ED-4DB2-BD59-A6C34878D82A}">
                    <a16:rowId xmlns:a16="http://schemas.microsoft.com/office/drawing/2014/main" val="10011"/>
                  </a:ext>
                </a:extLst>
              </a:tr>
              <a:tr h="223767">
                <a:tc>
                  <a:txBody>
                    <a:bodyPr/>
                    <a:lstStyle/>
                    <a:p>
                      <a:pPr algn="ctr" fontAlgn="b"/>
                      <a:r>
                        <a:rPr lang="en-ID" sz="1200" b="1" i="0" u="none" strike="noStrike" dirty="0">
                          <a:solidFill>
                            <a:schemeClr val="bg1"/>
                          </a:solidFill>
                          <a:effectLst/>
                          <a:latin typeface="+mn-lt"/>
                        </a:rPr>
                        <a:t>Mei</a:t>
                      </a:r>
                    </a:p>
                  </a:txBody>
                  <a:tcPr marL="9525" marR="9525" marT="9525" marB="0" anchor="ctr"/>
                </a:tc>
                <a:tc>
                  <a:txBody>
                    <a:bodyPr/>
                    <a:lstStyle/>
                    <a:p>
                      <a:pPr algn="ctr" fontAlgn="b"/>
                      <a:r>
                        <a:rPr lang="en-ID" sz="1200" b="0" i="0" u="none" strike="noStrike" dirty="0">
                          <a:solidFill>
                            <a:srgbClr val="000000"/>
                          </a:solidFill>
                          <a:effectLst/>
                          <a:latin typeface="+mn-lt"/>
                        </a:rPr>
                        <a:t>3.50</a:t>
                      </a:r>
                    </a:p>
                  </a:txBody>
                  <a:tcPr marL="9525" marR="9525" marT="9525" marB="0" anchor="ctr"/>
                </a:tc>
                <a:extLst>
                  <a:ext uri="{0D108BD9-81ED-4DB2-BD59-A6C34878D82A}">
                    <a16:rowId xmlns:a16="http://schemas.microsoft.com/office/drawing/2014/main" val="10012"/>
                  </a:ext>
                </a:extLst>
              </a:tr>
            </a:tbl>
          </a:graphicData>
        </a:graphic>
      </p:graphicFrame>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BC51F827-2CE4-4570-BD1C-63EB00D121DC}"/>
                  </a:ext>
                </a:extLst>
              </p:cNvPr>
              <p:cNvGraphicFramePr>
                <a:graphicFrameLocks noGrp="1"/>
              </p:cNvGraphicFramePr>
              <p:nvPr>
                <p:extLst>
                  <p:ext uri="{D42A27DB-BD31-4B8C-83A1-F6EECF244321}">
                    <p14:modId xmlns:p14="http://schemas.microsoft.com/office/powerpoint/2010/main" val="1292743374"/>
                  </p:ext>
                </p:extLst>
              </p:nvPr>
            </p:nvGraphicFramePr>
            <p:xfrm>
              <a:off x="4824028" y="2328963"/>
              <a:ext cx="3024336" cy="486180"/>
            </p:xfrm>
            <a:graphic>
              <a:graphicData uri="http://schemas.openxmlformats.org/drawingml/2006/table">
                <a:tbl>
                  <a:tblPr firstRow="1" firstCol="1" bandRow="1">
                    <a:tableStyleId>{5C22544A-7EE6-4342-B048-85BDC9FD1C3A}</a:tableStyleId>
                  </a:tblPr>
                  <a:tblGrid>
                    <a:gridCol w="1539333">
                      <a:extLst>
                        <a:ext uri="{9D8B030D-6E8A-4147-A177-3AD203B41FA5}">
                          <a16:colId xmlns:a16="http://schemas.microsoft.com/office/drawing/2014/main" val="3556221805"/>
                        </a:ext>
                      </a:extLst>
                    </a:gridCol>
                    <a:gridCol w="1485003">
                      <a:extLst>
                        <a:ext uri="{9D8B030D-6E8A-4147-A177-3AD203B41FA5}">
                          <a16:colId xmlns:a16="http://schemas.microsoft.com/office/drawing/2014/main" val="314639671"/>
                        </a:ext>
                      </a:extLst>
                    </a:gridCol>
                  </a:tblGrid>
                  <a:tr h="243090">
                    <a:tc>
                      <a:txBody>
                        <a:bodyPr/>
                        <a:lstStyle/>
                        <a:p>
                          <a:pPr marL="0" marR="0" algn="ctr">
                            <a:lnSpc>
                              <a:spcPct val="107000"/>
                            </a:lnSpc>
                            <a:spcBef>
                              <a:spcPts val="0"/>
                            </a:spcBef>
                            <a:spcAft>
                              <a:spcPts val="0"/>
                            </a:spcAft>
                          </a:pPr>
                          <a:r>
                            <a:rPr lang="en-ID" sz="1200" b="1">
                              <a:effectLst/>
                            </a:rPr>
                            <a:t>Rata-rata</a:t>
                          </a:r>
                          <a:endParaRPr lang="en-US" sz="12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b="1" dirty="0">
                              <a:effectLst/>
                            </a:rPr>
                            <a:t>3.93%</a:t>
                          </a:r>
                          <a:endParaRPr lang="en-US" sz="1200" b="1"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396085633"/>
                      </a:ext>
                    </a:extLst>
                  </a:tr>
                  <a:tr h="243090">
                    <a:tc>
                      <a:txBody>
                        <a:bodyPr/>
                        <a:lstStyle/>
                        <a:p>
                          <a:pPr marL="0" marR="0" algn="ctr">
                            <a:lnSpc>
                              <a:spcPct val="107000"/>
                            </a:lnSpc>
                            <a:spcBef>
                              <a:spcPts val="0"/>
                            </a:spcBef>
                            <a:spcAft>
                              <a:spcPts val="0"/>
                            </a:spcAft>
                          </a:pP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𝒓</m:t>
                                  </m:r>
                                </m:e>
                                <m:sub>
                                  <m:r>
                                    <a:rPr lang="en-US" sz="1200" b="1" i="1" smtClean="0">
                                      <a:latin typeface="Cambria Math" panose="02040503050406030204" pitchFamily="18" charset="0"/>
                                    </a:rPr>
                                    <m:t>𝒇</m:t>
                                  </m:r>
                                </m:sub>
                              </m:sSub>
                            </m:oMath>
                          </a14:m>
                          <a:r>
                            <a:rPr lang="id-ID" sz="1200" b="1" i="1" dirty="0"/>
                            <a:t> </a:t>
                          </a:r>
                          <a:r>
                            <a:rPr lang="en-US" sz="1200" b="1" i="1" dirty="0"/>
                            <a:t>perhari</a:t>
                          </a:r>
                          <a:endParaRPr lang="en-US" sz="1200" b="1"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1200" dirty="0">
                              <a:solidFill>
                                <a:schemeClr val="dk1"/>
                              </a:solidFill>
                              <a:effectLst/>
                              <a:latin typeface="+mn-lt"/>
                              <a:ea typeface="+mn-ea"/>
                              <a:cs typeface="+mn-cs"/>
                            </a:rPr>
                            <a:t>0.00010776 </a:t>
                          </a:r>
                          <a:r>
                            <a:rPr lang="id-ID" sz="1200" b="1" kern="1200" dirty="0">
                              <a:solidFill>
                                <a:schemeClr val="dk1"/>
                              </a:solidFill>
                              <a:effectLst/>
                              <a:latin typeface="+mn-lt"/>
                              <a:ea typeface="+mn-ea"/>
                              <a:cs typeface="+mn-cs"/>
                            </a:rPr>
                            <a:t>% </a:t>
                          </a:r>
                          <a:endParaRPr lang="en-US" sz="1200" b="1"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237282952"/>
                      </a:ext>
                    </a:extLst>
                  </a:tr>
                </a:tbl>
              </a:graphicData>
            </a:graphic>
          </p:graphicFrame>
        </mc:Choice>
        <mc:Fallback xmlns="">
          <p:graphicFrame>
            <p:nvGraphicFramePr>
              <p:cNvPr id="3" name="Table 2">
                <a:extLst>
                  <a:ext uri="{FF2B5EF4-FFF2-40B4-BE49-F238E27FC236}">
                    <a16:creationId xmlns:a16="http://schemas.microsoft.com/office/drawing/2014/main" id="{BC51F827-2CE4-4570-BD1C-63EB00D121DC}"/>
                  </a:ext>
                </a:extLst>
              </p:cNvPr>
              <p:cNvGraphicFramePr>
                <a:graphicFrameLocks noGrp="1"/>
              </p:cNvGraphicFramePr>
              <p:nvPr>
                <p:extLst>
                  <p:ext uri="{D42A27DB-BD31-4B8C-83A1-F6EECF244321}">
                    <p14:modId xmlns:p14="http://schemas.microsoft.com/office/powerpoint/2010/main" val="1292743374"/>
                  </p:ext>
                </p:extLst>
              </p:nvPr>
            </p:nvGraphicFramePr>
            <p:xfrm>
              <a:off x="4824028" y="2328963"/>
              <a:ext cx="3024336" cy="486180"/>
            </p:xfrm>
            <a:graphic>
              <a:graphicData uri="http://schemas.openxmlformats.org/drawingml/2006/table">
                <a:tbl>
                  <a:tblPr firstRow="1" firstCol="1" bandRow="1">
                    <a:tableStyleId>{5C22544A-7EE6-4342-B048-85BDC9FD1C3A}</a:tableStyleId>
                  </a:tblPr>
                  <a:tblGrid>
                    <a:gridCol w="1539333">
                      <a:extLst>
                        <a:ext uri="{9D8B030D-6E8A-4147-A177-3AD203B41FA5}">
                          <a16:colId xmlns:a16="http://schemas.microsoft.com/office/drawing/2014/main" val="3556221805"/>
                        </a:ext>
                      </a:extLst>
                    </a:gridCol>
                    <a:gridCol w="1485003">
                      <a:extLst>
                        <a:ext uri="{9D8B030D-6E8A-4147-A177-3AD203B41FA5}">
                          <a16:colId xmlns:a16="http://schemas.microsoft.com/office/drawing/2014/main" val="314639671"/>
                        </a:ext>
                      </a:extLst>
                    </a:gridCol>
                  </a:tblGrid>
                  <a:tr h="243090">
                    <a:tc>
                      <a:txBody>
                        <a:bodyPr/>
                        <a:lstStyle/>
                        <a:p>
                          <a:pPr marL="0" marR="0" algn="ctr">
                            <a:lnSpc>
                              <a:spcPct val="107000"/>
                            </a:lnSpc>
                            <a:spcBef>
                              <a:spcPts val="0"/>
                            </a:spcBef>
                            <a:spcAft>
                              <a:spcPts val="0"/>
                            </a:spcAft>
                          </a:pPr>
                          <a:r>
                            <a:rPr lang="en-ID" sz="1200" b="1">
                              <a:effectLst/>
                            </a:rPr>
                            <a:t>Rata-rata</a:t>
                          </a:r>
                          <a:endParaRPr lang="en-US" sz="12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1200" b="1" dirty="0">
                              <a:effectLst/>
                            </a:rPr>
                            <a:t>3.93%</a:t>
                          </a:r>
                          <a:endParaRPr lang="en-US" sz="1200" b="1"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396085633"/>
                      </a:ext>
                    </a:extLst>
                  </a:tr>
                  <a:tr h="243090">
                    <a:tc>
                      <a:txBody>
                        <a:bodyPr/>
                        <a:lstStyle/>
                        <a:p>
                          <a:endParaRPr lang="en-US"/>
                        </a:p>
                      </a:txBody>
                      <a:tcPr marL="68580" marR="68580" marT="0" marB="0" anchor="ctr">
                        <a:blipFill>
                          <a:blip r:embed="rId6"/>
                          <a:stretch>
                            <a:fillRect l="-395" t="-110000" r="-98024" b="-22500"/>
                          </a:stretch>
                        </a:blipFill>
                      </a:tcPr>
                    </a:tc>
                    <a:tc>
                      <a:txBody>
                        <a:bodyPr/>
                        <a:lstStyle/>
                        <a:p>
                          <a:pPr marL="0" marR="0" algn="ctr">
                            <a:lnSpc>
                              <a:spcPct val="107000"/>
                            </a:lnSpc>
                            <a:spcBef>
                              <a:spcPts val="0"/>
                            </a:spcBef>
                            <a:spcAft>
                              <a:spcPts val="0"/>
                            </a:spcAft>
                          </a:pPr>
                          <a:r>
                            <a:rPr lang="en-US" sz="1200" b="1" kern="1200" dirty="0">
                              <a:solidFill>
                                <a:schemeClr val="dk1"/>
                              </a:solidFill>
                              <a:effectLst/>
                              <a:latin typeface="+mn-lt"/>
                              <a:ea typeface="+mn-ea"/>
                              <a:cs typeface="+mn-cs"/>
                            </a:rPr>
                            <a:t>0.00010776 </a:t>
                          </a:r>
                          <a:r>
                            <a:rPr lang="id-ID" sz="1200" b="1" kern="1200" dirty="0">
                              <a:solidFill>
                                <a:schemeClr val="dk1"/>
                              </a:solidFill>
                              <a:effectLst/>
                              <a:latin typeface="+mn-lt"/>
                              <a:ea typeface="+mn-ea"/>
                              <a:cs typeface="+mn-cs"/>
                            </a:rPr>
                            <a:t>% </a:t>
                          </a:r>
                          <a:endParaRPr lang="en-US" sz="1200" b="1"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237282952"/>
                      </a:ext>
                    </a:extLst>
                  </a:tr>
                </a:tbl>
              </a:graphicData>
            </a:graphic>
          </p:graphicFrame>
        </mc:Fallback>
      </mc:AlternateContent>
    </p:spTree>
    <p:extLst>
      <p:ext uri="{BB962C8B-B14F-4D97-AF65-F5344CB8AC3E}">
        <p14:creationId xmlns:p14="http://schemas.microsoft.com/office/powerpoint/2010/main" val="175122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726334939"/>
                  </p:ext>
                </p:extLst>
              </p:nvPr>
            </p:nvGraphicFramePr>
            <p:xfrm>
              <a:off x="3102218" y="267494"/>
              <a:ext cx="6006286" cy="4392488"/>
            </p:xfrm>
            <a:graphic>
              <a:graphicData uri="http://schemas.openxmlformats.org/drawingml/2006/table">
                <a:tbl>
                  <a:tblPr firstRow="1" firstCol="1" bandRow="1">
                    <a:tableStyleId>{5C22544A-7EE6-4342-B048-85BDC9FD1C3A}</a:tableStyleId>
                  </a:tblPr>
                  <a:tblGrid>
                    <a:gridCol w="243432">
                      <a:extLst>
                        <a:ext uri="{9D8B030D-6E8A-4147-A177-3AD203B41FA5}">
                          <a16:colId xmlns:a16="http://schemas.microsoft.com/office/drawing/2014/main" val="20000"/>
                        </a:ext>
                      </a:extLst>
                    </a:gridCol>
                    <a:gridCol w="273050">
                      <a:extLst>
                        <a:ext uri="{9D8B030D-6E8A-4147-A177-3AD203B41FA5}">
                          <a16:colId xmlns:a16="http://schemas.microsoft.com/office/drawing/2014/main" val="2563490486"/>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gridCol w="518160">
                      <a:extLst>
                        <a:ext uri="{9D8B030D-6E8A-4147-A177-3AD203B41FA5}">
                          <a16:colId xmlns:a16="http://schemas.microsoft.com/office/drawing/2014/main" val="20005"/>
                        </a:ext>
                      </a:extLst>
                    </a:gridCol>
                    <a:gridCol w="349102">
                      <a:extLst>
                        <a:ext uri="{9D8B030D-6E8A-4147-A177-3AD203B41FA5}">
                          <a16:colId xmlns:a16="http://schemas.microsoft.com/office/drawing/2014/main" val="20006"/>
                        </a:ext>
                      </a:extLst>
                    </a:gridCol>
                    <a:gridCol w="288032">
                      <a:extLst>
                        <a:ext uri="{9D8B030D-6E8A-4147-A177-3AD203B41FA5}">
                          <a16:colId xmlns:a16="http://schemas.microsoft.com/office/drawing/2014/main" val="20007"/>
                        </a:ext>
                      </a:extLst>
                    </a:gridCol>
                    <a:gridCol w="772160">
                      <a:extLst>
                        <a:ext uri="{9D8B030D-6E8A-4147-A177-3AD203B41FA5}">
                          <a16:colId xmlns:a16="http://schemas.microsoft.com/office/drawing/2014/main" val="20008"/>
                        </a:ext>
                      </a:extLst>
                    </a:gridCol>
                    <a:gridCol w="772160">
                      <a:extLst>
                        <a:ext uri="{9D8B030D-6E8A-4147-A177-3AD203B41FA5}">
                          <a16:colId xmlns:a16="http://schemas.microsoft.com/office/drawing/2014/main" val="20009"/>
                        </a:ext>
                      </a:extLst>
                    </a:gridCol>
                    <a:gridCol w="717550">
                      <a:extLst>
                        <a:ext uri="{9D8B030D-6E8A-4147-A177-3AD203B41FA5}">
                          <a16:colId xmlns:a16="http://schemas.microsoft.com/office/drawing/2014/main" val="1147674342"/>
                        </a:ext>
                      </a:extLst>
                    </a:gridCol>
                  </a:tblGrid>
                  <a:tr h="314528">
                    <a:tc>
                      <a:txBody>
                        <a:bodyPr/>
                        <a:lstStyle/>
                        <a:p>
                          <a:pPr marL="0" marR="0" algn="ctr">
                            <a:lnSpc>
                              <a:spcPct val="107000"/>
                            </a:lnSpc>
                            <a:spcBef>
                              <a:spcPts val="0"/>
                            </a:spcBef>
                            <a:spcAft>
                              <a:spcPts val="0"/>
                            </a:spcAft>
                          </a:pPr>
                          <a:r>
                            <a:rPr lang="en-US" sz="900" dirty="0">
                              <a:solidFill>
                                <a:schemeClr val="bg1"/>
                              </a:solidFill>
                              <a:effectLst/>
                              <a:latin typeface="+mn-lt"/>
                              <a:ea typeface="Times New Roman" panose="02020603050405020304" pitchFamily="18" charset="0"/>
                            </a:rPr>
                            <a:t>NO</a:t>
                          </a:r>
                        </a:p>
                      </a:txBody>
                      <a:tcPr marL="20116" marR="20116" marT="0" marB="0" anchor="ctr"/>
                    </a:tc>
                    <a:tc>
                      <a:txBody>
                        <a:bodyPr/>
                        <a:lstStyle/>
                        <a:p>
                          <a:pPr algn="ctr" fontAlgn="b"/>
                          <a:r>
                            <a:rPr lang="en-ID" sz="900" b="0" i="0" u="none" strike="noStrike" dirty="0">
                              <a:solidFill>
                                <a:schemeClr val="bg1"/>
                              </a:solidFill>
                              <a:effectLst/>
                              <a:latin typeface="+mn-lt"/>
                            </a:rPr>
                            <a:t>t</a:t>
                          </a:r>
                        </a:p>
                      </a:txBody>
                      <a:tcPr marL="9525" marR="9525" marT="9525" marB="0" anchor="ctr"/>
                    </a:tc>
                    <a:tc>
                      <a:txBody>
                        <a:bodyPr/>
                        <a:lstStyle/>
                        <a:p>
                          <a:pPr marL="0" marR="0" algn="ctr">
                            <a:lnSpc>
                              <a:spcPct val="107000"/>
                            </a:lnSpc>
                            <a:spcBef>
                              <a:spcPts val="0"/>
                            </a:spcBef>
                            <a:spcAft>
                              <a:spcPts val="0"/>
                            </a:spcAft>
                          </a:pPr>
                          <a:r>
                            <a:rPr lang="en-ID" sz="900" dirty="0">
                              <a:solidFill>
                                <a:schemeClr val="bg1"/>
                              </a:solidFill>
                              <a:effectLst/>
                              <a:latin typeface="+mn-lt"/>
                              <a:ea typeface="Times New Roman" panose="02020603050405020304" pitchFamily="18" charset="0"/>
                              <a:cs typeface="Times New Roman" panose="02020603050405020304" pitchFamily="18" charset="0"/>
                            </a:rPr>
                            <a:t>ICBP</a:t>
                          </a:r>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chemeClr val="bg1"/>
                              </a:solidFill>
                              <a:effectLst/>
                              <a:latin typeface="+mn-lt"/>
                              <a:ea typeface="Times New Roman" panose="02020603050405020304" pitchFamily="18" charset="0"/>
                              <a:cs typeface="Times New Roman" panose="02020603050405020304" pitchFamily="18" charset="0"/>
                            </a:rPr>
                            <a:t>GIAA</a:t>
                          </a:r>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chemeClr val="bg1"/>
                              </a:solidFill>
                              <a:effectLst/>
                              <a:latin typeface="+mn-lt"/>
                              <a:ea typeface="Times New Roman" panose="02020603050405020304" pitchFamily="18" charset="0"/>
                              <a:cs typeface="Times New Roman" panose="02020603050405020304" pitchFamily="18" charset="0"/>
                            </a:rPr>
                            <a:t>BBCA</a:t>
                          </a:r>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chemeClr val="bg1"/>
                              </a:solidFill>
                              <a:effectLst/>
                              <a:latin typeface="+mn-lt"/>
                              <a:ea typeface="Times New Roman" panose="02020603050405020304" pitchFamily="18" charset="0"/>
                              <a:cs typeface="Times New Roman" panose="02020603050405020304" pitchFamily="18" charset="0"/>
                            </a:rPr>
                            <a:t>ANTM</a:t>
                          </a:r>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chemeClr val="bg1"/>
                              </a:solidFill>
                              <a:effectLst/>
                              <a:latin typeface="+mn-lt"/>
                              <a:ea typeface="Times New Roman" panose="02020603050405020304" pitchFamily="18" charset="0"/>
                              <a:cs typeface="Times New Roman" panose="02020603050405020304" pitchFamily="18" charset="0"/>
                            </a:rPr>
                            <a:t>KLBF</a:t>
                          </a:r>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900" i="1"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D" sz="9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D" sz="9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𝑛</m:t>
                                    </m:r>
                                    <m:r>
                                      <a:rPr lang="en-ID" sz="9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900" i="1" smtClean="0">
                                        <a:effectLst/>
                                        <a:latin typeface="Cambria Math" panose="02040503050406030204" pitchFamily="18" charset="0"/>
                                      </a:rPr>
                                    </m:ctrlPr>
                                  </m:sSupPr>
                                  <m:e>
                                    <m:r>
                                      <a:rPr lang="id-ID" sz="900">
                                        <a:effectLst/>
                                        <a:latin typeface="Cambria Math" panose="02040503050406030204" pitchFamily="18" charset="0"/>
                                      </a:rPr>
                                      <m:t>𝐞</m:t>
                                    </m:r>
                                  </m:e>
                                  <m:sup>
                                    <m:r>
                                      <a:rPr lang="id-ID" sz="900">
                                        <a:effectLst/>
                                        <a:latin typeface="Cambria Math" panose="02040503050406030204" pitchFamily="18" charset="0"/>
                                      </a:rPr>
                                      <m:t>𝑇</m:t>
                                    </m:r>
                                  </m:sup>
                                </m:sSup>
                                <m:r>
                                  <a:rPr lang="id-ID" sz="900">
                                    <a:effectLst/>
                                    <a:latin typeface="Cambria Math" panose="02040503050406030204" pitchFamily="18" charset="0"/>
                                  </a:rPr>
                                  <m:t>𝒙</m:t>
                                </m:r>
                              </m:oMath>
                            </m:oMathPara>
                          </a14:m>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9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9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𝜇</m:t>
                                    </m:r>
                                  </m:e>
                                  <m:sub>
                                    <m:r>
                                      <a:rPr lang="en-US" sz="9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𝑃</m:t>
                                    </m:r>
                                  </m:sub>
                                </m:sSub>
                              </m:oMath>
                            </m:oMathPara>
                          </a14:m>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9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9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𝜎</m:t>
                                    </m:r>
                                  </m:e>
                                  <m:sub>
                                    <m:r>
                                      <a:rPr lang="en-US" sz="9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𝑃</m:t>
                                    </m:r>
                                  </m:sub>
                                  <m:sup>
                                    <m:r>
                                      <a:rPr lang="en-US" sz="9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m:t>
                                    </m:r>
                                  </m:sup>
                                </m:sSubSup>
                              </m:oMath>
                            </m:oMathPara>
                          </a14:m>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900" i="1" smtClean="0">
                                        <a:effectLst/>
                                        <a:latin typeface="Cambria Math" panose="02040503050406030204" pitchFamily="18" charset="0"/>
                                      </a:rPr>
                                    </m:ctrlPr>
                                  </m:sSubPr>
                                  <m:e>
                                    <m:r>
                                      <a:rPr lang="en-US" sz="900">
                                        <a:effectLst/>
                                        <a:latin typeface="Cambria Math" panose="02040503050406030204" pitchFamily="18" charset="0"/>
                                      </a:rPr>
                                      <m:t>𝜇</m:t>
                                    </m:r>
                                  </m:e>
                                  <m:sub>
                                    <m:r>
                                      <a:rPr lang="en-US" sz="900">
                                        <a:effectLst/>
                                        <a:latin typeface="Cambria Math" panose="02040503050406030204" pitchFamily="18" charset="0"/>
                                      </a:rPr>
                                      <m:t>𝑃</m:t>
                                    </m:r>
                                  </m:sub>
                                </m:sSub>
                                <m:r>
                                  <a:rPr lang="en-US" sz="900">
                                    <a:effectLst/>
                                    <a:latin typeface="Cambria Math" panose="02040503050406030204" pitchFamily="18" charset="0"/>
                                  </a:rPr>
                                  <m:t>/</m:t>
                                </m:r>
                                <m:sSubSup>
                                  <m:sSubSupPr>
                                    <m:ctrlPr>
                                      <a:rPr lang="en-US" sz="900" i="1">
                                        <a:effectLst/>
                                        <a:latin typeface="Cambria Math" panose="02040503050406030204" pitchFamily="18" charset="0"/>
                                      </a:rPr>
                                    </m:ctrlPr>
                                  </m:sSubSupPr>
                                  <m:e>
                                    <m:r>
                                      <a:rPr lang="en-US" sz="900">
                                        <a:effectLst/>
                                        <a:latin typeface="Cambria Math" panose="02040503050406030204" pitchFamily="18" charset="0"/>
                                      </a:rPr>
                                      <m:t>𝜎</m:t>
                                    </m:r>
                                  </m:e>
                                  <m:sub>
                                    <m:r>
                                      <a:rPr lang="en-US" sz="900">
                                        <a:effectLst/>
                                        <a:latin typeface="Cambria Math" panose="02040503050406030204" pitchFamily="18" charset="0"/>
                                      </a:rPr>
                                      <m:t>𝑃</m:t>
                                    </m:r>
                                  </m:sub>
                                  <m:sup>
                                    <m:r>
                                      <a:rPr lang="en-US" sz="900">
                                        <a:effectLst/>
                                        <a:latin typeface="Cambria Math" panose="02040503050406030204" pitchFamily="18" charset="0"/>
                                      </a:rPr>
                                      <m:t>2</m:t>
                                    </m:r>
                                  </m:sup>
                                </m:sSubSup>
                              </m:oMath>
                            </m:oMathPara>
                          </a14:m>
                          <a:endParaRPr lang="en-US" sz="900" dirty="0">
                            <a:solidFill>
                              <a:schemeClr val="bg1"/>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271864">
                    <a:tc>
                      <a:txBody>
                        <a:bodyPr/>
                        <a:lstStyle/>
                        <a:p>
                          <a:pPr algn="ctr"/>
                          <a:r>
                            <a:rPr lang="en-US" sz="900" b="1" dirty="0">
                              <a:solidFill>
                                <a:schemeClr val="bg1"/>
                              </a:solidFill>
                              <a:latin typeface="+mn-lt"/>
                            </a:rPr>
                            <a:t>1</a:t>
                          </a:r>
                        </a:p>
                      </a:txBody>
                      <a:tcPr marL="20116" marR="20116" marT="0" marB="0" anchor="ctr"/>
                    </a:tc>
                    <a:tc>
                      <a:txBody>
                        <a:bodyPr/>
                        <a:lstStyle/>
                        <a:p>
                          <a:pPr algn="ctr" fontAlgn="b"/>
                          <a:r>
                            <a:rPr lang="en-ID" sz="900" b="0" i="0" u="none" strike="noStrike" dirty="0">
                              <a:solidFill>
                                <a:srgbClr val="000000"/>
                              </a:solidFill>
                              <a:effectLst/>
                              <a:latin typeface="+mn-lt"/>
                            </a:rPr>
                            <a:t>0.00</a:t>
                          </a:r>
                        </a:p>
                      </a:txBody>
                      <a:tcPr marL="9525" marR="9525" marT="9525" marB="0" anchor="ctr"/>
                    </a:tc>
                    <a:tc>
                      <a:txBody>
                        <a:bodyPr/>
                        <a:lstStyle/>
                        <a:p>
                          <a:pPr algn="ctr" fontAlgn="b"/>
                          <a:r>
                            <a:rPr lang="en-ID" sz="900" b="0" i="0" u="none" strike="noStrike" dirty="0">
                              <a:solidFill>
                                <a:srgbClr val="000000"/>
                              </a:solidFill>
                              <a:effectLst/>
                              <a:latin typeface="+mn-lt"/>
                            </a:rPr>
                            <a:t>0.4041</a:t>
                          </a:r>
                        </a:p>
                      </a:txBody>
                      <a:tcPr marL="9525" marR="9525" marT="9525" marB="0" anchor="ctr"/>
                    </a:tc>
                    <a:tc>
                      <a:txBody>
                        <a:bodyPr/>
                        <a:lstStyle/>
                        <a:p>
                          <a:pPr algn="ctr" fontAlgn="b"/>
                          <a:r>
                            <a:rPr lang="en-ID" sz="900" b="0" i="0" u="none" strike="noStrike">
                              <a:solidFill>
                                <a:srgbClr val="000000"/>
                              </a:solidFill>
                              <a:effectLst/>
                              <a:latin typeface="+mn-lt"/>
                            </a:rPr>
                            <a:t>0.0238</a:t>
                          </a:r>
                        </a:p>
                      </a:txBody>
                      <a:tcPr marL="9525" marR="9525" marT="9525" marB="0" anchor="ctr"/>
                    </a:tc>
                    <a:tc>
                      <a:txBody>
                        <a:bodyPr/>
                        <a:lstStyle/>
                        <a:p>
                          <a:pPr algn="ctr" fontAlgn="b"/>
                          <a:r>
                            <a:rPr lang="en-ID" sz="900" b="0" i="0" u="none" strike="noStrike">
                              <a:solidFill>
                                <a:srgbClr val="000000"/>
                              </a:solidFill>
                              <a:effectLst/>
                              <a:latin typeface="+mn-lt"/>
                            </a:rPr>
                            <a:t>0.3179</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0.1543</a:t>
                          </a:r>
                        </a:p>
                      </a:txBody>
                      <a:tcPr marL="9525" marR="9525" marT="9525" marB="0" anchor="ctr"/>
                    </a:tc>
                    <a:tc>
                      <a:txBody>
                        <a:bodyPr/>
                        <a:lstStyle/>
                        <a:p>
                          <a:pPr marL="0" marR="0" algn="ctr">
                            <a:lnSpc>
                              <a:spcPct val="107000"/>
                            </a:lnSpc>
                            <a:spcBef>
                              <a:spcPts val="0"/>
                            </a:spcBef>
                            <a:spcAft>
                              <a:spcPts val="0"/>
                            </a:spcAft>
                          </a:pPr>
                          <a:r>
                            <a:rPr lang="en-ID" sz="900" dirty="0">
                              <a:solidFill>
                                <a:srgbClr val="000000"/>
                              </a:solidFill>
                              <a:effectLst/>
                              <a:latin typeface="+mn-lt"/>
                              <a:ea typeface="Times New Roman" panose="02020603050405020304" pitchFamily="18" charset="0"/>
                              <a:cs typeface="Times New Roman" panose="02020603050405020304" pitchFamily="18" charset="0"/>
                            </a:rPr>
                            <a:t>0.1</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dirty="0">
                              <a:solidFill>
                                <a:srgbClr val="000000"/>
                              </a:solidFill>
                              <a:effectLst/>
                              <a:latin typeface="+mn-lt"/>
                            </a:rPr>
                            <a:t>-0.00014483</a:t>
                          </a:r>
                        </a:p>
                      </a:txBody>
                      <a:tcPr marL="9525" marR="9525" marT="9525" marB="0" anchor="ctr"/>
                    </a:tc>
                    <a:tc>
                      <a:txBody>
                        <a:bodyPr/>
                        <a:lstStyle/>
                        <a:p>
                          <a:pPr algn="ctr" fontAlgn="b"/>
                          <a:r>
                            <a:rPr lang="en-ID" sz="900" b="0" i="0" u="none" strike="noStrike">
                              <a:solidFill>
                                <a:srgbClr val="000000"/>
                              </a:solidFill>
                              <a:effectLst/>
                              <a:latin typeface="+mn-lt"/>
                            </a:rPr>
                            <a:t>0.00026833</a:t>
                          </a:r>
                        </a:p>
                      </a:txBody>
                      <a:tcPr marL="9525" marR="9525" marT="9525" marB="0" anchor="ctr"/>
                    </a:tc>
                    <a:tc>
                      <a:txBody>
                        <a:bodyPr/>
                        <a:lstStyle/>
                        <a:p>
                          <a:pPr algn="ctr" fontAlgn="b"/>
                          <a:r>
                            <a:rPr lang="en-ID" sz="900" b="0" i="0" u="none" strike="noStrike">
                              <a:solidFill>
                                <a:srgbClr val="000000"/>
                              </a:solidFill>
                              <a:effectLst/>
                              <a:latin typeface="+mn-lt"/>
                            </a:rPr>
                            <a:t>-0.53976331</a:t>
                          </a:r>
                        </a:p>
                      </a:txBody>
                      <a:tcPr marL="9525" marR="9525" marT="9525" marB="0" anchor="ctr"/>
                    </a:tc>
                    <a:extLst>
                      <a:ext uri="{0D108BD9-81ED-4DB2-BD59-A6C34878D82A}">
                        <a16:rowId xmlns:a16="http://schemas.microsoft.com/office/drawing/2014/main" val="10001"/>
                      </a:ext>
                    </a:extLst>
                  </a:tr>
                  <a:tr h="271864">
                    <a:tc>
                      <a:txBody>
                        <a:bodyPr/>
                        <a:lstStyle/>
                        <a:p>
                          <a:pPr algn="ctr"/>
                          <a:r>
                            <a:rPr lang="en-US" sz="900" b="1" dirty="0">
                              <a:solidFill>
                                <a:schemeClr val="bg1"/>
                              </a:solidFill>
                              <a:latin typeface="+mn-lt"/>
                            </a:rPr>
                            <a:t>2</a:t>
                          </a:r>
                        </a:p>
                      </a:txBody>
                      <a:tcPr marL="20116" marR="20116" marT="0" marB="0" anchor="ctr"/>
                    </a:tc>
                    <a:tc>
                      <a:txBody>
                        <a:bodyPr/>
                        <a:lstStyle/>
                        <a:p>
                          <a:pPr algn="ctr" fontAlgn="b"/>
                          <a:r>
                            <a:rPr lang="en-ID" sz="900" b="0" i="0" u="none" strike="noStrike" dirty="0">
                              <a:solidFill>
                                <a:srgbClr val="000000"/>
                              </a:solidFill>
                              <a:effectLst/>
                              <a:latin typeface="+mn-lt"/>
                            </a:rPr>
                            <a:t>0.01</a:t>
                          </a:r>
                        </a:p>
                      </a:txBody>
                      <a:tcPr marL="9525" marR="9525" marT="9525" marB="0" anchor="ctr"/>
                    </a:tc>
                    <a:tc>
                      <a:txBody>
                        <a:bodyPr/>
                        <a:lstStyle/>
                        <a:p>
                          <a:pPr algn="ctr" fontAlgn="b"/>
                          <a:r>
                            <a:rPr lang="en-ID" sz="900" b="0" i="0" u="none" strike="noStrike">
                              <a:solidFill>
                                <a:srgbClr val="000000"/>
                              </a:solidFill>
                              <a:effectLst/>
                              <a:latin typeface="+mn-lt"/>
                            </a:rPr>
                            <a:t>0.3588</a:t>
                          </a:r>
                        </a:p>
                      </a:txBody>
                      <a:tcPr marL="9525" marR="9525" marT="9525" marB="0" anchor="ctr"/>
                    </a:tc>
                    <a:tc>
                      <a:txBody>
                        <a:bodyPr/>
                        <a:lstStyle/>
                        <a:p>
                          <a:pPr algn="ctr" fontAlgn="b"/>
                          <a:r>
                            <a:rPr lang="en-ID" sz="900" b="0" i="0" u="none" strike="noStrike">
                              <a:solidFill>
                                <a:srgbClr val="000000"/>
                              </a:solidFill>
                              <a:effectLst/>
                              <a:latin typeface="+mn-lt"/>
                            </a:rPr>
                            <a:t>0.0208</a:t>
                          </a:r>
                        </a:p>
                      </a:txBody>
                      <a:tcPr marL="9525" marR="9525" marT="9525" marB="0" anchor="ctr"/>
                    </a:tc>
                    <a:tc>
                      <a:txBody>
                        <a:bodyPr/>
                        <a:lstStyle/>
                        <a:p>
                          <a:pPr algn="ctr" fontAlgn="b"/>
                          <a:r>
                            <a:rPr lang="en-ID" sz="900" b="0" i="0" u="none" strike="noStrike">
                              <a:solidFill>
                                <a:srgbClr val="000000"/>
                              </a:solidFill>
                              <a:effectLst/>
                              <a:latin typeface="+mn-lt"/>
                            </a:rPr>
                            <a:t>0.3215</a:t>
                          </a:r>
                        </a:p>
                      </a:txBody>
                      <a:tcPr marL="9525" marR="9525" marT="9525" marB="0" anchor="ctr"/>
                    </a:tc>
                    <a:tc>
                      <a:txBody>
                        <a:bodyPr/>
                        <a:lstStyle/>
                        <a:p>
                          <a:pPr algn="ctr" fontAlgn="b"/>
                          <a:r>
                            <a:rPr lang="en-ID" sz="900" b="0" i="0" u="none" strike="noStrike">
                              <a:solidFill>
                                <a:srgbClr val="000000"/>
                              </a:solidFill>
                              <a:effectLst/>
                              <a:latin typeface="+mn-lt"/>
                            </a:rPr>
                            <a:t>0.0223</a:t>
                          </a:r>
                        </a:p>
                      </a:txBody>
                      <a:tcPr marL="9525" marR="9525" marT="9525" marB="0" anchor="ctr"/>
                    </a:tc>
                    <a:tc>
                      <a:txBody>
                        <a:bodyPr/>
                        <a:lstStyle/>
                        <a:p>
                          <a:pPr algn="ctr" fontAlgn="b"/>
                          <a:r>
                            <a:rPr lang="en-ID" sz="900" b="0" i="0" u="none" strike="noStrike">
                              <a:solidFill>
                                <a:srgbClr val="000000"/>
                              </a:solidFill>
                              <a:effectLst/>
                              <a:latin typeface="+mn-lt"/>
                            </a:rPr>
                            <a:t>0.1767</a:t>
                          </a:r>
                        </a:p>
                      </a:txBody>
                      <a:tcPr marL="9525" marR="9525" marT="9525" marB="0" anchor="ctr"/>
                    </a:tc>
                    <a:tc>
                      <a:txBody>
                        <a:bodyPr/>
                        <a:lstStyle/>
                        <a:p>
                          <a:pPr marL="0" marR="0" algn="ctr">
                            <a:lnSpc>
                              <a:spcPct val="107000"/>
                            </a:lnSpc>
                            <a:spcBef>
                              <a:spcPts val="0"/>
                            </a:spcBef>
                            <a:spcAft>
                              <a:spcPts val="0"/>
                            </a:spcAft>
                          </a:pPr>
                          <a:r>
                            <a:rPr lang="en-ID" sz="900" dirty="0">
                              <a:solidFill>
                                <a:srgbClr val="000000"/>
                              </a:solidFill>
                              <a:effectLst/>
                              <a:latin typeface="+mn-lt"/>
                              <a:ea typeface="Times New Roman" panose="02020603050405020304" pitchFamily="18" charset="0"/>
                              <a:cs typeface="Times New Roman" panose="02020603050405020304" pitchFamily="18" charset="0"/>
                            </a:rPr>
                            <a:t>0.1</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0.00001062</a:t>
                          </a:r>
                        </a:p>
                      </a:txBody>
                      <a:tcPr marL="9525" marR="9525" marT="9525" marB="0" anchor="ctr"/>
                    </a:tc>
                    <a:tc>
                      <a:txBody>
                        <a:bodyPr/>
                        <a:lstStyle/>
                        <a:p>
                          <a:pPr algn="ctr" fontAlgn="b"/>
                          <a:r>
                            <a:rPr lang="en-ID" sz="900" b="0" i="0" u="none" strike="noStrike">
                              <a:solidFill>
                                <a:srgbClr val="000000"/>
                              </a:solidFill>
                              <a:effectLst/>
                              <a:latin typeface="+mn-lt"/>
                            </a:rPr>
                            <a:t>0.00027212</a:t>
                          </a:r>
                        </a:p>
                      </a:txBody>
                      <a:tcPr marL="9525" marR="9525" marT="9525" marB="0" anchor="ctr"/>
                    </a:tc>
                    <a:tc>
                      <a:txBody>
                        <a:bodyPr/>
                        <a:lstStyle/>
                        <a:p>
                          <a:pPr algn="ctr" fontAlgn="b"/>
                          <a:r>
                            <a:rPr lang="en-ID" sz="900" b="0" i="0" u="none" strike="noStrike">
                              <a:solidFill>
                                <a:srgbClr val="000000"/>
                              </a:solidFill>
                              <a:effectLst/>
                              <a:latin typeface="+mn-lt"/>
                            </a:rPr>
                            <a:t>0.03901912</a:t>
                          </a:r>
                        </a:p>
                      </a:txBody>
                      <a:tcPr marL="9525" marR="9525" marT="9525" marB="0" anchor="ctr"/>
                    </a:tc>
                    <a:extLst>
                      <a:ext uri="{0D108BD9-81ED-4DB2-BD59-A6C34878D82A}">
                        <a16:rowId xmlns:a16="http://schemas.microsoft.com/office/drawing/2014/main" val="10002"/>
                      </a:ext>
                    </a:extLst>
                  </a:tr>
                  <a:tr h="271864">
                    <a:tc>
                      <a:txBody>
                        <a:bodyPr/>
                        <a:lstStyle/>
                        <a:p>
                          <a:pPr algn="ctr"/>
                          <a:r>
                            <a:rPr lang="en-US" sz="900" b="1" dirty="0">
                              <a:solidFill>
                                <a:schemeClr val="bg1"/>
                              </a:solidFill>
                              <a:latin typeface="+mn-lt"/>
                            </a:rPr>
                            <a:t>3</a:t>
                          </a:r>
                        </a:p>
                      </a:txBody>
                      <a:tcPr marL="20116" marR="20116" marT="0" marB="0" anchor="ctr"/>
                    </a:tc>
                    <a:tc>
                      <a:txBody>
                        <a:bodyPr/>
                        <a:lstStyle/>
                        <a:p>
                          <a:pPr algn="ctr" fontAlgn="b"/>
                          <a:r>
                            <a:rPr lang="en-ID" sz="900" b="0" i="0" u="none" strike="noStrike" dirty="0">
                              <a:solidFill>
                                <a:srgbClr val="000000"/>
                              </a:solidFill>
                              <a:effectLst/>
                              <a:latin typeface="+mn-lt"/>
                            </a:rPr>
                            <a:t>0.02</a:t>
                          </a:r>
                        </a:p>
                      </a:txBody>
                      <a:tcPr marL="9525" marR="9525" marT="9525" marB="0" anchor="ctr"/>
                    </a:tc>
                    <a:tc>
                      <a:txBody>
                        <a:bodyPr/>
                        <a:lstStyle/>
                        <a:p>
                          <a:pPr algn="ctr" fontAlgn="b"/>
                          <a:r>
                            <a:rPr lang="en-ID" sz="900" b="0" i="0" u="none" strike="noStrike">
                              <a:solidFill>
                                <a:srgbClr val="000000"/>
                              </a:solidFill>
                              <a:effectLst/>
                              <a:latin typeface="+mn-lt"/>
                            </a:rPr>
                            <a:t>0.3329</a:t>
                          </a:r>
                        </a:p>
                      </a:txBody>
                      <a:tcPr marL="9525" marR="9525" marT="9525" marB="0" anchor="ctr"/>
                    </a:tc>
                    <a:tc>
                      <a:txBody>
                        <a:bodyPr/>
                        <a:lstStyle/>
                        <a:p>
                          <a:pPr algn="ctr" fontAlgn="b"/>
                          <a:r>
                            <a:rPr lang="en-ID" sz="900" b="0" i="0" u="none" strike="noStrike">
                              <a:solidFill>
                                <a:srgbClr val="000000"/>
                              </a:solidFill>
                              <a:effectLst/>
                              <a:latin typeface="+mn-lt"/>
                            </a:rPr>
                            <a:t>0.0133</a:t>
                          </a:r>
                        </a:p>
                      </a:txBody>
                      <a:tcPr marL="9525" marR="9525" marT="9525" marB="0" anchor="ctr"/>
                    </a:tc>
                    <a:tc>
                      <a:txBody>
                        <a:bodyPr/>
                        <a:lstStyle/>
                        <a:p>
                          <a:pPr algn="ctr" fontAlgn="b"/>
                          <a:r>
                            <a:rPr lang="en-ID" sz="900" b="0" i="0" u="none" strike="noStrike">
                              <a:solidFill>
                                <a:srgbClr val="000000"/>
                              </a:solidFill>
                              <a:effectLst/>
                              <a:latin typeface="+mn-lt"/>
                            </a:rPr>
                            <a:t>0.3165</a:t>
                          </a:r>
                        </a:p>
                      </a:txBody>
                      <a:tcPr marL="9525" marR="9525" marT="9525" marB="0" anchor="ctr"/>
                    </a:tc>
                    <a:tc>
                      <a:txBody>
                        <a:bodyPr/>
                        <a:lstStyle/>
                        <a:p>
                          <a:pPr algn="ctr" fontAlgn="b"/>
                          <a:r>
                            <a:rPr lang="en-ID" sz="900" b="0" i="0" u="none" strike="noStrike">
                              <a:solidFill>
                                <a:srgbClr val="000000"/>
                              </a:solidFill>
                              <a:effectLst/>
                              <a:latin typeface="+mn-lt"/>
                            </a:rPr>
                            <a:t>0.0494</a:t>
                          </a:r>
                        </a:p>
                      </a:txBody>
                      <a:tcPr marL="9525" marR="9525" marT="9525" marB="0" anchor="ctr"/>
                    </a:tc>
                    <a:tc>
                      <a:txBody>
                        <a:bodyPr/>
                        <a:lstStyle/>
                        <a:p>
                          <a:pPr algn="ctr" fontAlgn="b"/>
                          <a:r>
                            <a:rPr lang="en-ID" sz="900" b="0" i="0" u="none" strike="noStrike">
                              <a:solidFill>
                                <a:srgbClr val="000000"/>
                              </a:solidFill>
                              <a:effectLst/>
                              <a:latin typeface="+mn-lt"/>
                            </a:rPr>
                            <a:t>0.1878</a:t>
                          </a:r>
                        </a:p>
                      </a:txBody>
                      <a:tcPr marL="9525" marR="9525" marT="9525"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0.00016607</a:t>
                          </a:r>
                        </a:p>
                      </a:txBody>
                      <a:tcPr marL="9525" marR="9525" marT="9525" marB="0" anchor="ctr"/>
                    </a:tc>
                    <a:tc>
                      <a:txBody>
                        <a:bodyPr/>
                        <a:lstStyle/>
                        <a:p>
                          <a:pPr algn="ctr" fontAlgn="b"/>
                          <a:r>
                            <a:rPr lang="en-ID" sz="900" b="0" i="0" u="none" strike="noStrike">
                              <a:solidFill>
                                <a:srgbClr val="000000"/>
                              </a:solidFill>
                              <a:effectLst/>
                              <a:latin typeface="+mn-lt"/>
                            </a:rPr>
                            <a:t>0.00027888</a:t>
                          </a:r>
                        </a:p>
                      </a:txBody>
                      <a:tcPr marL="9525" marR="9525" marT="9525" marB="0" anchor="ctr"/>
                    </a:tc>
                    <a:tc>
                      <a:txBody>
                        <a:bodyPr/>
                        <a:lstStyle/>
                        <a:p>
                          <a:pPr algn="ctr" fontAlgn="b"/>
                          <a:r>
                            <a:rPr lang="en-ID" sz="900" b="0" i="0" u="none" strike="noStrike">
                              <a:solidFill>
                                <a:srgbClr val="000000"/>
                              </a:solidFill>
                              <a:effectLst/>
                              <a:latin typeface="+mn-lt"/>
                            </a:rPr>
                            <a:t>0.59548419</a:t>
                          </a:r>
                        </a:p>
                      </a:txBody>
                      <a:tcPr marL="9525" marR="9525" marT="9525" marB="0" anchor="ctr"/>
                    </a:tc>
                    <a:extLst>
                      <a:ext uri="{0D108BD9-81ED-4DB2-BD59-A6C34878D82A}">
                        <a16:rowId xmlns:a16="http://schemas.microsoft.com/office/drawing/2014/main" val="10003"/>
                      </a:ext>
                    </a:extLst>
                  </a:tr>
                  <a:tr h="271864">
                    <a:tc>
                      <a:txBody>
                        <a:bodyPr/>
                        <a:lstStyle/>
                        <a:p>
                          <a:pPr algn="ctr"/>
                          <a:r>
                            <a:rPr lang="en-US" sz="900" b="1" dirty="0">
                              <a:solidFill>
                                <a:schemeClr val="bg1"/>
                              </a:solidFill>
                              <a:latin typeface="+mn-lt"/>
                            </a:rPr>
                            <a:t>4</a:t>
                          </a:r>
                        </a:p>
                      </a:txBody>
                      <a:tcPr marL="20116" marR="20116" marT="0" marB="0" anchor="ctr"/>
                    </a:tc>
                    <a:tc>
                      <a:txBody>
                        <a:bodyPr/>
                        <a:lstStyle/>
                        <a:p>
                          <a:pPr algn="ctr" fontAlgn="b"/>
                          <a:r>
                            <a:rPr lang="en-ID" sz="900" b="0" i="0" u="none" strike="noStrike" dirty="0">
                              <a:solidFill>
                                <a:srgbClr val="000000"/>
                              </a:solidFill>
                              <a:effectLst/>
                              <a:latin typeface="+mn-lt"/>
                            </a:rPr>
                            <a:t>0.10</a:t>
                          </a:r>
                        </a:p>
                      </a:txBody>
                      <a:tcPr marL="9525" marR="9525" marT="9525" marB="0" anchor="ctr"/>
                    </a:tc>
                    <a:tc>
                      <a:txBody>
                        <a:bodyPr/>
                        <a:lstStyle/>
                        <a:p>
                          <a:pPr algn="ctr" fontAlgn="b"/>
                          <a:r>
                            <a:rPr lang="en-ID" sz="900" b="0" i="0" u="none" strike="noStrike">
                              <a:solidFill>
                                <a:srgbClr val="000000"/>
                              </a:solidFill>
                              <a:effectLst/>
                              <a:latin typeface="+mn-lt"/>
                            </a:rPr>
                            <a:t>0.3071</a:t>
                          </a:r>
                        </a:p>
                      </a:txBody>
                      <a:tcPr marL="9525" marR="9525" marT="9525" marB="0" anchor="ctr"/>
                    </a:tc>
                    <a:tc>
                      <a:txBody>
                        <a:bodyPr/>
                        <a:lstStyle/>
                        <a:p>
                          <a:pPr algn="ctr" fontAlgn="b"/>
                          <a:r>
                            <a:rPr lang="en-ID" sz="900" b="0" i="0" u="none" strike="noStrike">
                              <a:solidFill>
                                <a:srgbClr val="000000"/>
                              </a:solidFill>
                              <a:effectLst/>
                              <a:latin typeface="+mn-lt"/>
                            </a:rPr>
                            <a:t>0.0059</a:t>
                          </a:r>
                        </a:p>
                      </a:txBody>
                      <a:tcPr marL="9525" marR="9525" marT="9525" marB="0" anchor="ctr"/>
                    </a:tc>
                    <a:tc>
                      <a:txBody>
                        <a:bodyPr/>
                        <a:lstStyle/>
                        <a:p>
                          <a:pPr algn="ctr" fontAlgn="b"/>
                          <a:r>
                            <a:rPr lang="en-ID" sz="900" b="0" i="0" u="none" strike="noStrike">
                              <a:solidFill>
                                <a:srgbClr val="000000"/>
                              </a:solidFill>
                              <a:effectLst/>
                              <a:latin typeface="+mn-lt"/>
                            </a:rPr>
                            <a:t>0.3115</a:t>
                          </a:r>
                        </a:p>
                      </a:txBody>
                      <a:tcPr marL="9525" marR="9525" marT="9525" marB="0" anchor="ctr"/>
                    </a:tc>
                    <a:tc>
                      <a:txBody>
                        <a:bodyPr/>
                        <a:lstStyle/>
                        <a:p>
                          <a:pPr algn="ctr" fontAlgn="b"/>
                          <a:r>
                            <a:rPr lang="en-ID" sz="900" b="0" i="0" u="none" strike="noStrike">
                              <a:solidFill>
                                <a:srgbClr val="000000"/>
                              </a:solidFill>
                              <a:effectLst/>
                              <a:latin typeface="+mn-lt"/>
                            </a:rPr>
                            <a:t>0.0766</a:t>
                          </a:r>
                        </a:p>
                      </a:txBody>
                      <a:tcPr marL="9525" marR="9525" marT="9525" marB="0" anchor="ctr"/>
                    </a:tc>
                    <a:tc>
                      <a:txBody>
                        <a:bodyPr/>
                        <a:lstStyle/>
                        <a:p>
                          <a:pPr algn="ctr" fontAlgn="b"/>
                          <a:r>
                            <a:rPr lang="en-ID" sz="900" b="0" i="0" u="none" strike="noStrike" dirty="0">
                              <a:solidFill>
                                <a:srgbClr val="000000"/>
                              </a:solidFill>
                              <a:effectLst/>
                              <a:latin typeface="+mn-lt"/>
                            </a:rPr>
                            <a:t>0.1989</a:t>
                          </a:r>
                        </a:p>
                      </a:txBody>
                      <a:tcPr marL="9525" marR="9525" marT="9525"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0.00032152</a:t>
                          </a:r>
                        </a:p>
                      </a:txBody>
                      <a:tcPr marL="9525" marR="9525" marT="9525" marB="0" anchor="ctr"/>
                    </a:tc>
                    <a:tc>
                      <a:txBody>
                        <a:bodyPr/>
                        <a:lstStyle/>
                        <a:p>
                          <a:pPr algn="ctr" fontAlgn="b"/>
                          <a:r>
                            <a:rPr lang="en-ID" sz="900" b="0" i="0" u="none" strike="noStrike">
                              <a:solidFill>
                                <a:srgbClr val="000000"/>
                              </a:solidFill>
                              <a:effectLst/>
                              <a:latin typeface="+mn-lt"/>
                            </a:rPr>
                            <a:t>0.00028837</a:t>
                          </a:r>
                        </a:p>
                      </a:txBody>
                      <a:tcPr marL="9525" marR="9525" marT="9525" marB="0" anchor="ctr"/>
                    </a:tc>
                    <a:tc>
                      <a:txBody>
                        <a:bodyPr/>
                        <a:lstStyle/>
                        <a:p>
                          <a:pPr algn="ctr" fontAlgn="b"/>
                          <a:r>
                            <a:rPr lang="en-ID" sz="900" b="0" i="0" u="none" strike="noStrike" dirty="0">
                              <a:solidFill>
                                <a:srgbClr val="000000"/>
                              </a:solidFill>
                              <a:effectLst/>
                              <a:latin typeface="+mn-lt"/>
                            </a:rPr>
                            <a:t>1.11493781</a:t>
                          </a:r>
                        </a:p>
                      </a:txBody>
                      <a:tcPr marL="9525" marR="9525" marT="9525" marB="0" anchor="ctr"/>
                    </a:tc>
                    <a:extLst>
                      <a:ext uri="{0D108BD9-81ED-4DB2-BD59-A6C34878D82A}">
                        <a16:rowId xmlns:a16="http://schemas.microsoft.com/office/drawing/2014/main" val="10004"/>
                      </a:ext>
                    </a:extLst>
                  </a:tr>
                  <a:tr h="271864">
                    <a:tc>
                      <a:txBody>
                        <a:bodyPr/>
                        <a:lstStyle/>
                        <a:p>
                          <a:pPr algn="ctr"/>
                          <a:r>
                            <a:rPr lang="en-US" sz="900" b="1" dirty="0">
                              <a:solidFill>
                                <a:schemeClr val="bg1"/>
                              </a:solidFill>
                              <a:latin typeface="+mn-lt"/>
                            </a:rPr>
                            <a:t>:</a:t>
                          </a:r>
                        </a:p>
                      </a:txBody>
                      <a:tcPr marL="20116" marR="20116" marT="0" marB="0" anchor="ctr"/>
                    </a:tc>
                    <a:tc>
                      <a:txBody>
                        <a:bodyPr/>
                        <a:lstStyle/>
                        <a:p>
                          <a:pPr algn="ctr" fontAlgn="b"/>
                          <a:r>
                            <a:rPr lang="en-US" sz="900" b="0" i="0" u="none" strike="noStrike" dirty="0">
                              <a:solidFill>
                                <a:srgbClr val="000000"/>
                              </a:solidFill>
                              <a:effectLst/>
                              <a:latin typeface="+mn-lt"/>
                            </a:rPr>
                            <a:t>:</a:t>
                          </a:r>
                          <a:endParaRPr lang="en-ID" sz="900" b="0" i="0" u="none" strike="noStrike" dirty="0">
                            <a:solidFill>
                              <a:srgbClr val="000000"/>
                            </a:solidFill>
                            <a:effectLst/>
                            <a:latin typeface="+mn-lt"/>
                          </a:endParaRPr>
                        </a:p>
                      </a:txBody>
                      <a:tcPr marL="9525" marR="9525" marT="9525"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extLst>
                      <a:ext uri="{0D108BD9-81ED-4DB2-BD59-A6C34878D82A}">
                        <a16:rowId xmlns:a16="http://schemas.microsoft.com/office/drawing/2014/main" val="10005"/>
                      </a:ext>
                    </a:extLst>
                  </a:tr>
                  <a:tr h="271864">
                    <a:tc>
                      <a:txBody>
                        <a:bodyPr/>
                        <a:lstStyle/>
                        <a:p>
                          <a:pPr algn="ctr" fontAlgn="b"/>
                          <a:r>
                            <a:rPr lang="en-ID" sz="900" b="1" i="0" u="none" strike="noStrike" dirty="0">
                              <a:solidFill>
                                <a:schemeClr val="bg1"/>
                              </a:solidFill>
                              <a:effectLst/>
                              <a:latin typeface="+mn-lt"/>
                            </a:rPr>
                            <a:t>13</a:t>
                          </a:r>
                        </a:p>
                      </a:txBody>
                      <a:tcPr marL="9525" marR="9525" marT="9525" marB="0" anchor="ctr"/>
                    </a:tc>
                    <a:tc>
                      <a:txBody>
                        <a:bodyPr/>
                        <a:lstStyle/>
                        <a:p>
                          <a:pPr algn="ctr" fontAlgn="b"/>
                          <a:r>
                            <a:rPr lang="en-ID" sz="900" b="0" i="0" u="none" strike="noStrike" dirty="0">
                              <a:solidFill>
                                <a:srgbClr val="000000"/>
                              </a:solidFill>
                              <a:effectLst/>
                              <a:latin typeface="+mn-lt"/>
                            </a:rPr>
                            <a:t>0.05</a:t>
                          </a:r>
                        </a:p>
                      </a:txBody>
                      <a:tcPr marL="9525" marR="9525" marT="9525" marB="0" anchor="ctr"/>
                    </a:tc>
                    <a:tc>
                      <a:txBody>
                        <a:bodyPr/>
                        <a:lstStyle/>
                        <a:p>
                          <a:pPr algn="ctr" fontAlgn="b"/>
                          <a:r>
                            <a:rPr lang="en-ID" sz="900" b="0" i="0" u="none" strike="noStrike" dirty="0">
                              <a:solidFill>
                                <a:srgbClr val="000000"/>
                              </a:solidFill>
                              <a:effectLst/>
                              <a:latin typeface="+mn-lt"/>
                            </a:rPr>
                            <a:t>0.0448</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0.2458</a:t>
                          </a:r>
                        </a:p>
                      </a:txBody>
                      <a:tcPr marL="9525" marR="9525" marT="9525" marB="0" anchor="ctr"/>
                    </a:tc>
                    <a:tc>
                      <a:txBody>
                        <a:bodyPr/>
                        <a:lstStyle/>
                        <a:p>
                          <a:pPr algn="ctr" fontAlgn="b"/>
                          <a:r>
                            <a:rPr lang="en-ID" sz="900" b="0" i="0" u="none" strike="noStrike">
                              <a:solidFill>
                                <a:srgbClr val="000000"/>
                              </a:solidFill>
                              <a:effectLst/>
                              <a:latin typeface="+mn-lt"/>
                            </a:rPr>
                            <a:t>0.3151</a:t>
                          </a:r>
                        </a:p>
                      </a:txBody>
                      <a:tcPr marL="9525" marR="9525" marT="9525" marB="0" anchor="ctr"/>
                    </a:tc>
                    <a:tc>
                      <a:txBody>
                        <a:bodyPr/>
                        <a:lstStyle/>
                        <a:p>
                          <a:pPr algn="ctr" fontAlgn="b"/>
                          <a:r>
                            <a:rPr lang="en-ID" sz="900" b="0" i="0" u="none" strike="noStrike">
                              <a:solidFill>
                                <a:srgbClr val="000000"/>
                              </a:solidFill>
                              <a:effectLst/>
                              <a:latin typeface="+mn-lt"/>
                            </a:rPr>
                            <a:t>0.2942</a:t>
                          </a:r>
                        </a:p>
                      </a:txBody>
                      <a:tcPr marL="9525" marR="9525" marT="9525"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dirty="0">
                              <a:solidFill>
                                <a:srgbClr val="000000"/>
                              </a:solidFill>
                              <a:effectLst/>
                              <a:latin typeface="+mn-lt"/>
                            </a:rPr>
                            <a:t>0.00172057</a:t>
                          </a:r>
                        </a:p>
                      </a:txBody>
                      <a:tcPr marL="9525" marR="9525" marT="9525" marB="0" anchor="ctr"/>
                    </a:tc>
                    <a:tc>
                      <a:txBody>
                        <a:bodyPr/>
                        <a:lstStyle/>
                        <a:p>
                          <a:pPr algn="ctr" fontAlgn="b"/>
                          <a:r>
                            <a:rPr lang="en-ID" sz="900" b="0" i="0" u="none" strike="noStrike">
                              <a:solidFill>
                                <a:srgbClr val="000000"/>
                              </a:solidFill>
                              <a:effectLst/>
                              <a:latin typeface="+mn-lt"/>
                            </a:rPr>
                            <a:t>0.00050096</a:t>
                          </a:r>
                        </a:p>
                      </a:txBody>
                      <a:tcPr marL="9525" marR="9525" marT="9525" marB="0" anchor="ctr"/>
                    </a:tc>
                    <a:tc>
                      <a:txBody>
                        <a:bodyPr/>
                        <a:lstStyle/>
                        <a:p>
                          <a:pPr algn="ctr" fontAlgn="b"/>
                          <a:r>
                            <a:rPr lang="en-ID" sz="900" b="0" i="0" u="none" strike="noStrike">
                              <a:solidFill>
                                <a:srgbClr val="000000"/>
                              </a:solidFill>
                              <a:effectLst/>
                              <a:latin typeface="+mn-lt"/>
                            </a:rPr>
                            <a:t>3.43452886</a:t>
                          </a:r>
                        </a:p>
                      </a:txBody>
                      <a:tcPr marL="9525" marR="9525" marT="9525" marB="0" anchor="ctr"/>
                    </a:tc>
                    <a:extLst>
                      <a:ext uri="{0D108BD9-81ED-4DB2-BD59-A6C34878D82A}">
                        <a16:rowId xmlns:a16="http://schemas.microsoft.com/office/drawing/2014/main" val="10006"/>
                      </a:ext>
                    </a:extLst>
                  </a:tr>
                  <a:tr h="271864">
                    <a:tc>
                      <a:txBody>
                        <a:bodyPr/>
                        <a:lstStyle/>
                        <a:p>
                          <a:pPr algn="ctr" fontAlgn="b"/>
                          <a:r>
                            <a:rPr lang="en-ID" sz="900" b="1" i="0" u="none" strike="noStrike">
                              <a:solidFill>
                                <a:schemeClr val="bg1"/>
                              </a:solidFill>
                              <a:effectLst/>
                              <a:latin typeface="+mn-lt"/>
                            </a:rPr>
                            <a:t>14</a:t>
                          </a:r>
                        </a:p>
                      </a:txBody>
                      <a:tcPr marL="9525" marR="9525" marT="9525" marB="0" anchor="ctr"/>
                    </a:tc>
                    <a:tc>
                      <a:txBody>
                        <a:bodyPr/>
                        <a:lstStyle/>
                        <a:p>
                          <a:pPr algn="ctr" fontAlgn="b"/>
                          <a:r>
                            <a:rPr lang="en-ID" sz="900" b="0" i="0" u="none" strike="noStrike" dirty="0">
                              <a:solidFill>
                                <a:srgbClr val="000000"/>
                              </a:solidFill>
                              <a:effectLst/>
                              <a:latin typeface="+mn-lt"/>
                            </a:rPr>
                            <a:t>0.06</a:t>
                          </a:r>
                        </a:p>
                      </a:txBody>
                      <a:tcPr marL="9525" marR="9525" marT="9525" marB="0" anchor="ctr"/>
                    </a:tc>
                    <a:tc>
                      <a:txBody>
                        <a:bodyPr/>
                        <a:lstStyle/>
                        <a:p>
                          <a:pPr algn="ctr" fontAlgn="b"/>
                          <a:r>
                            <a:rPr lang="en-ID" sz="900" b="0" i="0" u="none" strike="noStrike">
                              <a:solidFill>
                                <a:srgbClr val="000000"/>
                              </a:solidFill>
                              <a:effectLst/>
                              <a:latin typeface="+mn-lt"/>
                            </a:rPr>
                            <a:t>0.0154</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0.2383</a:t>
                          </a:r>
                        </a:p>
                      </a:txBody>
                      <a:tcPr marL="9525" marR="9525" marT="9525" marB="0" anchor="ctr"/>
                    </a:tc>
                    <a:tc>
                      <a:txBody>
                        <a:bodyPr/>
                        <a:lstStyle/>
                        <a:p>
                          <a:pPr algn="ctr" fontAlgn="b"/>
                          <a:r>
                            <a:rPr lang="en-ID" sz="900" b="0" i="0" u="none" strike="noStrike">
                              <a:solidFill>
                                <a:srgbClr val="000000"/>
                              </a:solidFill>
                              <a:effectLst/>
                              <a:latin typeface="+mn-lt"/>
                            </a:rPr>
                            <a:t>0.3416</a:t>
                          </a:r>
                        </a:p>
                      </a:txBody>
                      <a:tcPr marL="9525" marR="9525" marT="9525" marB="0" anchor="ctr"/>
                    </a:tc>
                    <a:tc>
                      <a:txBody>
                        <a:bodyPr/>
                        <a:lstStyle/>
                        <a:p>
                          <a:pPr algn="ctr" fontAlgn="b"/>
                          <a:r>
                            <a:rPr lang="en-ID" sz="900" b="0" i="0" u="none" strike="noStrike">
                              <a:solidFill>
                                <a:srgbClr val="000000"/>
                              </a:solidFill>
                              <a:effectLst/>
                              <a:latin typeface="+mn-lt"/>
                            </a:rPr>
                            <a:t>0.3048</a:t>
                          </a:r>
                        </a:p>
                      </a:txBody>
                      <a:tcPr marL="9525" marR="9525" marT="9525"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0.00187602</a:t>
                          </a:r>
                        </a:p>
                      </a:txBody>
                      <a:tcPr marL="9525" marR="9525" marT="9525" marB="0" anchor="ctr"/>
                    </a:tc>
                    <a:tc>
                      <a:txBody>
                        <a:bodyPr/>
                        <a:lstStyle/>
                        <a:p>
                          <a:pPr algn="ctr" fontAlgn="b"/>
                          <a:r>
                            <a:rPr lang="en-ID" sz="900" b="0" i="0" u="none" strike="noStrike">
                              <a:solidFill>
                                <a:srgbClr val="000000"/>
                              </a:solidFill>
                              <a:effectLst/>
                              <a:latin typeface="+mn-lt"/>
                            </a:rPr>
                            <a:t>0.00053886</a:t>
                          </a:r>
                        </a:p>
                      </a:txBody>
                      <a:tcPr marL="9525" marR="9525" marT="9525" marB="0" anchor="ctr"/>
                    </a:tc>
                    <a:tc>
                      <a:txBody>
                        <a:bodyPr/>
                        <a:lstStyle/>
                        <a:p>
                          <a:pPr algn="ctr" fontAlgn="b"/>
                          <a:r>
                            <a:rPr lang="en-ID" sz="900" b="0" i="0" u="none" strike="noStrike">
                              <a:solidFill>
                                <a:srgbClr val="000000"/>
                              </a:solidFill>
                              <a:effectLst/>
                              <a:latin typeface="+mn-lt"/>
                            </a:rPr>
                            <a:t>3.48143847</a:t>
                          </a:r>
                        </a:p>
                      </a:txBody>
                      <a:tcPr marL="9525" marR="9525" marT="9525" marB="0" anchor="ctr"/>
                    </a:tc>
                    <a:extLst>
                      <a:ext uri="{0D108BD9-81ED-4DB2-BD59-A6C34878D82A}">
                        <a16:rowId xmlns:a16="http://schemas.microsoft.com/office/drawing/2014/main" val="10007"/>
                      </a:ext>
                    </a:extLst>
                  </a:tr>
                  <a:tr h="271864">
                    <a:tc>
                      <a:txBody>
                        <a:bodyPr/>
                        <a:lstStyle/>
                        <a:p>
                          <a:pPr algn="ctr" fontAlgn="b"/>
                          <a:r>
                            <a:rPr lang="en-ID" sz="900" b="1" i="0" u="none" strike="noStrike">
                              <a:solidFill>
                                <a:schemeClr val="bg1"/>
                              </a:solidFill>
                              <a:effectLst/>
                              <a:latin typeface="+mn-lt"/>
                            </a:rPr>
                            <a:t>15</a:t>
                          </a:r>
                        </a:p>
                      </a:txBody>
                      <a:tcPr marL="9525" marR="9525" marT="9525" marB="0" anchor="ctr"/>
                    </a:tc>
                    <a:tc>
                      <a:txBody>
                        <a:bodyPr/>
                        <a:lstStyle/>
                        <a:p>
                          <a:pPr algn="ctr" fontAlgn="b"/>
                          <a:r>
                            <a:rPr lang="en-ID" sz="900" b="0" i="0" u="none" strike="noStrike" dirty="0">
                              <a:solidFill>
                                <a:srgbClr val="000000"/>
                              </a:solidFill>
                              <a:effectLst/>
                              <a:latin typeface="+mn-lt"/>
                            </a:rPr>
                            <a:t>0.10</a:t>
                          </a:r>
                        </a:p>
                      </a:txBody>
                      <a:tcPr marL="9525" marR="9525" marT="9525" marB="0" anchor="ctr"/>
                    </a:tc>
                    <a:tc>
                      <a:txBody>
                        <a:bodyPr/>
                        <a:lstStyle/>
                        <a:p>
                          <a:pPr algn="ctr" fontAlgn="b"/>
                          <a:r>
                            <a:rPr lang="en-ID" sz="900" b="1" i="0" u="none" strike="noStrike">
                              <a:solidFill>
                                <a:srgbClr val="000000"/>
                              </a:solidFill>
                              <a:effectLst/>
                              <a:latin typeface="+mn-lt"/>
                            </a:rPr>
                            <a:t>0.0000</a:t>
                          </a:r>
                        </a:p>
                      </a:txBody>
                      <a:tcPr marL="9525" marR="9525" marT="9525" marB="0" anchor="ctr"/>
                    </a:tc>
                    <a:tc>
                      <a:txBody>
                        <a:bodyPr/>
                        <a:lstStyle/>
                        <a:p>
                          <a:pPr algn="ctr" fontAlgn="b"/>
                          <a:r>
                            <a:rPr lang="en-ID" sz="900" b="1" i="0" u="none" strike="noStrike">
                              <a:solidFill>
                                <a:srgbClr val="000000"/>
                              </a:solidFill>
                              <a:effectLst/>
                              <a:latin typeface="+mn-lt"/>
                            </a:rPr>
                            <a:t>0.0000</a:t>
                          </a:r>
                        </a:p>
                      </a:txBody>
                      <a:tcPr marL="9525" marR="9525" marT="9525" marB="0" anchor="ctr"/>
                    </a:tc>
                    <a:tc>
                      <a:txBody>
                        <a:bodyPr/>
                        <a:lstStyle/>
                        <a:p>
                          <a:pPr algn="ctr" fontAlgn="b"/>
                          <a:r>
                            <a:rPr lang="en-ID" sz="900" b="1" i="0" u="none" strike="noStrike">
                              <a:solidFill>
                                <a:srgbClr val="000000"/>
                              </a:solidFill>
                              <a:effectLst/>
                              <a:latin typeface="+mn-lt"/>
                            </a:rPr>
                            <a:t>0.2179</a:t>
                          </a:r>
                        </a:p>
                      </a:txBody>
                      <a:tcPr marL="9525" marR="9525" marT="9525" marB="0" anchor="ctr"/>
                    </a:tc>
                    <a:tc>
                      <a:txBody>
                        <a:bodyPr/>
                        <a:lstStyle/>
                        <a:p>
                          <a:pPr algn="ctr" fontAlgn="b"/>
                          <a:r>
                            <a:rPr lang="en-ID" sz="900" b="1" i="0" u="none" strike="noStrike">
                              <a:solidFill>
                                <a:srgbClr val="000000"/>
                              </a:solidFill>
                              <a:effectLst/>
                              <a:latin typeface="+mn-lt"/>
                            </a:rPr>
                            <a:t>0.3711</a:t>
                          </a:r>
                        </a:p>
                      </a:txBody>
                      <a:tcPr marL="9525" marR="9525" marT="9525" marB="0" anchor="ctr"/>
                    </a:tc>
                    <a:tc>
                      <a:txBody>
                        <a:bodyPr/>
                        <a:lstStyle/>
                        <a:p>
                          <a:pPr algn="ctr" fontAlgn="b"/>
                          <a:r>
                            <a:rPr lang="en-ID" sz="900" b="1" i="0" u="none" strike="noStrike">
                              <a:solidFill>
                                <a:srgbClr val="000000"/>
                              </a:solidFill>
                              <a:effectLst/>
                              <a:latin typeface="+mn-lt"/>
                            </a:rPr>
                            <a:t>0.3110</a:t>
                          </a:r>
                        </a:p>
                      </a:txBody>
                      <a:tcPr marL="9525" marR="9525" marT="9525" marB="0" anchor="ctr"/>
                    </a:tc>
                    <a:tc>
                      <a:txBody>
                        <a:bodyPr/>
                        <a:lstStyle/>
                        <a:p>
                          <a:pPr marL="0" marR="0" algn="ctr">
                            <a:lnSpc>
                              <a:spcPct val="107000"/>
                            </a:lnSpc>
                            <a:spcBef>
                              <a:spcPts val="0"/>
                            </a:spcBef>
                            <a:spcAft>
                              <a:spcPts val="0"/>
                            </a:spcAft>
                          </a:pPr>
                          <a:r>
                            <a:rPr lang="en-ID" sz="900" b="1" dirty="0">
                              <a:solidFill>
                                <a:srgbClr val="000000"/>
                              </a:solidFill>
                              <a:effectLst/>
                              <a:latin typeface="+mn-lt"/>
                              <a:ea typeface="Times New Roman" panose="02020603050405020304" pitchFamily="18" charset="0"/>
                              <a:cs typeface="Times New Roman" panose="02020603050405020304" pitchFamily="18" charset="0"/>
                            </a:rPr>
                            <a:t>0.1</a:t>
                          </a:r>
                          <a:endParaRPr lang="en-US" sz="900" b="1"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b="1" dirty="0">
                              <a:solidFill>
                                <a:srgbClr val="000000"/>
                              </a:solidFill>
                              <a:effectLst/>
                              <a:latin typeface="+mn-lt"/>
                              <a:ea typeface="Times New Roman" panose="02020603050405020304" pitchFamily="18" charset="0"/>
                              <a:cs typeface="Times New Roman" panose="02020603050405020304" pitchFamily="18" charset="0"/>
                            </a:rPr>
                            <a:t>1</a:t>
                          </a:r>
                          <a:endParaRPr lang="en-US" sz="900" b="1" dirty="0">
                            <a:effectLst/>
                            <a:latin typeface="+mn-lt"/>
                            <a:ea typeface="Times New Roman" panose="02020603050405020304" pitchFamily="18" charset="0"/>
                          </a:endParaRPr>
                        </a:p>
                      </a:txBody>
                      <a:tcPr marL="68580" marR="68580" marT="0" marB="0" anchor="ctr"/>
                    </a:tc>
                    <a:tc>
                      <a:txBody>
                        <a:bodyPr/>
                        <a:lstStyle/>
                        <a:p>
                          <a:pPr algn="ctr" fontAlgn="b"/>
                          <a:r>
                            <a:rPr lang="en-ID" sz="900" b="1" i="0" u="none" strike="noStrike">
                              <a:solidFill>
                                <a:srgbClr val="000000"/>
                              </a:solidFill>
                              <a:effectLst/>
                              <a:latin typeface="+mn-lt"/>
                            </a:rPr>
                            <a:t>0.00203147</a:t>
                          </a:r>
                        </a:p>
                      </a:txBody>
                      <a:tcPr marL="9525" marR="9525" marT="9525" marB="0" anchor="ctr"/>
                    </a:tc>
                    <a:tc>
                      <a:txBody>
                        <a:bodyPr/>
                        <a:lstStyle/>
                        <a:p>
                          <a:pPr algn="ctr" fontAlgn="b"/>
                          <a:r>
                            <a:rPr lang="en-ID" sz="900" b="1" i="0" u="none" strike="noStrike">
                              <a:solidFill>
                                <a:srgbClr val="000000"/>
                              </a:solidFill>
                              <a:effectLst/>
                              <a:latin typeface="+mn-lt"/>
                            </a:rPr>
                            <a:t>0.00057974</a:t>
                          </a:r>
                        </a:p>
                      </a:txBody>
                      <a:tcPr marL="9525" marR="9525" marT="9525" marB="0" anchor="ctr"/>
                    </a:tc>
                    <a:tc>
                      <a:txBody>
                        <a:bodyPr/>
                        <a:lstStyle/>
                        <a:p>
                          <a:pPr algn="ctr" fontAlgn="b"/>
                          <a:r>
                            <a:rPr lang="en-ID" sz="900" b="1" i="0" u="none" strike="noStrike">
                              <a:solidFill>
                                <a:srgbClr val="000000"/>
                              </a:solidFill>
                              <a:effectLst/>
                              <a:latin typeface="+mn-lt"/>
                            </a:rPr>
                            <a:t>3.50407284</a:t>
                          </a:r>
                        </a:p>
                      </a:txBody>
                      <a:tcPr marL="9525" marR="9525" marT="9525" marB="0" anchor="ctr"/>
                    </a:tc>
                    <a:extLst>
                      <a:ext uri="{0D108BD9-81ED-4DB2-BD59-A6C34878D82A}">
                        <a16:rowId xmlns:a16="http://schemas.microsoft.com/office/drawing/2014/main" val="10008"/>
                      </a:ext>
                    </a:extLst>
                  </a:tr>
                  <a:tr h="271864">
                    <a:tc>
                      <a:txBody>
                        <a:bodyPr/>
                        <a:lstStyle/>
                        <a:p>
                          <a:pPr algn="ctr" fontAlgn="b"/>
                          <a:r>
                            <a:rPr lang="en-ID" sz="900" b="1" i="0" u="none" strike="noStrike">
                              <a:solidFill>
                                <a:schemeClr val="bg1"/>
                              </a:solidFill>
                              <a:effectLst/>
                              <a:latin typeface="+mn-lt"/>
                            </a:rPr>
                            <a:t>16</a:t>
                          </a:r>
                        </a:p>
                      </a:txBody>
                      <a:tcPr marL="9525" marR="9525" marT="9525" marB="0" anchor="ctr"/>
                    </a:tc>
                    <a:tc>
                      <a:txBody>
                        <a:bodyPr/>
                        <a:lstStyle/>
                        <a:p>
                          <a:pPr algn="ctr" fontAlgn="b"/>
                          <a:r>
                            <a:rPr lang="en-ID" sz="900" b="0" i="0" u="none" strike="noStrike" dirty="0">
                              <a:solidFill>
                                <a:srgbClr val="000000"/>
                              </a:solidFill>
                              <a:effectLst/>
                              <a:latin typeface="+mn-lt"/>
                            </a:rPr>
                            <a:t>0.16</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0.1833</a:t>
                          </a:r>
                        </a:p>
                      </a:txBody>
                      <a:tcPr marL="9525" marR="9525" marT="9525" marB="0" anchor="ctr"/>
                    </a:tc>
                    <a:tc>
                      <a:txBody>
                        <a:bodyPr/>
                        <a:lstStyle/>
                        <a:p>
                          <a:pPr algn="ctr" fontAlgn="b"/>
                          <a:r>
                            <a:rPr lang="en-ID" sz="900" b="0" i="0" u="none" strike="noStrike">
                              <a:solidFill>
                                <a:srgbClr val="000000"/>
                              </a:solidFill>
                              <a:effectLst/>
                              <a:latin typeface="+mn-lt"/>
                            </a:rPr>
                            <a:t>0.4040</a:t>
                          </a:r>
                        </a:p>
                      </a:txBody>
                      <a:tcPr marL="9525" marR="9525" marT="9525" marB="0" anchor="ctr"/>
                    </a:tc>
                    <a:tc>
                      <a:txBody>
                        <a:bodyPr/>
                        <a:lstStyle/>
                        <a:p>
                          <a:pPr algn="ctr" fontAlgn="b"/>
                          <a:r>
                            <a:rPr lang="en-ID" sz="900" b="0" i="0" u="none" strike="noStrike">
                              <a:solidFill>
                                <a:srgbClr val="000000"/>
                              </a:solidFill>
                              <a:effectLst/>
                              <a:latin typeface="+mn-lt"/>
                            </a:rPr>
                            <a:t>0.3126</a:t>
                          </a:r>
                        </a:p>
                      </a:txBody>
                      <a:tcPr marL="9525" marR="9525" marT="9525" marB="0" anchor="ctr"/>
                    </a:tc>
                    <a:tc>
                      <a:txBody>
                        <a:bodyPr/>
                        <a:lstStyle/>
                        <a:p>
                          <a:pPr marL="0" marR="0" algn="ctr">
                            <a:lnSpc>
                              <a:spcPct val="107000"/>
                            </a:lnSpc>
                            <a:spcBef>
                              <a:spcPts val="0"/>
                            </a:spcBef>
                            <a:spcAft>
                              <a:spcPts val="0"/>
                            </a:spcAft>
                          </a:pPr>
                          <a:r>
                            <a:rPr lang="en-ID" sz="900" dirty="0">
                              <a:solidFill>
                                <a:srgbClr val="000000"/>
                              </a:solidFill>
                              <a:effectLst/>
                              <a:latin typeface="+mn-lt"/>
                              <a:ea typeface="Times New Roman" panose="02020603050405020304" pitchFamily="18" charset="0"/>
                              <a:cs typeface="Times New Roman" panose="02020603050405020304" pitchFamily="18" charset="0"/>
                            </a:rPr>
                            <a:t>0.1</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rgbClr val="000000"/>
                              </a:solidFill>
                              <a:effectLst/>
                              <a:latin typeface="+mn-lt"/>
                              <a:ea typeface="Times New Roman" panose="02020603050405020304" pitchFamily="18" charset="0"/>
                              <a:cs typeface="Times New Roman" panose="02020603050405020304" pitchFamily="18" charset="0"/>
                            </a:rPr>
                            <a:t>1</a:t>
                          </a:r>
                          <a:endParaRPr lang="en-US" sz="900" dirty="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0.00218692</a:t>
                          </a:r>
                        </a:p>
                      </a:txBody>
                      <a:tcPr marL="9525" marR="9525" marT="9525" marB="0" anchor="ctr"/>
                    </a:tc>
                    <a:tc>
                      <a:txBody>
                        <a:bodyPr/>
                        <a:lstStyle/>
                        <a:p>
                          <a:pPr algn="ctr" fontAlgn="b"/>
                          <a:r>
                            <a:rPr lang="en-ID" sz="900" b="0" i="0" u="none" strike="noStrike">
                              <a:solidFill>
                                <a:srgbClr val="000000"/>
                              </a:solidFill>
                              <a:effectLst/>
                              <a:latin typeface="+mn-lt"/>
                            </a:rPr>
                            <a:t>0.00062442</a:t>
                          </a:r>
                        </a:p>
                      </a:txBody>
                      <a:tcPr marL="9525" marR="9525" marT="9525" marB="0" anchor="ctr"/>
                    </a:tc>
                    <a:tc>
                      <a:txBody>
                        <a:bodyPr/>
                        <a:lstStyle/>
                        <a:p>
                          <a:pPr algn="ctr" fontAlgn="b"/>
                          <a:r>
                            <a:rPr lang="en-ID" sz="900" b="0" i="0" u="none" strike="noStrike">
                              <a:solidFill>
                                <a:srgbClr val="000000"/>
                              </a:solidFill>
                              <a:effectLst/>
                              <a:latin typeface="+mn-lt"/>
                            </a:rPr>
                            <a:t>3.50230645</a:t>
                          </a:r>
                        </a:p>
                      </a:txBody>
                      <a:tcPr marL="9525" marR="9525" marT="9525" marB="0" anchor="ctr"/>
                    </a:tc>
                    <a:extLst>
                      <a:ext uri="{0D108BD9-81ED-4DB2-BD59-A6C34878D82A}">
                        <a16:rowId xmlns:a16="http://schemas.microsoft.com/office/drawing/2014/main" val="10009"/>
                      </a:ext>
                    </a:extLst>
                  </a:tr>
                  <a:tr h="271864">
                    <a:tc>
                      <a:txBody>
                        <a:bodyPr/>
                        <a:lstStyle/>
                        <a:p>
                          <a:pPr algn="ctr" fontAlgn="b"/>
                          <a:r>
                            <a:rPr lang="en-ID" sz="900" b="1" i="0" u="none" strike="noStrike" dirty="0">
                              <a:solidFill>
                                <a:schemeClr val="bg1"/>
                              </a:solidFill>
                              <a:effectLst/>
                              <a:latin typeface="+mn-lt"/>
                            </a:rPr>
                            <a:t>17</a:t>
                          </a:r>
                        </a:p>
                      </a:txBody>
                      <a:tcPr marL="9525" marR="9525" marT="9525" marB="0" anchor="ctr"/>
                    </a:tc>
                    <a:tc>
                      <a:txBody>
                        <a:bodyPr/>
                        <a:lstStyle/>
                        <a:p>
                          <a:pPr algn="ctr" fontAlgn="b"/>
                          <a:r>
                            <a:rPr lang="en-US" sz="900" b="0" i="0" u="none" strike="noStrike" dirty="0">
                              <a:solidFill>
                                <a:srgbClr val="000000"/>
                              </a:solidFill>
                              <a:effectLst/>
                              <a:latin typeface="+mn-lt"/>
                            </a:rPr>
                            <a:t>0.22</a:t>
                          </a:r>
                          <a:endParaRPr lang="en-ID" sz="900" b="0" i="0" u="none" strike="noStrike" dirty="0">
                            <a:solidFill>
                              <a:srgbClr val="000000"/>
                            </a:solidFill>
                            <a:effectLst/>
                            <a:latin typeface="+mn-lt"/>
                          </a:endParaRP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0.1488</a:t>
                          </a:r>
                        </a:p>
                      </a:txBody>
                      <a:tcPr marL="9525" marR="9525" marT="9525" marB="0" anchor="ctr"/>
                    </a:tc>
                    <a:tc>
                      <a:txBody>
                        <a:bodyPr/>
                        <a:lstStyle/>
                        <a:p>
                          <a:pPr algn="ctr" fontAlgn="b"/>
                          <a:r>
                            <a:rPr lang="en-ID" sz="900" b="0" i="0" u="none" strike="noStrike">
                              <a:solidFill>
                                <a:srgbClr val="000000"/>
                              </a:solidFill>
                              <a:effectLst/>
                              <a:latin typeface="+mn-lt"/>
                            </a:rPr>
                            <a:t>0.4370</a:t>
                          </a:r>
                        </a:p>
                      </a:txBody>
                      <a:tcPr marL="9525" marR="9525" marT="9525" marB="0" anchor="ctr"/>
                    </a:tc>
                    <a:tc>
                      <a:txBody>
                        <a:bodyPr/>
                        <a:lstStyle/>
                        <a:p>
                          <a:pPr algn="ctr" fontAlgn="b"/>
                          <a:r>
                            <a:rPr lang="en-ID" sz="900" b="0" i="0" u="none" strike="noStrike" dirty="0">
                              <a:solidFill>
                                <a:srgbClr val="000000"/>
                              </a:solidFill>
                              <a:effectLst/>
                              <a:latin typeface="+mn-lt"/>
                            </a:rPr>
                            <a:t>0.3142</a:t>
                          </a:r>
                        </a:p>
                      </a:txBody>
                      <a:tcPr marL="9525" marR="9525" marT="9525" marB="0" anchor="ctr"/>
                    </a:tc>
                    <a:tc>
                      <a:txBody>
                        <a:bodyPr/>
                        <a:lstStyle/>
                        <a:p>
                          <a:pPr marL="0" marR="0" algn="ctr">
                            <a:lnSpc>
                              <a:spcPct val="107000"/>
                            </a:lnSpc>
                            <a:spcBef>
                              <a:spcPts val="0"/>
                            </a:spcBef>
                            <a:spcAft>
                              <a:spcPts val="0"/>
                            </a:spcAft>
                          </a:pPr>
                          <a:r>
                            <a:rPr lang="en-ID" sz="900" dirty="0">
                              <a:solidFill>
                                <a:srgbClr val="000000"/>
                              </a:solidFill>
                              <a:effectLst/>
                              <a:latin typeface="+mn-lt"/>
                              <a:ea typeface="Times New Roman" panose="02020603050405020304" pitchFamily="18" charset="0"/>
                              <a:cs typeface="Times New Roman" panose="02020603050405020304" pitchFamily="18" charset="0"/>
                            </a:rPr>
                            <a:t>0.1</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rgbClr val="000000"/>
                              </a:solidFill>
                              <a:effectLst/>
                              <a:latin typeface="+mn-lt"/>
                              <a:ea typeface="Times New Roman" panose="02020603050405020304" pitchFamily="18" charset="0"/>
                              <a:cs typeface="Times New Roman" panose="02020603050405020304" pitchFamily="18" charset="0"/>
                            </a:rPr>
                            <a:t>1</a:t>
                          </a:r>
                          <a:endParaRPr lang="en-US" sz="900" dirty="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0.00234237</a:t>
                          </a:r>
                        </a:p>
                      </a:txBody>
                      <a:tcPr marL="9525" marR="9525" marT="9525" marB="0" anchor="ctr"/>
                    </a:tc>
                    <a:tc>
                      <a:txBody>
                        <a:bodyPr/>
                        <a:lstStyle/>
                        <a:p>
                          <a:pPr algn="ctr" fontAlgn="b"/>
                          <a:r>
                            <a:rPr lang="en-ID" sz="900" b="0" i="0" u="none" strike="noStrike">
                              <a:solidFill>
                                <a:srgbClr val="000000"/>
                              </a:solidFill>
                              <a:effectLst/>
                              <a:latin typeface="+mn-lt"/>
                            </a:rPr>
                            <a:t>0.00067304</a:t>
                          </a:r>
                        </a:p>
                      </a:txBody>
                      <a:tcPr marL="9525" marR="9525" marT="9525" marB="0" anchor="ctr"/>
                    </a:tc>
                    <a:tc>
                      <a:txBody>
                        <a:bodyPr/>
                        <a:lstStyle/>
                        <a:p>
                          <a:pPr algn="ctr" fontAlgn="b"/>
                          <a:r>
                            <a:rPr lang="en-ID" sz="900" b="0" i="0" u="none" strike="noStrike" dirty="0">
                              <a:solidFill>
                                <a:srgbClr val="000000"/>
                              </a:solidFill>
                              <a:effectLst/>
                              <a:latin typeface="+mn-lt"/>
                            </a:rPr>
                            <a:t>3.48026272</a:t>
                          </a:r>
                        </a:p>
                      </a:txBody>
                      <a:tcPr marL="9525" marR="9525" marT="9525" marB="0" anchor="ctr"/>
                    </a:tc>
                    <a:extLst>
                      <a:ext uri="{0D108BD9-81ED-4DB2-BD59-A6C34878D82A}">
                        <a16:rowId xmlns:a16="http://schemas.microsoft.com/office/drawing/2014/main" val="10010"/>
                      </a:ext>
                    </a:extLst>
                  </a:tr>
                  <a:tr h="271864">
                    <a:tc>
                      <a:txBody>
                        <a:bodyPr/>
                        <a:lstStyle/>
                        <a:p>
                          <a:pPr algn="ctr"/>
                          <a:r>
                            <a:rPr lang="en-US" sz="900" b="1" dirty="0">
                              <a:solidFill>
                                <a:schemeClr val="bg1"/>
                              </a:solidFill>
                              <a:latin typeface="+mn-lt"/>
                            </a:rPr>
                            <a:t>:</a:t>
                          </a:r>
                        </a:p>
                      </a:txBody>
                      <a:tcPr marL="20116" marR="20116" marT="0" marB="0" anchor="ctr"/>
                    </a:tc>
                    <a:tc>
                      <a:txBody>
                        <a:bodyPr/>
                        <a:lstStyle/>
                        <a:p>
                          <a:pPr algn="ctr" fontAlgn="b"/>
                          <a:r>
                            <a:rPr lang="en-US" sz="900" b="0" i="0" u="none" strike="noStrike" dirty="0">
                              <a:solidFill>
                                <a:srgbClr val="000000"/>
                              </a:solidFill>
                              <a:effectLst/>
                              <a:latin typeface="+mn-lt"/>
                            </a:rPr>
                            <a:t>:</a:t>
                          </a:r>
                          <a:endParaRPr lang="en-ID" sz="900" b="0" i="0" u="none" strike="noStrike" dirty="0">
                            <a:solidFill>
                              <a:srgbClr val="000000"/>
                            </a:solidFill>
                            <a:effectLst/>
                            <a:latin typeface="+mn-lt"/>
                          </a:endParaRPr>
                        </a:p>
                      </a:txBody>
                      <a:tcPr marL="9525" marR="9525" marT="9525"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extLst>
                      <a:ext uri="{0D108BD9-81ED-4DB2-BD59-A6C34878D82A}">
                        <a16:rowId xmlns:a16="http://schemas.microsoft.com/office/drawing/2014/main" val="10026"/>
                      </a:ext>
                    </a:extLst>
                  </a:tr>
                  <a:tr h="271864">
                    <a:tc>
                      <a:txBody>
                        <a:bodyPr/>
                        <a:lstStyle/>
                        <a:p>
                          <a:pPr algn="ctr"/>
                          <a:r>
                            <a:rPr lang="en-US" sz="900" b="1" dirty="0">
                              <a:solidFill>
                                <a:schemeClr val="bg1"/>
                              </a:solidFill>
                              <a:latin typeface="+mn-lt"/>
                            </a:rPr>
                            <a:t>27</a:t>
                          </a:r>
                        </a:p>
                      </a:txBody>
                      <a:tcPr marL="20116" marR="20116" marT="0" marB="0" anchor="ctr"/>
                    </a:tc>
                    <a:tc>
                      <a:txBody>
                        <a:bodyPr/>
                        <a:lstStyle/>
                        <a:p>
                          <a:pPr algn="ctr" fontAlgn="b"/>
                          <a:r>
                            <a:rPr lang="en-ID" sz="900" b="0" i="0" u="none" strike="noStrike" dirty="0">
                              <a:solidFill>
                                <a:srgbClr val="000000"/>
                              </a:solidFill>
                              <a:effectLst/>
                              <a:latin typeface="+mn-lt"/>
                            </a:rPr>
                            <a:t>1.31</a:t>
                          </a:r>
                        </a:p>
                      </a:txBody>
                      <a:tcPr marL="9525" marR="9525" marT="9525" marB="0" anchor="ctr"/>
                    </a:tc>
                    <a:tc>
                      <a:txBody>
                        <a:bodyPr/>
                        <a:lstStyle/>
                        <a:p>
                          <a:pPr algn="ctr" fontAlgn="b"/>
                          <a:r>
                            <a:rPr lang="en-ID" sz="900" b="0" i="0" u="none" strike="noStrike" dirty="0">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0.7892</a:t>
                          </a:r>
                        </a:p>
                      </a:txBody>
                      <a:tcPr marL="9525" marR="9525" marT="9525" marB="0" anchor="ctr"/>
                    </a:tc>
                    <a:tc>
                      <a:txBody>
                        <a:bodyPr/>
                        <a:lstStyle/>
                        <a:p>
                          <a:pPr algn="ctr" fontAlgn="b"/>
                          <a:r>
                            <a:rPr lang="en-ID" sz="900" b="0" i="0" u="none" strike="noStrike">
                              <a:solidFill>
                                <a:srgbClr val="000000"/>
                              </a:solidFill>
                              <a:effectLst/>
                              <a:latin typeface="+mn-lt"/>
                            </a:rPr>
                            <a:t>0.1108</a:t>
                          </a:r>
                        </a:p>
                      </a:txBody>
                      <a:tcPr marL="9525" marR="9525" marT="9525"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dirty="0">
                              <a:solidFill>
                                <a:srgbClr val="000000"/>
                              </a:solidFill>
                              <a:effectLst/>
                              <a:latin typeface="+mn-lt"/>
                            </a:rPr>
                            <a:t>0.00389687</a:t>
                          </a:r>
                        </a:p>
                      </a:txBody>
                      <a:tcPr marL="9525" marR="9525" marT="9525" marB="0" anchor="ctr"/>
                    </a:tc>
                    <a:tc>
                      <a:txBody>
                        <a:bodyPr/>
                        <a:lstStyle/>
                        <a:p>
                          <a:pPr algn="ctr" fontAlgn="b"/>
                          <a:r>
                            <a:rPr lang="en-ID" sz="900" b="0" i="0" u="none" strike="noStrike">
                              <a:solidFill>
                                <a:srgbClr val="000000"/>
                              </a:solidFill>
                              <a:effectLst/>
                              <a:latin typeface="+mn-lt"/>
                            </a:rPr>
                            <a:t>0.00141438</a:t>
                          </a:r>
                        </a:p>
                      </a:txBody>
                      <a:tcPr marL="9525" marR="9525" marT="9525" marB="0" anchor="ctr"/>
                    </a:tc>
                    <a:tc>
                      <a:txBody>
                        <a:bodyPr/>
                        <a:lstStyle/>
                        <a:p>
                          <a:pPr algn="ctr" fontAlgn="b"/>
                          <a:r>
                            <a:rPr lang="en-ID" sz="900" b="0" i="0" u="none" strike="noStrike">
                              <a:solidFill>
                                <a:srgbClr val="000000"/>
                              </a:solidFill>
                              <a:effectLst/>
                              <a:latin typeface="+mn-lt"/>
                            </a:rPr>
                            <a:t>2.75518435</a:t>
                          </a:r>
                        </a:p>
                      </a:txBody>
                      <a:tcPr marL="9525" marR="9525" marT="9525" marB="0" anchor="ctr"/>
                    </a:tc>
                    <a:extLst>
                      <a:ext uri="{0D108BD9-81ED-4DB2-BD59-A6C34878D82A}">
                        <a16:rowId xmlns:a16="http://schemas.microsoft.com/office/drawing/2014/main" val="10027"/>
                      </a:ext>
                    </a:extLst>
                  </a:tr>
                  <a:tr h="271864">
                    <a:tc>
                      <a:txBody>
                        <a:bodyPr/>
                        <a:lstStyle/>
                        <a:p>
                          <a:pPr algn="ctr"/>
                          <a:r>
                            <a:rPr lang="en-US" sz="900" b="1" dirty="0">
                              <a:solidFill>
                                <a:schemeClr val="bg1"/>
                              </a:solidFill>
                              <a:latin typeface="+mn-lt"/>
                            </a:rPr>
                            <a:t>28</a:t>
                          </a:r>
                        </a:p>
                      </a:txBody>
                      <a:tcPr marL="20116" marR="20116" marT="0" marB="0" anchor="ctr"/>
                    </a:tc>
                    <a:tc>
                      <a:txBody>
                        <a:bodyPr/>
                        <a:lstStyle/>
                        <a:p>
                          <a:pPr algn="ctr" fontAlgn="b"/>
                          <a:r>
                            <a:rPr lang="en-ID" sz="900" b="0" i="0" u="none" strike="noStrike" dirty="0">
                              <a:solidFill>
                                <a:srgbClr val="000000"/>
                              </a:solidFill>
                              <a:effectLst/>
                              <a:latin typeface="+mn-lt"/>
                            </a:rPr>
                            <a:t>1.37</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0.8261</a:t>
                          </a:r>
                        </a:p>
                      </a:txBody>
                      <a:tcPr marL="9525" marR="9525" marT="9525" marB="0" anchor="ctr"/>
                    </a:tc>
                    <a:tc>
                      <a:txBody>
                        <a:bodyPr/>
                        <a:lstStyle/>
                        <a:p>
                          <a:pPr algn="ctr" fontAlgn="b"/>
                          <a:r>
                            <a:rPr lang="en-ID" sz="900" b="0" i="0" u="none" strike="noStrike">
                              <a:solidFill>
                                <a:srgbClr val="000000"/>
                              </a:solidFill>
                              <a:effectLst/>
                              <a:latin typeface="+mn-lt"/>
                            </a:rPr>
                            <a:t>0.0739</a:t>
                          </a:r>
                        </a:p>
                      </a:txBody>
                      <a:tcPr marL="9525" marR="9525" marT="9525"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0.00405232</a:t>
                          </a:r>
                        </a:p>
                      </a:txBody>
                      <a:tcPr marL="9525" marR="9525" marT="9525" marB="0" anchor="ctr"/>
                    </a:tc>
                    <a:tc>
                      <a:txBody>
                        <a:bodyPr/>
                        <a:lstStyle/>
                        <a:p>
                          <a:pPr algn="ctr" fontAlgn="b"/>
                          <a:r>
                            <a:rPr lang="en-ID" sz="900" b="0" i="0" u="none" strike="noStrike">
                              <a:solidFill>
                                <a:srgbClr val="000000"/>
                              </a:solidFill>
                              <a:effectLst/>
                              <a:latin typeface="+mn-lt"/>
                            </a:rPr>
                            <a:t>0.00152099</a:t>
                          </a:r>
                        </a:p>
                      </a:txBody>
                      <a:tcPr marL="9525" marR="9525" marT="9525" marB="0" anchor="ctr"/>
                    </a:tc>
                    <a:tc>
                      <a:txBody>
                        <a:bodyPr/>
                        <a:lstStyle/>
                        <a:p>
                          <a:pPr algn="ctr" fontAlgn="b"/>
                          <a:r>
                            <a:rPr lang="en-ID" sz="900" b="0" i="0" u="none" strike="noStrike">
                              <a:solidFill>
                                <a:srgbClr val="000000"/>
                              </a:solidFill>
                              <a:effectLst/>
                              <a:latin typeface="+mn-lt"/>
                            </a:rPr>
                            <a:t>2.66426198</a:t>
                          </a:r>
                        </a:p>
                      </a:txBody>
                      <a:tcPr marL="9525" marR="9525" marT="9525" marB="0" anchor="ctr"/>
                    </a:tc>
                    <a:extLst>
                      <a:ext uri="{0D108BD9-81ED-4DB2-BD59-A6C34878D82A}">
                        <a16:rowId xmlns:a16="http://schemas.microsoft.com/office/drawing/2014/main" val="10028"/>
                      </a:ext>
                    </a:extLst>
                  </a:tr>
                  <a:tr h="271864">
                    <a:tc>
                      <a:txBody>
                        <a:bodyPr/>
                        <a:lstStyle/>
                        <a:p>
                          <a:pPr algn="ctr"/>
                          <a:r>
                            <a:rPr lang="en-US" sz="900" b="1" dirty="0">
                              <a:solidFill>
                                <a:schemeClr val="bg1"/>
                              </a:solidFill>
                              <a:latin typeface="+mn-lt"/>
                            </a:rPr>
                            <a:t>29</a:t>
                          </a:r>
                        </a:p>
                      </a:txBody>
                      <a:tcPr marL="20116" marR="20116" marT="0" marB="0" anchor="ctr"/>
                    </a:tc>
                    <a:tc>
                      <a:txBody>
                        <a:bodyPr/>
                        <a:lstStyle/>
                        <a:p>
                          <a:pPr algn="ctr" fontAlgn="b"/>
                          <a:r>
                            <a:rPr lang="en-ID" sz="900" b="0" i="0" u="none" strike="noStrike" dirty="0">
                              <a:solidFill>
                                <a:srgbClr val="000000"/>
                              </a:solidFill>
                              <a:effectLst/>
                              <a:latin typeface="+mn-lt"/>
                            </a:rPr>
                            <a:t>1.43</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0.8631</a:t>
                          </a:r>
                        </a:p>
                      </a:txBody>
                      <a:tcPr marL="9525" marR="9525" marT="9525" marB="0" anchor="ctr"/>
                    </a:tc>
                    <a:tc>
                      <a:txBody>
                        <a:bodyPr/>
                        <a:lstStyle/>
                        <a:p>
                          <a:pPr algn="ctr" fontAlgn="b"/>
                          <a:r>
                            <a:rPr lang="en-ID" sz="900" b="0" i="0" u="none" strike="noStrike">
                              <a:solidFill>
                                <a:srgbClr val="000000"/>
                              </a:solidFill>
                              <a:effectLst/>
                              <a:latin typeface="+mn-lt"/>
                            </a:rPr>
                            <a:t>0.0369</a:t>
                          </a:r>
                        </a:p>
                      </a:txBody>
                      <a:tcPr marL="9525" marR="9525" marT="9525"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0.00420777</a:t>
                          </a:r>
                        </a:p>
                      </a:txBody>
                      <a:tcPr marL="9525" marR="9525" marT="9525" marB="0" anchor="ctr"/>
                    </a:tc>
                    <a:tc>
                      <a:txBody>
                        <a:bodyPr/>
                        <a:lstStyle/>
                        <a:p>
                          <a:pPr algn="ctr" fontAlgn="b"/>
                          <a:r>
                            <a:rPr lang="en-ID" sz="900" b="0" i="0" u="none" strike="noStrike">
                              <a:solidFill>
                                <a:srgbClr val="000000"/>
                              </a:solidFill>
                              <a:effectLst/>
                              <a:latin typeface="+mn-lt"/>
                            </a:rPr>
                            <a:t>0.00163391</a:t>
                          </a:r>
                        </a:p>
                      </a:txBody>
                      <a:tcPr marL="9525" marR="9525" marT="9525" marB="0" anchor="ctr"/>
                    </a:tc>
                    <a:tc>
                      <a:txBody>
                        <a:bodyPr/>
                        <a:lstStyle/>
                        <a:p>
                          <a:pPr algn="ctr" fontAlgn="b"/>
                          <a:r>
                            <a:rPr lang="en-ID" sz="900" b="0" i="0" u="none" strike="noStrike">
                              <a:solidFill>
                                <a:srgbClr val="000000"/>
                              </a:solidFill>
                              <a:effectLst/>
                              <a:latin typeface="+mn-lt"/>
                            </a:rPr>
                            <a:t>2.57527628</a:t>
                          </a:r>
                        </a:p>
                      </a:txBody>
                      <a:tcPr marL="9525" marR="9525" marT="9525" marB="0" anchor="ctr"/>
                    </a:tc>
                    <a:extLst>
                      <a:ext uri="{0D108BD9-81ED-4DB2-BD59-A6C34878D82A}">
                        <a16:rowId xmlns:a16="http://schemas.microsoft.com/office/drawing/2014/main" val="10029"/>
                      </a:ext>
                    </a:extLst>
                  </a:tr>
                  <a:tr h="271864">
                    <a:tc>
                      <a:txBody>
                        <a:bodyPr/>
                        <a:lstStyle/>
                        <a:p>
                          <a:pPr marL="0" marR="0" algn="ctr">
                            <a:lnSpc>
                              <a:spcPct val="107000"/>
                            </a:lnSpc>
                            <a:spcBef>
                              <a:spcPts val="0"/>
                            </a:spcBef>
                            <a:spcAft>
                              <a:spcPts val="0"/>
                            </a:spcAft>
                          </a:pPr>
                          <a:r>
                            <a:rPr lang="en-US" sz="900" b="1" dirty="0">
                              <a:solidFill>
                                <a:schemeClr val="bg1"/>
                              </a:solidFill>
                              <a:effectLst/>
                              <a:latin typeface="+mn-lt"/>
                              <a:ea typeface="Times New Roman" panose="02020603050405020304" pitchFamily="18" charset="0"/>
                            </a:rPr>
                            <a:t>30</a:t>
                          </a:r>
                        </a:p>
                      </a:txBody>
                      <a:tcPr marL="20116" marR="20116" marT="0" marB="0" anchor="ctr"/>
                    </a:tc>
                    <a:tc>
                      <a:txBody>
                        <a:bodyPr/>
                        <a:lstStyle/>
                        <a:p>
                          <a:pPr algn="ctr" fontAlgn="b"/>
                          <a:r>
                            <a:rPr lang="en-ID" sz="900" b="0" i="0" u="none" strike="noStrike" dirty="0">
                              <a:solidFill>
                                <a:srgbClr val="000000"/>
                              </a:solidFill>
                              <a:effectLst/>
                              <a:latin typeface="+mn-lt"/>
                            </a:rPr>
                            <a:t>NA</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0.9000</a:t>
                          </a:r>
                        </a:p>
                      </a:txBody>
                      <a:tcPr marL="9525" marR="9525" marT="9525" marB="0" anchor="ctr"/>
                    </a:tc>
                    <a:tc>
                      <a:txBody>
                        <a:bodyPr/>
                        <a:lstStyle/>
                        <a:p>
                          <a:pPr algn="ctr" fontAlgn="b"/>
                          <a:r>
                            <a:rPr lang="en-ID" sz="900" b="0" i="0" u="none" strike="noStrike" dirty="0">
                              <a:solidFill>
                                <a:srgbClr val="000000"/>
                              </a:solidFill>
                              <a:effectLst/>
                              <a:latin typeface="+mn-lt"/>
                            </a:rPr>
                            <a:t>0.0000</a:t>
                          </a:r>
                        </a:p>
                      </a:txBody>
                      <a:tcPr marL="9525" marR="9525" marT="9525"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0.00436321</a:t>
                          </a:r>
                        </a:p>
                      </a:txBody>
                      <a:tcPr marL="9525" marR="9525" marT="9525" marB="0" anchor="ctr"/>
                    </a:tc>
                    <a:tc>
                      <a:txBody>
                        <a:bodyPr/>
                        <a:lstStyle/>
                        <a:p>
                          <a:pPr algn="ctr" fontAlgn="b"/>
                          <a:r>
                            <a:rPr lang="en-ID" sz="900" b="0" i="0" u="none" strike="noStrike">
                              <a:solidFill>
                                <a:srgbClr val="000000"/>
                              </a:solidFill>
                              <a:effectLst/>
                              <a:latin typeface="+mn-lt"/>
                            </a:rPr>
                            <a:t>0.00175313</a:t>
                          </a:r>
                        </a:p>
                      </a:txBody>
                      <a:tcPr marL="9525" marR="9525" marT="9525" marB="0" anchor="ctr"/>
                    </a:tc>
                    <a:tc>
                      <a:txBody>
                        <a:bodyPr/>
                        <a:lstStyle/>
                        <a:p>
                          <a:pPr algn="ctr" fontAlgn="b"/>
                          <a:r>
                            <a:rPr lang="en-ID" sz="900" b="0" i="0" u="none" strike="noStrike" dirty="0">
                              <a:solidFill>
                                <a:srgbClr val="000000"/>
                              </a:solidFill>
                              <a:effectLst/>
                              <a:latin typeface="+mn-lt"/>
                            </a:rPr>
                            <a:t>2.48881299</a:t>
                          </a:r>
                        </a:p>
                      </a:txBody>
                      <a:tcPr marL="9525" marR="9525" marT="9525" marB="0" anchor="ctr"/>
                    </a:tc>
                    <a:extLst>
                      <a:ext uri="{0D108BD9-81ED-4DB2-BD59-A6C34878D82A}">
                        <a16:rowId xmlns:a16="http://schemas.microsoft.com/office/drawing/2014/main" val="10030"/>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726334939"/>
                  </p:ext>
                </p:extLst>
              </p:nvPr>
            </p:nvGraphicFramePr>
            <p:xfrm>
              <a:off x="3102218" y="267494"/>
              <a:ext cx="6006286" cy="4392488"/>
            </p:xfrm>
            <a:graphic>
              <a:graphicData uri="http://schemas.openxmlformats.org/drawingml/2006/table">
                <a:tbl>
                  <a:tblPr firstRow="1" firstCol="1" bandRow="1">
                    <a:tableStyleId>{5C22544A-7EE6-4342-B048-85BDC9FD1C3A}</a:tableStyleId>
                  </a:tblPr>
                  <a:tblGrid>
                    <a:gridCol w="243432">
                      <a:extLst>
                        <a:ext uri="{9D8B030D-6E8A-4147-A177-3AD203B41FA5}">
                          <a16:colId xmlns:a16="http://schemas.microsoft.com/office/drawing/2014/main" val="20000"/>
                        </a:ext>
                      </a:extLst>
                    </a:gridCol>
                    <a:gridCol w="273050">
                      <a:extLst>
                        <a:ext uri="{9D8B030D-6E8A-4147-A177-3AD203B41FA5}">
                          <a16:colId xmlns:a16="http://schemas.microsoft.com/office/drawing/2014/main" val="2563490486"/>
                        </a:ext>
                      </a:extLst>
                    </a:gridCol>
                    <a:gridCol w="518160">
                      <a:extLst>
                        <a:ext uri="{9D8B030D-6E8A-4147-A177-3AD203B41FA5}">
                          <a16:colId xmlns:a16="http://schemas.microsoft.com/office/drawing/2014/main" val="20001"/>
                        </a:ext>
                      </a:extLst>
                    </a:gridCol>
                    <a:gridCol w="518160">
                      <a:extLst>
                        <a:ext uri="{9D8B030D-6E8A-4147-A177-3AD203B41FA5}">
                          <a16:colId xmlns:a16="http://schemas.microsoft.com/office/drawing/2014/main" val="20002"/>
                        </a:ext>
                      </a:extLst>
                    </a:gridCol>
                    <a:gridCol w="518160">
                      <a:extLst>
                        <a:ext uri="{9D8B030D-6E8A-4147-A177-3AD203B41FA5}">
                          <a16:colId xmlns:a16="http://schemas.microsoft.com/office/drawing/2014/main" val="20003"/>
                        </a:ext>
                      </a:extLst>
                    </a:gridCol>
                    <a:gridCol w="518160">
                      <a:extLst>
                        <a:ext uri="{9D8B030D-6E8A-4147-A177-3AD203B41FA5}">
                          <a16:colId xmlns:a16="http://schemas.microsoft.com/office/drawing/2014/main" val="20004"/>
                        </a:ext>
                      </a:extLst>
                    </a:gridCol>
                    <a:gridCol w="518160">
                      <a:extLst>
                        <a:ext uri="{9D8B030D-6E8A-4147-A177-3AD203B41FA5}">
                          <a16:colId xmlns:a16="http://schemas.microsoft.com/office/drawing/2014/main" val="20005"/>
                        </a:ext>
                      </a:extLst>
                    </a:gridCol>
                    <a:gridCol w="349102">
                      <a:extLst>
                        <a:ext uri="{9D8B030D-6E8A-4147-A177-3AD203B41FA5}">
                          <a16:colId xmlns:a16="http://schemas.microsoft.com/office/drawing/2014/main" val="20006"/>
                        </a:ext>
                      </a:extLst>
                    </a:gridCol>
                    <a:gridCol w="288032">
                      <a:extLst>
                        <a:ext uri="{9D8B030D-6E8A-4147-A177-3AD203B41FA5}">
                          <a16:colId xmlns:a16="http://schemas.microsoft.com/office/drawing/2014/main" val="20007"/>
                        </a:ext>
                      </a:extLst>
                    </a:gridCol>
                    <a:gridCol w="772160">
                      <a:extLst>
                        <a:ext uri="{9D8B030D-6E8A-4147-A177-3AD203B41FA5}">
                          <a16:colId xmlns:a16="http://schemas.microsoft.com/office/drawing/2014/main" val="20008"/>
                        </a:ext>
                      </a:extLst>
                    </a:gridCol>
                    <a:gridCol w="772160">
                      <a:extLst>
                        <a:ext uri="{9D8B030D-6E8A-4147-A177-3AD203B41FA5}">
                          <a16:colId xmlns:a16="http://schemas.microsoft.com/office/drawing/2014/main" val="20009"/>
                        </a:ext>
                      </a:extLst>
                    </a:gridCol>
                    <a:gridCol w="717550">
                      <a:extLst>
                        <a:ext uri="{9D8B030D-6E8A-4147-A177-3AD203B41FA5}">
                          <a16:colId xmlns:a16="http://schemas.microsoft.com/office/drawing/2014/main" val="1147674342"/>
                        </a:ext>
                      </a:extLst>
                    </a:gridCol>
                  </a:tblGrid>
                  <a:tr h="314528">
                    <a:tc>
                      <a:txBody>
                        <a:bodyPr/>
                        <a:lstStyle/>
                        <a:p>
                          <a:pPr marL="0" marR="0" algn="ctr">
                            <a:lnSpc>
                              <a:spcPct val="107000"/>
                            </a:lnSpc>
                            <a:spcBef>
                              <a:spcPts val="0"/>
                            </a:spcBef>
                            <a:spcAft>
                              <a:spcPts val="0"/>
                            </a:spcAft>
                          </a:pPr>
                          <a:r>
                            <a:rPr lang="en-US" sz="900" dirty="0">
                              <a:solidFill>
                                <a:schemeClr val="bg1"/>
                              </a:solidFill>
                              <a:effectLst/>
                              <a:latin typeface="+mn-lt"/>
                              <a:ea typeface="Times New Roman" panose="02020603050405020304" pitchFamily="18" charset="0"/>
                            </a:rPr>
                            <a:t>NO</a:t>
                          </a:r>
                        </a:p>
                      </a:txBody>
                      <a:tcPr marL="20116" marR="20116" marT="0" marB="0" anchor="ctr"/>
                    </a:tc>
                    <a:tc>
                      <a:txBody>
                        <a:bodyPr/>
                        <a:lstStyle/>
                        <a:p>
                          <a:pPr algn="ctr" fontAlgn="b"/>
                          <a:r>
                            <a:rPr lang="en-ID" sz="900" b="0" i="0" u="none" strike="noStrike" dirty="0">
                              <a:solidFill>
                                <a:schemeClr val="bg1"/>
                              </a:solidFill>
                              <a:effectLst/>
                              <a:latin typeface="+mn-lt"/>
                            </a:rPr>
                            <a:t>t</a:t>
                          </a:r>
                        </a:p>
                      </a:txBody>
                      <a:tcPr marL="9525" marR="9525" marT="9525" marB="0" anchor="ctr"/>
                    </a:tc>
                    <a:tc>
                      <a:txBody>
                        <a:bodyPr/>
                        <a:lstStyle/>
                        <a:p>
                          <a:pPr marL="0" marR="0" algn="ctr">
                            <a:lnSpc>
                              <a:spcPct val="107000"/>
                            </a:lnSpc>
                            <a:spcBef>
                              <a:spcPts val="0"/>
                            </a:spcBef>
                            <a:spcAft>
                              <a:spcPts val="0"/>
                            </a:spcAft>
                          </a:pPr>
                          <a:r>
                            <a:rPr lang="en-ID" sz="900" dirty="0">
                              <a:solidFill>
                                <a:schemeClr val="bg1"/>
                              </a:solidFill>
                              <a:effectLst/>
                              <a:latin typeface="+mn-lt"/>
                              <a:ea typeface="Times New Roman" panose="02020603050405020304" pitchFamily="18" charset="0"/>
                              <a:cs typeface="Times New Roman" panose="02020603050405020304" pitchFamily="18" charset="0"/>
                            </a:rPr>
                            <a:t>ICBP</a:t>
                          </a:r>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chemeClr val="bg1"/>
                              </a:solidFill>
                              <a:effectLst/>
                              <a:latin typeface="+mn-lt"/>
                              <a:ea typeface="Times New Roman" panose="02020603050405020304" pitchFamily="18" charset="0"/>
                              <a:cs typeface="Times New Roman" panose="02020603050405020304" pitchFamily="18" charset="0"/>
                            </a:rPr>
                            <a:t>GIAA</a:t>
                          </a:r>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chemeClr val="bg1"/>
                              </a:solidFill>
                              <a:effectLst/>
                              <a:latin typeface="+mn-lt"/>
                              <a:ea typeface="Times New Roman" panose="02020603050405020304" pitchFamily="18" charset="0"/>
                              <a:cs typeface="Times New Roman" panose="02020603050405020304" pitchFamily="18" charset="0"/>
                            </a:rPr>
                            <a:t>BBCA</a:t>
                          </a:r>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chemeClr val="bg1"/>
                              </a:solidFill>
                              <a:effectLst/>
                              <a:latin typeface="+mn-lt"/>
                              <a:ea typeface="Times New Roman" panose="02020603050405020304" pitchFamily="18" charset="0"/>
                              <a:cs typeface="Times New Roman" panose="02020603050405020304" pitchFamily="18" charset="0"/>
                            </a:rPr>
                            <a:t>ANTM</a:t>
                          </a:r>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chemeClr val="bg1"/>
                              </a:solidFill>
                              <a:effectLst/>
                              <a:latin typeface="+mn-lt"/>
                              <a:ea typeface="Times New Roman" panose="02020603050405020304" pitchFamily="18" charset="0"/>
                              <a:cs typeface="Times New Roman" panose="02020603050405020304" pitchFamily="18" charset="0"/>
                            </a:rPr>
                            <a:t>KLBF</a:t>
                          </a:r>
                          <a:endParaRPr lang="en-US" sz="900" dirty="0">
                            <a:solidFill>
                              <a:schemeClr val="bg1"/>
                            </a:solidFill>
                            <a:effectLst/>
                            <a:latin typeface="+mn-lt"/>
                            <a:ea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2"/>
                          <a:stretch>
                            <a:fillRect l="-898246" t="-1923" r="-742105" b="-1292308"/>
                          </a:stretch>
                        </a:blipFill>
                      </a:tcPr>
                    </a:tc>
                    <a:tc>
                      <a:txBody>
                        <a:bodyPr/>
                        <a:lstStyle/>
                        <a:p>
                          <a:endParaRPr lang="en-US"/>
                        </a:p>
                      </a:txBody>
                      <a:tcPr marL="68580" marR="68580" marT="0" marB="0" anchor="ctr">
                        <a:blipFill>
                          <a:blip r:embed="rId2"/>
                          <a:stretch>
                            <a:fillRect l="-1210638" t="-1923" r="-800000" b="-1292308"/>
                          </a:stretch>
                        </a:blipFill>
                      </a:tcPr>
                    </a:tc>
                    <a:tc>
                      <a:txBody>
                        <a:bodyPr/>
                        <a:lstStyle/>
                        <a:p>
                          <a:endParaRPr lang="en-US"/>
                        </a:p>
                      </a:txBody>
                      <a:tcPr marL="68580" marR="68580" marT="0" marB="0" anchor="ctr">
                        <a:blipFill>
                          <a:blip r:embed="rId2"/>
                          <a:stretch>
                            <a:fillRect l="-485039" t="-1923" r="-196063" b="-1292308"/>
                          </a:stretch>
                        </a:blipFill>
                      </a:tcPr>
                    </a:tc>
                    <a:tc>
                      <a:txBody>
                        <a:bodyPr/>
                        <a:lstStyle/>
                        <a:p>
                          <a:endParaRPr lang="en-US"/>
                        </a:p>
                      </a:txBody>
                      <a:tcPr marL="68580" marR="68580" marT="0" marB="0" anchor="ctr">
                        <a:blipFill>
                          <a:blip r:embed="rId2"/>
                          <a:stretch>
                            <a:fillRect l="-585039" t="-1923" r="-96063" b="-1292308"/>
                          </a:stretch>
                        </a:blipFill>
                      </a:tcPr>
                    </a:tc>
                    <a:tc>
                      <a:txBody>
                        <a:bodyPr/>
                        <a:lstStyle/>
                        <a:p>
                          <a:endParaRPr lang="en-US"/>
                        </a:p>
                      </a:txBody>
                      <a:tcPr marL="68580" marR="68580" marT="0" marB="0" anchor="ctr">
                        <a:blipFill>
                          <a:blip r:embed="rId2"/>
                          <a:stretch>
                            <a:fillRect l="-737288" t="-1923" r="-3390" b="-1292308"/>
                          </a:stretch>
                        </a:blipFill>
                      </a:tcPr>
                    </a:tc>
                    <a:extLst>
                      <a:ext uri="{0D108BD9-81ED-4DB2-BD59-A6C34878D82A}">
                        <a16:rowId xmlns:a16="http://schemas.microsoft.com/office/drawing/2014/main" val="10000"/>
                      </a:ext>
                    </a:extLst>
                  </a:tr>
                  <a:tr h="271864">
                    <a:tc>
                      <a:txBody>
                        <a:bodyPr/>
                        <a:lstStyle/>
                        <a:p>
                          <a:pPr algn="ctr"/>
                          <a:r>
                            <a:rPr lang="en-US" sz="900" b="1" dirty="0">
                              <a:solidFill>
                                <a:schemeClr val="bg1"/>
                              </a:solidFill>
                              <a:latin typeface="+mn-lt"/>
                            </a:rPr>
                            <a:t>1</a:t>
                          </a:r>
                        </a:p>
                      </a:txBody>
                      <a:tcPr marL="20116" marR="20116" marT="0" marB="0" anchor="ctr"/>
                    </a:tc>
                    <a:tc>
                      <a:txBody>
                        <a:bodyPr/>
                        <a:lstStyle/>
                        <a:p>
                          <a:pPr algn="ctr" fontAlgn="b"/>
                          <a:r>
                            <a:rPr lang="en-ID" sz="900" b="0" i="0" u="none" strike="noStrike" dirty="0">
                              <a:solidFill>
                                <a:srgbClr val="000000"/>
                              </a:solidFill>
                              <a:effectLst/>
                              <a:latin typeface="+mn-lt"/>
                            </a:rPr>
                            <a:t>0.00</a:t>
                          </a:r>
                        </a:p>
                      </a:txBody>
                      <a:tcPr marL="9525" marR="9525" marT="9525" marB="0" anchor="ctr"/>
                    </a:tc>
                    <a:tc>
                      <a:txBody>
                        <a:bodyPr/>
                        <a:lstStyle/>
                        <a:p>
                          <a:pPr algn="ctr" fontAlgn="b"/>
                          <a:r>
                            <a:rPr lang="en-ID" sz="900" b="0" i="0" u="none" strike="noStrike" dirty="0">
                              <a:solidFill>
                                <a:srgbClr val="000000"/>
                              </a:solidFill>
                              <a:effectLst/>
                              <a:latin typeface="+mn-lt"/>
                            </a:rPr>
                            <a:t>0.4041</a:t>
                          </a:r>
                        </a:p>
                      </a:txBody>
                      <a:tcPr marL="9525" marR="9525" marT="9525" marB="0" anchor="ctr"/>
                    </a:tc>
                    <a:tc>
                      <a:txBody>
                        <a:bodyPr/>
                        <a:lstStyle/>
                        <a:p>
                          <a:pPr algn="ctr" fontAlgn="b"/>
                          <a:r>
                            <a:rPr lang="en-ID" sz="900" b="0" i="0" u="none" strike="noStrike">
                              <a:solidFill>
                                <a:srgbClr val="000000"/>
                              </a:solidFill>
                              <a:effectLst/>
                              <a:latin typeface="+mn-lt"/>
                            </a:rPr>
                            <a:t>0.0238</a:t>
                          </a:r>
                        </a:p>
                      </a:txBody>
                      <a:tcPr marL="9525" marR="9525" marT="9525" marB="0" anchor="ctr"/>
                    </a:tc>
                    <a:tc>
                      <a:txBody>
                        <a:bodyPr/>
                        <a:lstStyle/>
                        <a:p>
                          <a:pPr algn="ctr" fontAlgn="b"/>
                          <a:r>
                            <a:rPr lang="en-ID" sz="900" b="0" i="0" u="none" strike="noStrike">
                              <a:solidFill>
                                <a:srgbClr val="000000"/>
                              </a:solidFill>
                              <a:effectLst/>
                              <a:latin typeface="+mn-lt"/>
                            </a:rPr>
                            <a:t>0.3179</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0.1543</a:t>
                          </a:r>
                        </a:p>
                      </a:txBody>
                      <a:tcPr marL="9525" marR="9525" marT="9525" marB="0" anchor="ctr"/>
                    </a:tc>
                    <a:tc>
                      <a:txBody>
                        <a:bodyPr/>
                        <a:lstStyle/>
                        <a:p>
                          <a:pPr marL="0" marR="0" algn="ctr">
                            <a:lnSpc>
                              <a:spcPct val="107000"/>
                            </a:lnSpc>
                            <a:spcBef>
                              <a:spcPts val="0"/>
                            </a:spcBef>
                            <a:spcAft>
                              <a:spcPts val="0"/>
                            </a:spcAft>
                          </a:pPr>
                          <a:r>
                            <a:rPr lang="en-ID" sz="900" dirty="0">
                              <a:solidFill>
                                <a:srgbClr val="000000"/>
                              </a:solidFill>
                              <a:effectLst/>
                              <a:latin typeface="+mn-lt"/>
                              <a:ea typeface="Times New Roman" panose="02020603050405020304" pitchFamily="18" charset="0"/>
                              <a:cs typeface="Times New Roman" panose="02020603050405020304" pitchFamily="18" charset="0"/>
                            </a:rPr>
                            <a:t>0.1</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dirty="0">
                              <a:solidFill>
                                <a:srgbClr val="000000"/>
                              </a:solidFill>
                              <a:effectLst/>
                              <a:latin typeface="+mn-lt"/>
                            </a:rPr>
                            <a:t>-0.00014483</a:t>
                          </a:r>
                        </a:p>
                      </a:txBody>
                      <a:tcPr marL="9525" marR="9525" marT="9525" marB="0" anchor="ctr"/>
                    </a:tc>
                    <a:tc>
                      <a:txBody>
                        <a:bodyPr/>
                        <a:lstStyle/>
                        <a:p>
                          <a:pPr algn="ctr" fontAlgn="b"/>
                          <a:r>
                            <a:rPr lang="en-ID" sz="900" b="0" i="0" u="none" strike="noStrike">
                              <a:solidFill>
                                <a:srgbClr val="000000"/>
                              </a:solidFill>
                              <a:effectLst/>
                              <a:latin typeface="+mn-lt"/>
                            </a:rPr>
                            <a:t>0.00026833</a:t>
                          </a:r>
                        </a:p>
                      </a:txBody>
                      <a:tcPr marL="9525" marR="9525" marT="9525" marB="0" anchor="ctr"/>
                    </a:tc>
                    <a:tc>
                      <a:txBody>
                        <a:bodyPr/>
                        <a:lstStyle/>
                        <a:p>
                          <a:pPr algn="ctr" fontAlgn="b"/>
                          <a:r>
                            <a:rPr lang="en-ID" sz="900" b="0" i="0" u="none" strike="noStrike">
                              <a:solidFill>
                                <a:srgbClr val="000000"/>
                              </a:solidFill>
                              <a:effectLst/>
                              <a:latin typeface="+mn-lt"/>
                            </a:rPr>
                            <a:t>-0.53976331</a:t>
                          </a:r>
                        </a:p>
                      </a:txBody>
                      <a:tcPr marL="9525" marR="9525" marT="9525" marB="0" anchor="ctr"/>
                    </a:tc>
                    <a:extLst>
                      <a:ext uri="{0D108BD9-81ED-4DB2-BD59-A6C34878D82A}">
                        <a16:rowId xmlns:a16="http://schemas.microsoft.com/office/drawing/2014/main" val="10001"/>
                      </a:ext>
                    </a:extLst>
                  </a:tr>
                  <a:tr h="271864">
                    <a:tc>
                      <a:txBody>
                        <a:bodyPr/>
                        <a:lstStyle/>
                        <a:p>
                          <a:pPr algn="ctr"/>
                          <a:r>
                            <a:rPr lang="en-US" sz="900" b="1" dirty="0">
                              <a:solidFill>
                                <a:schemeClr val="bg1"/>
                              </a:solidFill>
                              <a:latin typeface="+mn-lt"/>
                            </a:rPr>
                            <a:t>2</a:t>
                          </a:r>
                        </a:p>
                      </a:txBody>
                      <a:tcPr marL="20116" marR="20116" marT="0" marB="0" anchor="ctr"/>
                    </a:tc>
                    <a:tc>
                      <a:txBody>
                        <a:bodyPr/>
                        <a:lstStyle/>
                        <a:p>
                          <a:pPr algn="ctr" fontAlgn="b"/>
                          <a:r>
                            <a:rPr lang="en-ID" sz="900" b="0" i="0" u="none" strike="noStrike" dirty="0">
                              <a:solidFill>
                                <a:srgbClr val="000000"/>
                              </a:solidFill>
                              <a:effectLst/>
                              <a:latin typeface="+mn-lt"/>
                            </a:rPr>
                            <a:t>0.01</a:t>
                          </a:r>
                        </a:p>
                      </a:txBody>
                      <a:tcPr marL="9525" marR="9525" marT="9525" marB="0" anchor="ctr"/>
                    </a:tc>
                    <a:tc>
                      <a:txBody>
                        <a:bodyPr/>
                        <a:lstStyle/>
                        <a:p>
                          <a:pPr algn="ctr" fontAlgn="b"/>
                          <a:r>
                            <a:rPr lang="en-ID" sz="900" b="0" i="0" u="none" strike="noStrike">
                              <a:solidFill>
                                <a:srgbClr val="000000"/>
                              </a:solidFill>
                              <a:effectLst/>
                              <a:latin typeface="+mn-lt"/>
                            </a:rPr>
                            <a:t>0.3588</a:t>
                          </a:r>
                        </a:p>
                      </a:txBody>
                      <a:tcPr marL="9525" marR="9525" marT="9525" marB="0" anchor="ctr"/>
                    </a:tc>
                    <a:tc>
                      <a:txBody>
                        <a:bodyPr/>
                        <a:lstStyle/>
                        <a:p>
                          <a:pPr algn="ctr" fontAlgn="b"/>
                          <a:r>
                            <a:rPr lang="en-ID" sz="900" b="0" i="0" u="none" strike="noStrike">
                              <a:solidFill>
                                <a:srgbClr val="000000"/>
                              </a:solidFill>
                              <a:effectLst/>
                              <a:latin typeface="+mn-lt"/>
                            </a:rPr>
                            <a:t>0.0208</a:t>
                          </a:r>
                        </a:p>
                      </a:txBody>
                      <a:tcPr marL="9525" marR="9525" marT="9525" marB="0" anchor="ctr"/>
                    </a:tc>
                    <a:tc>
                      <a:txBody>
                        <a:bodyPr/>
                        <a:lstStyle/>
                        <a:p>
                          <a:pPr algn="ctr" fontAlgn="b"/>
                          <a:r>
                            <a:rPr lang="en-ID" sz="900" b="0" i="0" u="none" strike="noStrike">
                              <a:solidFill>
                                <a:srgbClr val="000000"/>
                              </a:solidFill>
                              <a:effectLst/>
                              <a:latin typeface="+mn-lt"/>
                            </a:rPr>
                            <a:t>0.3215</a:t>
                          </a:r>
                        </a:p>
                      </a:txBody>
                      <a:tcPr marL="9525" marR="9525" marT="9525" marB="0" anchor="ctr"/>
                    </a:tc>
                    <a:tc>
                      <a:txBody>
                        <a:bodyPr/>
                        <a:lstStyle/>
                        <a:p>
                          <a:pPr algn="ctr" fontAlgn="b"/>
                          <a:r>
                            <a:rPr lang="en-ID" sz="900" b="0" i="0" u="none" strike="noStrike">
                              <a:solidFill>
                                <a:srgbClr val="000000"/>
                              </a:solidFill>
                              <a:effectLst/>
                              <a:latin typeface="+mn-lt"/>
                            </a:rPr>
                            <a:t>0.0223</a:t>
                          </a:r>
                        </a:p>
                      </a:txBody>
                      <a:tcPr marL="9525" marR="9525" marT="9525" marB="0" anchor="ctr"/>
                    </a:tc>
                    <a:tc>
                      <a:txBody>
                        <a:bodyPr/>
                        <a:lstStyle/>
                        <a:p>
                          <a:pPr algn="ctr" fontAlgn="b"/>
                          <a:r>
                            <a:rPr lang="en-ID" sz="900" b="0" i="0" u="none" strike="noStrike">
                              <a:solidFill>
                                <a:srgbClr val="000000"/>
                              </a:solidFill>
                              <a:effectLst/>
                              <a:latin typeface="+mn-lt"/>
                            </a:rPr>
                            <a:t>0.1767</a:t>
                          </a:r>
                        </a:p>
                      </a:txBody>
                      <a:tcPr marL="9525" marR="9525" marT="9525" marB="0" anchor="ctr"/>
                    </a:tc>
                    <a:tc>
                      <a:txBody>
                        <a:bodyPr/>
                        <a:lstStyle/>
                        <a:p>
                          <a:pPr marL="0" marR="0" algn="ctr">
                            <a:lnSpc>
                              <a:spcPct val="107000"/>
                            </a:lnSpc>
                            <a:spcBef>
                              <a:spcPts val="0"/>
                            </a:spcBef>
                            <a:spcAft>
                              <a:spcPts val="0"/>
                            </a:spcAft>
                          </a:pPr>
                          <a:r>
                            <a:rPr lang="en-ID" sz="900" dirty="0">
                              <a:solidFill>
                                <a:srgbClr val="000000"/>
                              </a:solidFill>
                              <a:effectLst/>
                              <a:latin typeface="+mn-lt"/>
                              <a:ea typeface="Times New Roman" panose="02020603050405020304" pitchFamily="18" charset="0"/>
                              <a:cs typeface="Times New Roman" panose="02020603050405020304" pitchFamily="18" charset="0"/>
                            </a:rPr>
                            <a:t>0.1</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0.00001062</a:t>
                          </a:r>
                        </a:p>
                      </a:txBody>
                      <a:tcPr marL="9525" marR="9525" marT="9525" marB="0" anchor="ctr"/>
                    </a:tc>
                    <a:tc>
                      <a:txBody>
                        <a:bodyPr/>
                        <a:lstStyle/>
                        <a:p>
                          <a:pPr algn="ctr" fontAlgn="b"/>
                          <a:r>
                            <a:rPr lang="en-ID" sz="900" b="0" i="0" u="none" strike="noStrike">
                              <a:solidFill>
                                <a:srgbClr val="000000"/>
                              </a:solidFill>
                              <a:effectLst/>
                              <a:latin typeface="+mn-lt"/>
                            </a:rPr>
                            <a:t>0.00027212</a:t>
                          </a:r>
                        </a:p>
                      </a:txBody>
                      <a:tcPr marL="9525" marR="9525" marT="9525" marB="0" anchor="ctr"/>
                    </a:tc>
                    <a:tc>
                      <a:txBody>
                        <a:bodyPr/>
                        <a:lstStyle/>
                        <a:p>
                          <a:pPr algn="ctr" fontAlgn="b"/>
                          <a:r>
                            <a:rPr lang="en-ID" sz="900" b="0" i="0" u="none" strike="noStrike">
                              <a:solidFill>
                                <a:srgbClr val="000000"/>
                              </a:solidFill>
                              <a:effectLst/>
                              <a:latin typeface="+mn-lt"/>
                            </a:rPr>
                            <a:t>0.03901912</a:t>
                          </a:r>
                        </a:p>
                      </a:txBody>
                      <a:tcPr marL="9525" marR="9525" marT="9525" marB="0" anchor="ctr"/>
                    </a:tc>
                    <a:extLst>
                      <a:ext uri="{0D108BD9-81ED-4DB2-BD59-A6C34878D82A}">
                        <a16:rowId xmlns:a16="http://schemas.microsoft.com/office/drawing/2014/main" val="10002"/>
                      </a:ext>
                    </a:extLst>
                  </a:tr>
                  <a:tr h="271864">
                    <a:tc>
                      <a:txBody>
                        <a:bodyPr/>
                        <a:lstStyle/>
                        <a:p>
                          <a:pPr algn="ctr"/>
                          <a:r>
                            <a:rPr lang="en-US" sz="900" b="1" dirty="0">
                              <a:solidFill>
                                <a:schemeClr val="bg1"/>
                              </a:solidFill>
                              <a:latin typeface="+mn-lt"/>
                            </a:rPr>
                            <a:t>3</a:t>
                          </a:r>
                        </a:p>
                      </a:txBody>
                      <a:tcPr marL="20116" marR="20116" marT="0" marB="0" anchor="ctr"/>
                    </a:tc>
                    <a:tc>
                      <a:txBody>
                        <a:bodyPr/>
                        <a:lstStyle/>
                        <a:p>
                          <a:pPr algn="ctr" fontAlgn="b"/>
                          <a:r>
                            <a:rPr lang="en-ID" sz="900" b="0" i="0" u="none" strike="noStrike" dirty="0">
                              <a:solidFill>
                                <a:srgbClr val="000000"/>
                              </a:solidFill>
                              <a:effectLst/>
                              <a:latin typeface="+mn-lt"/>
                            </a:rPr>
                            <a:t>0.02</a:t>
                          </a:r>
                        </a:p>
                      </a:txBody>
                      <a:tcPr marL="9525" marR="9525" marT="9525" marB="0" anchor="ctr"/>
                    </a:tc>
                    <a:tc>
                      <a:txBody>
                        <a:bodyPr/>
                        <a:lstStyle/>
                        <a:p>
                          <a:pPr algn="ctr" fontAlgn="b"/>
                          <a:r>
                            <a:rPr lang="en-ID" sz="900" b="0" i="0" u="none" strike="noStrike">
                              <a:solidFill>
                                <a:srgbClr val="000000"/>
                              </a:solidFill>
                              <a:effectLst/>
                              <a:latin typeface="+mn-lt"/>
                            </a:rPr>
                            <a:t>0.3329</a:t>
                          </a:r>
                        </a:p>
                      </a:txBody>
                      <a:tcPr marL="9525" marR="9525" marT="9525" marB="0" anchor="ctr"/>
                    </a:tc>
                    <a:tc>
                      <a:txBody>
                        <a:bodyPr/>
                        <a:lstStyle/>
                        <a:p>
                          <a:pPr algn="ctr" fontAlgn="b"/>
                          <a:r>
                            <a:rPr lang="en-ID" sz="900" b="0" i="0" u="none" strike="noStrike">
                              <a:solidFill>
                                <a:srgbClr val="000000"/>
                              </a:solidFill>
                              <a:effectLst/>
                              <a:latin typeface="+mn-lt"/>
                            </a:rPr>
                            <a:t>0.0133</a:t>
                          </a:r>
                        </a:p>
                      </a:txBody>
                      <a:tcPr marL="9525" marR="9525" marT="9525" marB="0" anchor="ctr"/>
                    </a:tc>
                    <a:tc>
                      <a:txBody>
                        <a:bodyPr/>
                        <a:lstStyle/>
                        <a:p>
                          <a:pPr algn="ctr" fontAlgn="b"/>
                          <a:r>
                            <a:rPr lang="en-ID" sz="900" b="0" i="0" u="none" strike="noStrike">
                              <a:solidFill>
                                <a:srgbClr val="000000"/>
                              </a:solidFill>
                              <a:effectLst/>
                              <a:latin typeface="+mn-lt"/>
                            </a:rPr>
                            <a:t>0.3165</a:t>
                          </a:r>
                        </a:p>
                      </a:txBody>
                      <a:tcPr marL="9525" marR="9525" marT="9525" marB="0" anchor="ctr"/>
                    </a:tc>
                    <a:tc>
                      <a:txBody>
                        <a:bodyPr/>
                        <a:lstStyle/>
                        <a:p>
                          <a:pPr algn="ctr" fontAlgn="b"/>
                          <a:r>
                            <a:rPr lang="en-ID" sz="900" b="0" i="0" u="none" strike="noStrike">
                              <a:solidFill>
                                <a:srgbClr val="000000"/>
                              </a:solidFill>
                              <a:effectLst/>
                              <a:latin typeface="+mn-lt"/>
                            </a:rPr>
                            <a:t>0.0494</a:t>
                          </a:r>
                        </a:p>
                      </a:txBody>
                      <a:tcPr marL="9525" marR="9525" marT="9525" marB="0" anchor="ctr"/>
                    </a:tc>
                    <a:tc>
                      <a:txBody>
                        <a:bodyPr/>
                        <a:lstStyle/>
                        <a:p>
                          <a:pPr algn="ctr" fontAlgn="b"/>
                          <a:r>
                            <a:rPr lang="en-ID" sz="900" b="0" i="0" u="none" strike="noStrike">
                              <a:solidFill>
                                <a:srgbClr val="000000"/>
                              </a:solidFill>
                              <a:effectLst/>
                              <a:latin typeface="+mn-lt"/>
                            </a:rPr>
                            <a:t>0.1878</a:t>
                          </a:r>
                        </a:p>
                      </a:txBody>
                      <a:tcPr marL="9525" marR="9525" marT="9525"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0.00016607</a:t>
                          </a:r>
                        </a:p>
                      </a:txBody>
                      <a:tcPr marL="9525" marR="9525" marT="9525" marB="0" anchor="ctr"/>
                    </a:tc>
                    <a:tc>
                      <a:txBody>
                        <a:bodyPr/>
                        <a:lstStyle/>
                        <a:p>
                          <a:pPr algn="ctr" fontAlgn="b"/>
                          <a:r>
                            <a:rPr lang="en-ID" sz="900" b="0" i="0" u="none" strike="noStrike">
                              <a:solidFill>
                                <a:srgbClr val="000000"/>
                              </a:solidFill>
                              <a:effectLst/>
                              <a:latin typeface="+mn-lt"/>
                            </a:rPr>
                            <a:t>0.00027888</a:t>
                          </a:r>
                        </a:p>
                      </a:txBody>
                      <a:tcPr marL="9525" marR="9525" marT="9525" marB="0" anchor="ctr"/>
                    </a:tc>
                    <a:tc>
                      <a:txBody>
                        <a:bodyPr/>
                        <a:lstStyle/>
                        <a:p>
                          <a:pPr algn="ctr" fontAlgn="b"/>
                          <a:r>
                            <a:rPr lang="en-ID" sz="900" b="0" i="0" u="none" strike="noStrike">
                              <a:solidFill>
                                <a:srgbClr val="000000"/>
                              </a:solidFill>
                              <a:effectLst/>
                              <a:latin typeface="+mn-lt"/>
                            </a:rPr>
                            <a:t>0.59548419</a:t>
                          </a:r>
                        </a:p>
                      </a:txBody>
                      <a:tcPr marL="9525" marR="9525" marT="9525" marB="0" anchor="ctr"/>
                    </a:tc>
                    <a:extLst>
                      <a:ext uri="{0D108BD9-81ED-4DB2-BD59-A6C34878D82A}">
                        <a16:rowId xmlns:a16="http://schemas.microsoft.com/office/drawing/2014/main" val="10003"/>
                      </a:ext>
                    </a:extLst>
                  </a:tr>
                  <a:tr h="271864">
                    <a:tc>
                      <a:txBody>
                        <a:bodyPr/>
                        <a:lstStyle/>
                        <a:p>
                          <a:pPr algn="ctr"/>
                          <a:r>
                            <a:rPr lang="en-US" sz="900" b="1" dirty="0">
                              <a:solidFill>
                                <a:schemeClr val="bg1"/>
                              </a:solidFill>
                              <a:latin typeface="+mn-lt"/>
                            </a:rPr>
                            <a:t>4</a:t>
                          </a:r>
                        </a:p>
                      </a:txBody>
                      <a:tcPr marL="20116" marR="20116" marT="0" marB="0" anchor="ctr"/>
                    </a:tc>
                    <a:tc>
                      <a:txBody>
                        <a:bodyPr/>
                        <a:lstStyle/>
                        <a:p>
                          <a:pPr algn="ctr" fontAlgn="b"/>
                          <a:r>
                            <a:rPr lang="en-ID" sz="900" b="0" i="0" u="none" strike="noStrike" dirty="0">
                              <a:solidFill>
                                <a:srgbClr val="000000"/>
                              </a:solidFill>
                              <a:effectLst/>
                              <a:latin typeface="+mn-lt"/>
                            </a:rPr>
                            <a:t>0.10</a:t>
                          </a:r>
                        </a:p>
                      </a:txBody>
                      <a:tcPr marL="9525" marR="9525" marT="9525" marB="0" anchor="ctr"/>
                    </a:tc>
                    <a:tc>
                      <a:txBody>
                        <a:bodyPr/>
                        <a:lstStyle/>
                        <a:p>
                          <a:pPr algn="ctr" fontAlgn="b"/>
                          <a:r>
                            <a:rPr lang="en-ID" sz="900" b="0" i="0" u="none" strike="noStrike">
                              <a:solidFill>
                                <a:srgbClr val="000000"/>
                              </a:solidFill>
                              <a:effectLst/>
                              <a:latin typeface="+mn-lt"/>
                            </a:rPr>
                            <a:t>0.3071</a:t>
                          </a:r>
                        </a:p>
                      </a:txBody>
                      <a:tcPr marL="9525" marR="9525" marT="9525" marB="0" anchor="ctr"/>
                    </a:tc>
                    <a:tc>
                      <a:txBody>
                        <a:bodyPr/>
                        <a:lstStyle/>
                        <a:p>
                          <a:pPr algn="ctr" fontAlgn="b"/>
                          <a:r>
                            <a:rPr lang="en-ID" sz="900" b="0" i="0" u="none" strike="noStrike">
                              <a:solidFill>
                                <a:srgbClr val="000000"/>
                              </a:solidFill>
                              <a:effectLst/>
                              <a:latin typeface="+mn-lt"/>
                            </a:rPr>
                            <a:t>0.0059</a:t>
                          </a:r>
                        </a:p>
                      </a:txBody>
                      <a:tcPr marL="9525" marR="9525" marT="9525" marB="0" anchor="ctr"/>
                    </a:tc>
                    <a:tc>
                      <a:txBody>
                        <a:bodyPr/>
                        <a:lstStyle/>
                        <a:p>
                          <a:pPr algn="ctr" fontAlgn="b"/>
                          <a:r>
                            <a:rPr lang="en-ID" sz="900" b="0" i="0" u="none" strike="noStrike">
                              <a:solidFill>
                                <a:srgbClr val="000000"/>
                              </a:solidFill>
                              <a:effectLst/>
                              <a:latin typeface="+mn-lt"/>
                            </a:rPr>
                            <a:t>0.3115</a:t>
                          </a:r>
                        </a:p>
                      </a:txBody>
                      <a:tcPr marL="9525" marR="9525" marT="9525" marB="0" anchor="ctr"/>
                    </a:tc>
                    <a:tc>
                      <a:txBody>
                        <a:bodyPr/>
                        <a:lstStyle/>
                        <a:p>
                          <a:pPr algn="ctr" fontAlgn="b"/>
                          <a:r>
                            <a:rPr lang="en-ID" sz="900" b="0" i="0" u="none" strike="noStrike">
                              <a:solidFill>
                                <a:srgbClr val="000000"/>
                              </a:solidFill>
                              <a:effectLst/>
                              <a:latin typeface="+mn-lt"/>
                            </a:rPr>
                            <a:t>0.0766</a:t>
                          </a:r>
                        </a:p>
                      </a:txBody>
                      <a:tcPr marL="9525" marR="9525" marT="9525" marB="0" anchor="ctr"/>
                    </a:tc>
                    <a:tc>
                      <a:txBody>
                        <a:bodyPr/>
                        <a:lstStyle/>
                        <a:p>
                          <a:pPr algn="ctr" fontAlgn="b"/>
                          <a:r>
                            <a:rPr lang="en-ID" sz="900" b="0" i="0" u="none" strike="noStrike" dirty="0">
                              <a:solidFill>
                                <a:srgbClr val="000000"/>
                              </a:solidFill>
                              <a:effectLst/>
                              <a:latin typeface="+mn-lt"/>
                            </a:rPr>
                            <a:t>0.1989</a:t>
                          </a:r>
                        </a:p>
                      </a:txBody>
                      <a:tcPr marL="9525" marR="9525" marT="9525"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0.00032152</a:t>
                          </a:r>
                        </a:p>
                      </a:txBody>
                      <a:tcPr marL="9525" marR="9525" marT="9525" marB="0" anchor="ctr"/>
                    </a:tc>
                    <a:tc>
                      <a:txBody>
                        <a:bodyPr/>
                        <a:lstStyle/>
                        <a:p>
                          <a:pPr algn="ctr" fontAlgn="b"/>
                          <a:r>
                            <a:rPr lang="en-ID" sz="900" b="0" i="0" u="none" strike="noStrike">
                              <a:solidFill>
                                <a:srgbClr val="000000"/>
                              </a:solidFill>
                              <a:effectLst/>
                              <a:latin typeface="+mn-lt"/>
                            </a:rPr>
                            <a:t>0.00028837</a:t>
                          </a:r>
                        </a:p>
                      </a:txBody>
                      <a:tcPr marL="9525" marR="9525" marT="9525" marB="0" anchor="ctr"/>
                    </a:tc>
                    <a:tc>
                      <a:txBody>
                        <a:bodyPr/>
                        <a:lstStyle/>
                        <a:p>
                          <a:pPr algn="ctr" fontAlgn="b"/>
                          <a:r>
                            <a:rPr lang="en-ID" sz="900" b="0" i="0" u="none" strike="noStrike" dirty="0">
                              <a:solidFill>
                                <a:srgbClr val="000000"/>
                              </a:solidFill>
                              <a:effectLst/>
                              <a:latin typeface="+mn-lt"/>
                            </a:rPr>
                            <a:t>1.11493781</a:t>
                          </a:r>
                        </a:p>
                      </a:txBody>
                      <a:tcPr marL="9525" marR="9525" marT="9525" marB="0" anchor="ctr"/>
                    </a:tc>
                    <a:extLst>
                      <a:ext uri="{0D108BD9-81ED-4DB2-BD59-A6C34878D82A}">
                        <a16:rowId xmlns:a16="http://schemas.microsoft.com/office/drawing/2014/main" val="10004"/>
                      </a:ext>
                    </a:extLst>
                  </a:tr>
                  <a:tr h="271864">
                    <a:tc>
                      <a:txBody>
                        <a:bodyPr/>
                        <a:lstStyle/>
                        <a:p>
                          <a:pPr algn="ctr"/>
                          <a:r>
                            <a:rPr lang="en-US" sz="900" b="1" dirty="0">
                              <a:solidFill>
                                <a:schemeClr val="bg1"/>
                              </a:solidFill>
                              <a:latin typeface="+mn-lt"/>
                            </a:rPr>
                            <a:t>:</a:t>
                          </a:r>
                        </a:p>
                      </a:txBody>
                      <a:tcPr marL="20116" marR="20116" marT="0" marB="0" anchor="ctr"/>
                    </a:tc>
                    <a:tc>
                      <a:txBody>
                        <a:bodyPr/>
                        <a:lstStyle/>
                        <a:p>
                          <a:pPr algn="ctr" fontAlgn="b"/>
                          <a:r>
                            <a:rPr lang="en-US" sz="900" b="0" i="0" u="none" strike="noStrike" dirty="0">
                              <a:solidFill>
                                <a:srgbClr val="000000"/>
                              </a:solidFill>
                              <a:effectLst/>
                              <a:latin typeface="+mn-lt"/>
                            </a:rPr>
                            <a:t>:</a:t>
                          </a:r>
                          <a:endParaRPr lang="en-ID" sz="900" b="0" i="0" u="none" strike="noStrike" dirty="0">
                            <a:solidFill>
                              <a:srgbClr val="000000"/>
                            </a:solidFill>
                            <a:effectLst/>
                            <a:latin typeface="+mn-lt"/>
                          </a:endParaRPr>
                        </a:p>
                      </a:txBody>
                      <a:tcPr marL="9525" marR="9525" marT="9525"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extLst>
                      <a:ext uri="{0D108BD9-81ED-4DB2-BD59-A6C34878D82A}">
                        <a16:rowId xmlns:a16="http://schemas.microsoft.com/office/drawing/2014/main" val="10005"/>
                      </a:ext>
                    </a:extLst>
                  </a:tr>
                  <a:tr h="271864">
                    <a:tc>
                      <a:txBody>
                        <a:bodyPr/>
                        <a:lstStyle/>
                        <a:p>
                          <a:pPr algn="ctr" fontAlgn="b"/>
                          <a:r>
                            <a:rPr lang="en-ID" sz="900" b="1" i="0" u="none" strike="noStrike" dirty="0">
                              <a:solidFill>
                                <a:schemeClr val="bg1"/>
                              </a:solidFill>
                              <a:effectLst/>
                              <a:latin typeface="+mn-lt"/>
                            </a:rPr>
                            <a:t>13</a:t>
                          </a:r>
                        </a:p>
                      </a:txBody>
                      <a:tcPr marL="9525" marR="9525" marT="9525" marB="0" anchor="ctr"/>
                    </a:tc>
                    <a:tc>
                      <a:txBody>
                        <a:bodyPr/>
                        <a:lstStyle/>
                        <a:p>
                          <a:pPr algn="ctr" fontAlgn="b"/>
                          <a:r>
                            <a:rPr lang="en-ID" sz="900" b="0" i="0" u="none" strike="noStrike" dirty="0">
                              <a:solidFill>
                                <a:srgbClr val="000000"/>
                              </a:solidFill>
                              <a:effectLst/>
                              <a:latin typeface="+mn-lt"/>
                            </a:rPr>
                            <a:t>0.05</a:t>
                          </a:r>
                        </a:p>
                      </a:txBody>
                      <a:tcPr marL="9525" marR="9525" marT="9525" marB="0" anchor="ctr"/>
                    </a:tc>
                    <a:tc>
                      <a:txBody>
                        <a:bodyPr/>
                        <a:lstStyle/>
                        <a:p>
                          <a:pPr algn="ctr" fontAlgn="b"/>
                          <a:r>
                            <a:rPr lang="en-ID" sz="900" b="0" i="0" u="none" strike="noStrike" dirty="0">
                              <a:solidFill>
                                <a:srgbClr val="000000"/>
                              </a:solidFill>
                              <a:effectLst/>
                              <a:latin typeface="+mn-lt"/>
                            </a:rPr>
                            <a:t>0.0448</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0.2458</a:t>
                          </a:r>
                        </a:p>
                      </a:txBody>
                      <a:tcPr marL="9525" marR="9525" marT="9525" marB="0" anchor="ctr"/>
                    </a:tc>
                    <a:tc>
                      <a:txBody>
                        <a:bodyPr/>
                        <a:lstStyle/>
                        <a:p>
                          <a:pPr algn="ctr" fontAlgn="b"/>
                          <a:r>
                            <a:rPr lang="en-ID" sz="900" b="0" i="0" u="none" strike="noStrike">
                              <a:solidFill>
                                <a:srgbClr val="000000"/>
                              </a:solidFill>
                              <a:effectLst/>
                              <a:latin typeface="+mn-lt"/>
                            </a:rPr>
                            <a:t>0.3151</a:t>
                          </a:r>
                        </a:p>
                      </a:txBody>
                      <a:tcPr marL="9525" marR="9525" marT="9525" marB="0" anchor="ctr"/>
                    </a:tc>
                    <a:tc>
                      <a:txBody>
                        <a:bodyPr/>
                        <a:lstStyle/>
                        <a:p>
                          <a:pPr algn="ctr" fontAlgn="b"/>
                          <a:r>
                            <a:rPr lang="en-ID" sz="900" b="0" i="0" u="none" strike="noStrike">
                              <a:solidFill>
                                <a:srgbClr val="000000"/>
                              </a:solidFill>
                              <a:effectLst/>
                              <a:latin typeface="+mn-lt"/>
                            </a:rPr>
                            <a:t>0.2942</a:t>
                          </a:r>
                        </a:p>
                      </a:txBody>
                      <a:tcPr marL="9525" marR="9525" marT="9525"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dirty="0">
                              <a:solidFill>
                                <a:srgbClr val="000000"/>
                              </a:solidFill>
                              <a:effectLst/>
                              <a:latin typeface="+mn-lt"/>
                            </a:rPr>
                            <a:t>0.00172057</a:t>
                          </a:r>
                        </a:p>
                      </a:txBody>
                      <a:tcPr marL="9525" marR="9525" marT="9525" marB="0" anchor="ctr"/>
                    </a:tc>
                    <a:tc>
                      <a:txBody>
                        <a:bodyPr/>
                        <a:lstStyle/>
                        <a:p>
                          <a:pPr algn="ctr" fontAlgn="b"/>
                          <a:r>
                            <a:rPr lang="en-ID" sz="900" b="0" i="0" u="none" strike="noStrike">
                              <a:solidFill>
                                <a:srgbClr val="000000"/>
                              </a:solidFill>
                              <a:effectLst/>
                              <a:latin typeface="+mn-lt"/>
                            </a:rPr>
                            <a:t>0.00050096</a:t>
                          </a:r>
                        </a:p>
                      </a:txBody>
                      <a:tcPr marL="9525" marR="9525" marT="9525" marB="0" anchor="ctr"/>
                    </a:tc>
                    <a:tc>
                      <a:txBody>
                        <a:bodyPr/>
                        <a:lstStyle/>
                        <a:p>
                          <a:pPr algn="ctr" fontAlgn="b"/>
                          <a:r>
                            <a:rPr lang="en-ID" sz="900" b="0" i="0" u="none" strike="noStrike">
                              <a:solidFill>
                                <a:srgbClr val="000000"/>
                              </a:solidFill>
                              <a:effectLst/>
                              <a:latin typeface="+mn-lt"/>
                            </a:rPr>
                            <a:t>3.43452886</a:t>
                          </a:r>
                        </a:p>
                      </a:txBody>
                      <a:tcPr marL="9525" marR="9525" marT="9525" marB="0" anchor="ctr"/>
                    </a:tc>
                    <a:extLst>
                      <a:ext uri="{0D108BD9-81ED-4DB2-BD59-A6C34878D82A}">
                        <a16:rowId xmlns:a16="http://schemas.microsoft.com/office/drawing/2014/main" val="10006"/>
                      </a:ext>
                    </a:extLst>
                  </a:tr>
                  <a:tr h="271864">
                    <a:tc>
                      <a:txBody>
                        <a:bodyPr/>
                        <a:lstStyle/>
                        <a:p>
                          <a:pPr algn="ctr" fontAlgn="b"/>
                          <a:r>
                            <a:rPr lang="en-ID" sz="900" b="1" i="0" u="none" strike="noStrike">
                              <a:solidFill>
                                <a:schemeClr val="bg1"/>
                              </a:solidFill>
                              <a:effectLst/>
                              <a:latin typeface="+mn-lt"/>
                            </a:rPr>
                            <a:t>14</a:t>
                          </a:r>
                        </a:p>
                      </a:txBody>
                      <a:tcPr marL="9525" marR="9525" marT="9525" marB="0" anchor="ctr"/>
                    </a:tc>
                    <a:tc>
                      <a:txBody>
                        <a:bodyPr/>
                        <a:lstStyle/>
                        <a:p>
                          <a:pPr algn="ctr" fontAlgn="b"/>
                          <a:r>
                            <a:rPr lang="en-ID" sz="900" b="0" i="0" u="none" strike="noStrike" dirty="0">
                              <a:solidFill>
                                <a:srgbClr val="000000"/>
                              </a:solidFill>
                              <a:effectLst/>
                              <a:latin typeface="+mn-lt"/>
                            </a:rPr>
                            <a:t>0.06</a:t>
                          </a:r>
                        </a:p>
                      </a:txBody>
                      <a:tcPr marL="9525" marR="9525" marT="9525" marB="0" anchor="ctr"/>
                    </a:tc>
                    <a:tc>
                      <a:txBody>
                        <a:bodyPr/>
                        <a:lstStyle/>
                        <a:p>
                          <a:pPr algn="ctr" fontAlgn="b"/>
                          <a:r>
                            <a:rPr lang="en-ID" sz="900" b="0" i="0" u="none" strike="noStrike">
                              <a:solidFill>
                                <a:srgbClr val="000000"/>
                              </a:solidFill>
                              <a:effectLst/>
                              <a:latin typeface="+mn-lt"/>
                            </a:rPr>
                            <a:t>0.0154</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0.2383</a:t>
                          </a:r>
                        </a:p>
                      </a:txBody>
                      <a:tcPr marL="9525" marR="9525" marT="9525" marB="0" anchor="ctr"/>
                    </a:tc>
                    <a:tc>
                      <a:txBody>
                        <a:bodyPr/>
                        <a:lstStyle/>
                        <a:p>
                          <a:pPr algn="ctr" fontAlgn="b"/>
                          <a:r>
                            <a:rPr lang="en-ID" sz="900" b="0" i="0" u="none" strike="noStrike">
                              <a:solidFill>
                                <a:srgbClr val="000000"/>
                              </a:solidFill>
                              <a:effectLst/>
                              <a:latin typeface="+mn-lt"/>
                            </a:rPr>
                            <a:t>0.3416</a:t>
                          </a:r>
                        </a:p>
                      </a:txBody>
                      <a:tcPr marL="9525" marR="9525" marT="9525" marB="0" anchor="ctr"/>
                    </a:tc>
                    <a:tc>
                      <a:txBody>
                        <a:bodyPr/>
                        <a:lstStyle/>
                        <a:p>
                          <a:pPr algn="ctr" fontAlgn="b"/>
                          <a:r>
                            <a:rPr lang="en-ID" sz="900" b="0" i="0" u="none" strike="noStrike">
                              <a:solidFill>
                                <a:srgbClr val="000000"/>
                              </a:solidFill>
                              <a:effectLst/>
                              <a:latin typeface="+mn-lt"/>
                            </a:rPr>
                            <a:t>0.3048</a:t>
                          </a:r>
                        </a:p>
                      </a:txBody>
                      <a:tcPr marL="9525" marR="9525" marT="9525"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0.00187602</a:t>
                          </a:r>
                        </a:p>
                      </a:txBody>
                      <a:tcPr marL="9525" marR="9525" marT="9525" marB="0" anchor="ctr"/>
                    </a:tc>
                    <a:tc>
                      <a:txBody>
                        <a:bodyPr/>
                        <a:lstStyle/>
                        <a:p>
                          <a:pPr algn="ctr" fontAlgn="b"/>
                          <a:r>
                            <a:rPr lang="en-ID" sz="900" b="0" i="0" u="none" strike="noStrike">
                              <a:solidFill>
                                <a:srgbClr val="000000"/>
                              </a:solidFill>
                              <a:effectLst/>
                              <a:latin typeface="+mn-lt"/>
                            </a:rPr>
                            <a:t>0.00053886</a:t>
                          </a:r>
                        </a:p>
                      </a:txBody>
                      <a:tcPr marL="9525" marR="9525" marT="9525" marB="0" anchor="ctr"/>
                    </a:tc>
                    <a:tc>
                      <a:txBody>
                        <a:bodyPr/>
                        <a:lstStyle/>
                        <a:p>
                          <a:pPr algn="ctr" fontAlgn="b"/>
                          <a:r>
                            <a:rPr lang="en-ID" sz="900" b="0" i="0" u="none" strike="noStrike">
                              <a:solidFill>
                                <a:srgbClr val="000000"/>
                              </a:solidFill>
                              <a:effectLst/>
                              <a:latin typeface="+mn-lt"/>
                            </a:rPr>
                            <a:t>3.48143847</a:t>
                          </a:r>
                        </a:p>
                      </a:txBody>
                      <a:tcPr marL="9525" marR="9525" marT="9525" marB="0" anchor="ctr"/>
                    </a:tc>
                    <a:extLst>
                      <a:ext uri="{0D108BD9-81ED-4DB2-BD59-A6C34878D82A}">
                        <a16:rowId xmlns:a16="http://schemas.microsoft.com/office/drawing/2014/main" val="10007"/>
                      </a:ext>
                    </a:extLst>
                  </a:tr>
                  <a:tr h="271864">
                    <a:tc>
                      <a:txBody>
                        <a:bodyPr/>
                        <a:lstStyle/>
                        <a:p>
                          <a:pPr algn="ctr" fontAlgn="b"/>
                          <a:r>
                            <a:rPr lang="en-ID" sz="900" b="1" i="0" u="none" strike="noStrike">
                              <a:solidFill>
                                <a:schemeClr val="bg1"/>
                              </a:solidFill>
                              <a:effectLst/>
                              <a:latin typeface="+mn-lt"/>
                            </a:rPr>
                            <a:t>15</a:t>
                          </a:r>
                        </a:p>
                      </a:txBody>
                      <a:tcPr marL="9525" marR="9525" marT="9525" marB="0" anchor="ctr"/>
                    </a:tc>
                    <a:tc>
                      <a:txBody>
                        <a:bodyPr/>
                        <a:lstStyle/>
                        <a:p>
                          <a:pPr algn="ctr" fontAlgn="b"/>
                          <a:r>
                            <a:rPr lang="en-ID" sz="900" b="0" i="0" u="none" strike="noStrike" dirty="0">
                              <a:solidFill>
                                <a:srgbClr val="000000"/>
                              </a:solidFill>
                              <a:effectLst/>
                              <a:latin typeface="+mn-lt"/>
                            </a:rPr>
                            <a:t>0.10</a:t>
                          </a:r>
                        </a:p>
                      </a:txBody>
                      <a:tcPr marL="9525" marR="9525" marT="9525" marB="0" anchor="ctr"/>
                    </a:tc>
                    <a:tc>
                      <a:txBody>
                        <a:bodyPr/>
                        <a:lstStyle/>
                        <a:p>
                          <a:pPr algn="ctr" fontAlgn="b"/>
                          <a:r>
                            <a:rPr lang="en-ID" sz="900" b="1" i="0" u="none" strike="noStrike">
                              <a:solidFill>
                                <a:srgbClr val="000000"/>
                              </a:solidFill>
                              <a:effectLst/>
                              <a:latin typeface="+mn-lt"/>
                            </a:rPr>
                            <a:t>0.0000</a:t>
                          </a:r>
                        </a:p>
                      </a:txBody>
                      <a:tcPr marL="9525" marR="9525" marT="9525" marB="0" anchor="ctr"/>
                    </a:tc>
                    <a:tc>
                      <a:txBody>
                        <a:bodyPr/>
                        <a:lstStyle/>
                        <a:p>
                          <a:pPr algn="ctr" fontAlgn="b"/>
                          <a:r>
                            <a:rPr lang="en-ID" sz="900" b="1" i="0" u="none" strike="noStrike">
                              <a:solidFill>
                                <a:srgbClr val="000000"/>
                              </a:solidFill>
                              <a:effectLst/>
                              <a:latin typeface="+mn-lt"/>
                            </a:rPr>
                            <a:t>0.0000</a:t>
                          </a:r>
                        </a:p>
                      </a:txBody>
                      <a:tcPr marL="9525" marR="9525" marT="9525" marB="0" anchor="ctr"/>
                    </a:tc>
                    <a:tc>
                      <a:txBody>
                        <a:bodyPr/>
                        <a:lstStyle/>
                        <a:p>
                          <a:pPr algn="ctr" fontAlgn="b"/>
                          <a:r>
                            <a:rPr lang="en-ID" sz="900" b="1" i="0" u="none" strike="noStrike">
                              <a:solidFill>
                                <a:srgbClr val="000000"/>
                              </a:solidFill>
                              <a:effectLst/>
                              <a:latin typeface="+mn-lt"/>
                            </a:rPr>
                            <a:t>0.2179</a:t>
                          </a:r>
                        </a:p>
                      </a:txBody>
                      <a:tcPr marL="9525" marR="9525" marT="9525" marB="0" anchor="ctr"/>
                    </a:tc>
                    <a:tc>
                      <a:txBody>
                        <a:bodyPr/>
                        <a:lstStyle/>
                        <a:p>
                          <a:pPr algn="ctr" fontAlgn="b"/>
                          <a:r>
                            <a:rPr lang="en-ID" sz="900" b="1" i="0" u="none" strike="noStrike">
                              <a:solidFill>
                                <a:srgbClr val="000000"/>
                              </a:solidFill>
                              <a:effectLst/>
                              <a:latin typeface="+mn-lt"/>
                            </a:rPr>
                            <a:t>0.3711</a:t>
                          </a:r>
                        </a:p>
                      </a:txBody>
                      <a:tcPr marL="9525" marR="9525" marT="9525" marB="0" anchor="ctr"/>
                    </a:tc>
                    <a:tc>
                      <a:txBody>
                        <a:bodyPr/>
                        <a:lstStyle/>
                        <a:p>
                          <a:pPr algn="ctr" fontAlgn="b"/>
                          <a:r>
                            <a:rPr lang="en-ID" sz="900" b="1" i="0" u="none" strike="noStrike">
                              <a:solidFill>
                                <a:srgbClr val="000000"/>
                              </a:solidFill>
                              <a:effectLst/>
                              <a:latin typeface="+mn-lt"/>
                            </a:rPr>
                            <a:t>0.3110</a:t>
                          </a:r>
                        </a:p>
                      </a:txBody>
                      <a:tcPr marL="9525" marR="9525" marT="9525" marB="0" anchor="ctr"/>
                    </a:tc>
                    <a:tc>
                      <a:txBody>
                        <a:bodyPr/>
                        <a:lstStyle/>
                        <a:p>
                          <a:pPr marL="0" marR="0" algn="ctr">
                            <a:lnSpc>
                              <a:spcPct val="107000"/>
                            </a:lnSpc>
                            <a:spcBef>
                              <a:spcPts val="0"/>
                            </a:spcBef>
                            <a:spcAft>
                              <a:spcPts val="0"/>
                            </a:spcAft>
                          </a:pPr>
                          <a:r>
                            <a:rPr lang="en-ID" sz="900" b="1" dirty="0">
                              <a:solidFill>
                                <a:srgbClr val="000000"/>
                              </a:solidFill>
                              <a:effectLst/>
                              <a:latin typeface="+mn-lt"/>
                              <a:ea typeface="Times New Roman" panose="02020603050405020304" pitchFamily="18" charset="0"/>
                              <a:cs typeface="Times New Roman" panose="02020603050405020304" pitchFamily="18" charset="0"/>
                            </a:rPr>
                            <a:t>0.1</a:t>
                          </a:r>
                          <a:endParaRPr lang="en-US" sz="900" b="1"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b="1" dirty="0">
                              <a:solidFill>
                                <a:srgbClr val="000000"/>
                              </a:solidFill>
                              <a:effectLst/>
                              <a:latin typeface="+mn-lt"/>
                              <a:ea typeface="Times New Roman" panose="02020603050405020304" pitchFamily="18" charset="0"/>
                              <a:cs typeface="Times New Roman" panose="02020603050405020304" pitchFamily="18" charset="0"/>
                            </a:rPr>
                            <a:t>1</a:t>
                          </a:r>
                          <a:endParaRPr lang="en-US" sz="900" b="1" dirty="0">
                            <a:effectLst/>
                            <a:latin typeface="+mn-lt"/>
                            <a:ea typeface="Times New Roman" panose="02020603050405020304" pitchFamily="18" charset="0"/>
                          </a:endParaRPr>
                        </a:p>
                      </a:txBody>
                      <a:tcPr marL="68580" marR="68580" marT="0" marB="0" anchor="ctr"/>
                    </a:tc>
                    <a:tc>
                      <a:txBody>
                        <a:bodyPr/>
                        <a:lstStyle/>
                        <a:p>
                          <a:pPr algn="ctr" fontAlgn="b"/>
                          <a:r>
                            <a:rPr lang="en-ID" sz="900" b="1" i="0" u="none" strike="noStrike">
                              <a:solidFill>
                                <a:srgbClr val="000000"/>
                              </a:solidFill>
                              <a:effectLst/>
                              <a:latin typeface="+mn-lt"/>
                            </a:rPr>
                            <a:t>0.00203147</a:t>
                          </a:r>
                        </a:p>
                      </a:txBody>
                      <a:tcPr marL="9525" marR="9525" marT="9525" marB="0" anchor="ctr"/>
                    </a:tc>
                    <a:tc>
                      <a:txBody>
                        <a:bodyPr/>
                        <a:lstStyle/>
                        <a:p>
                          <a:pPr algn="ctr" fontAlgn="b"/>
                          <a:r>
                            <a:rPr lang="en-ID" sz="900" b="1" i="0" u="none" strike="noStrike">
                              <a:solidFill>
                                <a:srgbClr val="000000"/>
                              </a:solidFill>
                              <a:effectLst/>
                              <a:latin typeface="+mn-lt"/>
                            </a:rPr>
                            <a:t>0.00057974</a:t>
                          </a:r>
                        </a:p>
                      </a:txBody>
                      <a:tcPr marL="9525" marR="9525" marT="9525" marB="0" anchor="ctr"/>
                    </a:tc>
                    <a:tc>
                      <a:txBody>
                        <a:bodyPr/>
                        <a:lstStyle/>
                        <a:p>
                          <a:pPr algn="ctr" fontAlgn="b"/>
                          <a:r>
                            <a:rPr lang="en-ID" sz="900" b="1" i="0" u="none" strike="noStrike">
                              <a:solidFill>
                                <a:srgbClr val="000000"/>
                              </a:solidFill>
                              <a:effectLst/>
                              <a:latin typeface="+mn-lt"/>
                            </a:rPr>
                            <a:t>3.50407284</a:t>
                          </a:r>
                        </a:p>
                      </a:txBody>
                      <a:tcPr marL="9525" marR="9525" marT="9525" marB="0" anchor="ctr"/>
                    </a:tc>
                    <a:extLst>
                      <a:ext uri="{0D108BD9-81ED-4DB2-BD59-A6C34878D82A}">
                        <a16:rowId xmlns:a16="http://schemas.microsoft.com/office/drawing/2014/main" val="10008"/>
                      </a:ext>
                    </a:extLst>
                  </a:tr>
                  <a:tr h="271864">
                    <a:tc>
                      <a:txBody>
                        <a:bodyPr/>
                        <a:lstStyle/>
                        <a:p>
                          <a:pPr algn="ctr" fontAlgn="b"/>
                          <a:r>
                            <a:rPr lang="en-ID" sz="900" b="1" i="0" u="none" strike="noStrike">
                              <a:solidFill>
                                <a:schemeClr val="bg1"/>
                              </a:solidFill>
                              <a:effectLst/>
                              <a:latin typeface="+mn-lt"/>
                            </a:rPr>
                            <a:t>16</a:t>
                          </a:r>
                        </a:p>
                      </a:txBody>
                      <a:tcPr marL="9525" marR="9525" marT="9525" marB="0" anchor="ctr"/>
                    </a:tc>
                    <a:tc>
                      <a:txBody>
                        <a:bodyPr/>
                        <a:lstStyle/>
                        <a:p>
                          <a:pPr algn="ctr" fontAlgn="b"/>
                          <a:r>
                            <a:rPr lang="en-ID" sz="900" b="0" i="0" u="none" strike="noStrike" dirty="0">
                              <a:solidFill>
                                <a:srgbClr val="000000"/>
                              </a:solidFill>
                              <a:effectLst/>
                              <a:latin typeface="+mn-lt"/>
                            </a:rPr>
                            <a:t>0.16</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0.1833</a:t>
                          </a:r>
                        </a:p>
                      </a:txBody>
                      <a:tcPr marL="9525" marR="9525" marT="9525" marB="0" anchor="ctr"/>
                    </a:tc>
                    <a:tc>
                      <a:txBody>
                        <a:bodyPr/>
                        <a:lstStyle/>
                        <a:p>
                          <a:pPr algn="ctr" fontAlgn="b"/>
                          <a:r>
                            <a:rPr lang="en-ID" sz="900" b="0" i="0" u="none" strike="noStrike">
                              <a:solidFill>
                                <a:srgbClr val="000000"/>
                              </a:solidFill>
                              <a:effectLst/>
                              <a:latin typeface="+mn-lt"/>
                            </a:rPr>
                            <a:t>0.4040</a:t>
                          </a:r>
                        </a:p>
                      </a:txBody>
                      <a:tcPr marL="9525" marR="9525" marT="9525" marB="0" anchor="ctr"/>
                    </a:tc>
                    <a:tc>
                      <a:txBody>
                        <a:bodyPr/>
                        <a:lstStyle/>
                        <a:p>
                          <a:pPr algn="ctr" fontAlgn="b"/>
                          <a:r>
                            <a:rPr lang="en-ID" sz="900" b="0" i="0" u="none" strike="noStrike">
                              <a:solidFill>
                                <a:srgbClr val="000000"/>
                              </a:solidFill>
                              <a:effectLst/>
                              <a:latin typeface="+mn-lt"/>
                            </a:rPr>
                            <a:t>0.3126</a:t>
                          </a:r>
                        </a:p>
                      </a:txBody>
                      <a:tcPr marL="9525" marR="9525" marT="9525" marB="0" anchor="ctr"/>
                    </a:tc>
                    <a:tc>
                      <a:txBody>
                        <a:bodyPr/>
                        <a:lstStyle/>
                        <a:p>
                          <a:pPr marL="0" marR="0" algn="ctr">
                            <a:lnSpc>
                              <a:spcPct val="107000"/>
                            </a:lnSpc>
                            <a:spcBef>
                              <a:spcPts val="0"/>
                            </a:spcBef>
                            <a:spcAft>
                              <a:spcPts val="0"/>
                            </a:spcAft>
                          </a:pPr>
                          <a:r>
                            <a:rPr lang="en-ID" sz="900" dirty="0">
                              <a:solidFill>
                                <a:srgbClr val="000000"/>
                              </a:solidFill>
                              <a:effectLst/>
                              <a:latin typeface="+mn-lt"/>
                              <a:ea typeface="Times New Roman" panose="02020603050405020304" pitchFamily="18" charset="0"/>
                              <a:cs typeface="Times New Roman" panose="02020603050405020304" pitchFamily="18" charset="0"/>
                            </a:rPr>
                            <a:t>0.1</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rgbClr val="000000"/>
                              </a:solidFill>
                              <a:effectLst/>
                              <a:latin typeface="+mn-lt"/>
                              <a:ea typeface="Times New Roman" panose="02020603050405020304" pitchFamily="18" charset="0"/>
                              <a:cs typeface="Times New Roman" panose="02020603050405020304" pitchFamily="18" charset="0"/>
                            </a:rPr>
                            <a:t>1</a:t>
                          </a:r>
                          <a:endParaRPr lang="en-US" sz="900" dirty="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0.00218692</a:t>
                          </a:r>
                        </a:p>
                      </a:txBody>
                      <a:tcPr marL="9525" marR="9525" marT="9525" marB="0" anchor="ctr"/>
                    </a:tc>
                    <a:tc>
                      <a:txBody>
                        <a:bodyPr/>
                        <a:lstStyle/>
                        <a:p>
                          <a:pPr algn="ctr" fontAlgn="b"/>
                          <a:r>
                            <a:rPr lang="en-ID" sz="900" b="0" i="0" u="none" strike="noStrike">
                              <a:solidFill>
                                <a:srgbClr val="000000"/>
                              </a:solidFill>
                              <a:effectLst/>
                              <a:latin typeface="+mn-lt"/>
                            </a:rPr>
                            <a:t>0.00062442</a:t>
                          </a:r>
                        </a:p>
                      </a:txBody>
                      <a:tcPr marL="9525" marR="9525" marT="9525" marB="0" anchor="ctr"/>
                    </a:tc>
                    <a:tc>
                      <a:txBody>
                        <a:bodyPr/>
                        <a:lstStyle/>
                        <a:p>
                          <a:pPr algn="ctr" fontAlgn="b"/>
                          <a:r>
                            <a:rPr lang="en-ID" sz="900" b="0" i="0" u="none" strike="noStrike">
                              <a:solidFill>
                                <a:srgbClr val="000000"/>
                              </a:solidFill>
                              <a:effectLst/>
                              <a:latin typeface="+mn-lt"/>
                            </a:rPr>
                            <a:t>3.50230645</a:t>
                          </a:r>
                        </a:p>
                      </a:txBody>
                      <a:tcPr marL="9525" marR="9525" marT="9525" marB="0" anchor="ctr"/>
                    </a:tc>
                    <a:extLst>
                      <a:ext uri="{0D108BD9-81ED-4DB2-BD59-A6C34878D82A}">
                        <a16:rowId xmlns:a16="http://schemas.microsoft.com/office/drawing/2014/main" val="10009"/>
                      </a:ext>
                    </a:extLst>
                  </a:tr>
                  <a:tr h="271864">
                    <a:tc>
                      <a:txBody>
                        <a:bodyPr/>
                        <a:lstStyle/>
                        <a:p>
                          <a:pPr algn="ctr" fontAlgn="b"/>
                          <a:r>
                            <a:rPr lang="en-ID" sz="900" b="1" i="0" u="none" strike="noStrike" dirty="0">
                              <a:solidFill>
                                <a:schemeClr val="bg1"/>
                              </a:solidFill>
                              <a:effectLst/>
                              <a:latin typeface="+mn-lt"/>
                            </a:rPr>
                            <a:t>17</a:t>
                          </a:r>
                        </a:p>
                      </a:txBody>
                      <a:tcPr marL="9525" marR="9525" marT="9525" marB="0" anchor="ctr"/>
                    </a:tc>
                    <a:tc>
                      <a:txBody>
                        <a:bodyPr/>
                        <a:lstStyle/>
                        <a:p>
                          <a:pPr algn="ctr" fontAlgn="b"/>
                          <a:r>
                            <a:rPr lang="en-US" sz="900" b="0" i="0" u="none" strike="noStrike" dirty="0">
                              <a:solidFill>
                                <a:srgbClr val="000000"/>
                              </a:solidFill>
                              <a:effectLst/>
                              <a:latin typeface="+mn-lt"/>
                            </a:rPr>
                            <a:t>0.22</a:t>
                          </a:r>
                          <a:endParaRPr lang="en-ID" sz="900" b="0" i="0" u="none" strike="noStrike" dirty="0">
                            <a:solidFill>
                              <a:srgbClr val="000000"/>
                            </a:solidFill>
                            <a:effectLst/>
                            <a:latin typeface="+mn-lt"/>
                          </a:endParaRP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0.1488</a:t>
                          </a:r>
                        </a:p>
                      </a:txBody>
                      <a:tcPr marL="9525" marR="9525" marT="9525" marB="0" anchor="ctr"/>
                    </a:tc>
                    <a:tc>
                      <a:txBody>
                        <a:bodyPr/>
                        <a:lstStyle/>
                        <a:p>
                          <a:pPr algn="ctr" fontAlgn="b"/>
                          <a:r>
                            <a:rPr lang="en-ID" sz="900" b="0" i="0" u="none" strike="noStrike">
                              <a:solidFill>
                                <a:srgbClr val="000000"/>
                              </a:solidFill>
                              <a:effectLst/>
                              <a:latin typeface="+mn-lt"/>
                            </a:rPr>
                            <a:t>0.4370</a:t>
                          </a:r>
                        </a:p>
                      </a:txBody>
                      <a:tcPr marL="9525" marR="9525" marT="9525" marB="0" anchor="ctr"/>
                    </a:tc>
                    <a:tc>
                      <a:txBody>
                        <a:bodyPr/>
                        <a:lstStyle/>
                        <a:p>
                          <a:pPr algn="ctr" fontAlgn="b"/>
                          <a:r>
                            <a:rPr lang="en-ID" sz="900" b="0" i="0" u="none" strike="noStrike" dirty="0">
                              <a:solidFill>
                                <a:srgbClr val="000000"/>
                              </a:solidFill>
                              <a:effectLst/>
                              <a:latin typeface="+mn-lt"/>
                            </a:rPr>
                            <a:t>0.3142</a:t>
                          </a:r>
                        </a:p>
                      </a:txBody>
                      <a:tcPr marL="9525" marR="9525" marT="9525" marB="0" anchor="ctr"/>
                    </a:tc>
                    <a:tc>
                      <a:txBody>
                        <a:bodyPr/>
                        <a:lstStyle/>
                        <a:p>
                          <a:pPr marL="0" marR="0" algn="ctr">
                            <a:lnSpc>
                              <a:spcPct val="107000"/>
                            </a:lnSpc>
                            <a:spcBef>
                              <a:spcPts val="0"/>
                            </a:spcBef>
                            <a:spcAft>
                              <a:spcPts val="0"/>
                            </a:spcAft>
                          </a:pPr>
                          <a:r>
                            <a:rPr lang="en-ID" sz="900" dirty="0">
                              <a:solidFill>
                                <a:srgbClr val="000000"/>
                              </a:solidFill>
                              <a:effectLst/>
                              <a:latin typeface="+mn-lt"/>
                              <a:ea typeface="Times New Roman" panose="02020603050405020304" pitchFamily="18" charset="0"/>
                              <a:cs typeface="Times New Roman" panose="02020603050405020304" pitchFamily="18" charset="0"/>
                            </a:rPr>
                            <a:t>0.1</a:t>
                          </a:r>
                          <a:endParaRPr lang="en-US" sz="900" dirty="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dirty="0">
                              <a:solidFill>
                                <a:srgbClr val="000000"/>
                              </a:solidFill>
                              <a:effectLst/>
                              <a:latin typeface="+mn-lt"/>
                              <a:ea typeface="Times New Roman" panose="02020603050405020304" pitchFamily="18" charset="0"/>
                              <a:cs typeface="Times New Roman" panose="02020603050405020304" pitchFamily="18" charset="0"/>
                            </a:rPr>
                            <a:t>1</a:t>
                          </a:r>
                          <a:endParaRPr lang="en-US" sz="900" dirty="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0.00234237</a:t>
                          </a:r>
                        </a:p>
                      </a:txBody>
                      <a:tcPr marL="9525" marR="9525" marT="9525" marB="0" anchor="ctr"/>
                    </a:tc>
                    <a:tc>
                      <a:txBody>
                        <a:bodyPr/>
                        <a:lstStyle/>
                        <a:p>
                          <a:pPr algn="ctr" fontAlgn="b"/>
                          <a:r>
                            <a:rPr lang="en-ID" sz="900" b="0" i="0" u="none" strike="noStrike">
                              <a:solidFill>
                                <a:srgbClr val="000000"/>
                              </a:solidFill>
                              <a:effectLst/>
                              <a:latin typeface="+mn-lt"/>
                            </a:rPr>
                            <a:t>0.00067304</a:t>
                          </a:r>
                        </a:p>
                      </a:txBody>
                      <a:tcPr marL="9525" marR="9525" marT="9525" marB="0" anchor="ctr"/>
                    </a:tc>
                    <a:tc>
                      <a:txBody>
                        <a:bodyPr/>
                        <a:lstStyle/>
                        <a:p>
                          <a:pPr algn="ctr" fontAlgn="b"/>
                          <a:r>
                            <a:rPr lang="en-ID" sz="900" b="0" i="0" u="none" strike="noStrike" dirty="0">
                              <a:solidFill>
                                <a:srgbClr val="000000"/>
                              </a:solidFill>
                              <a:effectLst/>
                              <a:latin typeface="+mn-lt"/>
                            </a:rPr>
                            <a:t>3.48026272</a:t>
                          </a:r>
                        </a:p>
                      </a:txBody>
                      <a:tcPr marL="9525" marR="9525" marT="9525" marB="0" anchor="ctr"/>
                    </a:tc>
                    <a:extLst>
                      <a:ext uri="{0D108BD9-81ED-4DB2-BD59-A6C34878D82A}">
                        <a16:rowId xmlns:a16="http://schemas.microsoft.com/office/drawing/2014/main" val="10010"/>
                      </a:ext>
                    </a:extLst>
                  </a:tr>
                  <a:tr h="271864">
                    <a:tc>
                      <a:txBody>
                        <a:bodyPr/>
                        <a:lstStyle/>
                        <a:p>
                          <a:pPr algn="ctr"/>
                          <a:r>
                            <a:rPr lang="en-US" sz="900" b="1" dirty="0">
                              <a:solidFill>
                                <a:schemeClr val="bg1"/>
                              </a:solidFill>
                              <a:latin typeface="+mn-lt"/>
                            </a:rPr>
                            <a:t>:</a:t>
                          </a:r>
                        </a:p>
                      </a:txBody>
                      <a:tcPr marL="20116" marR="20116" marT="0" marB="0" anchor="ctr"/>
                    </a:tc>
                    <a:tc>
                      <a:txBody>
                        <a:bodyPr/>
                        <a:lstStyle/>
                        <a:p>
                          <a:pPr algn="ctr" fontAlgn="b"/>
                          <a:r>
                            <a:rPr lang="en-US" sz="900" b="0" i="0" u="none" strike="noStrike" dirty="0">
                              <a:solidFill>
                                <a:srgbClr val="000000"/>
                              </a:solidFill>
                              <a:effectLst/>
                              <a:latin typeface="+mn-lt"/>
                            </a:rPr>
                            <a:t>:</a:t>
                          </a:r>
                          <a:endParaRPr lang="en-ID" sz="900" b="0" i="0" u="none" strike="noStrike" dirty="0">
                            <a:solidFill>
                              <a:srgbClr val="000000"/>
                            </a:solidFill>
                            <a:effectLst/>
                            <a:latin typeface="+mn-lt"/>
                          </a:endParaRPr>
                        </a:p>
                      </a:txBody>
                      <a:tcPr marL="9525" marR="9525" marT="9525"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tc>
                      <a:txBody>
                        <a:bodyPr/>
                        <a:lstStyle/>
                        <a:p>
                          <a:pPr marL="0" marR="0" algn="ctr">
                            <a:lnSpc>
                              <a:spcPct val="107000"/>
                            </a:lnSpc>
                            <a:spcBef>
                              <a:spcPts val="0"/>
                            </a:spcBef>
                            <a:spcAft>
                              <a:spcPts val="0"/>
                            </a:spcAft>
                          </a:pPr>
                          <a:r>
                            <a:rPr lang="en-US" sz="900" dirty="0">
                              <a:effectLst/>
                              <a:latin typeface="+mn-lt"/>
                              <a:ea typeface="Times New Roman" panose="02020603050405020304" pitchFamily="18" charset="0"/>
                            </a:rPr>
                            <a:t>:</a:t>
                          </a:r>
                        </a:p>
                      </a:txBody>
                      <a:tcPr marL="68580" marR="68580" marT="0" marB="0" anchor="ctr"/>
                    </a:tc>
                    <a:extLst>
                      <a:ext uri="{0D108BD9-81ED-4DB2-BD59-A6C34878D82A}">
                        <a16:rowId xmlns:a16="http://schemas.microsoft.com/office/drawing/2014/main" val="10026"/>
                      </a:ext>
                    </a:extLst>
                  </a:tr>
                  <a:tr h="271864">
                    <a:tc>
                      <a:txBody>
                        <a:bodyPr/>
                        <a:lstStyle/>
                        <a:p>
                          <a:pPr algn="ctr"/>
                          <a:r>
                            <a:rPr lang="en-US" sz="900" b="1" dirty="0">
                              <a:solidFill>
                                <a:schemeClr val="bg1"/>
                              </a:solidFill>
                              <a:latin typeface="+mn-lt"/>
                            </a:rPr>
                            <a:t>27</a:t>
                          </a:r>
                        </a:p>
                      </a:txBody>
                      <a:tcPr marL="20116" marR="20116" marT="0" marB="0" anchor="ctr"/>
                    </a:tc>
                    <a:tc>
                      <a:txBody>
                        <a:bodyPr/>
                        <a:lstStyle/>
                        <a:p>
                          <a:pPr algn="ctr" fontAlgn="b"/>
                          <a:r>
                            <a:rPr lang="en-ID" sz="900" b="0" i="0" u="none" strike="noStrike" dirty="0">
                              <a:solidFill>
                                <a:srgbClr val="000000"/>
                              </a:solidFill>
                              <a:effectLst/>
                              <a:latin typeface="+mn-lt"/>
                            </a:rPr>
                            <a:t>1.31</a:t>
                          </a:r>
                        </a:p>
                      </a:txBody>
                      <a:tcPr marL="9525" marR="9525" marT="9525" marB="0" anchor="ctr"/>
                    </a:tc>
                    <a:tc>
                      <a:txBody>
                        <a:bodyPr/>
                        <a:lstStyle/>
                        <a:p>
                          <a:pPr algn="ctr" fontAlgn="b"/>
                          <a:r>
                            <a:rPr lang="en-ID" sz="900" b="0" i="0" u="none" strike="noStrike" dirty="0">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0.7892</a:t>
                          </a:r>
                        </a:p>
                      </a:txBody>
                      <a:tcPr marL="9525" marR="9525" marT="9525" marB="0" anchor="ctr"/>
                    </a:tc>
                    <a:tc>
                      <a:txBody>
                        <a:bodyPr/>
                        <a:lstStyle/>
                        <a:p>
                          <a:pPr algn="ctr" fontAlgn="b"/>
                          <a:r>
                            <a:rPr lang="en-ID" sz="900" b="0" i="0" u="none" strike="noStrike">
                              <a:solidFill>
                                <a:srgbClr val="000000"/>
                              </a:solidFill>
                              <a:effectLst/>
                              <a:latin typeface="+mn-lt"/>
                            </a:rPr>
                            <a:t>0.1108</a:t>
                          </a:r>
                        </a:p>
                      </a:txBody>
                      <a:tcPr marL="9525" marR="9525" marT="9525"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dirty="0">
                              <a:solidFill>
                                <a:srgbClr val="000000"/>
                              </a:solidFill>
                              <a:effectLst/>
                              <a:latin typeface="+mn-lt"/>
                            </a:rPr>
                            <a:t>0.00389687</a:t>
                          </a:r>
                        </a:p>
                      </a:txBody>
                      <a:tcPr marL="9525" marR="9525" marT="9525" marB="0" anchor="ctr"/>
                    </a:tc>
                    <a:tc>
                      <a:txBody>
                        <a:bodyPr/>
                        <a:lstStyle/>
                        <a:p>
                          <a:pPr algn="ctr" fontAlgn="b"/>
                          <a:r>
                            <a:rPr lang="en-ID" sz="900" b="0" i="0" u="none" strike="noStrike">
                              <a:solidFill>
                                <a:srgbClr val="000000"/>
                              </a:solidFill>
                              <a:effectLst/>
                              <a:latin typeface="+mn-lt"/>
                            </a:rPr>
                            <a:t>0.00141438</a:t>
                          </a:r>
                        </a:p>
                      </a:txBody>
                      <a:tcPr marL="9525" marR="9525" marT="9525" marB="0" anchor="ctr"/>
                    </a:tc>
                    <a:tc>
                      <a:txBody>
                        <a:bodyPr/>
                        <a:lstStyle/>
                        <a:p>
                          <a:pPr algn="ctr" fontAlgn="b"/>
                          <a:r>
                            <a:rPr lang="en-ID" sz="900" b="0" i="0" u="none" strike="noStrike">
                              <a:solidFill>
                                <a:srgbClr val="000000"/>
                              </a:solidFill>
                              <a:effectLst/>
                              <a:latin typeface="+mn-lt"/>
                            </a:rPr>
                            <a:t>2.75518435</a:t>
                          </a:r>
                        </a:p>
                      </a:txBody>
                      <a:tcPr marL="9525" marR="9525" marT="9525" marB="0" anchor="ctr"/>
                    </a:tc>
                    <a:extLst>
                      <a:ext uri="{0D108BD9-81ED-4DB2-BD59-A6C34878D82A}">
                        <a16:rowId xmlns:a16="http://schemas.microsoft.com/office/drawing/2014/main" val="10027"/>
                      </a:ext>
                    </a:extLst>
                  </a:tr>
                  <a:tr h="271864">
                    <a:tc>
                      <a:txBody>
                        <a:bodyPr/>
                        <a:lstStyle/>
                        <a:p>
                          <a:pPr algn="ctr"/>
                          <a:r>
                            <a:rPr lang="en-US" sz="900" b="1" dirty="0">
                              <a:solidFill>
                                <a:schemeClr val="bg1"/>
                              </a:solidFill>
                              <a:latin typeface="+mn-lt"/>
                            </a:rPr>
                            <a:t>28</a:t>
                          </a:r>
                        </a:p>
                      </a:txBody>
                      <a:tcPr marL="20116" marR="20116" marT="0" marB="0" anchor="ctr"/>
                    </a:tc>
                    <a:tc>
                      <a:txBody>
                        <a:bodyPr/>
                        <a:lstStyle/>
                        <a:p>
                          <a:pPr algn="ctr" fontAlgn="b"/>
                          <a:r>
                            <a:rPr lang="en-ID" sz="900" b="0" i="0" u="none" strike="noStrike" dirty="0">
                              <a:solidFill>
                                <a:srgbClr val="000000"/>
                              </a:solidFill>
                              <a:effectLst/>
                              <a:latin typeface="+mn-lt"/>
                            </a:rPr>
                            <a:t>1.37</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0.8261</a:t>
                          </a:r>
                        </a:p>
                      </a:txBody>
                      <a:tcPr marL="9525" marR="9525" marT="9525" marB="0" anchor="ctr"/>
                    </a:tc>
                    <a:tc>
                      <a:txBody>
                        <a:bodyPr/>
                        <a:lstStyle/>
                        <a:p>
                          <a:pPr algn="ctr" fontAlgn="b"/>
                          <a:r>
                            <a:rPr lang="en-ID" sz="900" b="0" i="0" u="none" strike="noStrike">
                              <a:solidFill>
                                <a:srgbClr val="000000"/>
                              </a:solidFill>
                              <a:effectLst/>
                              <a:latin typeface="+mn-lt"/>
                            </a:rPr>
                            <a:t>0.0739</a:t>
                          </a:r>
                        </a:p>
                      </a:txBody>
                      <a:tcPr marL="9525" marR="9525" marT="9525"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0.00405232</a:t>
                          </a:r>
                        </a:p>
                      </a:txBody>
                      <a:tcPr marL="9525" marR="9525" marT="9525" marB="0" anchor="ctr"/>
                    </a:tc>
                    <a:tc>
                      <a:txBody>
                        <a:bodyPr/>
                        <a:lstStyle/>
                        <a:p>
                          <a:pPr algn="ctr" fontAlgn="b"/>
                          <a:r>
                            <a:rPr lang="en-ID" sz="900" b="0" i="0" u="none" strike="noStrike">
                              <a:solidFill>
                                <a:srgbClr val="000000"/>
                              </a:solidFill>
                              <a:effectLst/>
                              <a:latin typeface="+mn-lt"/>
                            </a:rPr>
                            <a:t>0.00152099</a:t>
                          </a:r>
                        </a:p>
                      </a:txBody>
                      <a:tcPr marL="9525" marR="9525" marT="9525" marB="0" anchor="ctr"/>
                    </a:tc>
                    <a:tc>
                      <a:txBody>
                        <a:bodyPr/>
                        <a:lstStyle/>
                        <a:p>
                          <a:pPr algn="ctr" fontAlgn="b"/>
                          <a:r>
                            <a:rPr lang="en-ID" sz="900" b="0" i="0" u="none" strike="noStrike">
                              <a:solidFill>
                                <a:srgbClr val="000000"/>
                              </a:solidFill>
                              <a:effectLst/>
                              <a:latin typeface="+mn-lt"/>
                            </a:rPr>
                            <a:t>2.66426198</a:t>
                          </a:r>
                        </a:p>
                      </a:txBody>
                      <a:tcPr marL="9525" marR="9525" marT="9525" marB="0" anchor="ctr"/>
                    </a:tc>
                    <a:extLst>
                      <a:ext uri="{0D108BD9-81ED-4DB2-BD59-A6C34878D82A}">
                        <a16:rowId xmlns:a16="http://schemas.microsoft.com/office/drawing/2014/main" val="10028"/>
                      </a:ext>
                    </a:extLst>
                  </a:tr>
                  <a:tr h="271864">
                    <a:tc>
                      <a:txBody>
                        <a:bodyPr/>
                        <a:lstStyle/>
                        <a:p>
                          <a:pPr algn="ctr"/>
                          <a:r>
                            <a:rPr lang="en-US" sz="900" b="1" dirty="0">
                              <a:solidFill>
                                <a:schemeClr val="bg1"/>
                              </a:solidFill>
                              <a:latin typeface="+mn-lt"/>
                            </a:rPr>
                            <a:t>29</a:t>
                          </a:r>
                        </a:p>
                      </a:txBody>
                      <a:tcPr marL="20116" marR="20116" marT="0" marB="0" anchor="ctr"/>
                    </a:tc>
                    <a:tc>
                      <a:txBody>
                        <a:bodyPr/>
                        <a:lstStyle/>
                        <a:p>
                          <a:pPr algn="ctr" fontAlgn="b"/>
                          <a:r>
                            <a:rPr lang="en-ID" sz="900" b="0" i="0" u="none" strike="noStrike" dirty="0">
                              <a:solidFill>
                                <a:srgbClr val="000000"/>
                              </a:solidFill>
                              <a:effectLst/>
                              <a:latin typeface="+mn-lt"/>
                            </a:rPr>
                            <a:t>1.43</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0.8631</a:t>
                          </a:r>
                        </a:p>
                      </a:txBody>
                      <a:tcPr marL="9525" marR="9525" marT="9525" marB="0" anchor="ctr"/>
                    </a:tc>
                    <a:tc>
                      <a:txBody>
                        <a:bodyPr/>
                        <a:lstStyle/>
                        <a:p>
                          <a:pPr algn="ctr" fontAlgn="b"/>
                          <a:r>
                            <a:rPr lang="en-ID" sz="900" b="0" i="0" u="none" strike="noStrike">
                              <a:solidFill>
                                <a:srgbClr val="000000"/>
                              </a:solidFill>
                              <a:effectLst/>
                              <a:latin typeface="+mn-lt"/>
                            </a:rPr>
                            <a:t>0.0369</a:t>
                          </a:r>
                        </a:p>
                      </a:txBody>
                      <a:tcPr marL="9525" marR="9525" marT="9525"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0.00420777</a:t>
                          </a:r>
                        </a:p>
                      </a:txBody>
                      <a:tcPr marL="9525" marR="9525" marT="9525" marB="0" anchor="ctr"/>
                    </a:tc>
                    <a:tc>
                      <a:txBody>
                        <a:bodyPr/>
                        <a:lstStyle/>
                        <a:p>
                          <a:pPr algn="ctr" fontAlgn="b"/>
                          <a:r>
                            <a:rPr lang="en-ID" sz="900" b="0" i="0" u="none" strike="noStrike">
                              <a:solidFill>
                                <a:srgbClr val="000000"/>
                              </a:solidFill>
                              <a:effectLst/>
                              <a:latin typeface="+mn-lt"/>
                            </a:rPr>
                            <a:t>0.00163391</a:t>
                          </a:r>
                        </a:p>
                      </a:txBody>
                      <a:tcPr marL="9525" marR="9525" marT="9525" marB="0" anchor="ctr"/>
                    </a:tc>
                    <a:tc>
                      <a:txBody>
                        <a:bodyPr/>
                        <a:lstStyle/>
                        <a:p>
                          <a:pPr algn="ctr" fontAlgn="b"/>
                          <a:r>
                            <a:rPr lang="en-ID" sz="900" b="0" i="0" u="none" strike="noStrike">
                              <a:solidFill>
                                <a:srgbClr val="000000"/>
                              </a:solidFill>
                              <a:effectLst/>
                              <a:latin typeface="+mn-lt"/>
                            </a:rPr>
                            <a:t>2.57527628</a:t>
                          </a:r>
                        </a:p>
                      </a:txBody>
                      <a:tcPr marL="9525" marR="9525" marT="9525" marB="0" anchor="ctr"/>
                    </a:tc>
                    <a:extLst>
                      <a:ext uri="{0D108BD9-81ED-4DB2-BD59-A6C34878D82A}">
                        <a16:rowId xmlns:a16="http://schemas.microsoft.com/office/drawing/2014/main" val="10029"/>
                      </a:ext>
                    </a:extLst>
                  </a:tr>
                  <a:tr h="271864">
                    <a:tc>
                      <a:txBody>
                        <a:bodyPr/>
                        <a:lstStyle/>
                        <a:p>
                          <a:pPr marL="0" marR="0" algn="ctr">
                            <a:lnSpc>
                              <a:spcPct val="107000"/>
                            </a:lnSpc>
                            <a:spcBef>
                              <a:spcPts val="0"/>
                            </a:spcBef>
                            <a:spcAft>
                              <a:spcPts val="0"/>
                            </a:spcAft>
                          </a:pPr>
                          <a:r>
                            <a:rPr lang="en-US" sz="900" b="1" dirty="0">
                              <a:solidFill>
                                <a:schemeClr val="bg1"/>
                              </a:solidFill>
                              <a:effectLst/>
                              <a:latin typeface="+mn-lt"/>
                              <a:ea typeface="Times New Roman" panose="02020603050405020304" pitchFamily="18" charset="0"/>
                            </a:rPr>
                            <a:t>30</a:t>
                          </a:r>
                        </a:p>
                      </a:txBody>
                      <a:tcPr marL="20116" marR="20116" marT="0" marB="0" anchor="ctr"/>
                    </a:tc>
                    <a:tc>
                      <a:txBody>
                        <a:bodyPr/>
                        <a:lstStyle/>
                        <a:p>
                          <a:pPr algn="ctr" fontAlgn="b"/>
                          <a:r>
                            <a:rPr lang="en-ID" sz="900" b="0" i="0" u="none" strike="noStrike" dirty="0">
                              <a:solidFill>
                                <a:srgbClr val="000000"/>
                              </a:solidFill>
                              <a:effectLst/>
                              <a:latin typeface="+mn-lt"/>
                            </a:rPr>
                            <a:t>NA</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0.0000</a:t>
                          </a:r>
                        </a:p>
                      </a:txBody>
                      <a:tcPr marL="9525" marR="9525" marT="9525" marB="0" anchor="ctr"/>
                    </a:tc>
                    <a:tc>
                      <a:txBody>
                        <a:bodyPr/>
                        <a:lstStyle/>
                        <a:p>
                          <a:pPr algn="ctr" fontAlgn="b"/>
                          <a:r>
                            <a:rPr lang="en-ID" sz="900" b="0" i="0" u="none" strike="noStrike">
                              <a:solidFill>
                                <a:srgbClr val="000000"/>
                              </a:solidFill>
                              <a:effectLst/>
                              <a:latin typeface="+mn-lt"/>
                            </a:rPr>
                            <a:t>0.9000</a:t>
                          </a:r>
                        </a:p>
                      </a:txBody>
                      <a:tcPr marL="9525" marR="9525" marT="9525" marB="0" anchor="ctr"/>
                    </a:tc>
                    <a:tc>
                      <a:txBody>
                        <a:bodyPr/>
                        <a:lstStyle/>
                        <a:p>
                          <a:pPr algn="ctr" fontAlgn="b"/>
                          <a:r>
                            <a:rPr lang="en-ID" sz="900" b="0" i="0" u="none" strike="noStrike" dirty="0">
                              <a:solidFill>
                                <a:srgbClr val="000000"/>
                              </a:solidFill>
                              <a:effectLst/>
                              <a:latin typeface="+mn-lt"/>
                            </a:rPr>
                            <a:t>0.0000</a:t>
                          </a:r>
                        </a:p>
                      </a:txBody>
                      <a:tcPr marL="9525" marR="9525" marT="9525"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0.1</a:t>
                          </a:r>
                          <a:endParaRPr lang="en-US" sz="900">
                            <a:effectLst/>
                            <a:latin typeface="+mn-lt"/>
                            <a:ea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D" sz="900">
                              <a:solidFill>
                                <a:srgbClr val="000000"/>
                              </a:solidFill>
                              <a:effectLst/>
                              <a:latin typeface="+mn-lt"/>
                              <a:ea typeface="Times New Roman" panose="02020603050405020304" pitchFamily="18" charset="0"/>
                              <a:cs typeface="Times New Roman" panose="02020603050405020304" pitchFamily="18" charset="0"/>
                            </a:rPr>
                            <a:t>1</a:t>
                          </a:r>
                          <a:endParaRPr lang="en-US" sz="900">
                            <a:effectLst/>
                            <a:latin typeface="+mn-lt"/>
                            <a:ea typeface="Times New Roman" panose="02020603050405020304" pitchFamily="18" charset="0"/>
                          </a:endParaRPr>
                        </a:p>
                      </a:txBody>
                      <a:tcPr marL="68580" marR="68580" marT="0" marB="0" anchor="ctr"/>
                    </a:tc>
                    <a:tc>
                      <a:txBody>
                        <a:bodyPr/>
                        <a:lstStyle/>
                        <a:p>
                          <a:pPr algn="ctr" fontAlgn="b"/>
                          <a:r>
                            <a:rPr lang="en-ID" sz="900" b="0" i="0" u="none" strike="noStrike">
                              <a:solidFill>
                                <a:srgbClr val="000000"/>
                              </a:solidFill>
                              <a:effectLst/>
                              <a:latin typeface="+mn-lt"/>
                            </a:rPr>
                            <a:t>0.00436321</a:t>
                          </a:r>
                        </a:p>
                      </a:txBody>
                      <a:tcPr marL="9525" marR="9525" marT="9525" marB="0" anchor="ctr"/>
                    </a:tc>
                    <a:tc>
                      <a:txBody>
                        <a:bodyPr/>
                        <a:lstStyle/>
                        <a:p>
                          <a:pPr algn="ctr" fontAlgn="b"/>
                          <a:r>
                            <a:rPr lang="en-ID" sz="900" b="0" i="0" u="none" strike="noStrike">
                              <a:solidFill>
                                <a:srgbClr val="000000"/>
                              </a:solidFill>
                              <a:effectLst/>
                              <a:latin typeface="+mn-lt"/>
                            </a:rPr>
                            <a:t>0.00175313</a:t>
                          </a:r>
                        </a:p>
                      </a:txBody>
                      <a:tcPr marL="9525" marR="9525" marT="9525" marB="0" anchor="ctr"/>
                    </a:tc>
                    <a:tc>
                      <a:txBody>
                        <a:bodyPr/>
                        <a:lstStyle/>
                        <a:p>
                          <a:pPr algn="ctr" fontAlgn="b"/>
                          <a:r>
                            <a:rPr lang="en-ID" sz="900" b="0" i="0" u="none" strike="noStrike" dirty="0">
                              <a:solidFill>
                                <a:srgbClr val="000000"/>
                              </a:solidFill>
                              <a:effectLst/>
                              <a:latin typeface="+mn-lt"/>
                            </a:rPr>
                            <a:t>2.48881299</a:t>
                          </a:r>
                        </a:p>
                      </a:txBody>
                      <a:tcPr marL="9525" marR="9525" marT="9525" marB="0" anchor="ctr"/>
                    </a:tc>
                    <a:extLst>
                      <a:ext uri="{0D108BD9-81ED-4DB2-BD59-A6C34878D82A}">
                        <a16:rowId xmlns:a16="http://schemas.microsoft.com/office/drawing/2014/main" val="10030"/>
                      </a:ext>
                    </a:extLst>
                  </a:tr>
                </a:tbl>
              </a:graphicData>
            </a:graphic>
          </p:graphicFrame>
        </mc:Fallback>
      </mc:AlternateContent>
      <p:sp>
        <p:nvSpPr>
          <p:cNvPr id="9" name="TextBox 8"/>
          <p:cNvSpPr txBox="1"/>
          <p:nvPr/>
        </p:nvSpPr>
        <p:spPr>
          <a:xfrm>
            <a:off x="108949" y="1347614"/>
            <a:ext cx="2993269" cy="646331"/>
          </a:xfrm>
          <a:prstGeom prst="rect">
            <a:avLst/>
          </a:prstGeom>
          <a:noFill/>
        </p:spPr>
        <p:txBody>
          <a:bodyPr wrap="square" rtlCol="0">
            <a:spAutoFit/>
          </a:bodyPr>
          <a:lstStyle/>
          <a:p>
            <a:pPr latinLnBrk="0"/>
            <a:r>
              <a:rPr lang="en-US" sz="1200" dirty="0"/>
              <a:t>H</a:t>
            </a:r>
            <a:r>
              <a:rPr lang="id-ID" sz="1200" dirty="0"/>
              <a:t>asil penghitungan portofolio efisien</a:t>
            </a:r>
            <a:r>
              <a:rPr lang="en-US" sz="1200" dirty="0"/>
              <a:t> </a:t>
            </a:r>
            <a:r>
              <a:rPr lang="en-US" sz="1200" dirty="0" err="1"/>
              <a:t>dengan</a:t>
            </a:r>
            <a:r>
              <a:rPr lang="en-US" sz="1200" dirty="0"/>
              <a:t> </a:t>
            </a:r>
            <a:r>
              <a:rPr lang="en-US" sz="1200" dirty="0" err="1"/>
              <a:t>alokasi</a:t>
            </a:r>
            <a:r>
              <a:rPr lang="en-US" sz="1200" dirty="0"/>
              <a:t> 10% pada</a:t>
            </a:r>
            <a:r>
              <a:rPr lang="id-ID" sz="1200" dirty="0"/>
              <a:t> </a:t>
            </a:r>
            <a:r>
              <a:rPr lang="en-US" sz="1200" dirty="0" err="1"/>
              <a:t>riskfree</a:t>
            </a:r>
            <a:r>
              <a:rPr lang="en-US" sz="1200" dirty="0"/>
              <a:t> asset </a:t>
            </a:r>
            <a:r>
              <a:rPr lang="id-ID" sz="1200" dirty="0"/>
              <a:t>diberikan dalam Tabel </a:t>
            </a:r>
            <a:r>
              <a:rPr lang="en-US" sz="1200" dirty="0"/>
              <a:t>10</a:t>
            </a:r>
          </a:p>
        </p:txBody>
      </p:sp>
      <p:sp>
        <p:nvSpPr>
          <p:cNvPr id="12" name="TextBox 11"/>
          <p:cNvSpPr txBox="1"/>
          <p:nvPr/>
        </p:nvSpPr>
        <p:spPr>
          <a:xfrm>
            <a:off x="107505" y="188180"/>
            <a:ext cx="2993270" cy="830997"/>
          </a:xfrm>
          <a:prstGeom prst="rect">
            <a:avLst/>
          </a:prstGeom>
          <a:noFill/>
        </p:spPr>
        <p:txBody>
          <a:bodyPr wrap="square" rtlCol="0">
            <a:spAutoFit/>
          </a:bodyPr>
          <a:lstStyle/>
          <a:p>
            <a:pPr latinLnBrk="0"/>
            <a:r>
              <a:rPr lang="en-US" sz="1600" b="1" dirty="0"/>
              <a:t>Proses </a:t>
            </a:r>
            <a:r>
              <a:rPr lang="id-ID" sz="1600" b="1" dirty="0"/>
              <a:t>Optimisasi Portofolio Investasi Mean-Variance </a:t>
            </a:r>
            <a:r>
              <a:rPr lang="en-US" sz="1600" b="1" dirty="0" err="1"/>
              <a:t>dengan</a:t>
            </a:r>
            <a:r>
              <a:rPr lang="id-ID" sz="1600" b="1" dirty="0"/>
              <a:t> Aset Bebas Risiko</a:t>
            </a:r>
            <a:endParaRPr lang="en-US" sz="1600" dirty="0"/>
          </a:p>
        </p:txBody>
      </p:sp>
      <p:sp>
        <p:nvSpPr>
          <p:cNvPr id="6" name="TextBox 5">
            <a:extLst>
              <a:ext uri="{FF2B5EF4-FFF2-40B4-BE49-F238E27FC236}">
                <a16:creationId xmlns:a16="http://schemas.microsoft.com/office/drawing/2014/main" id="{555EFAE6-97B0-46E1-BE21-ACB07034351B}"/>
              </a:ext>
            </a:extLst>
          </p:cNvPr>
          <p:cNvSpPr txBox="1"/>
          <p:nvPr/>
        </p:nvSpPr>
        <p:spPr>
          <a:xfrm>
            <a:off x="97017" y="4720124"/>
            <a:ext cx="9011487" cy="276999"/>
          </a:xfrm>
          <a:prstGeom prst="rect">
            <a:avLst/>
          </a:prstGeom>
          <a:noFill/>
        </p:spPr>
        <p:txBody>
          <a:bodyPr wrap="square" rtlCol="0">
            <a:spAutoFit/>
          </a:bodyPr>
          <a:lstStyle/>
          <a:p>
            <a:pPr latinLnBrk="0"/>
            <a:r>
              <a:rPr lang="id-ID" sz="1200" dirty="0"/>
              <a:t>Tabel </a:t>
            </a:r>
            <a:r>
              <a:rPr lang="en-US" sz="1200" dirty="0"/>
              <a:t>10</a:t>
            </a:r>
            <a:r>
              <a:rPr lang="id-ID" sz="1200" dirty="0"/>
              <a:t>. Proses optimisasi portofolio investasi</a:t>
            </a:r>
            <a:r>
              <a:rPr lang="en-US" sz="1200" dirty="0"/>
              <a:t> </a:t>
            </a:r>
            <a:r>
              <a:rPr lang="id-ID" sz="1200" dirty="0"/>
              <a:t>Mean-Variance </a:t>
            </a:r>
            <a:r>
              <a:rPr lang="en-US" sz="1200" dirty="0" err="1"/>
              <a:t>dengan</a:t>
            </a:r>
            <a:r>
              <a:rPr lang="id-ID" sz="1200" dirty="0"/>
              <a:t> aset bebas risiko </a:t>
            </a:r>
            <a:r>
              <a:rPr lang="en-US" sz="1200" dirty="0"/>
              <a:t>pada </a:t>
            </a:r>
            <a:r>
              <a:rPr lang="en-US" sz="1200" dirty="0" err="1"/>
              <a:t>saham</a:t>
            </a:r>
            <a:r>
              <a:rPr lang="en-US" sz="1200" dirty="0"/>
              <a:t> </a:t>
            </a:r>
            <a:r>
              <a:rPr lang="en-US" sz="1200" dirty="0" err="1"/>
              <a:t>selama</a:t>
            </a:r>
            <a:r>
              <a:rPr lang="en-US" sz="1200" dirty="0"/>
              <a:t> pandemi-Covid-19</a:t>
            </a:r>
          </a:p>
        </p:txBody>
      </p:sp>
    </p:spTree>
    <p:extLst>
      <p:ext uri="{BB962C8B-B14F-4D97-AF65-F5344CB8AC3E}">
        <p14:creationId xmlns:p14="http://schemas.microsoft.com/office/powerpoint/2010/main" val="3022481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87624" y="201447"/>
            <a:ext cx="4752528" cy="584775"/>
          </a:xfrm>
          <a:prstGeom prst="rect">
            <a:avLst/>
          </a:prstGeom>
          <a:noFill/>
        </p:spPr>
        <p:txBody>
          <a:bodyPr wrap="square" rtlCol="0">
            <a:spAutoFit/>
          </a:bodyPr>
          <a:lstStyle/>
          <a:p>
            <a:pPr latinLnBrk="0"/>
            <a:r>
              <a:rPr lang="en-US" sz="1600" b="1" dirty="0"/>
              <a:t>Proses </a:t>
            </a:r>
            <a:r>
              <a:rPr lang="id-ID" sz="1600" b="1" dirty="0"/>
              <a:t>Optimisasi Portofolio Investasi Mean-Variance </a:t>
            </a:r>
            <a:r>
              <a:rPr lang="en-US" sz="1600" b="1" dirty="0" err="1"/>
              <a:t>dengan</a:t>
            </a:r>
            <a:r>
              <a:rPr lang="id-ID" sz="1600" b="1" dirty="0"/>
              <a:t> Aset Bebas Risiko</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
        <p:nvSpPr>
          <p:cNvPr id="3" name="TextBox 2"/>
          <p:cNvSpPr txBox="1"/>
          <p:nvPr/>
        </p:nvSpPr>
        <p:spPr>
          <a:xfrm>
            <a:off x="171002" y="1203598"/>
            <a:ext cx="8649469" cy="523220"/>
          </a:xfrm>
          <a:prstGeom prst="rect">
            <a:avLst/>
          </a:prstGeom>
          <a:noFill/>
        </p:spPr>
        <p:txBody>
          <a:bodyPr wrap="square" rtlCol="0">
            <a:spAutoFit/>
          </a:bodyPr>
          <a:lstStyle/>
          <a:p>
            <a:pPr latinLnBrk="0"/>
            <a:r>
              <a:rPr lang="en-US" sz="1400" dirty="0"/>
              <a:t>Plot </a:t>
            </a:r>
            <a:r>
              <a:rPr lang="en-US" sz="1400" dirty="0" err="1"/>
              <a:t>ekspektasi</a:t>
            </a:r>
            <a:r>
              <a:rPr lang="en-US" sz="1400" dirty="0"/>
              <a:t> </a:t>
            </a:r>
            <a:r>
              <a:rPr lang="en-US" sz="1400" i="1" dirty="0"/>
              <a:t>return </a:t>
            </a:r>
            <a:r>
              <a:rPr lang="en-US" sz="1400" dirty="0" err="1"/>
              <a:t>terhadap</a:t>
            </a:r>
            <a:r>
              <a:rPr lang="en-US" sz="1400" dirty="0"/>
              <a:t> </a:t>
            </a:r>
            <a:r>
              <a:rPr lang="en-US" sz="1400" dirty="0" err="1"/>
              <a:t>variansi</a:t>
            </a:r>
            <a:r>
              <a:rPr lang="en-US" sz="1400" dirty="0"/>
              <a:t> (k</a:t>
            </a:r>
            <a:r>
              <a:rPr lang="id-ID" sz="1400" dirty="0"/>
              <a:t>urva </a:t>
            </a:r>
            <a:r>
              <a:rPr lang="en-US" sz="1400" dirty="0"/>
              <a:t>e</a:t>
            </a:r>
            <a:r>
              <a:rPr lang="id-ID" sz="1400" dirty="0"/>
              <a:t>fficient frontier</a:t>
            </a:r>
            <a:r>
              <a:rPr lang="en-US" sz="1400" dirty="0"/>
              <a:t>)</a:t>
            </a:r>
            <a:r>
              <a:rPr lang="id-ID" sz="1400" dirty="0"/>
              <a:t> dan rasio antara </a:t>
            </a:r>
            <a:r>
              <a:rPr lang="en-US" sz="1400" dirty="0" err="1"/>
              <a:t>ekspektasi</a:t>
            </a:r>
            <a:r>
              <a:rPr lang="en-US" sz="1400" dirty="0"/>
              <a:t> </a:t>
            </a:r>
            <a:r>
              <a:rPr lang="id-ID" sz="1400" i="1" dirty="0"/>
              <a:t>return</a:t>
            </a:r>
            <a:r>
              <a:rPr lang="en-US" sz="1400" i="1" dirty="0"/>
              <a:t> </a:t>
            </a:r>
            <a:r>
              <a:rPr lang="en-US" sz="1400" dirty="0" err="1"/>
              <a:t>te</a:t>
            </a:r>
            <a:r>
              <a:rPr lang="id-ID" sz="1400" dirty="0"/>
              <a:t>rhadap variansi portofolio tampak seperti pada Gambar </a:t>
            </a:r>
            <a:r>
              <a:rPr lang="en-US" sz="1400" dirty="0"/>
              <a:t>5</a:t>
            </a:r>
            <a:r>
              <a:rPr lang="id-ID" sz="1400" dirty="0"/>
              <a:t>.</a:t>
            </a:r>
            <a:endParaRPr lang="en-US" sz="1400" dirty="0"/>
          </a:p>
        </p:txBody>
      </p:sp>
      <p:grpSp>
        <p:nvGrpSpPr>
          <p:cNvPr id="13" name="Group 12">
            <a:extLst>
              <a:ext uri="{FF2B5EF4-FFF2-40B4-BE49-F238E27FC236}">
                <a16:creationId xmlns:a16="http://schemas.microsoft.com/office/drawing/2014/main" id="{F5B116FA-DF78-4D5C-9B8B-918D6794E3E9}"/>
              </a:ext>
            </a:extLst>
          </p:cNvPr>
          <p:cNvGrpSpPr/>
          <p:nvPr/>
        </p:nvGrpSpPr>
        <p:grpSpPr>
          <a:xfrm>
            <a:off x="7866550" y="2753508"/>
            <a:ext cx="1138507" cy="1149235"/>
            <a:chOff x="3983887" y="4061275"/>
            <a:chExt cx="2122406" cy="1866023"/>
          </a:xfrm>
        </p:grpSpPr>
        <p:grpSp>
          <p:nvGrpSpPr>
            <p:cNvPr id="14" name="Group 13">
              <a:extLst>
                <a:ext uri="{FF2B5EF4-FFF2-40B4-BE49-F238E27FC236}">
                  <a16:creationId xmlns:a16="http://schemas.microsoft.com/office/drawing/2014/main" id="{7EDC652D-2B8B-4877-9A03-732ED8E4C0DE}"/>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27" name="Freeform 15">
                <a:extLst>
                  <a:ext uri="{FF2B5EF4-FFF2-40B4-BE49-F238E27FC236}">
                    <a16:creationId xmlns:a16="http://schemas.microsoft.com/office/drawing/2014/main" id="{990D8054-1B0D-42C1-A98D-46C3EA45486E}"/>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28" name="Rectangle 22">
                <a:extLst>
                  <a:ext uri="{FF2B5EF4-FFF2-40B4-BE49-F238E27FC236}">
                    <a16:creationId xmlns:a16="http://schemas.microsoft.com/office/drawing/2014/main" id="{DE12ABC0-6F33-4A67-B3FF-8D68FEF03810}"/>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grpSp>
        <p:grpSp>
          <p:nvGrpSpPr>
            <p:cNvPr id="15" name="Group 14">
              <a:extLst>
                <a:ext uri="{FF2B5EF4-FFF2-40B4-BE49-F238E27FC236}">
                  <a16:creationId xmlns:a16="http://schemas.microsoft.com/office/drawing/2014/main" id="{B82C7CF0-F921-4714-AF84-56BEAA41CC5A}"/>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25" name="Freeform 18">
                <a:extLst>
                  <a:ext uri="{FF2B5EF4-FFF2-40B4-BE49-F238E27FC236}">
                    <a16:creationId xmlns:a16="http://schemas.microsoft.com/office/drawing/2014/main" id="{CC447F76-DA58-4828-9FC2-4295F9485F5A}"/>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sp>
            <p:nvSpPr>
              <p:cNvPr id="26" name="Freeform 19">
                <a:extLst>
                  <a:ext uri="{FF2B5EF4-FFF2-40B4-BE49-F238E27FC236}">
                    <a16:creationId xmlns:a16="http://schemas.microsoft.com/office/drawing/2014/main" id="{B6760C22-509E-4905-9135-C81CB4208E4F}"/>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2701"/>
              </a:p>
            </p:txBody>
          </p:sp>
        </p:grpSp>
        <p:grpSp>
          <p:nvGrpSpPr>
            <p:cNvPr id="16" name="Group 15">
              <a:extLst>
                <a:ext uri="{FF2B5EF4-FFF2-40B4-BE49-F238E27FC236}">
                  <a16:creationId xmlns:a16="http://schemas.microsoft.com/office/drawing/2014/main" id="{6E44D967-D7D5-499A-8F4C-FB70C082F537}"/>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23" name="Freeform 21">
                <a:extLst>
                  <a:ext uri="{FF2B5EF4-FFF2-40B4-BE49-F238E27FC236}">
                    <a16:creationId xmlns:a16="http://schemas.microsoft.com/office/drawing/2014/main" id="{E50D6C3A-48E0-4281-B031-3F990C2CAEE9}"/>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24" name="Rectangle 22">
                <a:extLst>
                  <a:ext uri="{FF2B5EF4-FFF2-40B4-BE49-F238E27FC236}">
                    <a16:creationId xmlns:a16="http://schemas.microsoft.com/office/drawing/2014/main" id="{ADF0C84A-8F21-4267-B82E-C4B0F00F467A}"/>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grpSp>
        <p:grpSp>
          <p:nvGrpSpPr>
            <p:cNvPr id="17" name="Group 16">
              <a:extLst>
                <a:ext uri="{FF2B5EF4-FFF2-40B4-BE49-F238E27FC236}">
                  <a16:creationId xmlns:a16="http://schemas.microsoft.com/office/drawing/2014/main" id="{0C415919-433D-4380-BB02-440DD31D614D}"/>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21" name="Freeform 24">
                <a:extLst>
                  <a:ext uri="{FF2B5EF4-FFF2-40B4-BE49-F238E27FC236}">
                    <a16:creationId xmlns:a16="http://schemas.microsoft.com/office/drawing/2014/main" id="{857E28F4-93B5-4AB3-B643-BCB9583B0AA4}"/>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22" name="Rectangle 22">
                <a:extLst>
                  <a:ext uri="{FF2B5EF4-FFF2-40B4-BE49-F238E27FC236}">
                    <a16:creationId xmlns:a16="http://schemas.microsoft.com/office/drawing/2014/main" id="{A36523D8-E1CA-487A-8CBD-428DBA0C5D72}"/>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grpSp>
        <p:grpSp>
          <p:nvGrpSpPr>
            <p:cNvPr id="18" name="Group 17">
              <a:extLst>
                <a:ext uri="{FF2B5EF4-FFF2-40B4-BE49-F238E27FC236}">
                  <a16:creationId xmlns:a16="http://schemas.microsoft.com/office/drawing/2014/main" id="{A4689C4B-4307-4373-84A5-09EF6ADDAECA}"/>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19" name="Freeform 27">
                <a:extLst>
                  <a:ext uri="{FF2B5EF4-FFF2-40B4-BE49-F238E27FC236}">
                    <a16:creationId xmlns:a16="http://schemas.microsoft.com/office/drawing/2014/main" id="{DE515BEB-EC2E-4833-A06D-A53CD19358C0}"/>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20" name="Freeform 28">
                <a:extLst>
                  <a:ext uri="{FF2B5EF4-FFF2-40B4-BE49-F238E27FC236}">
                    <a16:creationId xmlns:a16="http://schemas.microsoft.com/office/drawing/2014/main" id="{68D258A4-5BD8-4ADD-965A-1201E02D3B2E}"/>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2701"/>
              </a:p>
            </p:txBody>
          </p:sp>
        </p:grpSp>
      </p:grpSp>
      <p:grpSp>
        <p:nvGrpSpPr>
          <p:cNvPr id="29" name="Group 28">
            <a:extLst>
              <a:ext uri="{FF2B5EF4-FFF2-40B4-BE49-F238E27FC236}">
                <a16:creationId xmlns:a16="http://schemas.microsoft.com/office/drawing/2014/main" id="{DBBD38CE-7170-4CC3-A904-20E2F10A92AB}"/>
              </a:ext>
            </a:extLst>
          </p:cNvPr>
          <p:cNvGrpSpPr/>
          <p:nvPr/>
        </p:nvGrpSpPr>
        <p:grpSpPr>
          <a:xfrm>
            <a:off x="7736791" y="3914552"/>
            <a:ext cx="1336603" cy="1047174"/>
            <a:chOff x="431983" y="4908978"/>
            <a:chExt cx="1791643" cy="1519698"/>
          </a:xfrm>
        </p:grpSpPr>
        <p:sp>
          <p:nvSpPr>
            <p:cNvPr id="30" name="Rectangle 112">
              <a:extLst>
                <a:ext uri="{FF2B5EF4-FFF2-40B4-BE49-F238E27FC236}">
                  <a16:creationId xmlns:a16="http://schemas.microsoft.com/office/drawing/2014/main" id="{F9355388-2CFD-4588-9947-45C06358ECA3}"/>
                </a:ext>
              </a:extLst>
            </p:cNvPr>
            <p:cNvSpPr/>
            <p:nvPr/>
          </p:nvSpPr>
          <p:spPr>
            <a:xfrm rot="10800000" flipH="1">
              <a:off x="431983" y="6207029"/>
              <a:ext cx="1791643" cy="221647"/>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31" name="Rectangle 98">
              <a:extLst>
                <a:ext uri="{FF2B5EF4-FFF2-40B4-BE49-F238E27FC236}">
                  <a16:creationId xmlns:a16="http://schemas.microsoft.com/office/drawing/2014/main" id="{7605FCDF-1052-495E-BDB2-7E3C1CB3872B}"/>
                </a:ext>
              </a:extLst>
            </p:cNvPr>
            <p:cNvSpPr/>
            <p:nvPr/>
          </p:nvSpPr>
          <p:spPr>
            <a:xfrm rot="10800000" flipH="1">
              <a:off x="477202" y="5975783"/>
              <a:ext cx="1701206" cy="210459"/>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32" name="Rectangle 97">
              <a:extLst>
                <a:ext uri="{FF2B5EF4-FFF2-40B4-BE49-F238E27FC236}">
                  <a16:creationId xmlns:a16="http://schemas.microsoft.com/office/drawing/2014/main" id="{4DAAE4C3-EB66-4F6B-8983-15EE356439FE}"/>
                </a:ext>
              </a:extLst>
            </p:cNvPr>
            <p:cNvSpPr/>
            <p:nvPr/>
          </p:nvSpPr>
          <p:spPr>
            <a:xfrm rot="10800000" flipH="1">
              <a:off x="608469" y="5777017"/>
              <a:ext cx="1438672" cy="177980"/>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33" name="Rectangle 26">
              <a:extLst>
                <a:ext uri="{FF2B5EF4-FFF2-40B4-BE49-F238E27FC236}">
                  <a16:creationId xmlns:a16="http://schemas.microsoft.com/office/drawing/2014/main" id="{DDFF3D93-C41F-4D06-AB6C-8083539E63E5}"/>
                </a:ext>
              </a:extLst>
            </p:cNvPr>
            <p:cNvSpPr/>
            <p:nvPr/>
          </p:nvSpPr>
          <p:spPr>
            <a:xfrm flipH="1" flipV="1">
              <a:off x="501262" y="5570427"/>
              <a:ext cx="1653085" cy="20450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dirty="0"/>
            </a:p>
          </p:txBody>
        </p:sp>
        <p:sp>
          <p:nvSpPr>
            <p:cNvPr id="34" name="Rectangle 39">
              <a:extLst>
                <a:ext uri="{FF2B5EF4-FFF2-40B4-BE49-F238E27FC236}">
                  <a16:creationId xmlns:a16="http://schemas.microsoft.com/office/drawing/2014/main" id="{F850576D-15E7-4629-BB67-4BBE2F140094}"/>
                </a:ext>
              </a:extLst>
            </p:cNvPr>
            <p:cNvSpPr/>
            <p:nvPr/>
          </p:nvSpPr>
          <p:spPr>
            <a:xfrm rot="10800000" flipV="1">
              <a:off x="523586" y="5358778"/>
              <a:ext cx="1608437" cy="198982"/>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35" name="Rectangle 112">
              <a:extLst>
                <a:ext uri="{FF2B5EF4-FFF2-40B4-BE49-F238E27FC236}">
                  <a16:creationId xmlns:a16="http://schemas.microsoft.com/office/drawing/2014/main" id="{1EC3BE75-2644-4D20-8E74-EEF6ADA582A2}"/>
                </a:ext>
              </a:extLst>
            </p:cNvPr>
            <p:cNvSpPr/>
            <p:nvPr/>
          </p:nvSpPr>
          <p:spPr>
            <a:xfrm rot="10800000" flipH="1">
              <a:off x="431983" y="5132611"/>
              <a:ext cx="1791643" cy="221647"/>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sp>
          <p:nvSpPr>
            <p:cNvPr id="36" name="Rectangle 98">
              <a:extLst>
                <a:ext uri="{FF2B5EF4-FFF2-40B4-BE49-F238E27FC236}">
                  <a16:creationId xmlns:a16="http://schemas.microsoft.com/office/drawing/2014/main" id="{3CA450F2-728F-4EBA-AB51-BCEAC819C073}"/>
                </a:ext>
              </a:extLst>
            </p:cNvPr>
            <p:cNvSpPr/>
            <p:nvPr/>
          </p:nvSpPr>
          <p:spPr>
            <a:xfrm rot="10800000" flipH="1">
              <a:off x="477202" y="4908978"/>
              <a:ext cx="1701206" cy="210459"/>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grpSp>
      <p:sp>
        <p:nvSpPr>
          <p:cNvPr id="2" name="TextBox 1"/>
          <p:cNvSpPr txBox="1"/>
          <p:nvPr/>
        </p:nvSpPr>
        <p:spPr>
          <a:xfrm>
            <a:off x="135319" y="4541774"/>
            <a:ext cx="7499610" cy="461665"/>
          </a:xfrm>
          <a:prstGeom prst="rect">
            <a:avLst/>
          </a:prstGeom>
          <a:noFill/>
        </p:spPr>
        <p:txBody>
          <a:bodyPr wrap="square" rtlCol="0">
            <a:spAutoFit/>
          </a:bodyPr>
          <a:lstStyle/>
          <a:p>
            <a:pPr latinLnBrk="0"/>
            <a:r>
              <a:rPr lang="id-ID" sz="1200" dirty="0"/>
              <a:t>Gambar </a:t>
            </a:r>
            <a:r>
              <a:rPr lang="en-US" sz="1200" dirty="0"/>
              <a:t>5</a:t>
            </a:r>
            <a:r>
              <a:rPr lang="id-ID" sz="1200" dirty="0"/>
              <a:t>. Efficient frontier dan rasio portofolio Mean-Variance </a:t>
            </a:r>
            <a:r>
              <a:rPr lang="en-US" sz="1200" dirty="0" err="1"/>
              <a:t>dengan</a:t>
            </a:r>
            <a:r>
              <a:rPr lang="en-US" sz="1200" dirty="0"/>
              <a:t> </a:t>
            </a:r>
            <a:r>
              <a:rPr lang="id-ID" sz="1200" dirty="0"/>
              <a:t>aset bebas risiko </a:t>
            </a:r>
            <a:r>
              <a:rPr lang="en-US" sz="1200" dirty="0"/>
              <a:t>pada </a:t>
            </a:r>
            <a:r>
              <a:rPr lang="en-US" sz="1200" dirty="0" err="1"/>
              <a:t>saham</a:t>
            </a:r>
            <a:r>
              <a:rPr lang="en-US" sz="1200" dirty="0"/>
              <a:t> </a:t>
            </a:r>
            <a:r>
              <a:rPr lang="en-US" sz="1200" dirty="0" err="1"/>
              <a:t>selama</a:t>
            </a:r>
            <a:r>
              <a:rPr lang="en-US" sz="1200" dirty="0"/>
              <a:t> </a:t>
            </a:r>
            <a:r>
              <a:rPr lang="en-US" sz="1200" dirty="0" err="1"/>
              <a:t>Pandemi</a:t>
            </a:r>
            <a:r>
              <a:rPr lang="en-US" sz="1200" dirty="0"/>
              <a:t> Covid-19.</a:t>
            </a:r>
          </a:p>
        </p:txBody>
      </p:sp>
      <p:graphicFrame>
        <p:nvGraphicFramePr>
          <p:cNvPr id="39" name="Chart 38">
            <a:extLst>
              <a:ext uri="{FF2B5EF4-FFF2-40B4-BE49-F238E27FC236}">
                <a16:creationId xmlns:a16="http://schemas.microsoft.com/office/drawing/2014/main" id="{C79B59FF-22AF-43C6-B93B-44D900C0CA17}"/>
              </a:ext>
            </a:extLst>
          </p:cNvPr>
          <p:cNvGraphicFramePr/>
          <p:nvPr>
            <p:extLst>
              <p:ext uri="{D42A27DB-BD31-4B8C-83A1-F6EECF244321}">
                <p14:modId xmlns:p14="http://schemas.microsoft.com/office/powerpoint/2010/main" val="606733507"/>
              </p:ext>
            </p:extLst>
          </p:nvPr>
        </p:nvGraphicFramePr>
        <p:xfrm>
          <a:off x="971600" y="1779662"/>
          <a:ext cx="3180080" cy="22256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0" name="Chart 39">
            <a:extLst>
              <a:ext uri="{FF2B5EF4-FFF2-40B4-BE49-F238E27FC236}">
                <a16:creationId xmlns:a16="http://schemas.microsoft.com/office/drawing/2014/main" id="{AE07855E-077B-406A-8111-211DAA5D653E}"/>
              </a:ext>
            </a:extLst>
          </p:cNvPr>
          <p:cNvGraphicFramePr/>
          <p:nvPr>
            <p:extLst>
              <p:ext uri="{D42A27DB-BD31-4B8C-83A1-F6EECF244321}">
                <p14:modId xmlns:p14="http://schemas.microsoft.com/office/powerpoint/2010/main" val="3065440091"/>
              </p:ext>
            </p:extLst>
          </p:nvPr>
        </p:nvGraphicFramePr>
        <p:xfrm>
          <a:off x="4333205" y="1779662"/>
          <a:ext cx="2759075" cy="215392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851209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5A27610-9F82-407D-AA13-218951716894}"/>
              </a:ext>
            </a:extLst>
          </p:cNvPr>
          <p:cNvGrpSpPr/>
          <p:nvPr/>
        </p:nvGrpSpPr>
        <p:grpSpPr>
          <a:xfrm rot="20670820">
            <a:off x="1866878" y="1998273"/>
            <a:ext cx="1626558" cy="1505979"/>
            <a:chOff x="1064519" y="1872500"/>
            <a:chExt cx="1561257" cy="1445520"/>
          </a:xfrm>
          <a:solidFill>
            <a:srgbClr val="F2A40D"/>
          </a:solidFill>
        </p:grpSpPr>
        <p:sp>
          <p:nvSpPr>
            <p:cNvPr id="36" name="Freeform: Shape 38">
              <a:extLst>
                <a:ext uri="{FF2B5EF4-FFF2-40B4-BE49-F238E27FC236}">
                  <a16:creationId xmlns:a16="http://schemas.microsoft.com/office/drawing/2014/main" id="{620EEB4E-06ED-44F0-BB83-42A268F75222}"/>
                </a:ext>
              </a:extLst>
            </p:cNvPr>
            <p:cNvSpPr/>
            <p:nvPr/>
          </p:nvSpPr>
          <p:spPr>
            <a:xfrm>
              <a:off x="1634779" y="2819951"/>
              <a:ext cx="110877" cy="179829"/>
            </a:xfrm>
            <a:custGeom>
              <a:avLst/>
              <a:gdLst>
                <a:gd name="connsiteX0" fmla="*/ 95575 w 110877"/>
                <a:gd name="connsiteY0" fmla="*/ 170244 h 179829"/>
                <a:gd name="connsiteX1" fmla="*/ 68653 w 110877"/>
                <a:gd name="connsiteY1" fmla="*/ 178699 h 179829"/>
                <a:gd name="connsiteX2" fmla="*/ 41280 w 110877"/>
                <a:gd name="connsiteY2" fmla="*/ 164423 h 179829"/>
                <a:gd name="connsiteX3" fmla="*/ 1260 w 110877"/>
                <a:gd name="connsiteY3" fmla="*/ 37088 h 179829"/>
                <a:gd name="connsiteX4" fmla="*/ 15536 w 110877"/>
                <a:gd name="connsiteY4" fmla="*/ 9715 h 179829"/>
                <a:gd name="connsiteX5" fmla="*/ 42458 w 110877"/>
                <a:gd name="connsiteY5" fmla="*/ 1260 h 179829"/>
                <a:gd name="connsiteX6" fmla="*/ 69831 w 110877"/>
                <a:gd name="connsiteY6" fmla="*/ 15536 h 179829"/>
                <a:gd name="connsiteX7" fmla="*/ 109851 w 110877"/>
                <a:gd name="connsiteY7" fmla="*/ 142872 h 179829"/>
                <a:gd name="connsiteX8" fmla="*/ 95575 w 110877"/>
                <a:gd name="connsiteY8" fmla="*/ 170244 h 17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77" h="179829">
                  <a:moveTo>
                    <a:pt x="95575" y="170244"/>
                  </a:moveTo>
                  <a:lnTo>
                    <a:pt x="68653" y="178699"/>
                  </a:lnTo>
                  <a:cubicBezTo>
                    <a:pt x="57184" y="182302"/>
                    <a:pt x="44884" y="175858"/>
                    <a:pt x="41280" y="164423"/>
                  </a:cubicBezTo>
                  <a:lnTo>
                    <a:pt x="1260" y="37088"/>
                  </a:lnTo>
                  <a:cubicBezTo>
                    <a:pt x="-2343" y="25619"/>
                    <a:pt x="4102" y="13318"/>
                    <a:pt x="15536" y="9715"/>
                  </a:cubicBezTo>
                  <a:lnTo>
                    <a:pt x="42458" y="1260"/>
                  </a:lnTo>
                  <a:cubicBezTo>
                    <a:pt x="53927" y="-2343"/>
                    <a:pt x="66228" y="4102"/>
                    <a:pt x="69831" y="15536"/>
                  </a:cubicBezTo>
                  <a:lnTo>
                    <a:pt x="109851" y="142872"/>
                  </a:lnTo>
                  <a:cubicBezTo>
                    <a:pt x="113454" y="154341"/>
                    <a:pt x="107044" y="166641"/>
                    <a:pt x="95575" y="170244"/>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37" name="Freeform: Shape 39">
              <a:extLst>
                <a:ext uri="{FF2B5EF4-FFF2-40B4-BE49-F238E27FC236}">
                  <a16:creationId xmlns:a16="http://schemas.microsoft.com/office/drawing/2014/main" id="{A23A5F8A-D025-4F68-9E6F-A77A48EB3781}"/>
                </a:ext>
              </a:extLst>
            </p:cNvPr>
            <p:cNvSpPr/>
            <p:nvPr/>
          </p:nvSpPr>
          <p:spPr>
            <a:xfrm>
              <a:off x="2539846" y="2271312"/>
              <a:ext cx="85930" cy="302834"/>
            </a:xfrm>
            <a:custGeom>
              <a:avLst/>
              <a:gdLst>
                <a:gd name="connsiteX0" fmla="*/ 17377 w 85929"/>
                <a:gd name="connsiteY0" fmla="*/ 260 h 302833"/>
                <a:gd name="connsiteX1" fmla="*/ 1646 w 85929"/>
                <a:gd name="connsiteY1" fmla="*/ 145163 h 302833"/>
                <a:gd name="connsiteX2" fmla="*/ 260 w 85929"/>
                <a:gd name="connsiteY2" fmla="*/ 145163 h 302833"/>
                <a:gd name="connsiteX3" fmla="*/ 953 w 85929"/>
                <a:gd name="connsiteY3" fmla="*/ 151434 h 302833"/>
                <a:gd name="connsiteX4" fmla="*/ 260 w 85929"/>
                <a:gd name="connsiteY4" fmla="*/ 157706 h 302833"/>
                <a:gd name="connsiteX5" fmla="*/ 1646 w 85929"/>
                <a:gd name="connsiteY5" fmla="*/ 157706 h 302833"/>
                <a:gd name="connsiteX6" fmla="*/ 17377 w 85929"/>
                <a:gd name="connsiteY6" fmla="*/ 302643 h 302833"/>
                <a:gd name="connsiteX7" fmla="*/ 85843 w 85929"/>
                <a:gd name="connsiteY7" fmla="*/ 244433 h 302833"/>
                <a:gd name="connsiteX8" fmla="*/ 85843 w 85929"/>
                <a:gd name="connsiteY8" fmla="*/ 157706 h 302833"/>
                <a:gd name="connsiteX9" fmla="*/ 85843 w 85929"/>
                <a:gd name="connsiteY9" fmla="*/ 145163 h 302833"/>
                <a:gd name="connsiteX10" fmla="*/ 85843 w 85929"/>
                <a:gd name="connsiteY10" fmla="*/ 58436 h 3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929" h="302833">
                  <a:moveTo>
                    <a:pt x="17377" y="260"/>
                  </a:moveTo>
                  <a:lnTo>
                    <a:pt x="1646" y="145163"/>
                  </a:lnTo>
                  <a:lnTo>
                    <a:pt x="260" y="145163"/>
                  </a:lnTo>
                  <a:lnTo>
                    <a:pt x="953" y="151434"/>
                  </a:lnTo>
                  <a:lnTo>
                    <a:pt x="260" y="157706"/>
                  </a:lnTo>
                  <a:lnTo>
                    <a:pt x="1646" y="157706"/>
                  </a:lnTo>
                  <a:lnTo>
                    <a:pt x="17377" y="302643"/>
                  </a:lnTo>
                  <a:lnTo>
                    <a:pt x="85843" y="244433"/>
                  </a:lnTo>
                  <a:lnTo>
                    <a:pt x="85843" y="157706"/>
                  </a:lnTo>
                  <a:lnTo>
                    <a:pt x="85843" y="145163"/>
                  </a:lnTo>
                  <a:lnTo>
                    <a:pt x="85843" y="58436"/>
                  </a:ln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38" name="Freeform: Shape 40">
              <a:extLst>
                <a:ext uri="{FF2B5EF4-FFF2-40B4-BE49-F238E27FC236}">
                  <a16:creationId xmlns:a16="http://schemas.microsoft.com/office/drawing/2014/main" id="{2B42E08C-8FE5-487E-BC35-77DF011B5DA4}"/>
                </a:ext>
              </a:extLst>
            </p:cNvPr>
            <p:cNvSpPr/>
            <p:nvPr/>
          </p:nvSpPr>
          <p:spPr>
            <a:xfrm>
              <a:off x="1326355" y="2477085"/>
              <a:ext cx="459448" cy="840935"/>
            </a:xfrm>
            <a:custGeom>
              <a:avLst/>
              <a:gdLst>
                <a:gd name="connsiteX0" fmla="*/ 423750 w 459447"/>
                <a:gd name="connsiteY0" fmla="*/ 795051 h 840935"/>
                <a:gd name="connsiteX1" fmla="*/ 284980 w 459447"/>
                <a:gd name="connsiteY1" fmla="*/ 838674 h 840935"/>
                <a:gd name="connsiteX2" fmla="*/ 221122 w 459447"/>
                <a:gd name="connsiteY2" fmla="*/ 805342 h 840935"/>
                <a:gd name="connsiteX3" fmla="*/ 2590 w 459447"/>
                <a:gd name="connsiteY3" fmla="*/ 110072 h 840935"/>
                <a:gd name="connsiteX4" fmla="*/ 35922 w 459447"/>
                <a:gd name="connsiteY4" fmla="*/ 46213 h 840935"/>
                <a:gd name="connsiteX5" fmla="*/ 174692 w 459447"/>
                <a:gd name="connsiteY5" fmla="*/ 2590 h 840935"/>
                <a:gd name="connsiteX6" fmla="*/ 238551 w 459447"/>
                <a:gd name="connsiteY6" fmla="*/ 35922 h 840935"/>
                <a:gd name="connsiteX7" fmla="*/ 457048 w 459447"/>
                <a:gd name="connsiteY7" fmla="*/ 731227 h 840935"/>
                <a:gd name="connsiteX8" fmla="*/ 423750 w 459447"/>
                <a:gd name="connsiteY8" fmla="*/ 795051 h 84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47" h="840935">
                  <a:moveTo>
                    <a:pt x="423750" y="795051"/>
                  </a:moveTo>
                  <a:lnTo>
                    <a:pt x="284980" y="838674"/>
                  </a:lnTo>
                  <a:cubicBezTo>
                    <a:pt x="258266" y="847059"/>
                    <a:pt x="229507" y="832091"/>
                    <a:pt x="221122" y="805342"/>
                  </a:cubicBezTo>
                  <a:lnTo>
                    <a:pt x="2590" y="110072"/>
                  </a:lnTo>
                  <a:cubicBezTo>
                    <a:pt x="-5795" y="83357"/>
                    <a:pt x="9173" y="54598"/>
                    <a:pt x="35922" y="46213"/>
                  </a:cubicBezTo>
                  <a:lnTo>
                    <a:pt x="174692" y="2590"/>
                  </a:lnTo>
                  <a:cubicBezTo>
                    <a:pt x="201407" y="-5795"/>
                    <a:pt x="230165" y="9173"/>
                    <a:pt x="238551" y="35922"/>
                  </a:cubicBezTo>
                  <a:lnTo>
                    <a:pt x="457048" y="731227"/>
                  </a:lnTo>
                  <a:cubicBezTo>
                    <a:pt x="465468" y="757942"/>
                    <a:pt x="450465" y="786666"/>
                    <a:pt x="423750" y="795051"/>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39" name="Freeform: Shape 41">
              <a:extLst>
                <a:ext uri="{FF2B5EF4-FFF2-40B4-BE49-F238E27FC236}">
                  <a16:creationId xmlns:a16="http://schemas.microsoft.com/office/drawing/2014/main" id="{9810FBDC-B7DE-4829-B156-4D8F1256CA88}"/>
                </a:ext>
              </a:extLst>
            </p:cNvPr>
            <p:cNvSpPr/>
            <p:nvPr/>
          </p:nvSpPr>
          <p:spPr>
            <a:xfrm>
              <a:off x="1471820" y="1927904"/>
              <a:ext cx="1038782" cy="989580"/>
            </a:xfrm>
            <a:custGeom>
              <a:avLst/>
              <a:gdLst>
                <a:gd name="connsiteX0" fmla="*/ 541133 w 1038782"/>
                <a:gd name="connsiteY0" fmla="*/ 221633 h 989580"/>
                <a:gd name="connsiteX1" fmla="*/ 260 w 1038782"/>
                <a:gd name="connsiteY1" fmla="*/ 221633 h 989580"/>
                <a:gd name="connsiteX2" fmla="*/ 260 w 1038782"/>
                <a:gd name="connsiteY2" fmla="*/ 487393 h 989580"/>
                <a:gd name="connsiteX3" fmla="*/ 260 w 1038782"/>
                <a:gd name="connsiteY3" fmla="*/ 502326 h 989580"/>
                <a:gd name="connsiteX4" fmla="*/ 260 w 1038782"/>
                <a:gd name="connsiteY4" fmla="*/ 768086 h 989580"/>
                <a:gd name="connsiteX5" fmla="*/ 541133 w 1038782"/>
                <a:gd name="connsiteY5" fmla="*/ 768086 h 989580"/>
                <a:gd name="connsiteX6" fmla="*/ 1038626 w 1038782"/>
                <a:gd name="connsiteY6" fmla="*/ 989459 h 989580"/>
                <a:gd name="connsiteX7" fmla="*/ 1038626 w 1038782"/>
                <a:gd name="connsiteY7" fmla="*/ 502326 h 989580"/>
                <a:gd name="connsiteX8" fmla="*/ 1038626 w 1038782"/>
                <a:gd name="connsiteY8" fmla="*/ 487393 h 989580"/>
                <a:gd name="connsiteX9" fmla="*/ 1038626 w 1038782"/>
                <a:gd name="connsiteY9" fmla="*/ 260 h 989580"/>
                <a:gd name="connsiteX10" fmla="*/ 541133 w 1038782"/>
                <a:gd name="connsiteY10" fmla="*/ 221633 h 98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8782" h="989580">
                  <a:moveTo>
                    <a:pt x="541133" y="221633"/>
                  </a:moveTo>
                  <a:lnTo>
                    <a:pt x="260" y="221633"/>
                  </a:lnTo>
                  <a:lnTo>
                    <a:pt x="260" y="487393"/>
                  </a:lnTo>
                  <a:lnTo>
                    <a:pt x="260" y="502326"/>
                  </a:lnTo>
                  <a:lnTo>
                    <a:pt x="260" y="768086"/>
                  </a:lnTo>
                  <a:lnTo>
                    <a:pt x="541133" y="768086"/>
                  </a:lnTo>
                  <a:cubicBezTo>
                    <a:pt x="541133" y="768086"/>
                    <a:pt x="851521" y="802319"/>
                    <a:pt x="1038626" y="989459"/>
                  </a:cubicBezTo>
                  <a:lnTo>
                    <a:pt x="1038626" y="502326"/>
                  </a:lnTo>
                  <a:lnTo>
                    <a:pt x="1038626" y="487393"/>
                  </a:lnTo>
                  <a:lnTo>
                    <a:pt x="1038626" y="260"/>
                  </a:lnTo>
                  <a:cubicBezTo>
                    <a:pt x="851486" y="187400"/>
                    <a:pt x="541133" y="221633"/>
                    <a:pt x="541133" y="221633"/>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40" name="Freeform: Shape 42">
              <a:extLst>
                <a:ext uri="{FF2B5EF4-FFF2-40B4-BE49-F238E27FC236}">
                  <a16:creationId xmlns:a16="http://schemas.microsoft.com/office/drawing/2014/main" id="{977B3F1A-7361-4CDC-8D96-D9C7790A42E4}"/>
                </a:ext>
              </a:extLst>
            </p:cNvPr>
            <p:cNvSpPr/>
            <p:nvPr/>
          </p:nvSpPr>
          <p:spPr>
            <a:xfrm>
              <a:off x="2510221" y="1872500"/>
              <a:ext cx="59597" cy="1100458"/>
            </a:xfrm>
            <a:custGeom>
              <a:avLst/>
              <a:gdLst>
                <a:gd name="connsiteX0" fmla="*/ 41562 w 59596"/>
                <a:gd name="connsiteY0" fmla="*/ 1100267 h 1100457"/>
                <a:gd name="connsiteX1" fmla="*/ 18277 w 59596"/>
                <a:gd name="connsiteY1" fmla="*/ 1100267 h 1100457"/>
                <a:gd name="connsiteX2" fmla="*/ 260 w 59596"/>
                <a:gd name="connsiteY2" fmla="*/ 1082250 h 1100457"/>
                <a:gd name="connsiteX3" fmla="*/ 260 w 59596"/>
                <a:gd name="connsiteY3" fmla="*/ 18277 h 1100457"/>
                <a:gd name="connsiteX4" fmla="*/ 18277 w 59596"/>
                <a:gd name="connsiteY4" fmla="*/ 260 h 1100457"/>
                <a:gd name="connsiteX5" fmla="*/ 41562 w 59596"/>
                <a:gd name="connsiteY5" fmla="*/ 260 h 1100457"/>
                <a:gd name="connsiteX6" fmla="*/ 59579 w 59596"/>
                <a:gd name="connsiteY6" fmla="*/ 18277 h 1100457"/>
                <a:gd name="connsiteX7" fmla="*/ 59579 w 59596"/>
                <a:gd name="connsiteY7" fmla="*/ 1082250 h 1100457"/>
                <a:gd name="connsiteX8" fmla="*/ 41562 w 59596"/>
                <a:gd name="connsiteY8" fmla="*/ 1100267 h 110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96" h="1100457">
                  <a:moveTo>
                    <a:pt x="41562" y="1100267"/>
                  </a:moveTo>
                  <a:lnTo>
                    <a:pt x="18277" y="1100267"/>
                  </a:lnTo>
                  <a:cubicBezTo>
                    <a:pt x="8368" y="1100267"/>
                    <a:pt x="260" y="1092159"/>
                    <a:pt x="260" y="1082250"/>
                  </a:cubicBezTo>
                  <a:lnTo>
                    <a:pt x="260" y="18277"/>
                  </a:lnTo>
                  <a:cubicBezTo>
                    <a:pt x="260" y="8368"/>
                    <a:pt x="8368" y="260"/>
                    <a:pt x="18277" y="260"/>
                  </a:cubicBezTo>
                  <a:lnTo>
                    <a:pt x="41562" y="260"/>
                  </a:lnTo>
                  <a:cubicBezTo>
                    <a:pt x="51471" y="260"/>
                    <a:pt x="59579" y="8368"/>
                    <a:pt x="59579" y="18277"/>
                  </a:cubicBezTo>
                  <a:lnTo>
                    <a:pt x="59579" y="1082250"/>
                  </a:lnTo>
                  <a:cubicBezTo>
                    <a:pt x="59579" y="1092159"/>
                    <a:pt x="51471" y="1100267"/>
                    <a:pt x="41562" y="1100267"/>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41" name="Freeform: Shape 43">
              <a:extLst>
                <a:ext uri="{FF2B5EF4-FFF2-40B4-BE49-F238E27FC236}">
                  <a16:creationId xmlns:a16="http://schemas.microsoft.com/office/drawing/2014/main" id="{67BAA5B1-430A-4745-A139-442DA0F46DB5}"/>
                </a:ext>
              </a:extLst>
            </p:cNvPr>
            <p:cNvSpPr/>
            <p:nvPr/>
          </p:nvSpPr>
          <p:spPr>
            <a:xfrm>
              <a:off x="1064519" y="2288498"/>
              <a:ext cx="126123" cy="267492"/>
            </a:xfrm>
            <a:custGeom>
              <a:avLst/>
              <a:gdLst>
                <a:gd name="connsiteX0" fmla="*/ 260 w 126122"/>
                <a:gd name="connsiteY0" fmla="*/ 260 h 267491"/>
                <a:gd name="connsiteX1" fmla="*/ 126071 w 126122"/>
                <a:gd name="connsiteY1" fmla="*/ 260 h 267491"/>
                <a:gd name="connsiteX2" fmla="*/ 126071 w 126122"/>
                <a:gd name="connsiteY2" fmla="*/ 267266 h 267491"/>
                <a:gd name="connsiteX3" fmla="*/ 260 w 126122"/>
                <a:gd name="connsiteY3" fmla="*/ 267266 h 267491"/>
              </a:gdLst>
              <a:ahLst/>
              <a:cxnLst>
                <a:cxn ang="0">
                  <a:pos x="connsiteX0" y="connsiteY0"/>
                </a:cxn>
                <a:cxn ang="0">
                  <a:pos x="connsiteX1" y="connsiteY1"/>
                </a:cxn>
                <a:cxn ang="0">
                  <a:pos x="connsiteX2" y="connsiteY2"/>
                </a:cxn>
                <a:cxn ang="0">
                  <a:pos x="connsiteX3" y="connsiteY3"/>
                </a:cxn>
              </a:cxnLst>
              <a:rect l="l" t="t" r="r" b="b"/>
              <a:pathLst>
                <a:path w="126122" h="267491">
                  <a:moveTo>
                    <a:pt x="260" y="260"/>
                  </a:moveTo>
                  <a:lnTo>
                    <a:pt x="126071" y="260"/>
                  </a:lnTo>
                  <a:lnTo>
                    <a:pt x="126071" y="267266"/>
                  </a:lnTo>
                  <a:lnTo>
                    <a:pt x="260" y="267266"/>
                  </a:ln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42" name="Freeform: Shape 44">
              <a:extLst>
                <a:ext uri="{FF2B5EF4-FFF2-40B4-BE49-F238E27FC236}">
                  <a16:creationId xmlns:a16="http://schemas.microsoft.com/office/drawing/2014/main" id="{DE5CE5B4-1C11-4FCB-9D7B-4F295529D84D}"/>
                </a:ext>
              </a:extLst>
            </p:cNvPr>
            <p:cNvSpPr/>
            <p:nvPr/>
          </p:nvSpPr>
          <p:spPr>
            <a:xfrm>
              <a:off x="1122660" y="2149278"/>
              <a:ext cx="349610" cy="545724"/>
            </a:xfrm>
            <a:custGeom>
              <a:avLst/>
              <a:gdLst>
                <a:gd name="connsiteX0" fmla="*/ 132620 w 349610"/>
                <a:gd name="connsiteY0" fmla="*/ 260 h 545724"/>
                <a:gd name="connsiteX1" fmla="*/ 260 w 349610"/>
                <a:gd name="connsiteY1" fmla="*/ 78463 h 545724"/>
                <a:gd name="connsiteX2" fmla="*/ 260 w 349610"/>
                <a:gd name="connsiteY2" fmla="*/ 269727 h 545724"/>
                <a:gd name="connsiteX3" fmla="*/ 260 w 349610"/>
                <a:gd name="connsiteY3" fmla="*/ 276206 h 545724"/>
                <a:gd name="connsiteX4" fmla="*/ 260 w 349610"/>
                <a:gd name="connsiteY4" fmla="*/ 467469 h 545724"/>
                <a:gd name="connsiteX5" fmla="*/ 132620 w 349610"/>
                <a:gd name="connsiteY5" fmla="*/ 545673 h 545724"/>
                <a:gd name="connsiteX6" fmla="*/ 349420 w 349610"/>
                <a:gd name="connsiteY6" fmla="*/ 545673 h 545724"/>
                <a:gd name="connsiteX7" fmla="*/ 349420 w 349610"/>
                <a:gd name="connsiteY7" fmla="*/ 276206 h 545724"/>
                <a:gd name="connsiteX8" fmla="*/ 349420 w 349610"/>
                <a:gd name="connsiteY8" fmla="*/ 269727 h 545724"/>
                <a:gd name="connsiteX9" fmla="*/ 349420 w 349610"/>
                <a:gd name="connsiteY9" fmla="*/ 260 h 54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0" h="545724">
                  <a:moveTo>
                    <a:pt x="132620" y="260"/>
                  </a:moveTo>
                  <a:lnTo>
                    <a:pt x="260" y="78463"/>
                  </a:lnTo>
                  <a:lnTo>
                    <a:pt x="260" y="269727"/>
                  </a:lnTo>
                  <a:lnTo>
                    <a:pt x="260" y="276206"/>
                  </a:lnTo>
                  <a:lnTo>
                    <a:pt x="260" y="467469"/>
                  </a:lnTo>
                  <a:lnTo>
                    <a:pt x="132620" y="545673"/>
                  </a:lnTo>
                  <a:lnTo>
                    <a:pt x="349420" y="545673"/>
                  </a:lnTo>
                  <a:lnTo>
                    <a:pt x="349420" y="276206"/>
                  </a:lnTo>
                  <a:lnTo>
                    <a:pt x="349420" y="269727"/>
                  </a:lnTo>
                  <a:lnTo>
                    <a:pt x="349420" y="260"/>
                  </a:ln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grpSp>
      <p:sp>
        <p:nvSpPr>
          <p:cNvPr id="2" name="Text Placeholder 1"/>
          <p:cNvSpPr>
            <a:spLocks noGrp="1"/>
          </p:cNvSpPr>
          <p:nvPr>
            <p:ph type="body" sz="quarter" idx="10"/>
          </p:nvPr>
        </p:nvSpPr>
        <p:spPr>
          <a:xfrm>
            <a:off x="1187624" y="302632"/>
            <a:ext cx="7956376" cy="576064"/>
          </a:xfrm>
        </p:spPr>
        <p:txBody>
          <a:bodyPr/>
          <a:lstStyle/>
          <a:p>
            <a:pPr latinLnBrk="0"/>
            <a:r>
              <a:rPr lang="en-US" altLang="ko-KR" b="1" dirty="0">
                <a:solidFill>
                  <a:srgbClr val="32AEB8"/>
                </a:solidFill>
              </a:rPr>
              <a:t>01. </a:t>
            </a:r>
            <a:r>
              <a:rPr lang="en-US" altLang="ko-KR" b="1" dirty="0" err="1">
                <a:solidFill>
                  <a:srgbClr val="32AEB8"/>
                </a:solidFill>
              </a:rPr>
              <a:t>Pendahuluan</a:t>
            </a:r>
            <a:endParaRPr lang="ko-KR" altLang="en-US" b="1" dirty="0">
              <a:solidFill>
                <a:srgbClr val="32AEB8"/>
              </a:solidFill>
            </a:endParaRPr>
          </a:p>
        </p:txBody>
      </p:sp>
      <p:grpSp>
        <p:nvGrpSpPr>
          <p:cNvPr id="29" name="Group 28">
            <a:extLst>
              <a:ext uri="{FF2B5EF4-FFF2-40B4-BE49-F238E27FC236}">
                <a16:creationId xmlns:a16="http://schemas.microsoft.com/office/drawing/2014/main" id="{84AB299D-12B9-46D3-A5FF-DA39C6242B4B}"/>
              </a:ext>
            </a:extLst>
          </p:cNvPr>
          <p:cNvGrpSpPr/>
          <p:nvPr/>
        </p:nvGrpSpPr>
        <p:grpSpPr>
          <a:xfrm>
            <a:off x="142133" y="1528796"/>
            <a:ext cx="2775264" cy="3626866"/>
            <a:chOff x="1126074" y="2670966"/>
            <a:chExt cx="2734161" cy="3573152"/>
          </a:xfrm>
        </p:grpSpPr>
        <p:sp>
          <p:nvSpPr>
            <p:cNvPr id="30" name="Freeform 15">
              <a:extLst>
                <a:ext uri="{FF2B5EF4-FFF2-40B4-BE49-F238E27FC236}">
                  <a16:creationId xmlns:a16="http://schemas.microsoft.com/office/drawing/2014/main" id="{CA7407F4-C03D-4AF6-A332-92AC9B19029B}"/>
                </a:ext>
              </a:extLst>
            </p:cNvPr>
            <p:cNvSpPr/>
            <p:nvPr/>
          </p:nvSpPr>
          <p:spPr>
            <a:xfrm rot="1258431">
              <a:off x="3177475" y="3781009"/>
              <a:ext cx="682760" cy="881775"/>
            </a:xfrm>
            <a:custGeom>
              <a:avLst/>
              <a:gdLst>
                <a:gd name="connsiteX0" fmla="*/ 237850 w 650123"/>
                <a:gd name="connsiteY0" fmla="*/ 850974 h 866830"/>
                <a:gd name="connsiteX1" fmla="*/ 0 w 650123"/>
                <a:gd name="connsiteY1" fmla="*/ 63427 h 866830"/>
                <a:gd name="connsiteX2" fmla="*/ 153281 w 650123"/>
                <a:gd name="connsiteY2" fmla="*/ 184994 h 866830"/>
                <a:gd name="connsiteX3" fmla="*/ 216708 w 650123"/>
                <a:gd name="connsiteY3" fmla="*/ 5286 h 866830"/>
                <a:gd name="connsiteX4" fmla="*/ 317133 w 650123"/>
                <a:gd name="connsiteY4" fmla="*/ 184994 h 866830"/>
                <a:gd name="connsiteX5" fmla="*/ 359418 w 650123"/>
                <a:gd name="connsiteY5" fmla="*/ 0 h 866830"/>
                <a:gd name="connsiteX6" fmla="*/ 475700 w 650123"/>
                <a:gd name="connsiteY6" fmla="*/ 126853 h 866830"/>
                <a:gd name="connsiteX7" fmla="*/ 539126 w 650123"/>
                <a:gd name="connsiteY7" fmla="*/ 36999 h 866830"/>
                <a:gd name="connsiteX8" fmla="*/ 650123 w 650123"/>
                <a:gd name="connsiteY8" fmla="*/ 866830 h 866830"/>
                <a:gd name="connsiteX9" fmla="*/ 237850 w 650123"/>
                <a:gd name="connsiteY9" fmla="*/ 850974 h 866830"/>
                <a:gd name="connsiteX0" fmla="*/ 197028 w 609301"/>
                <a:gd name="connsiteY0" fmla="*/ 850974 h 866830"/>
                <a:gd name="connsiteX1" fmla="*/ 0 w 609301"/>
                <a:gd name="connsiteY1" fmla="*/ 60706 h 866830"/>
                <a:gd name="connsiteX2" fmla="*/ 112459 w 609301"/>
                <a:gd name="connsiteY2" fmla="*/ 184994 h 866830"/>
                <a:gd name="connsiteX3" fmla="*/ 175886 w 609301"/>
                <a:gd name="connsiteY3" fmla="*/ 5286 h 866830"/>
                <a:gd name="connsiteX4" fmla="*/ 276311 w 609301"/>
                <a:gd name="connsiteY4" fmla="*/ 184994 h 866830"/>
                <a:gd name="connsiteX5" fmla="*/ 318596 w 609301"/>
                <a:gd name="connsiteY5" fmla="*/ 0 h 866830"/>
                <a:gd name="connsiteX6" fmla="*/ 434878 w 609301"/>
                <a:gd name="connsiteY6" fmla="*/ 126853 h 866830"/>
                <a:gd name="connsiteX7" fmla="*/ 498304 w 609301"/>
                <a:gd name="connsiteY7" fmla="*/ 36999 h 866830"/>
                <a:gd name="connsiteX8" fmla="*/ 609301 w 609301"/>
                <a:gd name="connsiteY8" fmla="*/ 866830 h 866830"/>
                <a:gd name="connsiteX9" fmla="*/ 197028 w 609301"/>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9189 w 621462"/>
                <a:gd name="connsiteY0" fmla="*/ 850974 h 866830"/>
                <a:gd name="connsiteX1" fmla="*/ 12161 w 621462"/>
                <a:gd name="connsiteY1" fmla="*/ 60706 h 866830"/>
                <a:gd name="connsiteX2" fmla="*/ 124620 w 621462"/>
                <a:gd name="connsiteY2" fmla="*/ 184994 h 866830"/>
                <a:gd name="connsiteX3" fmla="*/ 188047 w 621462"/>
                <a:gd name="connsiteY3" fmla="*/ 5286 h 866830"/>
                <a:gd name="connsiteX4" fmla="*/ 288472 w 621462"/>
                <a:gd name="connsiteY4" fmla="*/ 184994 h 866830"/>
                <a:gd name="connsiteX5" fmla="*/ 330757 w 621462"/>
                <a:gd name="connsiteY5" fmla="*/ 0 h 866830"/>
                <a:gd name="connsiteX6" fmla="*/ 447039 w 621462"/>
                <a:gd name="connsiteY6" fmla="*/ 126853 h 866830"/>
                <a:gd name="connsiteX7" fmla="*/ 510465 w 621462"/>
                <a:gd name="connsiteY7" fmla="*/ 36999 h 866830"/>
                <a:gd name="connsiteX8" fmla="*/ 621462 w 621462"/>
                <a:gd name="connsiteY8" fmla="*/ 866830 h 866830"/>
                <a:gd name="connsiteX9" fmla="*/ 209189 w 621462"/>
                <a:gd name="connsiteY9" fmla="*/ 850974 h 866830"/>
                <a:gd name="connsiteX0" fmla="*/ 160744 w 624724"/>
                <a:gd name="connsiteY0" fmla="*/ 812874 h 866830"/>
                <a:gd name="connsiteX1" fmla="*/ 15423 w 624724"/>
                <a:gd name="connsiteY1" fmla="*/ 60706 h 866830"/>
                <a:gd name="connsiteX2" fmla="*/ 127882 w 624724"/>
                <a:gd name="connsiteY2" fmla="*/ 184994 h 866830"/>
                <a:gd name="connsiteX3" fmla="*/ 191309 w 624724"/>
                <a:gd name="connsiteY3" fmla="*/ 5286 h 866830"/>
                <a:gd name="connsiteX4" fmla="*/ 291734 w 624724"/>
                <a:gd name="connsiteY4" fmla="*/ 184994 h 866830"/>
                <a:gd name="connsiteX5" fmla="*/ 334019 w 624724"/>
                <a:gd name="connsiteY5" fmla="*/ 0 h 866830"/>
                <a:gd name="connsiteX6" fmla="*/ 450301 w 624724"/>
                <a:gd name="connsiteY6" fmla="*/ 126853 h 866830"/>
                <a:gd name="connsiteX7" fmla="*/ 513727 w 624724"/>
                <a:gd name="connsiteY7" fmla="*/ 36999 h 866830"/>
                <a:gd name="connsiteX8" fmla="*/ 624724 w 624724"/>
                <a:gd name="connsiteY8" fmla="*/ 866830 h 866830"/>
                <a:gd name="connsiteX9" fmla="*/ 160744 w 624724"/>
                <a:gd name="connsiteY9" fmla="*/ 812874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9190 w 621463"/>
                <a:gd name="connsiteY0" fmla="*/ 864582 h 866830"/>
                <a:gd name="connsiteX1" fmla="*/ 12162 w 621463"/>
                <a:gd name="connsiteY1" fmla="*/ 60706 h 866830"/>
                <a:gd name="connsiteX2" fmla="*/ 124621 w 621463"/>
                <a:gd name="connsiteY2" fmla="*/ 184994 h 866830"/>
                <a:gd name="connsiteX3" fmla="*/ 188048 w 621463"/>
                <a:gd name="connsiteY3" fmla="*/ 5286 h 866830"/>
                <a:gd name="connsiteX4" fmla="*/ 288473 w 621463"/>
                <a:gd name="connsiteY4" fmla="*/ 184994 h 866830"/>
                <a:gd name="connsiteX5" fmla="*/ 330758 w 621463"/>
                <a:gd name="connsiteY5" fmla="*/ 0 h 866830"/>
                <a:gd name="connsiteX6" fmla="*/ 447040 w 621463"/>
                <a:gd name="connsiteY6" fmla="*/ 126853 h 866830"/>
                <a:gd name="connsiteX7" fmla="*/ 510466 w 621463"/>
                <a:gd name="connsiteY7" fmla="*/ 36999 h 866830"/>
                <a:gd name="connsiteX8" fmla="*/ 621463 w 621463"/>
                <a:gd name="connsiteY8" fmla="*/ 866830 h 866830"/>
                <a:gd name="connsiteX9" fmla="*/ 209190 w 621463"/>
                <a:gd name="connsiteY9" fmla="*/ 864582 h 866830"/>
                <a:gd name="connsiteX0" fmla="*/ 209190 w 586084"/>
                <a:gd name="connsiteY0" fmla="*/ 864582 h 869551"/>
                <a:gd name="connsiteX1" fmla="*/ 12162 w 586084"/>
                <a:gd name="connsiteY1" fmla="*/ 60706 h 869551"/>
                <a:gd name="connsiteX2" fmla="*/ 124621 w 586084"/>
                <a:gd name="connsiteY2" fmla="*/ 184994 h 869551"/>
                <a:gd name="connsiteX3" fmla="*/ 188048 w 586084"/>
                <a:gd name="connsiteY3" fmla="*/ 5286 h 869551"/>
                <a:gd name="connsiteX4" fmla="*/ 288473 w 586084"/>
                <a:gd name="connsiteY4" fmla="*/ 184994 h 869551"/>
                <a:gd name="connsiteX5" fmla="*/ 330758 w 586084"/>
                <a:gd name="connsiteY5" fmla="*/ 0 h 869551"/>
                <a:gd name="connsiteX6" fmla="*/ 447040 w 586084"/>
                <a:gd name="connsiteY6" fmla="*/ 126853 h 869551"/>
                <a:gd name="connsiteX7" fmla="*/ 510466 w 586084"/>
                <a:gd name="connsiteY7" fmla="*/ 36999 h 869551"/>
                <a:gd name="connsiteX8" fmla="*/ 586084 w 586084"/>
                <a:gd name="connsiteY8" fmla="*/ 869551 h 869551"/>
                <a:gd name="connsiteX9" fmla="*/ 209190 w 586084"/>
                <a:gd name="connsiteY9" fmla="*/ 864582 h 869551"/>
                <a:gd name="connsiteX0" fmla="*/ 209190 w 602413"/>
                <a:gd name="connsiteY0" fmla="*/ 864582 h 864582"/>
                <a:gd name="connsiteX1" fmla="*/ 12162 w 602413"/>
                <a:gd name="connsiteY1" fmla="*/ 60706 h 864582"/>
                <a:gd name="connsiteX2" fmla="*/ 124621 w 602413"/>
                <a:gd name="connsiteY2" fmla="*/ 184994 h 864582"/>
                <a:gd name="connsiteX3" fmla="*/ 188048 w 602413"/>
                <a:gd name="connsiteY3" fmla="*/ 5286 h 864582"/>
                <a:gd name="connsiteX4" fmla="*/ 288473 w 602413"/>
                <a:gd name="connsiteY4" fmla="*/ 184994 h 864582"/>
                <a:gd name="connsiteX5" fmla="*/ 330758 w 602413"/>
                <a:gd name="connsiteY5" fmla="*/ 0 h 864582"/>
                <a:gd name="connsiteX6" fmla="*/ 447040 w 602413"/>
                <a:gd name="connsiteY6" fmla="*/ 126853 h 864582"/>
                <a:gd name="connsiteX7" fmla="*/ 510466 w 602413"/>
                <a:gd name="connsiteY7" fmla="*/ 36999 h 864582"/>
                <a:gd name="connsiteX8" fmla="*/ 602413 w 602413"/>
                <a:gd name="connsiteY8" fmla="*/ 864109 h 864582"/>
                <a:gd name="connsiteX9" fmla="*/ 209190 w 602413"/>
                <a:gd name="connsiteY9"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9592"/>
                <a:gd name="connsiteY0" fmla="*/ 864582 h 864582"/>
                <a:gd name="connsiteX1" fmla="*/ 12162 w 619592"/>
                <a:gd name="connsiteY1" fmla="*/ 60706 h 864582"/>
                <a:gd name="connsiteX2" fmla="*/ 124621 w 619592"/>
                <a:gd name="connsiteY2" fmla="*/ 184994 h 864582"/>
                <a:gd name="connsiteX3" fmla="*/ 188048 w 619592"/>
                <a:gd name="connsiteY3" fmla="*/ 5286 h 864582"/>
                <a:gd name="connsiteX4" fmla="*/ 288473 w 619592"/>
                <a:gd name="connsiteY4" fmla="*/ 184994 h 864582"/>
                <a:gd name="connsiteX5" fmla="*/ 330758 w 619592"/>
                <a:gd name="connsiteY5" fmla="*/ 0 h 864582"/>
                <a:gd name="connsiteX6" fmla="*/ 447040 w 619592"/>
                <a:gd name="connsiteY6" fmla="*/ 126853 h 864582"/>
                <a:gd name="connsiteX7" fmla="*/ 510466 w 619592"/>
                <a:gd name="connsiteY7" fmla="*/ 36999 h 864582"/>
                <a:gd name="connsiteX8" fmla="*/ 618742 w 619592"/>
                <a:gd name="connsiteY8" fmla="*/ 578595 h 864582"/>
                <a:gd name="connsiteX9" fmla="*/ 602413 w 619592"/>
                <a:gd name="connsiteY9" fmla="*/ 864109 h 864582"/>
                <a:gd name="connsiteX10" fmla="*/ 209190 w 619592"/>
                <a:gd name="connsiteY10" fmla="*/ 864582 h 864582"/>
                <a:gd name="connsiteX0" fmla="*/ 209190 w 620629"/>
                <a:gd name="connsiteY0" fmla="*/ 864582 h 864582"/>
                <a:gd name="connsiteX1" fmla="*/ 12162 w 620629"/>
                <a:gd name="connsiteY1" fmla="*/ 60706 h 864582"/>
                <a:gd name="connsiteX2" fmla="*/ 124621 w 620629"/>
                <a:gd name="connsiteY2" fmla="*/ 184994 h 864582"/>
                <a:gd name="connsiteX3" fmla="*/ 188048 w 620629"/>
                <a:gd name="connsiteY3" fmla="*/ 5286 h 864582"/>
                <a:gd name="connsiteX4" fmla="*/ 288473 w 620629"/>
                <a:gd name="connsiteY4" fmla="*/ 184994 h 864582"/>
                <a:gd name="connsiteX5" fmla="*/ 330758 w 620629"/>
                <a:gd name="connsiteY5" fmla="*/ 0 h 864582"/>
                <a:gd name="connsiteX6" fmla="*/ 447040 w 620629"/>
                <a:gd name="connsiteY6" fmla="*/ 126853 h 864582"/>
                <a:gd name="connsiteX7" fmla="*/ 510466 w 620629"/>
                <a:gd name="connsiteY7" fmla="*/ 36999 h 864582"/>
                <a:gd name="connsiteX8" fmla="*/ 618742 w 620629"/>
                <a:gd name="connsiteY8" fmla="*/ 578595 h 864582"/>
                <a:gd name="connsiteX9" fmla="*/ 602413 w 620629"/>
                <a:gd name="connsiteY9" fmla="*/ 864109 h 864582"/>
                <a:gd name="connsiteX10" fmla="*/ 209190 w 620629"/>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47040 w 618745"/>
                <a:gd name="connsiteY6" fmla="*/ 126853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82"/>
                <a:gd name="connsiteY0" fmla="*/ 864582 h 864582"/>
                <a:gd name="connsiteX1" fmla="*/ 12162 w 618782"/>
                <a:gd name="connsiteY1" fmla="*/ 60706 h 864582"/>
                <a:gd name="connsiteX2" fmla="*/ 124621 w 618782"/>
                <a:gd name="connsiteY2" fmla="*/ 184994 h 864582"/>
                <a:gd name="connsiteX3" fmla="*/ 188048 w 618782"/>
                <a:gd name="connsiteY3" fmla="*/ 5286 h 864582"/>
                <a:gd name="connsiteX4" fmla="*/ 288473 w 618782"/>
                <a:gd name="connsiteY4" fmla="*/ 184994 h 864582"/>
                <a:gd name="connsiteX5" fmla="*/ 330758 w 618782"/>
                <a:gd name="connsiteY5" fmla="*/ 0 h 864582"/>
                <a:gd name="connsiteX6" fmla="*/ 430711 w 618782"/>
                <a:gd name="connsiteY6" fmla="*/ 121410 h 864582"/>
                <a:gd name="connsiteX7" fmla="*/ 510466 w 618782"/>
                <a:gd name="connsiteY7" fmla="*/ 36999 h 864582"/>
                <a:gd name="connsiteX8" fmla="*/ 618742 w 618782"/>
                <a:gd name="connsiteY8" fmla="*/ 578595 h 864582"/>
                <a:gd name="connsiteX9" fmla="*/ 602413 w 618782"/>
                <a:gd name="connsiteY9" fmla="*/ 864109 h 864582"/>
                <a:gd name="connsiteX10" fmla="*/ 209190 w 618782"/>
                <a:gd name="connsiteY10" fmla="*/ 864582 h 864582"/>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12601 w 622193"/>
                <a:gd name="connsiteY0" fmla="*/ 864666 h 864666"/>
                <a:gd name="connsiteX1" fmla="*/ 15573 w 622193"/>
                <a:gd name="connsiteY1" fmla="*/ 60790 h 864666"/>
                <a:gd name="connsiteX2" fmla="*/ 128032 w 622193"/>
                <a:gd name="connsiteY2" fmla="*/ 185078 h 864666"/>
                <a:gd name="connsiteX3" fmla="*/ 191459 w 622193"/>
                <a:gd name="connsiteY3" fmla="*/ 5370 h 864666"/>
                <a:gd name="connsiteX4" fmla="*/ 278277 w 622193"/>
                <a:gd name="connsiteY4" fmla="*/ 144257 h 864666"/>
                <a:gd name="connsiteX5" fmla="*/ 334169 w 622193"/>
                <a:gd name="connsiteY5" fmla="*/ 84 h 864666"/>
                <a:gd name="connsiteX6" fmla="*/ 434122 w 622193"/>
                <a:gd name="connsiteY6" fmla="*/ 121494 h 864666"/>
                <a:gd name="connsiteX7" fmla="*/ 513877 w 622193"/>
                <a:gd name="connsiteY7" fmla="*/ 37083 h 864666"/>
                <a:gd name="connsiteX8" fmla="*/ 622153 w 622193"/>
                <a:gd name="connsiteY8" fmla="*/ 578679 h 864666"/>
                <a:gd name="connsiteX9" fmla="*/ 605824 w 622193"/>
                <a:gd name="connsiteY9" fmla="*/ 864193 h 864666"/>
                <a:gd name="connsiteX10" fmla="*/ 212601 w 622193"/>
                <a:gd name="connsiteY10" fmla="*/ 864666 h 864666"/>
                <a:gd name="connsiteX0" fmla="*/ 198912 w 608504"/>
                <a:gd name="connsiteY0" fmla="*/ 864666 h 864666"/>
                <a:gd name="connsiteX1" fmla="*/ 28798 w 608504"/>
                <a:gd name="connsiteY1" fmla="*/ 510643 h 864666"/>
                <a:gd name="connsiteX2" fmla="*/ 1884 w 608504"/>
                <a:gd name="connsiteY2" fmla="*/ 60790 h 864666"/>
                <a:gd name="connsiteX3" fmla="*/ 114343 w 608504"/>
                <a:gd name="connsiteY3" fmla="*/ 185078 h 864666"/>
                <a:gd name="connsiteX4" fmla="*/ 177770 w 608504"/>
                <a:gd name="connsiteY4" fmla="*/ 5370 h 864666"/>
                <a:gd name="connsiteX5" fmla="*/ 264588 w 608504"/>
                <a:gd name="connsiteY5" fmla="*/ 144257 h 864666"/>
                <a:gd name="connsiteX6" fmla="*/ 320480 w 608504"/>
                <a:gd name="connsiteY6" fmla="*/ 84 h 864666"/>
                <a:gd name="connsiteX7" fmla="*/ 420433 w 608504"/>
                <a:gd name="connsiteY7" fmla="*/ 121494 h 864666"/>
                <a:gd name="connsiteX8" fmla="*/ 500188 w 608504"/>
                <a:gd name="connsiteY8" fmla="*/ 37083 h 864666"/>
                <a:gd name="connsiteX9" fmla="*/ 608464 w 608504"/>
                <a:gd name="connsiteY9" fmla="*/ 578679 h 864666"/>
                <a:gd name="connsiteX10" fmla="*/ 592135 w 608504"/>
                <a:gd name="connsiteY10" fmla="*/ 864193 h 864666"/>
                <a:gd name="connsiteX11" fmla="*/ 198912 w 608504"/>
                <a:gd name="connsiteY11" fmla="*/ 864666 h 864666"/>
                <a:gd name="connsiteX0" fmla="*/ 201622 w 611214"/>
                <a:gd name="connsiteY0" fmla="*/ 864666 h 864666"/>
                <a:gd name="connsiteX1" fmla="*/ 31508 w 611214"/>
                <a:gd name="connsiteY1" fmla="*/ 510643 h 864666"/>
                <a:gd name="connsiteX2" fmla="*/ 4594 w 611214"/>
                <a:gd name="connsiteY2" fmla="*/ 60790 h 864666"/>
                <a:gd name="connsiteX3" fmla="*/ 117053 w 611214"/>
                <a:gd name="connsiteY3" fmla="*/ 185078 h 864666"/>
                <a:gd name="connsiteX4" fmla="*/ 180480 w 611214"/>
                <a:gd name="connsiteY4" fmla="*/ 5370 h 864666"/>
                <a:gd name="connsiteX5" fmla="*/ 267298 w 611214"/>
                <a:gd name="connsiteY5" fmla="*/ 144257 h 864666"/>
                <a:gd name="connsiteX6" fmla="*/ 323190 w 611214"/>
                <a:gd name="connsiteY6" fmla="*/ 84 h 864666"/>
                <a:gd name="connsiteX7" fmla="*/ 423143 w 611214"/>
                <a:gd name="connsiteY7" fmla="*/ 121494 h 864666"/>
                <a:gd name="connsiteX8" fmla="*/ 502898 w 611214"/>
                <a:gd name="connsiteY8" fmla="*/ 37083 h 864666"/>
                <a:gd name="connsiteX9" fmla="*/ 611174 w 611214"/>
                <a:gd name="connsiteY9" fmla="*/ 578679 h 864666"/>
                <a:gd name="connsiteX10" fmla="*/ 594845 w 611214"/>
                <a:gd name="connsiteY10" fmla="*/ 864193 h 864666"/>
                <a:gd name="connsiteX11" fmla="*/ 201622 w 611214"/>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6998 w 641159"/>
                <a:gd name="connsiteY3" fmla="*/ 185078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4276 w 641159"/>
                <a:gd name="connsiteY3" fmla="*/ 138814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197525 w 641159"/>
                <a:gd name="connsiteY1" fmla="*/ 793672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57487 w 667079"/>
                <a:gd name="connsiteY0" fmla="*/ 864666 h 864666"/>
                <a:gd name="connsiteX1" fmla="*/ 228888 w 667079"/>
                <a:gd name="connsiteY1" fmla="*/ 801837 h 864666"/>
                <a:gd name="connsiteX2" fmla="*/ 125473 w 667079"/>
                <a:gd name="connsiteY2" fmla="*/ 807279 h 864666"/>
                <a:gd name="connsiteX3" fmla="*/ 288 w 667079"/>
                <a:gd name="connsiteY3" fmla="*/ 595007 h 864666"/>
                <a:gd name="connsiteX4" fmla="*/ 87373 w 667079"/>
                <a:gd name="connsiteY4" fmla="*/ 510643 h 864666"/>
                <a:gd name="connsiteX5" fmla="*/ 60459 w 667079"/>
                <a:gd name="connsiteY5" fmla="*/ 60790 h 864666"/>
                <a:gd name="connsiteX6" fmla="*/ 181082 w 667079"/>
                <a:gd name="connsiteY6" fmla="*/ 130650 h 864666"/>
                <a:gd name="connsiteX7" fmla="*/ 236345 w 667079"/>
                <a:gd name="connsiteY7" fmla="*/ 5370 h 864666"/>
                <a:gd name="connsiteX8" fmla="*/ 323163 w 667079"/>
                <a:gd name="connsiteY8" fmla="*/ 117043 h 864666"/>
                <a:gd name="connsiteX9" fmla="*/ 379055 w 667079"/>
                <a:gd name="connsiteY9" fmla="*/ 84 h 864666"/>
                <a:gd name="connsiteX10" fmla="*/ 479008 w 667079"/>
                <a:gd name="connsiteY10" fmla="*/ 121494 h 864666"/>
                <a:gd name="connsiteX11" fmla="*/ 558763 w 667079"/>
                <a:gd name="connsiteY11" fmla="*/ 37083 h 864666"/>
                <a:gd name="connsiteX12" fmla="*/ 667039 w 667079"/>
                <a:gd name="connsiteY12" fmla="*/ 578679 h 864666"/>
                <a:gd name="connsiteX13" fmla="*/ 650710 w 667079"/>
                <a:gd name="connsiteY13" fmla="*/ 864193 h 864666"/>
                <a:gd name="connsiteX14" fmla="*/ 257487 w 667079"/>
                <a:gd name="connsiteY14" fmla="*/ 864666 h 864666"/>
                <a:gd name="connsiteX0" fmla="*/ 260201 w 669793"/>
                <a:gd name="connsiteY0" fmla="*/ 864666 h 864666"/>
                <a:gd name="connsiteX1" fmla="*/ 231602 w 669793"/>
                <a:gd name="connsiteY1" fmla="*/ 801837 h 864666"/>
                <a:gd name="connsiteX2" fmla="*/ 128187 w 669793"/>
                <a:gd name="connsiteY2" fmla="*/ 807279 h 864666"/>
                <a:gd name="connsiteX3" fmla="*/ 281 w 669793"/>
                <a:gd name="connsiteY3" fmla="*/ 526971 h 864666"/>
                <a:gd name="connsiteX4" fmla="*/ 90087 w 669793"/>
                <a:gd name="connsiteY4" fmla="*/ 510643 h 864666"/>
                <a:gd name="connsiteX5" fmla="*/ 63173 w 669793"/>
                <a:gd name="connsiteY5" fmla="*/ 60790 h 864666"/>
                <a:gd name="connsiteX6" fmla="*/ 183796 w 669793"/>
                <a:gd name="connsiteY6" fmla="*/ 130650 h 864666"/>
                <a:gd name="connsiteX7" fmla="*/ 239059 w 669793"/>
                <a:gd name="connsiteY7" fmla="*/ 5370 h 864666"/>
                <a:gd name="connsiteX8" fmla="*/ 325877 w 669793"/>
                <a:gd name="connsiteY8" fmla="*/ 117043 h 864666"/>
                <a:gd name="connsiteX9" fmla="*/ 381769 w 669793"/>
                <a:gd name="connsiteY9" fmla="*/ 84 h 864666"/>
                <a:gd name="connsiteX10" fmla="*/ 481722 w 669793"/>
                <a:gd name="connsiteY10" fmla="*/ 121494 h 864666"/>
                <a:gd name="connsiteX11" fmla="*/ 561477 w 669793"/>
                <a:gd name="connsiteY11" fmla="*/ 37083 h 864666"/>
                <a:gd name="connsiteX12" fmla="*/ 669753 w 669793"/>
                <a:gd name="connsiteY12" fmla="*/ 578679 h 864666"/>
                <a:gd name="connsiteX13" fmla="*/ 653424 w 669793"/>
                <a:gd name="connsiteY13" fmla="*/ 864193 h 864666"/>
                <a:gd name="connsiteX14" fmla="*/ 260201 w 669793"/>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9512" h="864666">
                  <a:moveTo>
                    <a:pt x="259920" y="864666"/>
                  </a:moveTo>
                  <a:cubicBezTo>
                    <a:pt x="237695" y="826606"/>
                    <a:pt x="245159" y="825008"/>
                    <a:pt x="231321" y="801837"/>
                  </a:cubicBezTo>
                  <a:cubicBezTo>
                    <a:pt x="184826" y="794994"/>
                    <a:pt x="202292" y="803651"/>
                    <a:pt x="127906" y="807279"/>
                  </a:cubicBezTo>
                  <a:cubicBezTo>
                    <a:pt x="107042" y="780972"/>
                    <a:pt x="6350" y="576410"/>
                    <a:pt x="0" y="526971"/>
                  </a:cubicBezTo>
                  <a:cubicBezTo>
                    <a:pt x="58964" y="502024"/>
                    <a:pt x="28977" y="523479"/>
                    <a:pt x="89806" y="510643"/>
                  </a:cubicBezTo>
                  <a:cubicBezTo>
                    <a:pt x="46082" y="333121"/>
                    <a:pt x="-8516" y="81486"/>
                    <a:pt x="62892" y="60790"/>
                  </a:cubicBezTo>
                  <a:cubicBezTo>
                    <a:pt x="138478" y="39627"/>
                    <a:pt x="162358" y="62006"/>
                    <a:pt x="183515" y="130650"/>
                  </a:cubicBezTo>
                  <a:cubicBezTo>
                    <a:pt x="185607" y="62583"/>
                    <a:pt x="163207" y="19009"/>
                    <a:pt x="238778" y="5370"/>
                  </a:cubicBezTo>
                  <a:cubicBezTo>
                    <a:pt x="335937" y="-2341"/>
                    <a:pt x="301811" y="117924"/>
                    <a:pt x="325596" y="117043"/>
                  </a:cubicBezTo>
                  <a:cubicBezTo>
                    <a:pt x="328806" y="55378"/>
                    <a:pt x="299358" y="7320"/>
                    <a:pt x="381488" y="84"/>
                  </a:cubicBezTo>
                  <a:cubicBezTo>
                    <a:pt x="488285" y="-2989"/>
                    <a:pt x="459008" y="78303"/>
                    <a:pt x="481441" y="121494"/>
                  </a:cubicBezTo>
                  <a:cubicBezTo>
                    <a:pt x="497140" y="80657"/>
                    <a:pt x="482904" y="31655"/>
                    <a:pt x="561196" y="37083"/>
                  </a:cubicBezTo>
                  <a:cubicBezTo>
                    <a:pt x="672580" y="39816"/>
                    <a:pt x="669666" y="488862"/>
                    <a:pt x="669472" y="578679"/>
                  </a:cubicBezTo>
                  <a:cubicBezTo>
                    <a:pt x="666751" y="690178"/>
                    <a:pt x="672193" y="766300"/>
                    <a:pt x="653143" y="864193"/>
                  </a:cubicBezTo>
                  <a:cubicBezTo>
                    <a:pt x="514812" y="859815"/>
                    <a:pt x="460845" y="856509"/>
                    <a:pt x="259920" y="864666"/>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31" name="Freeform 18">
              <a:extLst>
                <a:ext uri="{FF2B5EF4-FFF2-40B4-BE49-F238E27FC236}">
                  <a16:creationId xmlns:a16="http://schemas.microsoft.com/office/drawing/2014/main" id="{36C19356-2709-4D4D-B922-7AA6298EEBA4}"/>
                </a:ext>
              </a:extLst>
            </p:cNvPr>
            <p:cNvSpPr>
              <a:spLocks/>
            </p:cNvSpPr>
            <p:nvPr/>
          </p:nvSpPr>
          <p:spPr bwMode="auto">
            <a:xfrm rot="20940928" flipH="1">
              <a:off x="1126074" y="2670966"/>
              <a:ext cx="1656184" cy="1909514"/>
            </a:xfrm>
            <a:custGeom>
              <a:avLst/>
              <a:gdLst>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699234 w 1656184"/>
                <a:gd name="connsiteY94" fmla="*/ 1702328 h 1909514"/>
                <a:gd name="connsiteX95" fmla="*/ 697686 w 1656184"/>
                <a:gd name="connsiteY95" fmla="*/ 1708838 h 1909514"/>
                <a:gd name="connsiteX96" fmla="*/ 1413007 w 1656184"/>
                <a:gd name="connsiteY96" fmla="*/ 1487444 h 1909514"/>
                <a:gd name="connsiteX97" fmla="*/ 1412429 w 1656184"/>
                <a:gd name="connsiteY97" fmla="*/ 1485195 h 1909514"/>
                <a:gd name="connsiteX98" fmla="*/ 1405111 w 1656184"/>
                <a:gd name="connsiteY98" fmla="*/ 1455538 h 1909514"/>
                <a:gd name="connsiteX99" fmla="*/ 1398918 w 1656184"/>
                <a:gd name="connsiteY99" fmla="*/ 1425881 h 1909514"/>
                <a:gd name="connsiteX100" fmla="*/ 1394978 w 1656184"/>
                <a:gd name="connsiteY100" fmla="*/ 1398549 h 1909514"/>
                <a:gd name="connsiteX101" fmla="*/ 1392163 w 1656184"/>
                <a:gd name="connsiteY101" fmla="*/ 1372381 h 1909514"/>
                <a:gd name="connsiteX102" fmla="*/ 1391037 w 1656184"/>
                <a:gd name="connsiteY102" fmla="*/ 1350865 h 1909514"/>
                <a:gd name="connsiteX103" fmla="*/ 1392163 w 1656184"/>
                <a:gd name="connsiteY103" fmla="*/ 1332837 h 1909514"/>
                <a:gd name="connsiteX104" fmla="*/ 1401171 w 1656184"/>
                <a:gd name="connsiteY104" fmla="*/ 1295039 h 1909514"/>
                <a:gd name="connsiteX105" fmla="*/ 1412429 w 1656184"/>
                <a:gd name="connsiteY105" fmla="*/ 1260148 h 1909514"/>
                <a:gd name="connsiteX106" fmla="*/ 1426503 w 1656184"/>
                <a:gd name="connsiteY106" fmla="*/ 1227001 h 1909514"/>
                <a:gd name="connsiteX107" fmla="*/ 1443954 w 1656184"/>
                <a:gd name="connsiteY107" fmla="*/ 1197926 h 1909514"/>
                <a:gd name="connsiteX108" fmla="*/ 1469849 w 1656184"/>
                <a:gd name="connsiteY108" fmla="*/ 1161872 h 1909514"/>
                <a:gd name="connsiteX109" fmla="*/ 1496308 w 1656184"/>
                <a:gd name="connsiteY109" fmla="*/ 1125818 h 1909514"/>
                <a:gd name="connsiteX110" fmla="*/ 1522767 w 1656184"/>
                <a:gd name="connsiteY110" fmla="*/ 1090926 h 1909514"/>
                <a:gd name="connsiteX111" fmla="*/ 1549788 w 1656184"/>
                <a:gd name="connsiteY111" fmla="*/ 1053710 h 1909514"/>
                <a:gd name="connsiteX112" fmla="*/ 1573995 w 1656184"/>
                <a:gd name="connsiteY112" fmla="*/ 1015911 h 1909514"/>
                <a:gd name="connsiteX113" fmla="*/ 1597637 w 1656184"/>
                <a:gd name="connsiteY113" fmla="*/ 976949 h 1909514"/>
                <a:gd name="connsiteX114" fmla="*/ 1617341 w 1656184"/>
                <a:gd name="connsiteY114" fmla="*/ 934499 h 1909514"/>
                <a:gd name="connsiteX115" fmla="*/ 1633666 w 1656184"/>
                <a:gd name="connsiteY115" fmla="*/ 889140 h 1909514"/>
                <a:gd name="connsiteX116" fmla="*/ 1646051 w 1656184"/>
                <a:gd name="connsiteY116" fmla="*/ 836222 h 1909514"/>
                <a:gd name="connsiteX117" fmla="*/ 1652807 w 1656184"/>
                <a:gd name="connsiteY117" fmla="*/ 782141 h 1909514"/>
                <a:gd name="connsiteX118" fmla="*/ 1656184 w 1656184"/>
                <a:gd name="connsiteY118" fmla="*/ 726897 h 1909514"/>
                <a:gd name="connsiteX119" fmla="*/ 1655059 w 1656184"/>
                <a:gd name="connsiteY119" fmla="*/ 671072 h 1909514"/>
                <a:gd name="connsiteX120" fmla="*/ 1651118 w 1656184"/>
                <a:gd name="connsiteY120" fmla="*/ 616409 h 1909514"/>
                <a:gd name="connsiteX121" fmla="*/ 1642674 w 1656184"/>
                <a:gd name="connsiteY121" fmla="*/ 563490 h 1909514"/>
                <a:gd name="connsiteX122" fmla="*/ 1631415 w 1656184"/>
                <a:gd name="connsiteY122" fmla="*/ 511736 h 1909514"/>
                <a:gd name="connsiteX123" fmla="*/ 1617341 w 1656184"/>
                <a:gd name="connsiteY123" fmla="*/ 464051 h 1909514"/>
                <a:gd name="connsiteX124" fmla="*/ 1601579 w 1656184"/>
                <a:gd name="connsiteY124" fmla="*/ 420438 h 1909514"/>
                <a:gd name="connsiteX125" fmla="*/ 1583565 w 1656184"/>
                <a:gd name="connsiteY125" fmla="*/ 381475 h 1909514"/>
                <a:gd name="connsiteX126" fmla="*/ 1556543 w 1656184"/>
                <a:gd name="connsiteY126" fmla="*/ 334954 h 1909514"/>
                <a:gd name="connsiteX127" fmla="*/ 1527270 w 1656184"/>
                <a:gd name="connsiteY127" fmla="*/ 290759 h 1909514"/>
                <a:gd name="connsiteX128" fmla="*/ 1494056 w 1656184"/>
                <a:gd name="connsiteY128" fmla="*/ 249471 h 1909514"/>
                <a:gd name="connsiteX129" fmla="*/ 1458590 w 1656184"/>
                <a:gd name="connsiteY129" fmla="*/ 209928 h 1909514"/>
                <a:gd name="connsiteX130" fmla="*/ 1419747 w 1656184"/>
                <a:gd name="connsiteY130" fmla="*/ 174455 h 1909514"/>
                <a:gd name="connsiteX131" fmla="*/ 1376400 w 1656184"/>
                <a:gd name="connsiteY131" fmla="*/ 141309 h 1909514"/>
                <a:gd name="connsiteX132" fmla="*/ 1331365 w 1656184"/>
                <a:gd name="connsiteY132" fmla="*/ 111652 h 1909514"/>
                <a:gd name="connsiteX133" fmla="*/ 1283515 w 1656184"/>
                <a:gd name="connsiteY133" fmla="*/ 85483 h 1909514"/>
                <a:gd name="connsiteX134" fmla="*/ 1231161 w 1656184"/>
                <a:gd name="connsiteY134" fmla="*/ 63386 h 1909514"/>
                <a:gd name="connsiteX135" fmla="*/ 1177119 w 1656184"/>
                <a:gd name="connsiteY135" fmla="*/ 43033 h 1909514"/>
                <a:gd name="connsiteX136" fmla="*/ 1118572 w 1656184"/>
                <a:gd name="connsiteY136" fmla="*/ 27332 h 1909514"/>
                <a:gd name="connsiteX137" fmla="*/ 1057210 w 1656184"/>
                <a:gd name="connsiteY137" fmla="*/ 14538 h 1909514"/>
                <a:gd name="connsiteX138" fmla="*/ 993036 w 1656184"/>
                <a:gd name="connsiteY138" fmla="*/ 5815 h 1909514"/>
                <a:gd name="connsiteX139" fmla="*/ 925482 w 1656184"/>
                <a:gd name="connsiteY139" fmla="*/ 582 h 1909514"/>
                <a:gd name="connsiteX140" fmla="*/ 853425 w 1656184"/>
                <a:gd name="connsiteY140" fmla="*/ 0 h 1909514"/>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699234 w 1656184"/>
                <a:gd name="connsiteY94" fmla="*/ 1702328 h 1909514"/>
                <a:gd name="connsiteX95" fmla="*/ 1413007 w 1656184"/>
                <a:gd name="connsiteY95" fmla="*/ 1487444 h 1909514"/>
                <a:gd name="connsiteX96" fmla="*/ 1412429 w 1656184"/>
                <a:gd name="connsiteY96" fmla="*/ 1485195 h 1909514"/>
                <a:gd name="connsiteX97" fmla="*/ 1405111 w 1656184"/>
                <a:gd name="connsiteY97" fmla="*/ 1455538 h 1909514"/>
                <a:gd name="connsiteX98" fmla="*/ 1398918 w 1656184"/>
                <a:gd name="connsiteY98" fmla="*/ 1425881 h 1909514"/>
                <a:gd name="connsiteX99" fmla="*/ 1394978 w 1656184"/>
                <a:gd name="connsiteY99" fmla="*/ 1398549 h 1909514"/>
                <a:gd name="connsiteX100" fmla="*/ 1392163 w 1656184"/>
                <a:gd name="connsiteY100" fmla="*/ 1372381 h 1909514"/>
                <a:gd name="connsiteX101" fmla="*/ 1391037 w 1656184"/>
                <a:gd name="connsiteY101" fmla="*/ 1350865 h 1909514"/>
                <a:gd name="connsiteX102" fmla="*/ 1392163 w 1656184"/>
                <a:gd name="connsiteY102" fmla="*/ 1332837 h 1909514"/>
                <a:gd name="connsiteX103" fmla="*/ 1401171 w 1656184"/>
                <a:gd name="connsiteY103" fmla="*/ 1295039 h 1909514"/>
                <a:gd name="connsiteX104" fmla="*/ 1412429 w 1656184"/>
                <a:gd name="connsiteY104" fmla="*/ 1260148 h 1909514"/>
                <a:gd name="connsiteX105" fmla="*/ 1426503 w 1656184"/>
                <a:gd name="connsiteY105" fmla="*/ 1227001 h 1909514"/>
                <a:gd name="connsiteX106" fmla="*/ 1443954 w 1656184"/>
                <a:gd name="connsiteY106" fmla="*/ 1197926 h 1909514"/>
                <a:gd name="connsiteX107" fmla="*/ 1469849 w 1656184"/>
                <a:gd name="connsiteY107" fmla="*/ 1161872 h 1909514"/>
                <a:gd name="connsiteX108" fmla="*/ 1496308 w 1656184"/>
                <a:gd name="connsiteY108" fmla="*/ 1125818 h 1909514"/>
                <a:gd name="connsiteX109" fmla="*/ 1522767 w 1656184"/>
                <a:gd name="connsiteY109" fmla="*/ 1090926 h 1909514"/>
                <a:gd name="connsiteX110" fmla="*/ 1549788 w 1656184"/>
                <a:gd name="connsiteY110" fmla="*/ 1053710 h 1909514"/>
                <a:gd name="connsiteX111" fmla="*/ 1573995 w 1656184"/>
                <a:gd name="connsiteY111" fmla="*/ 1015911 h 1909514"/>
                <a:gd name="connsiteX112" fmla="*/ 1597637 w 1656184"/>
                <a:gd name="connsiteY112" fmla="*/ 976949 h 1909514"/>
                <a:gd name="connsiteX113" fmla="*/ 1617341 w 1656184"/>
                <a:gd name="connsiteY113" fmla="*/ 934499 h 1909514"/>
                <a:gd name="connsiteX114" fmla="*/ 1633666 w 1656184"/>
                <a:gd name="connsiteY114" fmla="*/ 889140 h 1909514"/>
                <a:gd name="connsiteX115" fmla="*/ 1646051 w 1656184"/>
                <a:gd name="connsiteY115" fmla="*/ 836222 h 1909514"/>
                <a:gd name="connsiteX116" fmla="*/ 1652807 w 1656184"/>
                <a:gd name="connsiteY116" fmla="*/ 782141 h 1909514"/>
                <a:gd name="connsiteX117" fmla="*/ 1656184 w 1656184"/>
                <a:gd name="connsiteY117" fmla="*/ 726897 h 1909514"/>
                <a:gd name="connsiteX118" fmla="*/ 1655059 w 1656184"/>
                <a:gd name="connsiteY118" fmla="*/ 671072 h 1909514"/>
                <a:gd name="connsiteX119" fmla="*/ 1651118 w 1656184"/>
                <a:gd name="connsiteY119" fmla="*/ 616409 h 1909514"/>
                <a:gd name="connsiteX120" fmla="*/ 1642674 w 1656184"/>
                <a:gd name="connsiteY120" fmla="*/ 563490 h 1909514"/>
                <a:gd name="connsiteX121" fmla="*/ 1631415 w 1656184"/>
                <a:gd name="connsiteY121" fmla="*/ 511736 h 1909514"/>
                <a:gd name="connsiteX122" fmla="*/ 1617341 w 1656184"/>
                <a:gd name="connsiteY122" fmla="*/ 464051 h 1909514"/>
                <a:gd name="connsiteX123" fmla="*/ 1601579 w 1656184"/>
                <a:gd name="connsiteY123" fmla="*/ 420438 h 1909514"/>
                <a:gd name="connsiteX124" fmla="*/ 1583565 w 1656184"/>
                <a:gd name="connsiteY124" fmla="*/ 381475 h 1909514"/>
                <a:gd name="connsiteX125" fmla="*/ 1556543 w 1656184"/>
                <a:gd name="connsiteY125" fmla="*/ 334954 h 1909514"/>
                <a:gd name="connsiteX126" fmla="*/ 1527270 w 1656184"/>
                <a:gd name="connsiteY126" fmla="*/ 290759 h 1909514"/>
                <a:gd name="connsiteX127" fmla="*/ 1494056 w 1656184"/>
                <a:gd name="connsiteY127" fmla="*/ 249471 h 1909514"/>
                <a:gd name="connsiteX128" fmla="*/ 1458590 w 1656184"/>
                <a:gd name="connsiteY128" fmla="*/ 209928 h 1909514"/>
                <a:gd name="connsiteX129" fmla="*/ 1419747 w 1656184"/>
                <a:gd name="connsiteY129" fmla="*/ 174455 h 1909514"/>
                <a:gd name="connsiteX130" fmla="*/ 1376400 w 1656184"/>
                <a:gd name="connsiteY130" fmla="*/ 141309 h 1909514"/>
                <a:gd name="connsiteX131" fmla="*/ 1331365 w 1656184"/>
                <a:gd name="connsiteY131" fmla="*/ 111652 h 1909514"/>
                <a:gd name="connsiteX132" fmla="*/ 1283515 w 1656184"/>
                <a:gd name="connsiteY132" fmla="*/ 85483 h 1909514"/>
                <a:gd name="connsiteX133" fmla="*/ 1231161 w 1656184"/>
                <a:gd name="connsiteY133" fmla="*/ 63386 h 1909514"/>
                <a:gd name="connsiteX134" fmla="*/ 1177119 w 1656184"/>
                <a:gd name="connsiteY134" fmla="*/ 43033 h 1909514"/>
                <a:gd name="connsiteX135" fmla="*/ 1118572 w 1656184"/>
                <a:gd name="connsiteY135" fmla="*/ 27332 h 1909514"/>
                <a:gd name="connsiteX136" fmla="*/ 1057210 w 1656184"/>
                <a:gd name="connsiteY136" fmla="*/ 14538 h 1909514"/>
                <a:gd name="connsiteX137" fmla="*/ 993036 w 1656184"/>
                <a:gd name="connsiteY137" fmla="*/ 5815 h 1909514"/>
                <a:gd name="connsiteX138" fmla="*/ 925482 w 1656184"/>
                <a:gd name="connsiteY138" fmla="*/ 582 h 1909514"/>
                <a:gd name="connsiteX139" fmla="*/ 853425 w 1656184"/>
                <a:gd name="connsiteY139" fmla="*/ 0 h 1909514"/>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1413007 w 1656184"/>
                <a:gd name="connsiteY94" fmla="*/ 1487444 h 1909514"/>
                <a:gd name="connsiteX95" fmla="*/ 1412429 w 1656184"/>
                <a:gd name="connsiteY95" fmla="*/ 1485195 h 1909514"/>
                <a:gd name="connsiteX96" fmla="*/ 1405111 w 1656184"/>
                <a:gd name="connsiteY96" fmla="*/ 1455538 h 1909514"/>
                <a:gd name="connsiteX97" fmla="*/ 1398918 w 1656184"/>
                <a:gd name="connsiteY97" fmla="*/ 1425881 h 1909514"/>
                <a:gd name="connsiteX98" fmla="*/ 1394978 w 1656184"/>
                <a:gd name="connsiteY98" fmla="*/ 1398549 h 1909514"/>
                <a:gd name="connsiteX99" fmla="*/ 1392163 w 1656184"/>
                <a:gd name="connsiteY99" fmla="*/ 1372381 h 1909514"/>
                <a:gd name="connsiteX100" fmla="*/ 1391037 w 1656184"/>
                <a:gd name="connsiteY100" fmla="*/ 1350865 h 1909514"/>
                <a:gd name="connsiteX101" fmla="*/ 1392163 w 1656184"/>
                <a:gd name="connsiteY101" fmla="*/ 1332837 h 1909514"/>
                <a:gd name="connsiteX102" fmla="*/ 1401171 w 1656184"/>
                <a:gd name="connsiteY102" fmla="*/ 1295039 h 1909514"/>
                <a:gd name="connsiteX103" fmla="*/ 1412429 w 1656184"/>
                <a:gd name="connsiteY103" fmla="*/ 1260148 h 1909514"/>
                <a:gd name="connsiteX104" fmla="*/ 1426503 w 1656184"/>
                <a:gd name="connsiteY104" fmla="*/ 1227001 h 1909514"/>
                <a:gd name="connsiteX105" fmla="*/ 1443954 w 1656184"/>
                <a:gd name="connsiteY105" fmla="*/ 1197926 h 1909514"/>
                <a:gd name="connsiteX106" fmla="*/ 1469849 w 1656184"/>
                <a:gd name="connsiteY106" fmla="*/ 1161872 h 1909514"/>
                <a:gd name="connsiteX107" fmla="*/ 1496308 w 1656184"/>
                <a:gd name="connsiteY107" fmla="*/ 1125818 h 1909514"/>
                <a:gd name="connsiteX108" fmla="*/ 1522767 w 1656184"/>
                <a:gd name="connsiteY108" fmla="*/ 1090926 h 1909514"/>
                <a:gd name="connsiteX109" fmla="*/ 1549788 w 1656184"/>
                <a:gd name="connsiteY109" fmla="*/ 1053710 h 1909514"/>
                <a:gd name="connsiteX110" fmla="*/ 1573995 w 1656184"/>
                <a:gd name="connsiteY110" fmla="*/ 1015911 h 1909514"/>
                <a:gd name="connsiteX111" fmla="*/ 1597637 w 1656184"/>
                <a:gd name="connsiteY111" fmla="*/ 976949 h 1909514"/>
                <a:gd name="connsiteX112" fmla="*/ 1617341 w 1656184"/>
                <a:gd name="connsiteY112" fmla="*/ 934499 h 1909514"/>
                <a:gd name="connsiteX113" fmla="*/ 1633666 w 1656184"/>
                <a:gd name="connsiteY113" fmla="*/ 889140 h 1909514"/>
                <a:gd name="connsiteX114" fmla="*/ 1646051 w 1656184"/>
                <a:gd name="connsiteY114" fmla="*/ 836222 h 1909514"/>
                <a:gd name="connsiteX115" fmla="*/ 1652807 w 1656184"/>
                <a:gd name="connsiteY115" fmla="*/ 782141 h 1909514"/>
                <a:gd name="connsiteX116" fmla="*/ 1656184 w 1656184"/>
                <a:gd name="connsiteY116" fmla="*/ 726897 h 1909514"/>
                <a:gd name="connsiteX117" fmla="*/ 1655059 w 1656184"/>
                <a:gd name="connsiteY117" fmla="*/ 671072 h 1909514"/>
                <a:gd name="connsiteX118" fmla="*/ 1651118 w 1656184"/>
                <a:gd name="connsiteY118" fmla="*/ 616409 h 1909514"/>
                <a:gd name="connsiteX119" fmla="*/ 1642674 w 1656184"/>
                <a:gd name="connsiteY119" fmla="*/ 563490 h 1909514"/>
                <a:gd name="connsiteX120" fmla="*/ 1631415 w 1656184"/>
                <a:gd name="connsiteY120" fmla="*/ 511736 h 1909514"/>
                <a:gd name="connsiteX121" fmla="*/ 1617341 w 1656184"/>
                <a:gd name="connsiteY121" fmla="*/ 464051 h 1909514"/>
                <a:gd name="connsiteX122" fmla="*/ 1601579 w 1656184"/>
                <a:gd name="connsiteY122" fmla="*/ 420438 h 1909514"/>
                <a:gd name="connsiteX123" fmla="*/ 1583565 w 1656184"/>
                <a:gd name="connsiteY123" fmla="*/ 381475 h 1909514"/>
                <a:gd name="connsiteX124" fmla="*/ 1556543 w 1656184"/>
                <a:gd name="connsiteY124" fmla="*/ 334954 h 1909514"/>
                <a:gd name="connsiteX125" fmla="*/ 1527270 w 1656184"/>
                <a:gd name="connsiteY125" fmla="*/ 290759 h 1909514"/>
                <a:gd name="connsiteX126" fmla="*/ 1494056 w 1656184"/>
                <a:gd name="connsiteY126" fmla="*/ 249471 h 1909514"/>
                <a:gd name="connsiteX127" fmla="*/ 1458590 w 1656184"/>
                <a:gd name="connsiteY127" fmla="*/ 209928 h 1909514"/>
                <a:gd name="connsiteX128" fmla="*/ 1419747 w 1656184"/>
                <a:gd name="connsiteY128" fmla="*/ 174455 h 1909514"/>
                <a:gd name="connsiteX129" fmla="*/ 1376400 w 1656184"/>
                <a:gd name="connsiteY129" fmla="*/ 141309 h 1909514"/>
                <a:gd name="connsiteX130" fmla="*/ 1331365 w 1656184"/>
                <a:gd name="connsiteY130" fmla="*/ 111652 h 1909514"/>
                <a:gd name="connsiteX131" fmla="*/ 1283515 w 1656184"/>
                <a:gd name="connsiteY131" fmla="*/ 85483 h 1909514"/>
                <a:gd name="connsiteX132" fmla="*/ 1231161 w 1656184"/>
                <a:gd name="connsiteY132" fmla="*/ 63386 h 1909514"/>
                <a:gd name="connsiteX133" fmla="*/ 1177119 w 1656184"/>
                <a:gd name="connsiteY133" fmla="*/ 43033 h 1909514"/>
                <a:gd name="connsiteX134" fmla="*/ 1118572 w 1656184"/>
                <a:gd name="connsiteY134" fmla="*/ 27332 h 1909514"/>
                <a:gd name="connsiteX135" fmla="*/ 1057210 w 1656184"/>
                <a:gd name="connsiteY135" fmla="*/ 14538 h 1909514"/>
                <a:gd name="connsiteX136" fmla="*/ 993036 w 1656184"/>
                <a:gd name="connsiteY136" fmla="*/ 5815 h 1909514"/>
                <a:gd name="connsiteX137" fmla="*/ 925482 w 1656184"/>
                <a:gd name="connsiteY137" fmla="*/ 582 h 1909514"/>
                <a:gd name="connsiteX138" fmla="*/ 853425 w 1656184"/>
                <a:gd name="connsiteY138" fmla="*/ 0 h 190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1656184" h="1909514">
                  <a:moveTo>
                    <a:pt x="853425" y="0"/>
                  </a:moveTo>
                  <a:lnTo>
                    <a:pt x="789249" y="5234"/>
                  </a:lnTo>
                  <a:lnTo>
                    <a:pt x="628247" y="41869"/>
                  </a:lnTo>
                  <a:lnTo>
                    <a:pt x="580396" y="59896"/>
                  </a:lnTo>
                  <a:lnTo>
                    <a:pt x="533110" y="80250"/>
                  </a:lnTo>
                  <a:lnTo>
                    <a:pt x="486948" y="104673"/>
                  </a:lnTo>
                  <a:lnTo>
                    <a:pt x="444164" y="132005"/>
                  </a:lnTo>
                  <a:lnTo>
                    <a:pt x="403069" y="162825"/>
                  </a:lnTo>
                  <a:lnTo>
                    <a:pt x="365352" y="196553"/>
                  </a:lnTo>
                  <a:lnTo>
                    <a:pt x="330449" y="233188"/>
                  </a:lnTo>
                  <a:lnTo>
                    <a:pt x="298924" y="273313"/>
                  </a:lnTo>
                  <a:lnTo>
                    <a:pt x="271340" y="315764"/>
                  </a:lnTo>
                  <a:lnTo>
                    <a:pt x="247696" y="361123"/>
                  </a:lnTo>
                  <a:lnTo>
                    <a:pt x="227993" y="409970"/>
                  </a:lnTo>
                  <a:lnTo>
                    <a:pt x="196468" y="544301"/>
                  </a:lnTo>
                  <a:lnTo>
                    <a:pt x="193653" y="576865"/>
                  </a:lnTo>
                  <a:lnTo>
                    <a:pt x="192528" y="607686"/>
                  </a:lnTo>
                  <a:lnTo>
                    <a:pt x="193653" y="636180"/>
                  </a:lnTo>
                  <a:cubicBezTo>
                    <a:pt x="193840" y="645678"/>
                    <a:pt x="194028" y="655177"/>
                    <a:pt x="194216" y="664674"/>
                  </a:cubicBezTo>
                  <a:lnTo>
                    <a:pt x="194216" y="691424"/>
                  </a:lnTo>
                  <a:lnTo>
                    <a:pt x="191402" y="716430"/>
                  </a:lnTo>
                  <a:lnTo>
                    <a:pt x="182958" y="742016"/>
                  </a:lnTo>
                  <a:lnTo>
                    <a:pt x="167758" y="772837"/>
                  </a:lnTo>
                  <a:lnTo>
                    <a:pt x="149181" y="801331"/>
                  </a:lnTo>
                  <a:lnTo>
                    <a:pt x="128915" y="826336"/>
                  </a:lnTo>
                  <a:lnTo>
                    <a:pt x="107523" y="851923"/>
                  </a:lnTo>
                  <a:lnTo>
                    <a:pt x="85005" y="875184"/>
                  </a:lnTo>
                  <a:lnTo>
                    <a:pt x="62487" y="898445"/>
                  </a:lnTo>
                  <a:lnTo>
                    <a:pt x="41095" y="924031"/>
                  </a:lnTo>
                  <a:lnTo>
                    <a:pt x="33777" y="931009"/>
                  </a:lnTo>
                  <a:lnTo>
                    <a:pt x="24769" y="939732"/>
                  </a:lnTo>
                  <a:lnTo>
                    <a:pt x="15200" y="950199"/>
                  </a:lnTo>
                  <a:lnTo>
                    <a:pt x="7319" y="960666"/>
                  </a:lnTo>
                  <a:lnTo>
                    <a:pt x="2252" y="973460"/>
                  </a:lnTo>
                  <a:lnTo>
                    <a:pt x="0" y="987416"/>
                  </a:lnTo>
                  <a:lnTo>
                    <a:pt x="2815" y="1001955"/>
                  </a:lnTo>
                  <a:lnTo>
                    <a:pt x="10133" y="1015911"/>
                  </a:lnTo>
                  <a:lnTo>
                    <a:pt x="22518" y="1027541"/>
                  </a:lnTo>
                  <a:lnTo>
                    <a:pt x="36592" y="1035682"/>
                  </a:lnTo>
                  <a:lnTo>
                    <a:pt x="54043" y="1043243"/>
                  </a:lnTo>
                  <a:lnTo>
                    <a:pt x="72621" y="1049639"/>
                  </a:lnTo>
                  <a:lnTo>
                    <a:pt x="91197" y="1056035"/>
                  </a:lnTo>
                  <a:lnTo>
                    <a:pt x="109212" y="1062432"/>
                  </a:lnTo>
                  <a:lnTo>
                    <a:pt x="126663" y="1069992"/>
                  </a:lnTo>
                  <a:lnTo>
                    <a:pt x="142425" y="1078133"/>
                  </a:lnTo>
                  <a:lnTo>
                    <a:pt x="153685" y="1088601"/>
                  </a:lnTo>
                  <a:lnTo>
                    <a:pt x="150306" y="1102557"/>
                  </a:lnTo>
                  <a:lnTo>
                    <a:pt x="144114" y="1115351"/>
                  </a:lnTo>
                  <a:lnTo>
                    <a:pt x="137921" y="1128725"/>
                  </a:lnTo>
                  <a:lnTo>
                    <a:pt x="131166" y="1141518"/>
                  </a:lnTo>
                  <a:lnTo>
                    <a:pt x="124974" y="1154312"/>
                  </a:lnTo>
                  <a:lnTo>
                    <a:pt x="120471" y="1167105"/>
                  </a:lnTo>
                  <a:lnTo>
                    <a:pt x="118781" y="1178735"/>
                  </a:lnTo>
                  <a:cubicBezTo>
                    <a:pt x="119156" y="1183000"/>
                    <a:pt x="119532" y="1187264"/>
                    <a:pt x="119907" y="1191529"/>
                  </a:cubicBezTo>
                  <a:lnTo>
                    <a:pt x="126100" y="1203159"/>
                  </a:lnTo>
                  <a:lnTo>
                    <a:pt x="137359" y="1214790"/>
                  </a:lnTo>
                  <a:lnTo>
                    <a:pt x="153685" y="1226420"/>
                  </a:lnTo>
                  <a:lnTo>
                    <a:pt x="150306" y="1235725"/>
                  </a:lnTo>
                  <a:lnTo>
                    <a:pt x="145240" y="1245029"/>
                  </a:lnTo>
                  <a:lnTo>
                    <a:pt x="141300" y="1256077"/>
                  </a:lnTo>
                  <a:lnTo>
                    <a:pt x="140174" y="1267708"/>
                  </a:lnTo>
                  <a:lnTo>
                    <a:pt x="142425" y="1279339"/>
                  </a:lnTo>
                  <a:lnTo>
                    <a:pt x="148618" y="1289806"/>
                  </a:lnTo>
                  <a:lnTo>
                    <a:pt x="156499" y="1297947"/>
                  </a:lnTo>
                  <a:lnTo>
                    <a:pt x="166632" y="1305506"/>
                  </a:lnTo>
                  <a:lnTo>
                    <a:pt x="176765" y="1310740"/>
                  </a:lnTo>
                  <a:lnTo>
                    <a:pt x="186335" y="1317137"/>
                  </a:lnTo>
                  <a:lnTo>
                    <a:pt x="195343" y="1325860"/>
                  </a:lnTo>
                  <a:lnTo>
                    <a:pt x="200408" y="1335164"/>
                  </a:lnTo>
                  <a:lnTo>
                    <a:pt x="205475" y="1352028"/>
                  </a:lnTo>
                  <a:lnTo>
                    <a:pt x="205475" y="1371218"/>
                  </a:lnTo>
                  <a:lnTo>
                    <a:pt x="203787" y="1389245"/>
                  </a:lnTo>
                  <a:lnTo>
                    <a:pt x="199283" y="1407854"/>
                  </a:lnTo>
                  <a:lnTo>
                    <a:pt x="195343" y="1425881"/>
                  </a:lnTo>
                  <a:lnTo>
                    <a:pt x="192528" y="1442163"/>
                  </a:lnTo>
                  <a:lnTo>
                    <a:pt x="190276" y="1465424"/>
                  </a:lnTo>
                  <a:lnTo>
                    <a:pt x="192528" y="1486358"/>
                  </a:lnTo>
                  <a:lnTo>
                    <a:pt x="198719" y="1505548"/>
                  </a:lnTo>
                  <a:lnTo>
                    <a:pt x="206601" y="1522413"/>
                  </a:lnTo>
                  <a:lnTo>
                    <a:pt x="217860" y="1535787"/>
                  </a:lnTo>
                  <a:lnTo>
                    <a:pt x="232497" y="1548581"/>
                  </a:lnTo>
                  <a:lnTo>
                    <a:pt x="246570" y="1559048"/>
                  </a:lnTo>
                  <a:lnTo>
                    <a:pt x="262896" y="1567771"/>
                  </a:lnTo>
                  <a:lnTo>
                    <a:pt x="279221" y="1575331"/>
                  </a:lnTo>
                  <a:lnTo>
                    <a:pt x="295546" y="1579401"/>
                  </a:lnTo>
                  <a:lnTo>
                    <a:pt x="325383" y="1584635"/>
                  </a:lnTo>
                  <a:lnTo>
                    <a:pt x="356908" y="1586961"/>
                  </a:lnTo>
                  <a:lnTo>
                    <a:pt x="390121" y="1585798"/>
                  </a:lnTo>
                  <a:lnTo>
                    <a:pt x="422772" y="1582309"/>
                  </a:lnTo>
                  <a:lnTo>
                    <a:pt x="455423" y="1578238"/>
                  </a:lnTo>
                  <a:lnTo>
                    <a:pt x="486385" y="1571841"/>
                  </a:lnTo>
                  <a:lnTo>
                    <a:pt x="513969" y="1564281"/>
                  </a:lnTo>
                  <a:lnTo>
                    <a:pt x="529900" y="1558923"/>
                  </a:lnTo>
                  <a:lnTo>
                    <a:pt x="627355" y="1909514"/>
                  </a:lnTo>
                  <a:lnTo>
                    <a:pt x="1413007" y="1487444"/>
                  </a:lnTo>
                  <a:lnTo>
                    <a:pt x="1412429" y="1485195"/>
                  </a:lnTo>
                  <a:lnTo>
                    <a:pt x="1405111" y="1455538"/>
                  </a:lnTo>
                  <a:lnTo>
                    <a:pt x="1398918" y="1425881"/>
                  </a:lnTo>
                  <a:lnTo>
                    <a:pt x="1394978" y="1398549"/>
                  </a:lnTo>
                  <a:lnTo>
                    <a:pt x="1392163" y="1372381"/>
                  </a:lnTo>
                  <a:cubicBezTo>
                    <a:pt x="1391788" y="1365209"/>
                    <a:pt x="1391412" y="1358037"/>
                    <a:pt x="1391037" y="1350865"/>
                  </a:cubicBezTo>
                  <a:cubicBezTo>
                    <a:pt x="1391412" y="1344856"/>
                    <a:pt x="1391788" y="1338846"/>
                    <a:pt x="1392163" y="1332837"/>
                  </a:cubicBezTo>
                  <a:lnTo>
                    <a:pt x="1401171" y="1295039"/>
                  </a:lnTo>
                  <a:lnTo>
                    <a:pt x="1412429" y="1260148"/>
                  </a:lnTo>
                  <a:lnTo>
                    <a:pt x="1426503" y="1227001"/>
                  </a:lnTo>
                  <a:lnTo>
                    <a:pt x="1443954" y="1197926"/>
                  </a:lnTo>
                  <a:lnTo>
                    <a:pt x="1469849" y="1161872"/>
                  </a:lnTo>
                  <a:lnTo>
                    <a:pt x="1496308" y="1125818"/>
                  </a:lnTo>
                  <a:lnTo>
                    <a:pt x="1522767" y="1090926"/>
                  </a:lnTo>
                  <a:lnTo>
                    <a:pt x="1549788" y="1053710"/>
                  </a:lnTo>
                  <a:lnTo>
                    <a:pt x="1573995" y="1015911"/>
                  </a:lnTo>
                  <a:lnTo>
                    <a:pt x="1597637" y="976949"/>
                  </a:lnTo>
                  <a:lnTo>
                    <a:pt x="1617341" y="934499"/>
                  </a:lnTo>
                  <a:lnTo>
                    <a:pt x="1633666" y="889140"/>
                  </a:lnTo>
                  <a:lnTo>
                    <a:pt x="1646051" y="836222"/>
                  </a:lnTo>
                  <a:lnTo>
                    <a:pt x="1652807" y="782141"/>
                  </a:lnTo>
                  <a:lnTo>
                    <a:pt x="1656184" y="726897"/>
                  </a:lnTo>
                  <a:lnTo>
                    <a:pt x="1655059" y="671072"/>
                  </a:lnTo>
                  <a:lnTo>
                    <a:pt x="1651118" y="616409"/>
                  </a:lnTo>
                  <a:lnTo>
                    <a:pt x="1642674" y="563490"/>
                  </a:lnTo>
                  <a:lnTo>
                    <a:pt x="1631415" y="511736"/>
                  </a:lnTo>
                  <a:lnTo>
                    <a:pt x="1617341" y="464051"/>
                  </a:lnTo>
                  <a:lnTo>
                    <a:pt x="1601579" y="420438"/>
                  </a:lnTo>
                  <a:lnTo>
                    <a:pt x="1583565" y="381475"/>
                  </a:lnTo>
                  <a:lnTo>
                    <a:pt x="1556543" y="334954"/>
                  </a:lnTo>
                  <a:lnTo>
                    <a:pt x="1527270" y="290759"/>
                  </a:lnTo>
                  <a:lnTo>
                    <a:pt x="1494056" y="249471"/>
                  </a:lnTo>
                  <a:lnTo>
                    <a:pt x="1458590" y="209928"/>
                  </a:lnTo>
                  <a:lnTo>
                    <a:pt x="1419747" y="174455"/>
                  </a:lnTo>
                  <a:lnTo>
                    <a:pt x="1376400" y="141309"/>
                  </a:lnTo>
                  <a:lnTo>
                    <a:pt x="1331365" y="111652"/>
                  </a:lnTo>
                  <a:lnTo>
                    <a:pt x="1283515" y="85483"/>
                  </a:lnTo>
                  <a:lnTo>
                    <a:pt x="1231161" y="63386"/>
                  </a:lnTo>
                  <a:lnTo>
                    <a:pt x="1177119" y="43033"/>
                  </a:lnTo>
                  <a:lnTo>
                    <a:pt x="1118572" y="27332"/>
                  </a:lnTo>
                  <a:lnTo>
                    <a:pt x="1057210" y="14538"/>
                  </a:lnTo>
                  <a:lnTo>
                    <a:pt x="993036" y="5815"/>
                  </a:lnTo>
                  <a:lnTo>
                    <a:pt x="925482" y="582"/>
                  </a:lnTo>
                  <a:lnTo>
                    <a:pt x="853425"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latinLnBrk="0"/>
              <a:endParaRPr lang="ko-KR" altLang="en-US" sz="2701" dirty="0"/>
            </a:p>
          </p:txBody>
        </p:sp>
        <p:sp>
          <p:nvSpPr>
            <p:cNvPr id="32" name="Freeform 11">
              <a:extLst>
                <a:ext uri="{FF2B5EF4-FFF2-40B4-BE49-F238E27FC236}">
                  <a16:creationId xmlns:a16="http://schemas.microsoft.com/office/drawing/2014/main" id="{12882230-09B0-4081-ACDC-764E05CA7BDC}"/>
                </a:ext>
              </a:extLst>
            </p:cNvPr>
            <p:cNvSpPr/>
            <p:nvPr/>
          </p:nvSpPr>
          <p:spPr>
            <a:xfrm>
              <a:off x="1358088" y="4198964"/>
              <a:ext cx="1089158" cy="611109"/>
            </a:xfrm>
            <a:custGeom>
              <a:avLst/>
              <a:gdLst>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10547 w 1094108"/>
                <a:gd name="connsiteY2" fmla="*/ 293729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30550 h 611110"/>
                <a:gd name="connsiteX1" fmla="*/ 119888 w 1094108"/>
                <a:gd name="connsiteY1" fmla="*/ 0 h 611110"/>
                <a:gd name="connsiteX2" fmla="*/ 1010547 w 1094108"/>
                <a:gd name="connsiteY2" fmla="*/ 323428 h 611110"/>
                <a:gd name="connsiteX3" fmla="*/ 1094108 w 1094108"/>
                <a:gd name="connsiteY3" fmla="*/ 441972 h 611110"/>
                <a:gd name="connsiteX4" fmla="*/ 1078252 w 1094108"/>
                <a:gd name="connsiteY4" fmla="*/ 547683 h 611110"/>
                <a:gd name="connsiteX5" fmla="*/ 1014825 w 1094108"/>
                <a:gd name="connsiteY5" fmla="*/ 510684 h 611110"/>
                <a:gd name="connsiteX6" fmla="*/ 998968 w 1094108"/>
                <a:gd name="connsiteY6" fmla="*/ 611110 h 611110"/>
                <a:gd name="connsiteX7" fmla="*/ 0 w 1094108"/>
                <a:gd name="connsiteY7" fmla="*/ 230550 h 611110"/>
                <a:gd name="connsiteX0" fmla="*/ 0 w 1089158"/>
                <a:gd name="connsiteY0" fmla="*/ 210751 h 611110"/>
                <a:gd name="connsiteX1" fmla="*/ 114938 w 1089158"/>
                <a:gd name="connsiteY1" fmla="*/ 0 h 611110"/>
                <a:gd name="connsiteX2" fmla="*/ 1005597 w 1089158"/>
                <a:gd name="connsiteY2" fmla="*/ 323428 h 611110"/>
                <a:gd name="connsiteX3" fmla="*/ 1089158 w 1089158"/>
                <a:gd name="connsiteY3" fmla="*/ 441972 h 611110"/>
                <a:gd name="connsiteX4" fmla="*/ 1073302 w 1089158"/>
                <a:gd name="connsiteY4" fmla="*/ 547683 h 611110"/>
                <a:gd name="connsiteX5" fmla="*/ 1009875 w 1089158"/>
                <a:gd name="connsiteY5" fmla="*/ 510684 h 611110"/>
                <a:gd name="connsiteX6" fmla="*/ 994018 w 1089158"/>
                <a:gd name="connsiteY6" fmla="*/ 611110 h 611110"/>
                <a:gd name="connsiteX7" fmla="*/ 0 w 1089158"/>
                <a:gd name="connsiteY7" fmla="*/ 210751 h 61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158" h="611110">
                  <a:moveTo>
                    <a:pt x="0" y="210751"/>
                  </a:moveTo>
                  <a:lnTo>
                    <a:pt x="114938" y="0"/>
                  </a:lnTo>
                  <a:lnTo>
                    <a:pt x="1005597" y="323428"/>
                  </a:lnTo>
                  <a:lnTo>
                    <a:pt x="1089158" y="441972"/>
                  </a:lnTo>
                  <a:lnTo>
                    <a:pt x="1073302" y="547683"/>
                  </a:lnTo>
                  <a:lnTo>
                    <a:pt x="1009875" y="510684"/>
                  </a:lnTo>
                  <a:lnTo>
                    <a:pt x="994018" y="611110"/>
                  </a:lnTo>
                  <a:cubicBezTo>
                    <a:pt x="629604" y="505207"/>
                    <a:pt x="332989" y="337604"/>
                    <a:pt x="0" y="210751"/>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sp>
          <p:nvSpPr>
            <p:cNvPr id="33" name="Freeform 14">
              <a:extLst>
                <a:ext uri="{FF2B5EF4-FFF2-40B4-BE49-F238E27FC236}">
                  <a16:creationId xmlns:a16="http://schemas.microsoft.com/office/drawing/2014/main" id="{908C5288-C1B2-4B4E-84F2-259C8FE515DD}"/>
                </a:ext>
              </a:extLst>
            </p:cNvPr>
            <p:cNvSpPr/>
            <p:nvPr/>
          </p:nvSpPr>
          <p:spPr>
            <a:xfrm>
              <a:off x="3145709" y="4476837"/>
              <a:ext cx="591981" cy="227104"/>
            </a:xfrm>
            <a:custGeom>
              <a:avLst/>
              <a:gdLst>
                <a:gd name="connsiteX0" fmla="*/ 5285 w 739976"/>
                <a:gd name="connsiteY0" fmla="*/ 68712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68712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671264"/>
                <a:gd name="connsiteY0" fmla="*/ 110997 h 206136"/>
                <a:gd name="connsiteX1" fmla="*/ 0 w 671264"/>
                <a:gd name="connsiteY1" fmla="*/ 5285 h 206136"/>
                <a:gd name="connsiteX2" fmla="*/ 158566 w 671264"/>
                <a:gd name="connsiteY2" fmla="*/ 0 h 206136"/>
                <a:gd name="connsiteX3" fmla="*/ 163852 w 671264"/>
                <a:gd name="connsiteY3" fmla="*/ 58141 h 206136"/>
                <a:gd name="connsiteX4" fmla="*/ 581409 w 671264"/>
                <a:gd name="connsiteY4" fmla="*/ 52856 h 206136"/>
                <a:gd name="connsiteX5" fmla="*/ 671264 w 671264"/>
                <a:gd name="connsiteY5" fmla="*/ 206136 h 206136"/>
                <a:gd name="connsiteX6" fmla="*/ 110996 w 671264"/>
                <a:gd name="connsiteY6" fmla="*/ 174423 h 206136"/>
                <a:gd name="connsiteX7" fmla="*/ 89854 w 671264"/>
                <a:gd name="connsiteY7" fmla="*/ 84569 h 206136"/>
                <a:gd name="connsiteX8" fmla="*/ 5285 w 671264"/>
                <a:gd name="connsiteY8" fmla="*/ 110997 h 206136"/>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89854 w 591981"/>
                <a:gd name="connsiteY7" fmla="*/ 115812 h 221522"/>
                <a:gd name="connsiteX8" fmla="*/ 5285 w 591981"/>
                <a:gd name="connsiteY8" fmla="*/ 142240 h 221522"/>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105475 w 591981"/>
                <a:gd name="connsiteY7" fmla="*/ 136641 h 221522"/>
                <a:gd name="connsiteX8" fmla="*/ 5285 w 591981"/>
                <a:gd name="connsiteY8" fmla="*/ 142240 h 221522"/>
                <a:gd name="connsiteX0" fmla="*/ 5285 w 591981"/>
                <a:gd name="connsiteY0" fmla="*/ 142240 h 227104"/>
                <a:gd name="connsiteX1" fmla="*/ 0 w 591981"/>
                <a:gd name="connsiteY1" fmla="*/ 36528 h 227104"/>
                <a:gd name="connsiteX2" fmla="*/ 163774 w 591981"/>
                <a:gd name="connsiteY2" fmla="*/ 0 h 227104"/>
                <a:gd name="connsiteX3" fmla="*/ 163852 w 591981"/>
                <a:gd name="connsiteY3" fmla="*/ 89384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81" h="227104">
                  <a:moveTo>
                    <a:pt x="5285" y="142240"/>
                  </a:moveTo>
                  <a:lnTo>
                    <a:pt x="0" y="36528"/>
                  </a:lnTo>
                  <a:lnTo>
                    <a:pt x="163774" y="0"/>
                  </a:lnTo>
                  <a:cubicBezTo>
                    <a:pt x="163800" y="29795"/>
                    <a:pt x="195069" y="54382"/>
                    <a:pt x="195095" y="84177"/>
                  </a:cubicBezTo>
                  <a:cubicBezTo>
                    <a:pt x="397943" y="29168"/>
                    <a:pt x="389368" y="75290"/>
                    <a:pt x="581409" y="84099"/>
                  </a:cubicBezTo>
                  <a:lnTo>
                    <a:pt x="591981" y="221522"/>
                  </a:lnTo>
                  <a:cubicBezTo>
                    <a:pt x="431653" y="200380"/>
                    <a:pt x="276532" y="231780"/>
                    <a:pt x="116204" y="226495"/>
                  </a:cubicBezTo>
                  <a:lnTo>
                    <a:pt x="105475" y="136641"/>
                  </a:lnTo>
                  <a:lnTo>
                    <a:pt x="5285" y="14224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sp>
          <p:nvSpPr>
            <p:cNvPr id="34" name="Freeform 10">
              <a:extLst>
                <a:ext uri="{FF2B5EF4-FFF2-40B4-BE49-F238E27FC236}">
                  <a16:creationId xmlns:a16="http://schemas.microsoft.com/office/drawing/2014/main" id="{6BB015EF-DA86-423C-8231-A3A162BBB486}"/>
                </a:ext>
              </a:extLst>
            </p:cNvPr>
            <p:cNvSpPr/>
            <p:nvPr/>
          </p:nvSpPr>
          <p:spPr>
            <a:xfrm>
              <a:off x="1130675" y="4343401"/>
              <a:ext cx="2709784" cy="1900717"/>
            </a:xfrm>
            <a:custGeom>
              <a:avLst/>
              <a:gdLst>
                <a:gd name="connsiteX0" fmla="*/ 19050 w 2628900"/>
                <a:gd name="connsiteY0" fmla="*/ 95250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19050 w 2628900"/>
                <a:gd name="connsiteY8" fmla="*/ 95250 h 2085975"/>
                <a:gd name="connsiteX0" fmla="*/ 95250 w 2628900"/>
                <a:gd name="connsiteY0" fmla="*/ 66675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95250 w 262890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114300 h 2133600"/>
                <a:gd name="connsiteX1" fmla="*/ 137220 w 2766120"/>
                <a:gd name="connsiteY1" fmla="*/ 2133600 h 2133600"/>
                <a:gd name="connsiteX2" fmla="*/ 1823145 w 2766120"/>
                <a:gd name="connsiteY2" fmla="*/ 2133600 h 2133600"/>
                <a:gd name="connsiteX3" fmla="*/ 1842195 w 2766120"/>
                <a:gd name="connsiteY3" fmla="*/ 1628775 h 2133600"/>
                <a:gd name="connsiteX4" fmla="*/ 2766120 w 2766120"/>
                <a:gd name="connsiteY4" fmla="*/ 95250 h 2133600"/>
                <a:gd name="connsiteX5" fmla="*/ 1908870 w 2766120"/>
                <a:gd name="connsiteY5" fmla="*/ 0 h 2133600"/>
                <a:gd name="connsiteX6" fmla="*/ 2051745 w 2766120"/>
                <a:gd name="connsiteY6" fmla="*/ 809625 h 2133600"/>
                <a:gd name="connsiteX7" fmla="*/ 1270695 w 2766120"/>
                <a:gd name="connsiteY7" fmla="*/ 581025 h 2133600"/>
                <a:gd name="connsiteX8" fmla="*/ 232470 w 2766120"/>
                <a:gd name="connsiteY8" fmla="*/ 114300 h 2133600"/>
                <a:gd name="connsiteX0" fmla="*/ 232470 w 2766120"/>
                <a:gd name="connsiteY0" fmla="*/ 151521 h 2170821"/>
                <a:gd name="connsiteX1" fmla="*/ 137220 w 2766120"/>
                <a:gd name="connsiteY1" fmla="*/ 2170821 h 2170821"/>
                <a:gd name="connsiteX2" fmla="*/ 1823145 w 2766120"/>
                <a:gd name="connsiteY2" fmla="*/ 2170821 h 2170821"/>
                <a:gd name="connsiteX3" fmla="*/ 1842195 w 2766120"/>
                <a:gd name="connsiteY3" fmla="*/ 1665996 h 2170821"/>
                <a:gd name="connsiteX4" fmla="*/ 2766120 w 2766120"/>
                <a:gd name="connsiteY4" fmla="*/ 132471 h 2170821"/>
                <a:gd name="connsiteX5" fmla="*/ 1908870 w 2766120"/>
                <a:gd name="connsiteY5" fmla="*/ 37221 h 2170821"/>
                <a:gd name="connsiteX6" fmla="*/ 1937445 w 2766120"/>
                <a:gd name="connsiteY6" fmla="*/ 808746 h 2170821"/>
                <a:gd name="connsiteX7" fmla="*/ 1270695 w 2766120"/>
                <a:gd name="connsiteY7" fmla="*/ 618246 h 2170821"/>
                <a:gd name="connsiteX8" fmla="*/ 232470 w 2766120"/>
                <a:gd name="connsiteY8" fmla="*/ 151521 h 2170821"/>
                <a:gd name="connsiteX0" fmla="*/ 232470 w 2766120"/>
                <a:gd name="connsiteY0" fmla="*/ 176078 h 2195378"/>
                <a:gd name="connsiteX1" fmla="*/ 137220 w 2766120"/>
                <a:gd name="connsiteY1" fmla="*/ 2195378 h 2195378"/>
                <a:gd name="connsiteX2" fmla="*/ 1823145 w 2766120"/>
                <a:gd name="connsiteY2" fmla="*/ 2195378 h 2195378"/>
                <a:gd name="connsiteX3" fmla="*/ 1842195 w 2766120"/>
                <a:gd name="connsiteY3" fmla="*/ 1690553 h 2195378"/>
                <a:gd name="connsiteX4" fmla="*/ 2766120 w 2766120"/>
                <a:gd name="connsiteY4" fmla="*/ 157028 h 2195378"/>
                <a:gd name="connsiteX5" fmla="*/ 1908870 w 2766120"/>
                <a:gd name="connsiteY5" fmla="*/ 61778 h 2195378"/>
                <a:gd name="connsiteX6" fmla="*/ 1937445 w 2766120"/>
                <a:gd name="connsiteY6" fmla="*/ 833303 h 2195378"/>
                <a:gd name="connsiteX7" fmla="*/ 1270695 w 2766120"/>
                <a:gd name="connsiteY7" fmla="*/ 642803 h 2195378"/>
                <a:gd name="connsiteX8" fmla="*/ 232470 w 2766120"/>
                <a:gd name="connsiteY8" fmla="*/ 176078 h 2195378"/>
                <a:gd name="connsiteX0" fmla="*/ 232470 w 2661345"/>
                <a:gd name="connsiteY0" fmla="*/ 155790 h 2175090"/>
                <a:gd name="connsiteX1" fmla="*/ 137220 w 2661345"/>
                <a:gd name="connsiteY1" fmla="*/ 2175090 h 2175090"/>
                <a:gd name="connsiteX2" fmla="*/ 1823145 w 2661345"/>
                <a:gd name="connsiteY2" fmla="*/ 2175090 h 2175090"/>
                <a:gd name="connsiteX3" fmla="*/ 1842195 w 2661345"/>
                <a:gd name="connsiteY3" fmla="*/ 1670265 h 2175090"/>
                <a:gd name="connsiteX4" fmla="*/ 2661345 w 2661345"/>
                <a:gd name="connsiteY4" fmla="*/ 117690 h 2175090"/>
                <a:gd name="connsiteX5" fmla="*/ 1908870 w 2661345"/>
                <a:gd name="connsiteY5" fmla="*/ 41490 h 2175090"/>
                <a:gd name="connsiteX6" fmla="*/ 1937445 w 2661345"/>
                <a:gd name="connsiteY6" fmla="*/ 813015 h 2175090"/>
                <a:gd name="connsiteX7" fmla="*/ 1270695 w 2661345"/>
                <a:gd name="connsiteY7" fmla="*/ 622515 h 2175090"/>
                <a:gd name="connsiteX8" fmla="*/ 232470 w 2661345"/>
                <a:gd name="connsiteY8" fmla="*/ 155790 h 2175090"/>
                <a:gd name="connsiteX0" fmla="*/ 232470 w 2709520"/>
                <a:gd name="connsiteY0" fmla="*/ 155790 h 2175090"/>
                <a:gd name="connsiteX1" fmla="*/ 137220 w 2709520"/>
                <a:gd name="connsiteY1" fmla="*/ 2175090 h 2175090"/>
                <a:gd name="connsiteX2" fmla="*/ 1823145 w 2709520"/>
                <a:gd name="connsiteY2" fmla="*/ 2175090 h 2175090"/>
                <a:gd name="connsiteX3" fmla="*/ 1842195 w 2709520"/>
                <a:gd name="connsiteY3" fmla="*/ 1670265 h 2175090"/>
                <a:gd name="connsiteX4" fmla="*/ 2661345 w 2709520"/>
                <a:gd name="connsiteY4" fmla="*/ 117690 h 2175090"/>
                <a:gd name="connsiteX5" fmla="*/ 1908870 w 2709520"/>
                <a:gd name="connsiteY5" fmla="*/ 41490 h 2175090"/>
                <a:gd name="connsiteX6" fmla="*/ 1937445 w 2709520"/>
                <a:gd name="connsiteY6" fmla="*/ 813015 h 2175090"/>
                <a:gd name="connsiteX7" fmla="*/ 1270695 w 2709520"/>
                <a:gd name="connsiteY7" fmla="*/ 622515 h 2175090"/>
                <a:gd name="connsiteX8" fmla="*/ 232470 w 2709520"/>
                <a:gd name="connsiteY8" fmla="*/ 155790 h 2175090"/>
                <a:gd name="connsiteX0" fmla="*/ 232470 w 2725405"/>
                <a:gd name="connsiteY0" fmla="*/ 155790 h 2175090"/>
                <a:gd name="connsiteX1" fmla="*/ 137220 w 2725405"/>
                <a:gd name="connsiteY1" fmla="*/ 2175090 h 2175090"/>
                <a:gd name="connsiteX2" fmla="*/ 1823145 w 2725405"/>
                <a:gd name="connsiteY2" fmla="*/ 2175090 h 2175090"/>
                <a:gd name="connsiteX3" fmla="*/ 1842195 w 2725405"/>
                <a:gd name="connsiteY3" fmla="*/ 1670265 h 2175090"/>
                <a:gd name="connsiteX4" fmla="*/ 2661345 w 2725405"/>
                <a:gd name="connsiteY4" fmla="*/ 117690 h 2175090"/>
                <a:gd name="connsiteX5" fmla="*/ 1908870 w 2725405"/>
                <a:gd name="connsiteY5" fmla="*/ 41490 h 2175090"/>
                <a:gd name="connsiteX6" fmla="*/ 1937445 w 2725405"/>
                <a:gd name="connsiteY6" fmla="*/ 813015 h 2175090"/>
                <a:gd name="connsiteX7" fmla="*/ 1270695 w 2725405"/>
                <a:gd name="connsiteY7" fmla="*/ 622515 h 2175090"/>
                <a:gd name="connsiteX8" fmla="*/ 232470 w 2725405"/>
                <a:gd name="connsiteY8" fmla="*/ 155790 h 2175090"/>
                <a:gd name="connsiteX0" fmla="*/ 232470 w 2760521"/>
                <a:gd name="connsiteY0" fmla="*/ 155790 h 2175090"/>
                <a:gd name="connsiteX1" fmla="*/ 137220 w 2760521"/>
                <a:gd name="connsiteY1" fmla="*/ 2175090 h 2175090"/>
                <a:gd name="connsiteX2" fmla="*/ 1823145 w 2760521"/>
                <a:gd name="connsiteY2" fmla="*/ 2175090 h 2175090"/>
                <a:gd name="connsiteX3" fmla="*/ 1842195 w 2760521"/>
                <a:gd name="connsiteY3" fmla="*/ 1670265 h 2175090"/>
                <a:gd name="connsiteX4" fmla="*/ 2699445 w 2760521"/>
                <a:gd name="connsiteY4" fmla="*/ 117690 h 2175090"/>
                <a:gd name="connsiteX5" fmla="*/ 1908870 w 2760521"/>
                <a:gd name="connsiteY5" fmla="*/ 41490 h 2175090"/>
                <a:gd name="connsiteX6" fmla="*/ 1937445 w 2760521"/>
                <a:gd name="connsiteY6" fmla="*/ 813015 h 2175090"/>
                <a:gd name="connsiteX7" fmla="*/ 1270695 w 2760521"/>
                <a:gd name="connsiteY7" fmla="*/ 622515 h 2175090"/>
                <a:gd name="connsiteX8" fmla="*/ 232470 w 2760521"/>
                <a:gd name="connsiteY8" fmla="*/ 155790 h 2175090"/>
                <a:gd name="connsiteX0" fmla="*/ 232470 w 2757220"/>
                <a:gd name="connsiteY0" fmla="*/ 155790 h 2175090"/>
                <a:gd name="connsiteX1" fmla="*/ 137220 w 2757220"/>
                <a:gd name="connsiteY1" fmla="*/ 2175090 h 2175090"/>
                <a:gd name="connsiteX2" fmla="*/ 1823145 w 2757220"/>
                <a:gd name="connsiteY2" fmla="*/ 2175090 h 2175090"/>
                <a:gd name="connsiteX3" fmla="*/ 1842195 w 2757220"/>
                <a:gd name="connsiteY3" fmla="*/ 1670265 h 2175090"/>
                <a:gd name="connsiteX4" fmla="*/ 2699445 w 2757220"/>
                <a:gd name="connsiteY4" fmla="*/ 117690 h 2175090"/>
                <a:gd name="connsiteX5" fmla="*/ 1908870 w 2757220"/>
                <a:gd name="connsiteY5" fmla="*/ 41490 h 2175090"/>
                <a:gd name="connsiteX6" fmla="*/ 1937445 w 2757220"/>
                <a:gd name="connsiteY6" fmla="*/ 813015 h 2175090"/>
                <a:gd name="connsiteX7" fmla="*/ 1270695 w 2757220"/>
                <a:gd name="connsiteY7" fmla="*/ 622515 h 2175090"/>
                <a:gd name="connsiteX8" fmla="*/ 232470 w 2757220"/>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47713 h 2167013"/>
                <a:gd name="connsiteX1" fmla="*/ 137220 w 2741311"/>
                <a:gd name="connsiteY1" fmla="*/ 2167013 h 2167013"/>
                <a:gd name="connsiteX2" fmla="*/ 1823145 w 2741311"/>
                <a:gd name="connsiteY2" fmla="*/ 2167013 h 2167013"/>
                <a:gd name="connsiteX3" fmla="*/ 1842195 w 2741311"/>
                <a:gd name="connsiteY3" fmla="*/ 1662188 h 2167013"/>
                <a:gd name="connsiteX4" fmla="*/ 2699445 w 2741311"/>
                <a:gd name="connsiteY4" fmla="*/ 109613 h 2167013"/>
                <a:gd name="connsiteX5" fmla="*/ 1908870 w 2741311"/>
                <a:gd name="connsiteY5" fmla="*/ 33413 h 2167013"/>
                <a:gd name="connsiteX6" fmla="*/ 1937445 w 2741311"/>
                <a:gd name="connsiteY6" fmla="*/ 804938 h 2167013"/>
                <a:gd name="connsiteX7" fmla="*/ 1270695 w 2741311"/>
                <a:gd name="connsiteY7" fmla="*/ 614438 h 2167013"/>
                <a:gd name="connsiteX8" fmla="*/ 232470 w 2741311"/>
                <a:gd name="connsiteY8" fmla="*/ 147713 h 2167013"/>
                <a:gd name="connsiteX0" fmla="*/ 232470 w 2741311"/>
                <a:gd name="connsiteY0" fmla="*/ 95560 h 2114860"/>
                <a:gd name="connsiteX1" fmla="*/ 137220 w 2741311"/>
                <a:gd name="connsiteY1" fmla="*/ 2114860 h 2114860"/>
                <a:gd name="connsiteX2" fmla="*/ 1823145 w 2741311"/>
                <a:gd name="connsiteY2" fmla="*/ 2114860 h 2114860"/>
                <a:gd name="connsiteX3" fmla="*/ 1842195 w 2741311"/>
                <a:gd name="connsiteY3" fmla="*/ 1610035 h 2114860"/>
                <a:gd name="connsiteX4" fmla="*/ 2699445 w 2741311"/>
                <a:gd name="connsiteY4" fmla="*/ 57460 h 2114860"/>
                <a:gd name="connsiteX5" fmla="*/ 1927920 w 2741311"/>
                <a:gd name="connsiteY5" fmla="*/ 47935 h 2114860"/>
                <a:gd name="connsiteX6" fmla="*/ 1937445 w 2741311"/>
                <a:gd name="connsiteY6" fmla="*/ 752785 h 2114860"/>
                <a:gd name="connsiteX7" fmla="*/ 1270695 w 2741311"/>
                <a:gd name="connsiteY7" fmla="*/ 562285 h 2114860"/>
                <a:gd name="connsiteX8" fmla="*/ 232470 w 2741311"/>
                <a:gd name="connsiteY8" fmla="*/ 95560 h 2114860"/>
                <a:gd name="connsiteX0" fmla="*/ 232470 w 2741311"/>
                <a:gd name="connsiteY0" fmla="*/ 189280 h 2208580"/>
                <a:gd name="connsiteX1" fmla="*/ 137220 w 2741311"/>
                <a:gd name="connsiteY1" fmla="*/ 2208580 h 2208580"/>
                <a:gd name="connsiteX2" fmla="*/ 1823145 w 2741311"/>
                <a:gd name="connsiteY2" fmla="*/ 2208580 h 2208580"/>
                <a:gd name="connsiteX3" fmla="*/ 1842195 w 2741311"/>
                <a:gd name="connsiteY3" fmla="*/ 1703755 h 2208580"/>
                <a:gd name="connsiteX4" fmla="*/ 2699445 w 2741311"/>
                <a:gd name="connsiteY4" fmla="*/ 151180 h 2208580"/>
                <a:gd name="connsiteX5" fmla="*/ 1908870 w 2741311"/>
                <a:gd name="connsiteY5" fmla="*/ 27355 h 2208580"/>
                <a:gd name="connsiteX6" fmla="*/ 1937445 w 2741311"/>
                <a:gd name="connsiteY6" fmla="*/ 846505 h 2208580"/>
                <a:gd name="connsiteX7" fmla="*/ 1270695 w 2741311"/>
                <a:gd name="connsiteY7" fmla="*/ 656005 h 2208580"/>
                <a:gd name="connsiteX8" fmla="*/ 232470 w 2741311"/>
                <a:gd name="connsiteY8" fmla="*/ 189280 h 2208580"/>
                <a:gd name="connsiteX0" fmla="*/ 232470 w 2741311"/>
                <a:gd name="connsiteY0" fmla="*/ 213274 h 2232574"/>
                <a:gd name="connsiteX1" fmla="*/ 137220 w 2741311"/>
                <a:gd name="connsiteY1" fmla="*/ 2232574 h 2232574"/>
                <a:gd name="connsiteX2" fmla="*/ 1823145 w 2741311"/>
                <a:gd name="connsiteY2" fmla="*/ 2232574 h 2232574"/>
                <a:gd name="connsiteX3" fmla="*/ 1842195 w 2741311"/>
                <a:gd name="connsiteY3" fmla="*/ 1727749 h 2232574"/>
                <a:gd name="connsiteX4" fmla="*/ 2699445 w 2741311"/>
                <a:gd name="connsiteY4" fmla="*/ 175174 h 2232574"/>
                <a:gd name="connsiteX5" fmla="*/ 2127946 w 2741311"/>
                <a:gd name="connsiteY5" fmla="*/ 127549 h 2232574"/>
                <a:gd name="connsiteX6" fmla="*/ 1908870 w 2741311"/>
                <a:gd name="connsiteY6" fmla="*/ 51349 h 2232574"/>
                <a:gd name="connsiteX7" fmla="*/ 1937445 w 2741311"/>
                <a:gd name="connsiteY7" fmla="*/ 870499 h 2232574"/>
                <a:gd name="connsiteX8" fmla="*/ 1270695 w 2741311"/>
                <a:gd name="connsiteY8" fmla="*/ 679999 h 2232574"/>
                <a:gd name="connsiteX9" fmla="*/ 232470 w 2741311"/>
                <a:gd name="connsiteY9" fmla="*/ 213274 h 2232574"/>
                <a:gd name="connsiteX0" fmla="*/ 232470 w 2741311"/>
                <a:gd name="connsiteY0" fmla="*/ 214182 h 2233482"/>
                <a:gd name="connsiteX1" fmla="*/ 137220 w 2741311"/>
                <a:gd name="connsiteY1" fmla="*/ 2233482 h 2233482"/>
                <a:gd name="connsiteX2" fmla="*/ 1823145 w 2741311"/>
                <a:gd name="connsiteY2" fmla="*/ 2233482 h 2233482"/>
                <a:gd name="connsiteX3" fmla="*/ 1842195 w 2741311"/>
                <a:gd name="connsiteY3" fmla="*/ 1728657 h 2233482"/>
                <a:gd name="connsiteX4" fmla="*/ 2699445 w 2741311"/>
                <a:gd name="connsiteY4" fmla="*/ 176082 h 2233482"/>
                <a:gd name="connsiteX5" fmla="*/ 2048663 w 2741311"/>
                <a:gd name="connsiteY5" fmla="*/ 123172 h 2233482"/>
                <a:gd name="connsiteX6" fmla="*/ 1908870 w 2741311"/>
                <a:gd name="connsiteY6" fmla="*/ 52257 h 2233482"/>
                <a:gd name="connsiteX7" fmla="*/ 1937445 w 2741311"/>
                <a:gd name="connsiteY7" fmla="*/ 871407 h 2233482"/>
                <a:gd name="connsiteX8" fmla="*/ 1270695 w 2741311"/>
                <a:gd name="connsiteY8" fmla="*/ 680907 h 2233482"/>
                <a:gd name="connsiteX9" fmla="*/ 232470 w 2741311"/>
                <a:gd name="connsiteY9" fmla="*/ 214182 h 2233482"/>
                <a:gd name="connsiteX0" fmla="*/ 232470 w 2741311"/>
                <a:gd name="connsiteY0" fmla="*/ 228069 h 2247369"/>
                <a:gd name="connsiteX1" fmla="*/ 137220 w 2741311"/>
                <a:gd name="connsiteY1" fmla="*/ 2247369 h 2247369"/>
                <a:gd name="connsiteX2" fmla="*/ 1823145 w 2741311"/>
                <a:gd name="connsiteY2" fmla="*/ 2247369 h 2247369"/>
                <a:gd name="connsiteX3" fmla="*/ 1842195 w 2741311"/>
                <a:gd name="connsiteY3" fmla="*/ 1742544 h 2247369"/>
                <a:gd name="connsiteX4" fmla="*/ 2699445 w 2741311"/>
                <a:gd name="connsiteY4" fmla="*/ 189969 h 2247369"/>
                <a:gd name="connsiteX5" fmla="*/ 2048663 w 2741311"/>
                <a:gd name="connsiteY5" fmla="*/ 137059 h 2247369"/>
                <a:gd name="connsiteX6" fmla="*/ 1908870 w 2741311"/>
                <a:gd name="connsiteY6" fmla="*/ 66144 h 2247369"/>
                <a:gd name="connsiteX7" fmla="*/ 1937445 w 2741311"/>
                <a:gd name="connsiteY7" fmla="*/ 885294 h 2247369"/>
                <a:gd name="connsiteX8" fmla="*/ 1270695 w 2741311"/>
                <a:gd name="connsiteY8" fmla="*/ 694794 h 2247369"/>
                <a:gd name="connsiteX9" fmla="*/ 232470 w 2741311"/>
                <a:gd name="connsiteY9" fmla="*/ 228069 h 2247369"/>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188264 h 2207564"/>
                <a:gd name="connsiteX1" fmla="*/ 137220 w 2741311"/>
                <a:gd name="connsiteY1" fmla="*/ 2207564 h 2207564"/>
                <a:gd name="connsiteX2" fmla="*/ 1823145 w 2741311"/>
                <a:gd name="connsiteY2" fmla="*/ 2207564 h 2207564"/>
                <a:gd name="connsiteX3" fmla="*/ 1842195 w 2741311"/>
                <a:gd name="connsiteY3" fmla="*/ 1702739 h 2207564"/>
                <a:gd name="connsiteX4" fmla="*/ 2699445 w 2741311"/>
                <a:gd name="connsiteY4" fmla="*/ 150164 h 2207564"/>
                <a:gd name="connsiteX5" fmla="*/ 2048663 w 2741311"/>
                <a:gd name="connsiteY5" fmla="*/ 97254 h 2207564"/>
                <a:gd name="connsiteX6" fmla="*/ 2040679 w 2741311"/>
                <a:gd name="connsiteY6" fmla="*/ 4591 h 2207564"/>
                <a:gd name="connsiteX7" fmla="*/ 1908870 w 2741311"/>
                <a:gd name="connsiteY7" fmla="*/ 26339 h 2207564"/>
                <a:gd name="connsiteX8" fmla="*/ 1937445 w 2741311"/>
                <a:gd name="connsiteY8" fmla="*/ 845489 h 2207564"/>
                <a:gd name="connsiteX9" fmla="*/ 1270695 w 2741311"/>
                <a:gd name="connsiteY9" fmla="*/ 654989 h 2207564"/>
                <a:gd name="connsiteX10" fmla="*/ 232470 w 2741311"/>
                <a:gd name="connsiteY10" fmla="*/ 188264 h 2207564"/>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4220"/>
                <a:gd name="connsiteY0" fmla="*/ 183976 h 2203276"/>
                <a:gd name="connsiteX1" fmla="*/ 137220 w 2664220"/>
                <a:gd name="connsiteY1" fmla="*/ 2203276 h 2203276"/>
                <a:gd name="connsiteX2" fmla="*/ 1823145 w 2664220"/>
                <a:gd name="connsiteY2" fmla="*/ 2203276 h 2203276"/>
                <a:gd name="connsiteX3" fmla="*/ 1842195 w 2664220"/>
                <a:gd name="connsiteY3" fmla="*/ 1698451 h 2203276"/>
                <a:gd name="connsiteX4" fmla="*/ 2614876 w 2664220"/>
                <a:gd name="connsiteY4" fmla="*/ 119448 h 2203276"/>
                <a:gd name="connsiteX5" fmla="*/ 2048663 w 2664220"/>
                <a:gd name="connsiteY5" fmla="*/ 92966 h 2203276"/>
                <a:gd name="connsiteX6" fmla="*/ 2040679 w 2664220"/>
                <a:gd name="connsiteY6" fmla="*/ 303 h 2203276"/>
                <a:gd name="connsiteX7" fmla="*/ 1908870 w 2664220"/>
                <a:gd name="connsiteY7" fmla="*/ 22051 h 2203276"/>
                <a:gd name="connsiteX8" fmla="*/ 1937445 w 2664220"/>
                <a:gd name="connsiteY8" fmla="*/ 841201 h 2203276"/>
                <a:gd name="connsiteX9" fmla="*/ 1270695 w 2664220"/>
                <a:gd name="connsiteY9" fmla="*/ 650701 h 2203276"/>
                <a:gd name="connsiteX10" fmla="*/ 232470 w 2664220"/>
                <a:gd name="connsiteY10" fmla="*/ 183976 h 2203276"/>
                <a:gd name="connsiteX0" fmla="*/ 232470 w 2695242"/>
                <a:gd name="connsiteY0" fmla="*/ 183976 h 2203276"/>
                <a:gd name="connsiteX1" fmla="*/ 137220 w 2695242"/>
                <a:gd name="connsiteY1" fmla="*/ 2203276 h 2203276"/>
                <a:gd name="connsiteX2" fmla="*/ 1823145 w 2695242"/>
                <a:gd name="connsiteY2" fmla="*/ 2203276 h 2203276"/>
                <a:gd name="connsiteX3" fmla="*/ 1842195 w 2695242"/>
                <a:gd name="connsiteY3" fmla="*/ 1698451 h 2203276"/>
                <a:gd name="connsiteX4" fmla="*/ 2614876 w 2695242"/>
                <a:gd name="connsiteY4" fmla="*/ 119448 h 2203276"/>
                <a:gd name="connsiteX5" fmla="*/ 2048663 w 2695242"/>
                <a:gd name="connsiteY5" fmla="*/ 92966 h 2203276"/>
                <a:gd name="connsiteX6" fmla="*/ 2040679 w 2695242"/>
                <a:gd name="connsiteY6" fmla="*/ 303 h 2203276"/>
                <a:gd name="connsiteX7" fmla="*/ 1908870 w 2695242"/>
                <a:gd name="connsiteY7" fmla="*/ 22051 h 2203276"/>
                <a:gd name="connsiteX8" fmla="*/ 1937445 w 2695242"/>
                <a:gd name="connsiteY8" fmla="*/ 841201 h 2203276"/>
                <a:gd name="connsiteX9" fmla="*/ 1270695 w 2695242"/>
                <a:gd name="connsiteY9" fmla="*/ 650701 h 2203276"/>
                <a:gd name="connsiteX10" fmla="*/ 232470 w 2695242"/>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270695 w 2718665"/>
                <a:gd name="connsiteY9" fmla="*/ 650701 h 2203276"/>
                <a:gd name="connsiteX10" fmla="*/ 232470 w 2718665"/>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20059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26782 w 2764339"/>
                <a:gd name="connsiteY0" fmla="*/ 183976 h 2400339"/>
                <a:gd name="connsiteX1" fmla="*/ 150300 w 2764339"/>
                <a:gd name="connsiteY1" fmla="*/ 2400339 h 2400339"/>
                <a:gd name="connsiteX2" fmla="*/ 1817457 w 2764339"/>
                <a:gd name="connsiteY2" fmla="*/ 2203276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31749 w 2769306"/>
                <a:gd name="connsiteY0" fmla="*/ 183976 h 2390955"/>
                <a:gd name="connsiteX1" fmla="*/ 138828 w 2769306"/>
                <a:gd name="connsiteY1" fmla="*/ 2064983 h 2390955"/>
                <a:gd name="connsiteX2" fmla="*/ 1878728 w 2769306"/>
                <a:gd name="connsiteY2" fmla="*/ 2390955 h 2390955"/>
                <a:gd name="connsiteX3" fmla="*/ 1841474 w 2769306"/>
                <a:gd name="connsiteY3" fmla="*/ 1698451 h 2390955"/>
                <a:gd name="connsiteX4" fmla="*/ 2674026 w 2769306"/>
                <a:gd name="connsiteY4" fmla="*/ 130334 h 2390955"/>
                <a:gd name="connsiteX5" fmla="*/ 2064270 w 2769306"/>
                <a:gd name="connsiteY5" fmla="*/ 98409 h 2390955"/>
                <a:gd name="connsiteX6" fmla="*/ 2039958 w 2769306"/>
                <a:gd name="connsiteY6" fmla="*/ 303 h 2390955"/>
                <a:gd name="connsiteX7" fmla="*/ 1908149 w 2769306"/>
                <a:gd name="connsiteY7" fmla="*/ 22051 h 2390955"/>
                <a:gd name="connsiteX8" fmla="*/ 1910297 w 2769306"/>
                <a:gd name="connsiteY8" fmla="*/ 783060 h 2390955"/>
                <a:gd name="connsiteX9" fmla="*/ 1236554 w 2769306"/>
                <a:gd name="connsiteY9" fmla="*/ 497145 h 2390955"/>
                <a:gd name="connsiteX10" fmla="*/ 1140747 w 2769306"/>
                <a:gd name="connsiteY10" fmla="*/ 572491 h 2390955"/>
                <a:gd name="connsiteX11" fmla="*/ 231749 w 2769306"/>
                <a:gd name="connsiteY11" fmla="*/ 183976 h 2390955"/>
                <a:gd name="connsiteX0" fmla="*/ 221873 w 2759430"/>
                <a:gd name="connsiteY0" fmla="*/ 183976 h 2390955"/>
                <a:gd name="connsiteX1" fmla="*/ 128952 w 2759430"/>
                <a:gd name="connsiteY1" fmla="*/ 2064983 h 2390955"/>
                <a:gd name="connsiteX2" fmla="*/ 1868852 w 2759430"/>
                <a:gd name="connsiteY2" fmla="*/ 2390955 h 2390955"/>
                <a:gd name="connsiteX3" fmla="*/ 1831598 w 2759430"/>
                <a:gd name="connsiteY3" fmla="*/ 1698451 h 2390955"/>
                <a:gd name="connsiteX4" fmla="*/ 2664150 w 2759430"/>
                <a:gd name="connsiteY4" fmla="*/ 130334 h 2390955"/>
                <a:gd name="connsiteX5" fmla="*/ 2054394 w 2759430"/>
                <a:gd name="connsiteY5" fmla="*/ 98409 h 2390955"/>
                <a:gd name="connsiteX6" fmla="*/ 2030082 w 2759430"/>
                <a:gd name="connsiteY6" fmla="*/ 303 h 2390955"/>
                <a:gd name="connsiteX7" fmla="*/ 1898273 w 2759430"/>
                <a:gd name="connsiteY7" fmla="*/ 22051 h 2390955"/>
                <a:gd name="connsiteX8" fmla="*/ 1900421 w 2759430"/>
                <a:gd name="connsiteY8" fmla="*/ 783060 h 2390955"/>
                <a:gd name="connsiteX9" fmla="*/ 1226678 w 2759430"/>
                <a:gd name="connsiteY9" fmla="*/ 497145 h 2390955"/>
                <a:gd name="connsiteX10" fmla="*/ 1130871 w 2759430"/>
                <a:gd name="connsiteY10" fmla="*/ 572491 h 2390955"/>
                <a:gd name="connsiteX11" fmla="*/ 221873 w 2759430"/>
                <a:gd name="connsiteY11" fmla="*/ 183976 h 2390955"/>
                <a:gd name="connsiteX0" fmla="*/ 221873 w 2759430"/>
                <a:gd name="connsiteY0" fmla="*/ 183976 h 2065462"/>
                <a:gd name="connsiteX1" fmla="*/ 128952 w 2759430"/>
                <a:gd name="connsiteY1" fmla="*/ 2064983 h 2065462"/>
                <a:gd name="connsiteX2" fmla="*/ 1852414 w 2759430"/>
                <a:gd name="connsiteY2" fmla="*/ 2065462 h 2065462"/>
                <a:gd name="connsiteX3" fmla="*/ 1831598 w 2759430"/>
                <a:gd name="connsiteY3" fmla="*/ 1698451 h 2065462"/>
                <a:gd name="connsiteX4" fmla="*/ 2664150 w 2759430"/>
                <a:gd name="connsiteY4" fmla="*/ 130334 h 2065462"/>
                <a:gd name="connsiteX5" fmla="*/ 2054394 w 2759430"/>
                <a:gd name="connsiteY5" fmla="*/ 98409 h 2065462"/>
                <a:gd name="connsiteX6" fmla="*/ 2030082 w 2759430"/>
                <a:gd name="connsiteY6" fmla="*/ 303 h 2065462"/>
                <a:gd name="connsiteX7" fmla="*/ 1898273 w 2759430"/>
                <a:gd name="connsiteY7" fmla="*/ 22051 h 2065462"/>
                <a:gd name="connsiteX8" fmla="*/ 1900421 w 2759430"/>
                <a:gd name="connsiteY8" fmla="*/ 783060 h 2065462"/>
                <a:gd name="connsiteX9" fmla="*/ 1226678 w 2759430"/>
                <a:gd name="connsiteY9" fmla="*/ 497145 h 2065462"/>
                <a:gd name="connsiteX10" fmla="*/ 1130871 w 2759430"/>
                <a:gd name="connsiteY10" fmla="*/ 572491 h 2065462"/>
                <a:gd name="connsiteX11" fmla="*/ 221873 w 2759430"/>
                <a:gd name="connsiteY11" fmla="*/ 183976 h 2065462"/>
                <a:gd name="connsiteX0" fmla="*/ 221873 w 2759430"/>
                <a:gd name="connsiteY0" fmla="*/ 183976 h 2068751"/>
                <a:gd name="connsiteX1" fmla="*/ 128952 w 2759430"/>
                <a:gd name="connsiteY1" fmla="*/ 2064983 h 2068751"/>
                <a:gd name="connsiteX2" fmla="*/ 1852414 w 2759430"/>
                <a:gd name="connsiteY2" fmla="*/ 2068751 h 2068751"/>
                <a:gd name="connsiteX3" fmla="*/ 1831598 w 2759430"/>
                <a:gd name="connsiteY3" fmla="*/ 1698451 h 2068751"/>
                <a:gd name="connsiteX4" fmla="*/ 2664150 w 2759430"/>
                <a:gd name="connsiteY4" fmla="*/ 130334 h 2068751"/>
                <a:gd name="connsiteX5" fmla="*/ 2054394 w 2759430"/>
                <a:gd name="connsiteY5" fmla="*/ 98409 h 2068751"/>
                <a:gd name="connsiteX6" fmla="*/ 2030082 w 2759430"/>
                <a:gd name="connsiteY6" fmla="*/ 303 h 2068751"/>
                <a:gd name="connsiteX7" fmla="*/ 1898273 w 2759430"/>
                <a:gd name="connsiteY7" fmla="*/ 22051 h 2068751"/>
                <a:gd name="connsiteX8" fmla="*/ 1900421 w 2759430"/>
                <a:gd name="connsiteY8" fmla="*/ 783060 h 2068751"/>
                <a:gd name="connsiteX9" fmla="*/ 1226678 w 2759430"/>
                <a:gd name="connsiteY9" fmla="*/ 497145 h 2068751"/>
                <a:gd name="connsiteX10" fmla="*/ 1130871 w 2759430"/>
                <a:gd name="connsiteY10" fmla="*/ 572491 h 2068751"/>
                <a:gd name="connsiteX11" fmla="*/ 221873 w 2759430"/>
                <a:gd name="connsiteY11" fmla="*/ 183976 h 2068751"/>
                <a:gd name="connsiteX0" fmla="*/ 221873 w 2759430"/>
                <a:gd name="connsiteY0" fmla="*/ 183976 h 2077670"/>
                <a:gd name="connsiteX1" fmla="*/ 128952 w 2759430"/>
                <a:gd name="connsiteY1" fmla="*/ 2064983 h 2077670"/>
                <a:gd name="connsiteX2" fmla="*/ 1861333 w 2759430"/>
                <a:gd name="connsiteY2" fmla="*/ 2077670 h 2077670"/>
                <a:gd name="connsiteX3" fmla="*/ 1831598 w 2759430"/>
                <a:gd name="connsiteY3" fmla="*/ 1698451 h 2077670"/>
                <a:gd name="connsiteX4" fmla="*/ 2664150 w 2759430"/>
                <a:gd name="connsiteY4" fmla="*/ 130334 h 2077670"/>
                <a:gd name="connsiteX5" fmla="*/ 2054394 w 2759430"/>
                <a:gd name="connsiteY5" fmla="*/ 98409 h 2077670"/>
                <a:gd name="connsiteX6" fmla="*/ 2030082 w 2759430"/>
                <a:gd name="connsiteY6" fmla="*/ 303 h 2077670"/>
                <a:gd name="connsiteX7" fmla="*/ 1898273 w 2759430"/>
                <a:gd name="connsiteY7" fmla="*/ 22051 h 2077670"/>
                <a:gd name="connsiteX8" fmla="*/ 1900421 w 2759430"/>
                <a:gd name="connsiteY8" fmla="*/ 783060 h 2077670"/>
                <a:gd name="connsiteX9" fmla="*/ 1226678 w 2759430"/>
                <a:gd name="connsiteY9" fmla="*/ 497145 h 2077670"/>
                <a:gd name="connsiteX10" fmla="*/ 1130871 w 2759430"/>
                <a:gd name="connsiteY10" fmla="*/ 572491 h 2077670"/>
                <a:gd name="connsiteX11" fmla="*/ 221873 w 2759430"/>
                <a:gd name="connsiteY11" fmla="*/ 183976 h 2077670"/>
                <a:gd name="connsiteX0" fmla="*/ 221873 w 2760753"/>
                <a:gd name="connsiteY0" fmla="*/ 183976 h 2077670"/>
                <a:gd name="connsiteX1" fmla="*/ 128952 w 2760753"/>
                <a:gd name="connsiteY1" fmla="*/ 2064983 h 2077670"/>
                <a:gd name="connsiteX2" fmla="*/ 1861333 w 2760753"/>
                <a:gd name="connsiteY2" fmla="*/ 2077670 h 2077670"/>
                <a:gd name="connsiteX3" fmla="*/ 1841497 w 2760753"/>
                <a:gd name="connsiteY3" fmla="*/ 1807346 h 2077670"/>
                <a:gd name="connsiteX4" fmla="*/ 2664150 w 2760753"/>
                <a:gd name="connsiteY4" fmla="*/ 130334 h 2077670"/>
                <a:gd name="connsiteX5" fmla="*/ 2054394 w 2760753"/>
                <a:gd name="connsiteY5" fmla="*/ 98409 h 2077670"/>
                <a:gd name="connsiteX6" fmla="*/ 2030082 w 2760753"/>
                <a:gd name="connsiteY6" fmla="*/ 303 h 2077670"/>
                <a:gd name="connsiteX7" fmla="*/ 1898273 w 2760753"/>
                <a:gd name="connsiteY7" fmla="*/ 22051 h 2077670"/>
                <a:gd name="connsiteX8" fmla="*/ 1900421 w 2760753"/>
                <a:gd name="connsiteY8" fmla="*/ 783060 h 2077670"/>
                <a:gd name="connsiteX9" fmla="*/ 1226678 w 2760753"/>
                <a:gd name="connsiteY9" fmla="*/ 497145 h 2077670"/>
                <a:gd name="connsiteX10" fmla="*/ 1130871 w 2760753"/>
                <a:gd name="connsiteY10" fmla="*/ 572491 h 2077670"/>
                <a:gd name="connsiteX11" fmla="*/ 221873 w 2760753"/>
                <a:gd name="connsiteY11" fmla="*/ 183976 h 2077670"/>
                <a:gd name="connsiteX0" fmla="*/ 221873 w 2756874"/>
                <a:gd name="connsiteY0" fmla="*/ 183976 h 2077670"/>
                <a:gd name="connsiteX1" fmla="*/ 128952 w 2756874"/>
                <a:gd name="connsiteY1" fmla="*/ 2064983 h 2077670"/>
                <a:gd name="connsiteX2" fmla="*/ 1861333 w 2756874"/>
                <a:gd name="connsiteY2" fmla="*/ 2077670 h 2077670"/>
                <a:gd name="connsiteX3" fmla="*/ 1811798 w 2756874"/>
                <a:gd name="connsiteY3" fmla="*/ 1807346 h 2077670"/>
                <a:gd name="connsiteX4" fmla="*/ 2664150 w 2756874"/>
                <a:gd name="connsiteY4" fmla="*/ 130334 h 2077670"/>
                <a:gd name="connsiteX5" fmla="*/ 2054394 w 2756874"/>
                <a:gd name="connsiteY5" fmla="*/ 98409 h 2077670"/>
                <a:gd name="connsiteX6" fmla="*/ 2030082 w 2756874"/>
                <a:gd name="connsiteY6" fmla="*/ 303 h 2077670"/>
                <a:gd name="connsiteX7" fmla="*/ 1898273 w 2756874"/>
                <a:gd name="connsiteY7" fmla="*/ 22051 h 2077670"/>
                <a:gd name="connsiteX8" fmla="*/ 1900421 w 2756874"/>
                <a:gd name="connsiteY8" fmla="*/ 783060 h 2077670"/>
                <a:gd name="connsiteX9" fmla="*/ 1226678 w 2756874"/>
                <a:gd name="connsiteY9" fmla="*/ 497145 h 2077670"/>
                <a:gd name="connsiteX10" fmla="*/ 1130871 w 2756874"/>
                <a:gd name="connsiteY10" fmla="*/ 572491 h 2077670"/>
                <a:gd name="connsiteX11" fmla="*/ 221873 w 2756874"/>
                <a:gd name="connsiteY11" fmla="*/ 183976 h 2077670"/>
                <a:gd name="connsiteX0" fmla="*/ 221873 w 2764111"/>
                <a:gd name="connsiteY0" fmla="*/ 183976 h 2077670"/>
                <a:gd name="connsiteX1" fmla="*/ 128952 w 2764111"/>
                <a:gd name="connsiteY1" fmla="*/ 2064983 h 2077670"/>
                <a:gd name="connsiteX2" fmla="*/ 1861333 w 2764111"/>
                <a:gd name="connsiteY2" fmla="*/ 2077670 h 2077670"/>
                <a:gd name="connsiteX3" fmla="*/ 1811798 w 2764111"/>
                <a:gd name="connsiteY3" fmla="*/ 1807346 h 2077670"/>
                <a:gd name="connsiteX4" fmla="*/ 2664150 w 2764111"/>
                <a:gd name="connsiteY4" fmla="*/ 130334 h 2077670"/>
                <a:gd name="connsiteX5" fmla="*/ 2054394 w 2764111"/>
                <a:gd name="connsiteY5" fmla="*/ 98409 h 2077670"/>
                <a:gd name="connsiteX6" fmla="*/ 2030082 w 2764111"/>
                <a:gd name="connsiteY6" fmla="*/ 303 h 2077670"/>
                <a:gd name="connsiteX7" fmla="*/ 1898273 w 2764111"/>
                <a:gd name="connsiteY7" fmla="*/ 22051 h 2077670"/>
                <a:gd name="connsiteX8" fmla="*/ 1900421 w 2764111"/>
                <a:gd name="connsiteY8" fmla="*/ 783060 h 2077670"/>
                <a:gd name="connsiteX9" fmla="*/ 1226678 w 2764111"/>
                <a:gd name="connsiteY9" fmla="*/ 497145 h 2077670"/>
                <a:gd name="connsiteX10" fmla="*/ 1130871 w 2764111"/>
                <a:gd name="connsiteY10" fmla="*/ 572491 h 2077670"/>
                <a:gd name="connsiteX11" fmla="*/ 221873 w 2764111"/>
                <a:gd name="connsiteY11" fmla="*/ 183976 h 2077670"/>
                <a:gd name="connsiteX0" fmla="*/ 221873 w 2749398"/>
                <a:gd name="connsiteY0" fmla="*/ 183976 h 2077670"/>
                <a:gd name="connsiteX1" fmla="*/ 128952 w 2749398"/>
                <a:gd name="connsiteY1" fmla="*/ 2064983 h 2077670"/>
                <a:gd name="connsiteX2" fmla="*/ 1861333 w 2749398"/>
                <a:gd name="connsiteY2" fmla="*/ 2077670 h 2077670"/>
                <a:gd name="connsiteX3" fmla="*/ 1811798 w 2749398"/>
                <a:gd name="connsiteY3" fmla="*/ 1807346 h 2077670"/>
                <a:gd name="connsiteX4" fmla="*/ 2664150 w 2749398"/>
                <a:gd name="connsiteY4" fmla="*/ 130334 h 2077670"/>
                <a:gd name="connsiteX5" fmla="*/ 2054394 w 2749398"/>
                <a:gd name="connsiteY5" fmla="*/ 98409 h 2077670"/>
                <a:gd name="connsiteX6" fmla="*/ 2030082 w 2749398"/>
                <a:gd name="connsiteY6" fmla="*/ 303 h 2077670"/>
                <a:gd name="connsiteX7" fmla="*/ 1898273 w 2749398"/>
                <a:gd name="connsiteY7" fmla="*/ 22051 h 2077670"/>
                <a:gd name="connsiteX8" fmla="*/ 1900421 w 2749398"/>
                <a:gd name="connsiteY8" fmla="*/ 783060 h 2077670"/>
                <a:gd name="connsiteX9" fmla="*/ 1226678 w 2749398"/>
                <a:gd name="connsiteY9" fmla="*/ 497145 h 2077670"/>
                <a:gd name="connsiteX10" fmla="*/ 1130871 w 2749398"/>
                <a:gd name="connsiteY10" fmla="*/ 572491 h 2077670"/>
                <a:gd name="connsiteX11" fmla="*/ 221873 w 2749398"/>
                <a:gd name="connsiteY11" fmla="*/ 183976 h 2077670"/>
                <a:gd name="connsiteX0" fmla="*/ 221873 w 2749398"/>
                <a:gd name="connsiteY0" fmla="*/ 183976 h 2077670"/>
                <a:gd name="connsiteX1" fmla="*/ 128952 w 2749398"/>
                <a:gd name="connsiteY1" fmla="*/ 2064983 h 2077670"/>
                <a:gd name="connsiteX2" fmla="*/ 1861333 w 2749398"/>
                <a:gd name="connsiteY2" fmla="*/ 2077670 h 2077670"/>
                <a:gd name="connsiteX3" fmla="*/ 1811798 w 2749398"/>
                <a:gd name="connsiteY3" fmla="*/ 1807346 h 2077670"/>
                <a:gd name="connsiteX4" fmla="*/ 2664150 w 2749398"/>
                <a:gd name="connsiteY4" fmla="*/ 130334 h 2077670"/>
                <a:gd name="connsiteX5" fmla="*/ 2074193 w 2749398"/>
                <a:gd name="connsiteY5" fmla="*/ 375596 h 2077670"/>
                <a:gd name="connsiteX6" fmla="*/ 2030082 w 2749398"/>
                <a:gd name="connsiteY6" fmla="*/ 303 h 2077670"/>
                <a:gd name="connsiteX7" fmla="*/ 1898273 w 2749398"/>
                <a:gd name="connsiteY7" fmla="*/ 22051 h 2077670"/>
                <a:gd name="connsiteX8" fmla="*/ 1900421 w 2749398"/>
                <a:gd name="connsiteY8" fmla="*/ 783060 h 2077670"/>
                <a:gd name="connsiteX9" fmla="*/ 1226678 w 2749398"/>
                <a:gd name="connsiteY9" fmla="*/ 497145 h 2077670"/>
                <a:gd name="connsiteX10" fmla="*/ 1130871 w 2749398"/>
                <a:gd name="connsiteY10" fmla="*/ 572491 h 2077670"/>
                <a:gd name="connsiteX11" fmla="*/ 221873 w 2749398"/>
                <a:gd name="connsiteY11" fmla="*/ 183976 h 2077670"/>
                <a:gd name="connsiteX0" fmla="*/ 221873 w 2758225"/>
                <a:gd name="connsiteY0" fmla="*/ 183976 h 2109781"/>
                <a:gd name="connsiteX1" fmla="*/ 128952 w 2758225"/>
                <a:gd name="connsiteY1" fmla="*/ 2064983 h 2109781"/>
                <a:gd name="connsiteX2" fmla="*/ 1861333 w 2758225"/>
                <a:gd name="connsiteY2" fmla="*/ 2077670 h 2109781"/>
                <a:gd name="connsiteX3" fmla="*/ 1811798 w 2758225"/>
                <a:gd name="connsiteY3" fmla="*/ 1807346 h 2109781"/>
                <a:gd name="connsiteX4" fmla="*/ 2674050 w 2758225"/>
                <a:gd name="connsiteY4" fmla="*/ 407521 h 2109781"/>
                <a:gd name="connsiteX5" fmla="*/ 2074193 w 2758225"/>
                <a:gd name="connsiteY5" fmla="*/ 375596 h 2109781"/>
                <a:gd name="connsiteX6" fmla="*/ 2030082 w 2758225"/>
                <a:gd name="connsiteY6" fmla="*/ 303 h 2109781"/>
                <a:gd name="connsiteX7" fmla="*/ 1898273 w 2758225"/>
                <a:gd name="connsiteY7" fmla="*/ 22051 h 2109781"/>
                <a:gd name="connsiteX8" fmla="*/ 1900421 w 2758225"/>
                <a:gd name="connsiteY8" fmla="*/ 783060 h 2109781"/>
                <a:gd name="connsiteX9" fmla="*/ 1226678 w 2758225"/>
                <a:gd name="connsiteY9" fmla="*/ 497145 h 2109781"/>
                <a:gd name="connsiteX10" fmla="*/ 1130871 w 2758225"/>
                <a:gd name="connsiteY10" fmla="*/ 572491 h 2109781"/>
                <a:gd name="connsiteX11" fmla="*/ 221873 w 2758225"/>
                <a:gd name="connsiteY11" fmla="*/ 183976 h 2109781"/>
                <a:gd name="connsiteX0" fmla="*/ 221873 w 2758225"/>
                <a:gd name="connsiteY0" fmla="*/ 162543 h 2088348"/>
                <a:gd name="connsiteX1" fmla="*/ 128952 w 2758225"/>
                <a:gd name="connsiteY1" fmla="*/ 2043550 h 2088348"/>
                <a:gd name="connsiteX2" fmla="*/ 1861333 w 2758225"/>
                <a:gd name="connsiteY2" fmla="*/ 2056237 h 2088348"/>
                <a:gd name="connsiteX3" fmla="*/ 1811798 w 2758225"/>
                <a:gd name="connsiteY3" fmla="*/ 1785913 h 2088348"/>
                <a:gd name="connsiteX4" fmla="*/ 2674050 w 2758225"/>
                <a:gd name="connsiteY4" fmla="*/ 386088 h 2088348"/>
                <a:gd name="connsiteX5" fmla="*/ 2074193 w 2758225"/>
                <a:gd name="connsiteY5" fmla="*/ 354163 h 2088348"/>
                <a:gd name="connsiteX6" fmla="*/ 2059780 w 2758225"/>
                <a:gd name="connsiteY6" fmla="*/ 513445 h 2088348"/>
                <a:gd name="connsiteX7" fmla="*/ 1898273 w 2758225"/>
                <a:gd name="connsiteY7" fmla="*/ 618 h 2088348"/>
                <a:gd name="connsiteX8" fmla="*/ 1900421 w 2758225"/>
                <a:gd name="connsiteY8" fmla="*/ 761627 h 2088348"/>
                <a:gd name="connsiteX9" fmla="*/ 1226678 w 2758225"/>
                <a:gd name="connsiteY9" fmla="*/ 475712 h 2088348"/>
                <a:gd name="connsiteX10" fmla="*/ 1130871 w 2758225"/>
                <a:gd name="connsiteY10" fmla="*/ 551058 h 2088348"/>
                <a:gd name="connsiteX11" fmla="*/ 221873 w 2758225"/>
                <a:gd name="connsiteY11" fmla="*/ 162543 h 2088348"/>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47770 w 2758225"/>
                <a:gd name="connsiteY7" fmla="*/ 323152 h 1925805"/>
                <a:gd name="connsiteX8" fmla="*/ 1900421 w 2758225"/>
                <a:gd name="connsiteY8" fmla="*/ 599084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00421 w 2758225"/>
                <a:gd name="connsiteY8" fmla="*/ 599084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74630 w 2758225"/>
                <a:gd name="connsiteY6" fmla="*/ 425149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9142 w 2758225"/>
                <a:gd name="connsiteY5" fmla="*/ 335163 h 1925805"/>
                <a:gd name="connsiteX6" fmla="*/ 2074630 w 2758225"/>
                <a:gd name="connsiteY6" fmla="*/ 425149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3809"/>
                <a:gd name="connsiteY0" fmla="*/ 0 h 1962926"/>
                <a:gd name="connsiteX1" fmla="*/ 128952 w 2753809"/>
                <a:gd name="connsiteY1" fmla="*/ 1881007 h 1962926"/>
                <a:gd name="connsiteX2" fmla="*/ 1861333 w 2753809"/>
                <a:gd name="connsiteY2" fmla="*/ 1893694 h 1962926"/>
                <a:gd name="connsiteX3" fmla="*/ 1811798 w 2753809"/>
                <a:gd name="connsiteY3" fmla="*/ 1623370 h 1962926"/>
                <a:gd name="connsiteX4" fmla="*/ 2669101 w 2753809"/>
                <a:gd name="connsiteY4" fmla="*/ 357189 h 1962926"/>
                <a:gd name="connsiteX5" fmla="*/ 2079142 w 2753809"/>
                <a:gd name="connsiteY5" fmla="*/ 335163 h 1962926"/>
                <a:gd name="connsiteX6" fmla="*/ 2074630 w 2753809"/>
                <a:gd name="connsiteY6" fmla="*/ 425149 h 1962926"/>
                <a:gd name="connsiteX7" fmla="*/ 1932922 w 2753809"/>
                <a:gd name="connsiteY7" fmla="*/ 441947 h 1962926"/>
                <a:gd name="connsiteX8" fmla="*/ 1940020 w 2753809"/>
                <a:gd name="connsiteY8" fmla="*/ 698080 h 1962926"/>
                <a:gd name="connsiteX9" fmla="*/ 1226678 w 2753809"/>
                <a:gd name="connsiteY9" fmla="*/ 313169 h 1962926"/>
                <a:gd name="connsiteX10" fmla="*/ 1130871 w 2753809"/>
                <a:gd name="connsiteY10" fmla="*/ 388515 h 1962926"/>
                <a:gd name="connsiteX11" fmla="*/ 221873 w 2753809"/>
                <a:gd name="connsiteY11" fmla="*/ 0 h 1962926"/>
                <a:gd name="connsiteX0" fmla="*/ 221873 w 2753809"/>
                <a:gd name="connsiteY0" fmla="*/ 0 h 1952784"/>
                <a:gd name="connsiteX1" fmla="*/ 128952 w 2753809"/>
                <a:gd name="connsiteY1" fmla="*/ 1881007 h 1952784"/>
                <a:gd name="connsiteX2" fmla="*/ 1861333 w 2753809"/>
                <a:gd name="connsiteY2" fmla="*/ 1893694 h 1952784"/>
                <a:gd name="connsiteX3" fmla="*/ 1811798 w 2753809"/>
                <a:gd name="connsiteY3" fmla="*/ 1623370 h 1952784"/>
                <a:gd name="connsiteX4" fmla="*/ 2669101 w 2753809"/>
                <a:gd name="connsiteY4" fmla="*/ 322540 h 1952784"/>
                <a:gd name="connsiteX5" fmla="*/ 2079142 w 2753809"/>
                <a:gd name="connsiteY5" fmla="*/ 335163 h 1952784"/>
                <a:gd name="connsiteX6" fmla="*/ 2074630 w 2753809"/>
                <a:gd name="connsiteY6" fmla="*/ 425149 h 1952784"/>
                <a:gd name="connsiteX7" fmla="*/ 1932922 w 2753809"/>
                <a:gd name="connsiteY7" fmla="*/ 441947 h 1952784"/>
                <a:gd name="connsiteX8" fmla="*/ 1940020 w 2753809"/>
                <a:gd name="connsiteY8" fmla="*/ 698080 h 1952784"/>
                <a:gd name="connsiteX9" fmla="*/ 1226678 w 2753809"/>
                <a:gd name="connsiteY9" fmla="*/ 313169 h 1952784"/>
                <a:gd name="connsiteX10" fmla="*/ 1130871 w 2753809"/>
                <a:gd name="connsiteY10" fmla="*/ 388515 h 1952784"/>
                <a:gd name="connsiteX11" fmla="*/ 221873 w 2753809"/>
                <a:gd name="connsiteY11" fmla="*/ 0 h 1952784"/>
                <a:gd name="connsiteX0" fmla="*/ 221873 w 2753809"/>
                <a:gd name="connsiteY0" fmla="*/ 0 h 1952784"/>
                <a:gd name="connsiteX1" fmla="*/ 128952 w 2753809"/>
                <a:gd name="connsiteY1" fmla="*/ 1881007 h 1952784"/>
                <a:gd name="connsiteX2" fmla="*/ 1861333 w 2753809"/>
                <a:gd name="connsiteY2" fmla="*/ 1893694 h 1952784"/>
                <a:gd name="connsiteX3" fmla="*/ 1811798 w 2753809"/>
                <a:gd name="connsiteY3" fmla="*/ 1623370 h 1952784"/>
                <a:gd name="connsiteX4" fmla="*/ 2669101 w 2753809"/>
                <a:gd name="connsiteY4" fmla="*/ 322540 h 1952784"/>
                <a:gd name="connsiteX5" fmla="*/ 2079142 w 2753809"/>
                <a:gd name="connsiteY5" fmla="*/ 335163 h 1952784"/>
                <a:gd name="connsiteX6" fmla="*/ 2074630 w 2753809"/>
                <a:gd name="connsiteY6" fmla="*/ 425149 h 1952784"/>
                <a:gd name="connsiteX7" fmla="*/ 1932922 w 2753809"/>
                <a:gd name="connsiteY7" fmla="*/ 441947 h 1952784"/>
                <a:gd name="connsiteX8" fmla="*/ 1940020 w 2753809"/>
                <a:gd name="connsiteY8" fmla="*/ 698080 h 1952784"/>
                <a:gd name="connsiteX9" fmla="*/ 1226678 w 2753809"/>
                <a:gd name="connsiteY9" fmla="*/ 313169 h 1952784"/>
                <a:gd name="connsiteX10" fmla="*/ 1130871 w 2753809"/>
                <a:gd name="connsiteY10" fmla="*/ 388515 h 1952784"/>
                <a:gd name="connsiteX11" fmla="*/ 221873 w 2753809"/>
                <a:gd name="connsiteY11" fmla="*/ 0 h 1952784"/>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79142 w 2709782"/>
                <a:gd name="connsiteY5" fmla="*/ 335163 h 1900716"/>
                <a:gd name="connsiteX6" fmla="*/ 2074630 w 2709782"/>
                <a:gd name="connsiteY6" fmla="*/ 425149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074630 w 2709782"/>
                <a:gd name="connsiteY6" fmla="*/ 425149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09316 w 2709782"/>
                <a:gd name="connsiteY8" fmla="*/ 717879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665772 w 2709782"/>
                <a:gd name="connsiteY9" fmla="*/ 522224 h 1900716"/>
                <a:gd name="connsiteX10" fmla="*/ 1226678 w 2709782"/>
                <a:gd name="connsiteY10" fmla="*/ 313169 h 1900716"/>
                <a:gd name="connsiteX11" fmla="*/ 1130871 w 2709782"/>
                <a:gd name="connsiteY11" fmla="*/ 388515 h 1900716"/>
                <a:gd name="connsiteX12" fmla="*/ 221873 w 2709782"/>
                <a:gd name="connsiteY12"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546978 w 2709782"/>
                <a:gd name="connsiteY9" fmla="*/ 447977 h 1900716"/>
                <a:gd name="connsiteX10" fmla="*/ 1226678 w 2709782"/>
                <a:gd name="connsiteY10" fmla="*/ 313169 h 1900716"/>
                <a:gd name="connsiteX11" fmla="*/ 1130871 w 2709782"/>
                <a:gd name="connsiteY11" fmla="*/ 388515 h 1900716"/>
                <a:gd name="connsiteX12" fmla="*/ 221873 w 2709782"/>
                <a:gd name="connsiteY12" fmla="*/ 0 h 19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9782" h="1900716">
                  <a:moveTo>
                    <a:pt x="221873" y="0"/>
                  </a:moveTo>
                  <a:cubicBezTo>
                    <a:pt x="-257552" y="739775"/>
                    <a:pt x="200156" y="1655049"/>
                    <a:pt x="128952" y="1881007"/>
                  </a:cubicBezTo>
                  <a:lnTo>
                    <a:pt x="1861333" y="1893694"/>
                  </a:lnTo>
                  <a:cubicBezTo>
                    <a:pt x="1851421" y="1767288"/>
                    <a:pt x="1821710" y="1749776"/>
                    <a:pt x="1811798" y="1623370"/>
                  </a:cubicBezTo>
                  <a:cubicBezTo>
                    <a:pt x="2488388" y="2190050"/>
                    <a:pt x="2833837" y="1950617"/>
                    <a:pt x="2669101" y="322540"/>
                  </a:cubicBezTo>
                  <a:cubicBezTo>
                    <a:pt x="2260425" y="300724"/>
                    <a:pt x="2236145" y="330814"/>
                    <a:pt x="2098940" y="340113"/>
                  </a:cubicBezTo>
                  <a:cubicBezTo>
                    <a:pt x="2090924" y="281495"/>
                    <a:pt x="2127627" y="315574"/>
                    <a:pt x="2104328" y="266756"/>
                  </a:cubicBezTo>
                  <a:cubicBezTo>
                    <a:pt x="2038744" y="265508"/>
                    <a:pt x="2090026" y="262329"/>
                    <a:pt x="1987370" y="283554"/>
                  </a:cubicBezTo>
                  <a:cubicBezTo>
                    <a:pt x="1973922" y="463120"/>
                    <a:pt x="2019590" y="604247"/>
                    <a:pt x="2029115" y="861422"/>
                  </a:cubicBezTo>
                  <a:cubicBezTo>
                    <a:pt x="1974690" y="912750"/>
                    <a:pt x="1680717" y="539352"/>
                    <a:pt x="1546978" y="447977"/>
                  </a:cubicBezTo>
                  <a:cubicBezTo>
                    <a:pt x="1413239" y="356602"/>
                    <a:pt x="1315003" y="347003"/>
                    <a:pt x="1226678" y="313169"/>
                  </a:cubicBezTo>
                  <a:cubicBezTo>
                    <a:pt x="1226550" y="434700"/>
                    <a:pt x="1264864" y="504137"/>
                    <a:pt x="1130871" y="388515"/>
                  </a:cubicBezTo>
                  <a:cubicBezTo>
                    <a:pt x="766733" y="297358"/>
                    <a:pt x="654943" y="201789"/>
                    <a:pt x="22187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grpSp>
      <p:sp>
        <p:nvSpPr>
          <p:cNvPr id="44" name="Rectangle 43"/>
          <p:cNvSpPr/>
          <p:nvPr/>
        </p:nvSpPr>
        <p:spPr>
          <a:xfrm>
            <a:off x="-5867" y="0"/>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Tree>
    <p:extLst>
      <p:ext uri="{BB962C8B-B14F-4D97-AF65-F5344CB8AC3E}">
        <p14:creationId xmlns:p14="http://schemas.microsoft.com/office/powerpoint/2010/main" val="1766728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5A27610-9F82-407D-AA13-218951716894}"/>
              </a:ext>
            </a:extLst>
          </p:cNvPr>
          <p:cNvGrpSpPr/>
          <p:nvPr/>
        </p:nvGrpSpPr>
        <p:grpSpPr>
          <a:xfrm rot="20670820">
            <a:off x="1866878" y="1998273"/>
            <a:ext cx="1626558" cy="1505979"/>
            <a:chOff x="1064519" y="1872500"/>
            <a:chExt cx="1561257" cy="1445520"/>
          </a:xfrm>
          <a:solidFill>
            <a:srgbClr val="F2A40D"/>
          </a:solidFill>
        </p:grpSpPr>
        <p:sp>
          <p:nvSpPr>
            <p:cNvPr id="36" name="Freeform: Shape 38">
              <a:extLst>
                <a:ext uri="{FF2B5EF4-FFF2-40B4-BE49-F238E27FC236}">
                  <a16:creationId xmlns:a16="http://schemas.microsoft.com/office/drawing/2014/main" id="{620EEB4E-06ED-44F0-BB83-42A268F75222}"/>
                </a:ext>
              </a:extLst>
            </p:cNvPr>
            <p:cNvSpPr/>
            <p:nvPr/>
          </p:nvSpPr>
          <p:spPr>
            <a:xfrm>
              <a:off x="1634779" y="2819951"/>
              <a:ext cx="110877" cy="179829"/>
            </a:xfrm>
            <a:custGeom>
              <a:avLst/>
              <a:gdLst>
                <a:gd name="connsiteX0" fmla="*/ 95575 w 110877"/>
                <a:gd name="connsiteY0" fmla="*/ 170244 h 179829"/>
                <a:gd name="connsiteX1" fmla="*/ 68653 w 110877"/>
                <a:gd name="connsiteY1" fmla="*/ 178699 h 179829"/>
                <a:gd name="connsiteX2" fmla="*/ 41280 w 110877"/>
                <a:gd name="connsiteY2" fmla="*/ 164423 h 179829"/>
                <a:gd name="connsiteX3" fmla="*/ 1260 w 110877"/>
                <a:gd name="connsiteY3" fmla="*/ 37088 h 179829"/>
                <a:gd name="connsiteX4" fmla="*/ 15536 w 110877"/>
                <a:gd name="connsiteY4" fmla="*/ 9715 h 179829"/>
                <a:gd name="connsiteX5" fmla="*/ 42458 w 110877"/>
                <a:gd name="connsiteY5" fmla="*/ 1260 h 179829"/>
                <a:gd name="connsiteX6" fmla="*/ 69831 w 110877"/>
                <a:gd name="connsiteY6" fmla="*/ 15536 h 179829"/>
                <a:gd name="connsiteX7" fmla="*/ 109851 w 110877"/>
                <a:gd name="connsiteY7" fmla="*/ 142872 h 179829"/>
                <a:gd name="connsiteX8" fmla="*/ 95575 w 110877"/>
                <a:gd name="connsiteY8" fmla="*/ 170244 h 17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77" h="179829">
                  <a:moveTo>
                    <a:pt x="95575" y="170244"/>
                  </a:moveTo>
                  <a:lnTo>
                    <a:pt x="68653" y="178699"/>
                  </a:lnTo>
                  <a:cubicBezTo>
                    <a:pt x="57184" y="182302"/>
                    <a:pt x="44884" y="175858"/>
                    <a:pt x="41280" y="164423"/>
                  </a:cubicBezTo>
                  <a:lnTo>
                    <a:pt x="1260" y="37088"/>
                  </a:lnTo>
                  <a:cubicBezTo>
                    <a:pt x="-2343" y="25619"/>
                    <a:pt x="4102" y="13318"/>
                    <a:pt x="15536" y="9715"/>
                  </a:cubicBezTo>
                  <a:lnTo>
                    <a:pt x="42458" y="1260"/>
                  </a:lnTo>
                  <a:cubicBezTo>
                    <a:pt x="53927" y="-2343"/>
                    <a:pt x="66228" y="4102"/>
                    <a:pt x="69831" y="15536"/>
                  </a:cubicBezTo>
                  <a:lnTo>
                    <a:pt x="109851" y="142872"/>
                  </a:lnTo>
                  <a:cubicBezTo>
                    <a:pt x="113454" y="154341"/>
                    <a:pt x="107044" y="166641"/>
                    <a:pt x="95575" y="170244"/>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37" name="Freeform: Shape 39">
              <a:extLst>
                <a:ext uri="{FF2B5EF4-FFF2-40B4-BE49-F238E27FC236}">
                  <a16:creationId xmlns:a16="http://schemas.microsoft.com/office/drawing/2014/main" id="{A23A5F8A-D025-4F68-9E6F-A77A48EB3781}"/>
                </a:ext>
              </a:extLst>
            </p:cNvPr>
            <p:cNvSpPr/>
            <p:nvPr/>
          </p:nvSpPr>
          <p:spPr>
            <a:xfrm>
              <a:off x="2539846" y="2271312"/>
              <a:ext cx="85930" cy="302834"/>
            </a:xfrm>
            <a:custGeom>
              <a:avLst/>
              <a:gdLst>
                <a:gd name="connsiteX0" fmla="*/ 17377 w 85929"/>
                <a:gd name="connsiteY0" fmla="*/ 260 h 302833"/>
                <a:gd name="connsiteX1" fmla="*/ 1646 w 85929"/>
                <a:gd name="connsiteY1" fmla="*/ 145163 h 302833"/>
                <a:gd name="connsiteX2" fmla="*/ 260 w 85929"/>
                <a:gd name="connsiteY2" fmla="*/ 145163 h 302833"/>
                <a:gd name="connsiteX3" fmla="*/ 953 w 85929"/>
                <a:gd name="connsiteY3" fmla="*/ 151434 h 302833"/>
                <a:gd name="connsiteX4" fmla="*/ 260 w 85929"/>
                <a:gd name="connsiteY4" fmla="*/ 157706 h 302833"/>
                <a:gd name="connsiteX5" fmla="*/ 1646 w 85929"/>
                <a:gd name="connsiteY5" fmla="*/ 157706 h 302833"/>
                <a:gd name="connsiteX6" fmla="*/ 17377 w 85929"/>
                <a:gd name="connsiteY6" fmla="*/ 302643 h 302833"/>
                <a:gd name="connsiteX7" fmla="*/ 85843 w 85929"/>
                <a:gd name="connsiteY7" fmla="*/ 244433 h 302833"/>
                <a:gd name="connsiteX8" fmla="*/ 85843 w 85929"/>
                <a:gd name="connsiteY8" fmla="*/ 157706 h 302833"/>
                <a:gd name="connsiteX9" fmla="*/ 85843 w 85929"/>
                <a:gd name="connsiteY9" fmla="*/ 145163 h 302833"/>
                <a:gd name="connsiteX10" fmla="*/ 85843 w 85929"/>
                <a:gd name="connsiteY10" fmla="*/ 58436 h 3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929" h="302833">
                  <a:moveTo>
                    <a:pt x="17377" y="260"/>
                  </a:moveTo>
                  <a:lnTo>
                    <a:pt x="1646" y="145163"/>
                  </a:lnTo>
                  <a:lnTo>
                    <a:pt x="260" y="145163"/>
                  </a:lnTo>
                  <a:lnTo>
                    <a:pt x="953" y="151434"/>
                  </a:lnTo>
                  <a:lnTo>
                    <a:pt x="260" y="157706"/>
                  </a:lnTo>
                  <a:lnTo>
                    <a:pt x="1646" y="157706"/>
                  </a:lnTo>
                  <a:lnTo>
                    <a:pt x="17377" y="302643"/>
                  </a:lnTo>
                  <a:lnTo>
                    <a:pt x="85843" y="244433"/>
                  </a:lnTo>
                  <a:lnTo>
                    <a:pt x="85843" y="157706"/>
                  </a:lnTo>
                  <a:lnTo>
                    <a:pt x="85843" y="145163"/>
                  </a:lnTo>
                  <a:lnTo>
                    <a:pt x="85843" y="58436"/>
                  </a:ln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38" name="Freeform: Shape 40">
              <a:extLst>
                <a:ext uri="{FF2B5EF4-FFF2-40B4-BE49-F238E27FC236}">
                  <a16:creationId xmlns:a16="http://schemas.microsoft.com/office/drawing/2014/main" id="{2B42E08C-8FE5-487E-BC35-77DF011B5DA4}"/>
                </a:ext>
              </a:extLst>
            </p:cNvPr>
            <p:cNvSpPr/>
            <p:nvPr/>
          </p:nvSpPr>
          <p:spPr>
            <a:xfrm>
              <a:off x="1326355" y="2477085"/>
              <a:ext cx="459448" cy="840935"/>
            </a:xfrm>
            <a:custGeom>
              <a:avLst/>
              <a:gdLst>
                <a:gd name="connsiteX0" fmla="*/ 423750 w 459447"/>
                <a:gd name="connsiteY0" fmla="*/ 795051 h 840935"/>
                <a:gd name="connsiteX1" fmla="*/ 284980 w 459447"/>
                <a:gd name="connsiteY1" fmla="*/ 838674 h 840935"/>
                <a:gd name="connsiteX2" fmla="*/ 221122 w 459447"/>
                <a:gd name="connsiteY2" fmla="*/ 805342 h 840935"/>
                <a:gd name="connsiteX3" fmla="*/ 2590 w 459447"/>
                <a:gd name="connsiteY3" fmla="*/ 110072 h 840935"/>
                <a:gd name="connsiteX4" fmla="*/ 35922 w 459447"/>
                <a:gd name="connsiteY4" fmla="*/ 46213 h 840935"/>
                <a:gd name="connsiteX5" fmla="*/ 174692 w 459447"/>
                <a:gd name="connsiteY5" fmla="*/ 2590 h 840935"/>
                <a:gd name="connsiteX6" fmla="*/ 238551 w 459447"/>
                <a:gd name="connsiteY6" fmla="*/ 35922 h 840935"/>
                <a:gd name="connsiteX7" fmla="*/ 457048 w 459447"/>
                <a:gd name="connsiteY7" fmla="*/ 731227 h 840935"/>
                <a:gd name="connsiteX8" fmla="*/ 423750 w 459447"/>
                <a:gd name="connsiteY8" fmla="*/ 795051 h 84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47" h="840935">
                  <a:moveTo>
                    <a:pt x="423750" y="795051"/>
                  </a:moveTo>
                  <a:lnTo>
                    <a:pt x="284980" y="838674"/>
                  </a:lnTo>
                  <a:cubicBezTo>
                    <a:pt x="258266" y="847059"/>
                    <a:pt x="229507" y="832091"/>
                    <a:pt x="221122" y="805342"/>
                  </a:cubicBezTo>
                  <a:lnTo>
                    <a:pt x="2590" y="110072"/>
                  </a:lnTo>
                  <a:cubicBezTo>
                    <a:pt x="-5795" y="83357"/>
                    <a:pt x="9173" y="54598"/>
                    <a:pt x="35922" y="46213"/>
                  </a:cubicBezTo>
                  <a:lnTo>
                    <a:pt x="174692" y="2590"/>
                  </a:lnTo>
                  <a:cubicBezTo>
                    <a:pt x="201407" y="-5795"/>
                    <a:pt x="230165" y="9173"/>
                    <a:pt x="238551" y="35922"/>
                  </a:cubicBezTo>
                  <a:lnTo>
                    <a:pt x="457048" y="731227"/>
                  </a:lnTo>
                  <a:cubicBezTo>
                    <a:pt x="465468" y="757942"/>
                    <a:pt x="450465" y="786666"/>
                    <a:pt x="423750" y="795051"/>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39" name="Freeform: Shape 41">
              <a:extLst>
                <a:ext uri="{FF2B5EF4-FFF2-40B4-BE49-F238E27FC236}">
                  <a16:creationId xmlns:a16="http://schemas.microsoft.com/office/drawing/2014/main" id="{9810FBDC-B7DE-4829-B156-4D8F1256CA88}"/>
                </a:ext>
              </a:extLst>
            </p:cNvPr>
            <p:cNvSpPr/>
            <p:nvPr/>
          </p:nvSpPr>
          <p:spPr>
            <a:xfrm>
              <a:off x="1471820" y="1927904"/>
              <a:ext cx="1038782" cy="989580"/>
            </a:xfrm>
            <a:custGeom>
              <a:avLst/>
              <a:gdLst>
                <a:gd name="connsiteX0" fmla="*/ 541133 w 1038782"/>
                <a:gd name="connsiteY0" fmla="*/ 221633 h 989580"/>
                <a:gd name="connsiteX1" fmla="*/ 260 w 1038782"/>
                <a:gd name="connsiteY1" fmla="*/ 221633 h 989580"/>
                <a:gd name="connsiteX2" fmla="*/ 260 w 1038782"/>
                <a:gd name="connsiteY2" fmla="*/ 487393 h 989580"/>
                <a:gd name="connsiteX3" fmla="*/ 260 w 1038782"/>
                <a:gd name="connsiteY3" fmla="*/ 502326 h 989580"/>
                <a:gd name="connsiteX4" fmla="*/ 260 w 1038782"/>
                <a:gd name="connsiteY4" fmla="*/ 768086 h 989580"/>
                <a:gd name="connsiteX5" fmla="*/ 541133 w 1038782"/>
                <a:gd name="connsiteY5" fmla="*/ 768086 h 989580"/>
                <a:gd name="connsiteX6" fmla="*/ 1038626 w 1038782"/>
                <a:gd name="connsiteY6" fmla="*/ 989459 h 989580"/>
                <a:gd name="connsiteX7" fmla="*/ 1038626 w 1038782"/>
                <a:gd name="connsiteY7" fmla="*/ 502326 h 989580"/>
                <a:gd name="connsiteX8" fmla="*/ 1038626 w 1038782"/>
                <a:gd name="connsiteY8" fmla="*/ 487393 h 989580"/>
                <a:gd name="connsiteX9" fmla="*/ 1038626 w 1038782"/>
                <a:gd name="connsiteY9" fmla="*/ 260 h 989580"/>
                <a:gd name="connsiteX10" fmla="*/ 541133 w 1038782"/>
                <a:gd name="connsiteY10" fmla="*/ 221633 h 98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8782" h="989580">
                  <a:moveTo>
                    <a:pt x="541133" y="221633"/>
                  </a:moveTo>
                  <a:lnTo>
                    <a:pt x="260" y="221633"/>
                  </a:lnTo>
                  <a:lnTo>
                    <a:pt x="260" y="487393"/>
                  </a:lnTo>
                  <a:lnTo>
                    <a:pt x="260" y="502326"/>
                  </a:lnTo>
                  <a:lnTo>
                    <a:pt x="260" y="768086"/>
                  </a:lnTo>
                  <a:lnTo>
                    <a:pt x="541133" y="768086"/>
                  </a:lnTo>
                  <a:cubicBezTo>
                    <a:pt x="541133" y="768086"/>
                    <a:pt x="851521" y="802319"/>
                    <a:pt x="1038626" y="989459"/>
                  </a:cubicBezTo>
                  <a:lnTo>
                    <a:pt x="1038626" y="502326"/>
                  </a:lnTo>
                  <a:lnTo>
                    <a:pt x="1038626" y="487393"/>
                  </a:lnTo>
                  <a:lnTo>
                    <a:pt x="1038626" y="260"/>
                  </a:lnTo>
                  <a:cubicBezTo>
                    <a:pt x="851486" y="187400"/>
                    <a:pt x="541133" y="221633"/>
                    <a:pt x="541133" y="221633"/>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40" name="Freeform: Shape 42">
              <a:extLst>
                <a:ext uri="{FF2B5EF4-FFF2-40B4-BE49-F238E27FC236}">
                  <a16:creationId xmlns:a16="http://schemas.microsoft.com/office/drawing/2014/main" id="{977B3F1A-7361-4CDC-8D96-D9C7790A42E4}"/>
                </a:ext>
              </a:extLst>
            </p:cNvPr>
            <p:cNvSpPr/>
            <p:nvPr/>
          </p:nvSpPr>
          <p:spPr>
            <a:xfrm>
              <a:off x="2510221" y="1872500"/>
              <a:ext cx="59597" cy="1100458"/>
            </a:xfrm>
            <a:custGeom>
              <a:avLst/>
              <a:gdLst>
                <a:gd name="connsiteX0" fmla="*/ 41562 w 59596"/>
                <a:gd name="connsiteY0" fmla="*/ 1100267 h 1100457"/>
                <a:gd name="connsiteX1" fmla="*/ 18277 w 59596"/>
                <a:gd name="connsiteY1" fmla="*/ 1100267 h 1100457"/>
                <a:gd name="connsiteX2" fmla="*/ 260 w 59596"/>
                <a:gd name="connsiteY2" fmla="*/ 1082250 h 1100457"/>
                <a:gd name="connsiteX3" fmla="*/ 260 w 59596"/>
                <a:gd name="connsiteY3" fmla="*/ 18277 h 1100457"/>
                <a:gd name="connsiteX4" fmla="*/ 18277 w 59596"/>
                <a:gd name="connsiteY4" fmla="*/ 260 h 1100457"/>
                <a:gd name="connsiteX5" fmla="*/ 41562 w 59596"/>
                <a:gd name="connsiteY5" fmla="*/ 260 h 1100457"/>
                <a:gd name="connsiteX6" fmla="*/ 59579 w 59596"/>
                <a:gd name="connsiteY6" fmla="*/ 18277 h 1100457"/>
                <a:gd name="connsiteX7" fmla="*/ 59579 w 59596"/>
                <a:gd name="connsiteY7" fmla="*/ 1082250 h 1100457"/>
                <a:gd name="connsiteX8" fmla="*/ 41562 w 59596"/>
                <a:gd name="connsiteY8" fmla="*/ 1100267 h 110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96" h="1100457">
                  <a:moveTo>
                    <a:pt x="41562" y="1100267"/>
                  </a:moveTo>
                  <a:lnTo>
                    <a:pt x="18277" y="1100267"/>
                  </a:lnTo>
                  <a:cubicBezTo>
                    <a:pt x="8368" y="1100267"/>
                    <a:pt x="260" y="1092159"/>
                    <a:pt x="260" y="1082250"/>
                  </a:cubicBezTo>
                  <a:lnTo>
                    <a:pt x="260" y="18277"/>
                  </a:lnTo>
                  <a:cubicBezTo>
                    <a:pt x="260" y="8368"/>
                    <a:pt x="8368" y="260"/>
                    <a:pt x="18277" y="260"/>
                  </a:cubicBezTo>
                  <a:lnTo>
                    <a:pt x="41562" y="260"/>
                  </a:lnTo>
                  <a:cubicBezTo>
                    <a:pt x="51471" y="260"/>
                    <a:pt x="59579" y="8368"/>
                    <a:pt x="59579" y="18277"/>
                  </a:cubicBezTo>
                  <a:lnTo>
                    <a:pt x="59579" y="1082250"/>
                  </a:lnTo>
                  <a:cubicBezTo>
                    <a:pt x="59579" y="1092159"/>
                    <a:pt x="51471" y="1100267"/>
                    <a:pt x="41562" y="1100267"/>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41" name="Freeform: Shape 43">
              <a:extLst>
                <a:ext uri="{FF2B5EF4-FFF2-40B4-BE49-F238E27FC236}">
                  <a16:creationId xmlns:a16="http://schemas.microsoft.com/office/drawing/2014/main" id="{67BAA5B1-430A-4745-A139-442DA0F46DB5}"/>
                </a:ext>
              </a:extLst>
            </p:cNvPr>
            <p:cNvSpPr/>
            <p:nvPr/>
          </p:nvSpPr>
          <p:spPr>
            <a:xfrm>
              <a:off x="1064519" y="2288498"/>
              <a:ext cx="126123" cy="267492"/>
            </a:xfrm>
            <a:custGeom>
              <a:avLst/>
              <a:gdLst>
                <a:gd name="connsiteX0" fmla="*/ 260 w 126122"/>
                <a:gd name="connsiteY0" fmla="*/ 260 h 267491"/>
                <a:gd name="connsiteX1" fmla="*/ 126071 w 126122"/>
                <a:gd name="connsiteY1" fmla="*/ 260 h 267491"/>
                <a:gd name="connsiteX2" fmla="*/ 126071 w 126122"/>
                <a:gd name="connsiteY2" fmla="*/ 267266 h 267491"/>
                <a:gd name="connsiteX3" fmla="*/ 260 w 126122"/>
                <a:gd name="connsiteY3" fmla="*/ 267266 h 267491"/>
              </a:gdLst>
              <a:ahLst/>
              <a:cxnLst>
                <a:cxn ang="0">
                  <a:pos x="connsiteX0" y="connsiteY0"/>
                </a:cxn>
                <a:cxn ang="0">
                  <a:pos x="connsiteX1" y="connsiteY1"/>
                </a:cxn>
                <a:cxn ang="0">
                  <a:pos x="connsiteX2" y="connsiteY2"/>
                </a:cxn>
                <a:cxn ang="0">
                  <a:pos x="connsiteX3" y="connsiteY3"/>
                </a:cxn>
              </a:cxnLst>
              <a:rect l="l" t="t" r="r" b="b"/>
              <a:pathLst>
                <a:path w="126122" h="267491">
                  <a:moveTo>
                    <a:pt x="260" y="260"/>
                  </a:moveTo>
                  <a:lnTo>
                    <a:pt x="126071" y="260"/>
                  </a:lnTo>
                  <a:lnTo>
                    <a:pt x="126071" y="267266"/>
                  </a:lnTo>
                  <a:lnTo>
                    <a:pt x="260" y="267266"/>
                  </a:ln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42" name="Freeform: Shape 44">
              <a:extLst>
                <a:ext uri="{FF2B5EF4-FFF2-40B4-BE49-F238E27FC236}">
                  <a16:creationId xmlns:a16="http://schemas.microsoft.com/office/drawing/2014/main" id="{DE5CE5B4-1C11-4FCB-9D7B-4F295529D84D}"/>
                </a:ext>
              </a:extLst>
            </p:cNvPr>
            <p:cNvSpPr/>
            <p:nvPr/>
          </p:nvSpPr>
          <p:spPr>
            <a:xfrm>
              <a:off x="1122660" y="2149278"/>
              <a:ext cx="349610" cy="545724"/>
            </a:xfrm>
            <a:custGeom>
              <a:avLst/>
              <a:gdLst>
                <a:gd name="connsiteX0" fmla="*/ 132620 w 349610"/>
                <a:gd name="connsiteY0" fmla="*/ 260 h 545724"/>
                <a:gd name="connsiteX1" fmla="*/ 260 w 349610"/>
                <a:gd name="connsiteY1" fmla="*/ 78463 h 545724"/>
                <a:gd name="connsiteX2" fmla="*/ 260 w 349610"/>
                <a:gd name="connsiteY2" fmla="*/ 269727 h 545724"/>
                <a:gd name="connsiteX3" fmla="*/ 260 w 349610"/>
                <a:gd name="connsiteY3" fmla="*/ 276206 h 545724"/>
                <a:gd name="connsiteX4" fmla="*/ 260 w 349610"/>
                <a:gd name="connsiteY4" fmla="*/ 467469 h 545724"/>
                <a:gd name="connsiteX5" fmla="*/ 132620 w 349610"/>
                <a:gd name="connsiteY5" fmla="*/ 545673 h 545724"/>
                <a:gd name="connsiteX6" fmla="*/ 349420 w 349610"/>
                <a:gd name="connsiteY6" fmla="*/ 545673 h 545724"/>
                <a:gd name="connsiteX7" fmla="*/ 349420 w 349610"/>
                <a:gd name="connsiteY7" fmla="*/ 276206 h 545724"/>
                <a:gd name="connsiteX8" fmla="*/ 349420 w 349610"/>
                <a:gd name="connsiteY8" fmla="*/ 269727 h 545724"/>
                <a:gd name="connsiteX9" fmla="*/ 349420 w 349610"/>
                <a:gd name="connsiteY9" fmla="*/ 260 h 54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0" h="545724">
                  <a:moveTo>
                    <a:pt x="132620" y="260"/>
                  </a:moveTo>
                  <a:lnTo>
                    <a:pt x="260" y="78463"/>
                  </a:lnTo>
                  <a:lnTo>
                    <a:pt x="260" y="269727"/>
                  </a:lnTo>
                  <a:lnTo>
                    <a:pt x="260" y="276206"/>
                  </a:lnTo>
                  <a:lnTo>
                    <a:pt x="260" y="467469"/>
                  </a:lnTo>
                  <a:lnTo>
                    <a:pt x="132620" y="545673"/>
                  </a:lnTo>
                  <a:lnTo>
                    <a:pt x="349420" y="545673"/>
                  </a:lnTo>
                  <a:lnTo>
                    <a:pt x="349420" y="276206"/>
                  </a:lnTo>
                  <a:lnTo>
                    <a:pt x="349420" y="269727"/>
                  </a:lnTo>
                  <a:lnTo>
                    <a:pt x="349420" y="260"/>
                  </a:ln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grpSp>
      <p:sp>
        <p:nvSpPr>
          <p:cNvPr id="2" name="Text Placeholder 1"/>
          <p:cNvSpPr>
            <a:spLocks noGrp="1"/>
          </p:cNvSpPr>
          <p:nvPr>
            <p:ph type="body" sz="quarter" idx="10"/>
          </p:nvPr>
        </p:nvSpPr>
        <p:spPr>
          <a:xfrm>
            <a:off x="1115616" y="302632"/>
            <a:ext cx="8028384" cy="576064"/>
          </a:xfrm>
        </p:spPr>
        <p:txBody>
          <a:bodyPr/>
          <a:lstStyle/>
          <a:p>
            <a:pPr latinLnBrk="0"/>
            <a:r>
              <a:rPr lang="en-US" altLang="ko-KR" b="1" dirty="0">
                <a:solidFill>
                  <a:srgbClr val="32AEB8"/>
                </a:solidFill>
              </a:rPr>
              <a:t>05. </a:t>
            </a:r>
            <a:r>
              <a:rPr lang="en-US" altLang="ko-KR" b="1" dirty="0" err="1">
                <a:solidFill>
                  <a:srgbClr val="32AEB8"/>
                </a:solidFill>
              </a:rPr>
              <a:t>Hasil</a:t>
            </a:r>
            <a:r>
              <a:rPr lang="en-US" altLang="ko-KR" b="1" dirty="0">
                <a:solidFill>
                  <a:srgbClr val="32AEB8"/>
                </a:solidFill>
              </a:rPr>
              <a:t> </a:t>
            </a:r>
            <a:r>
              <a:rPr lang="en-US" altLang="ko-KR" b="1" dirty="0" err="1">
                <a:solidFill>
                  <a:srgbClr val="32AEB8"/>
                </a:solidFill>
              </a:rPr>
              <a:t>dan</a:t>
            </a:r>
            <a:r>
              <a:rPr lang="en-US" altLang="ko-KR" b="1" dirty="0">
                <a:solidFill>
                  <a:srgbClr val="32AEB8"/>
                </a:solidFill>
              </a:rPr>
              <a:t> </a:t>
            </a:r>
            <a:r>
              <a:rPr lang="en-US" altLang="ko-KR" b="1" dirty="0" err="1">
                <a:solidFill>
                  <a:srgbClr val="32AEB8"/>
                </a:solidFill>
              </a:rPr>
              <a:t>Pembahasan</a:t>
            </a:r>
            <a:endParaRPr lang="ko-KR" altLang="en-US" b="1" dirty="0">
              <a:solidFill>
                <a:srgbClr val="32AEB8"/>
              </a:solidFill>
            </a:endParaRPr>
          </a:p>
        </p:txBody>
      </p:sp>
      <p:grpSp>
        <p:nvGrpSpPr>
          <p:cNvPr id="29" name="Group 28">
            <a:extLst>
              <a:ext uri="{FF2B5EF4-FFF2-40B4-BE49-F238E27FC236}">
                <a16:creationId xmlns:a16="http://schemas.microsoft.com/office/drawing/2014/main" id="{84AB299D-12B9-46D3-A5FF-DA39C6242B4B}"/>
              </a:ext>
            </a:extLst>
          </p:cNvPr>
          <p:cNvGrpSpPr/>
          <p:nvPr/>
        </p:nvGrpSpPr>
        <p:grpSpPr>
          <a:xfrm>
            <a:off x="142133" y="1528796"/>
            <a:ext cx="2775264" cy="3626866"/>
            <a:chOff x="1126074" y="2670966"/>
            <a:chExt cx="2734161" cy="3573152"/>
          </a:xfrm>
        </p:grpSpPr>
        <p:sp>
          <p:nvSpPr>
            <p:cNvPr id="30" name="Freeform 15">
              <a:extLst>
                <a:ext uri="{FF2B5EF4-FFF2-40B4-BE49-F238E27FC236}">
                  <a16:creationId xmlns:a16="http://schemas.microsoft.com/office/drawing/2014/main" id="{CA7407F4-C03D-4AF6-A332-92AC9B19029B}"/>
                </a:ext>
              </a:extLst>
            </p:cNvPr>
            <p:cNvSpPr/>
            <p:nvPr/>
          </p:nvSpPr>
          <p:spPr>
            <a:xfrm rot="1258431">
              <a:off x="3177475" y="3781009"/>
              <a:ext cx="682760" cy="881775"/>
            </a:xfrm>
            <a:custGeom>
              <a:avLst/>
              <a:gdLst>
                <a:gd name="connsiteX0" fmla="*/ 237850 w 650123"/>
                <a:gd name="connsiteY0" fmla="*/ 850974 h 866830"/>
                <a:gd name="connsiteX1" fmla="*/ 0 w 650123"/>
                <a:gd name="connsiteY1" fmla="*/ 63427 h 866830"/>
                <a:gd name="connsiteX2" fmla="*/ 153281 w 650123"/>
                <a:gd name="connsiteY2" fmla="*/ 184994 h 866830"/>
                <a:gd name="connsiteX3" fmla="*/ 216708 w 650123"/>
                <a:gd name="connsiteY3" fmla="*/ 5286 h 866830"/>
                <a:gd name="connsiteX4" fmla="*/ 317133 w 650123"/>
                <a:gd name="connsiteY4" fmla="*/ 184994 h 866830"/>
                <a:gd name="connsiteX5" fmla="*/ 359418 w 650123"/>
                <a:gd name="connsiteY5" fmla="*/ 0 h 866830"/>
                <a:gd name="connsiteX6" fmla="*/ 475700 w 650123"/>
                <a:gd name="connsiteY6" fmla="*/ 126853 h 866830"/>
                <a:gd name="connsiteX7" fmla="*/ 539126 w 650123"/>
                <a:gd name="connsiteY7" fmla="*/ 36999 h 866830"/>
                <a:gd name="connsiteX8" fmla="*/ 650123 w 650123"/>
                <a:gd name="connsiteY8" fmla="*/ 866830 h 866830"/>
                <a:gd name="connsiteX9" fmla="*/ 237850 w 650123"/>
                <a:gd name="connsiteY9" fmla="*/ 850974 h 866830"/>
                <a:gd name="connsiteX0" fmla="*/ 197028 w 609301"/>
                <a:gd name="connsiteY0" fmla="*/ 850974 h 866830"/>
                <a:gd name="connsiteX1" fmla="*/ 0 w 609301"/>
                <a:gd name="connsiteY1" fmla="*/ 60706 h 866830"/>
                <a:gd name="connsiteX2" fmla="*/ 112459 w 609301"/>
                <a:gd name="connsiteY2" fmla="*/ 184994 h 866830"/>
                <a:gd name="connsiteX3" fmla="*/ 175886 w 609301"/>
                <a:gd name="connsiteY3" fmla="*/ 5286 h 866830"/>
                <a:gd name="connsiteX4" fmla="*/ 276311 w 609301"/>
                <a:gd name="connsiteY4" fmla="*/ 184994 h 866830"/>
                <a:gd name="connsiteX5" fmla="*/ 318596 w 609301"/>
                <a:gd name="connsiteY5" fmla="*/ 0 h 866830"/>
                <a:gd name="connsiteX6" fmla="*/ 434878 w 609301"/>
                <a:gd name="connsiteY6" fmla="*/ 126853 h 866830"/>
                <a:gd name="connsiteX7" fmla="*/ 498304 w 609301"/>
                <a:gd name="connsiteY7" fmla="*/ 36999 h 866830"/>
                <a:gd name="connsiteX8" fmla="*/ 609301 w 609301"/>
                <a:gd name="connsiteY8" fmla="*/ 866830 h 866830"/>
                <a:gd name="connsiteX9" fmla="*/ 197028 w 609301"/>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9189 w 621462"/>
                <a:gd name="connsiteY0" fmla="*/ 850974 h 866830"/>
                <a:gd name="connsiteX1" fmla="*/ 12161 w 621462"/>
                <a:gd name="connsiteY1" fmla="*/ 60706 h 866830"/>
                <a:gd name="connsiteX2" fmla="*/ 124620 w 621462"/>
                <a:gd name="connsiteY2" fmla="*/ 184994 h 866830"/>
                <a:gd name="connsiteX3" fmla="*/ 188047 w 621462"/>
                <a:gd name="connsiteY3" fmla="*/ 5286 h 866830"/>
                <a:gd name="connsiteX4" fmla="*/ 288472 w 621462"/>
                <a:gd name="connsiteY4" fmla="*/ 184994 h 866830"/>
                <a:gd name="connsiteX5" fmla="*/ 330757 w 621462"/>
                <a:gd name="connsiteY5" fmla="*/ 0 h 866830"/>
                <a:gd name="connsiteX6" fmla="*/ 447039 w 621462"/>
                <a:gd name="connsiteY6" fmla="*/ 126853 h 866830"/>
                <a:gd name="connsiteX7" fmla="*/ 510465 w 621462"/>
                <a:gd name="connsiteY7" fmla="*/ 36999 h 866830"/>
                <a:gd name="connsiteX8" fmla="*/ 621462 w 621462"/>
                <a:gd name="connsiteY8" fmla="*/ 866830 h 866830"/>
                <a:gd name="connsiteX9" fmla="*/ 209189 w 621462"/>
                <a:gd name="connsiteY9" fmla="*/ 850974 h 866830"/>
                <a:gd name="connsiteX0" fmla="*/ 160744 w 624724"/>
                <a:gd name="connsiteY0" fmla="*/ 812874 h 866830"/>
                <a:gd name="connsiteX1" fmla="*/ 15423 w 624724"/>
                <a:gd name="connsiteY1" fmla="*/ 60706 h 866830"/>
                <a:gd name="connsiteX2" fmla="*/ 127882 w 624724"/>
                <a:gd name="connsiteY2" fmla="*/ 184994 h 866830"/>
                <a:gd name="connsiteX3" fmla="*/ 191309 w 624724"/>
                <a:gd name="connsiteY3" fmla="*/ 5286 h 866830"/>
                <a:gd name="connsiteX4" fmla="*/ 291734 w 624724"/>
                <a:gd name="connsiteY4" fmla="*/ 184994 h 866830"/>
                <a:gd name="connsiteX5" fmla="*/ 334019 w 624724"/>
                <a:gd name="connsiteY5" fmla="*/ 0 h 866830"/>
                <a:gd name="connsiteX6" fmla="*/ 450301 w 624724"/>
                <a:gd name="connsiteY6" fmla="*/ 126853 h 866830"/>
                <a:gd name="connsiteX7" fmla="*/ 513727 w 624724"/>
                <a:gd name="connsiteY7" fmla="*/ 36999 h 866830"/>
                <a:gd name="connsiteX8" fmla="*/ 624724 w 624724"/>
                <a:gd name="connsiteY8" fmla="*/ 866830 h 866830"/>
                <a:gd name="connsiteX9" fmla="*/ 160744 w 624724"/>
                <a:gd name="connsiteY9" fmla="*/ 812874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9190 w 621463"/>
                <a:gd name="connsiteY0" fmla="*/ 864582 h 866830"/>
                <a:gd name="connsiteX1" fmla="*/ 12162 w 621463"/>
                <a:gd name="connsiteY1" fmla="*/ 60706 h 866830"/>
                <a:gd name="connsiteX2" fmla="*/ 124621 w 621463"/>
                <a:gd name="connsiteY2" fmla="*/ 184994 h 866830"/>
                <a:gd name="connsiteX3" fmla="*/ 188048 w 621463"/>
                <a:gd name="connsiteY3" fmla="*/ 5286 h 866830"/>
                <a:gd name="connsiteX4" fmla="*/ 288473 w 621463"/>
                <a:gd name="connsiteY4" fmla="*/ 184994 h 866830"/>
                <a:gd name="connsiteX5" fmla="*/ 330758 w 621463"/>
                <a:gd name="connsiteY5" fmla="*/ 0 h 866830"/>
                <a:gd name="connsiteX6" fmla="*/ 447040 w 621463"/>
                <a:gd name="connsiteY6" fmla="*/ 126853 h 866830"/>
                <a:gd name="connsiteX7" fmla="*/ 510466 w 621463"/>
                <a:gd name="connsiteY7" fmla="*/ 36999 h 866830"/>
                <a:gd name="connsiteX8" fmla="*/ 621463 w 621463"/>
                <a:gd name="connsiteY8" fmla="*/ 866830 h 866830"/>
                <a:gd name="connsiteX9" fmla="*/ 209190 w 621463"/>
                <a:gd name="connsiteY9" fmla="*/ 864582 h 866830"/>
                <a:gd name="connsiteX0" fmla="*/ 209190 w 586084"/>
                <a:gd name="connsiteY0" fmla="*/ 864582 h 869551"/>
                <a:gd name="connsiteX1" fmla="*/ 12162 w 586084"/>
                <a:gd name="connsiteY1" fmla="*/ 60706 h 869551"/>
                <a:gd name="connsiteX2" fmla="*/ 124621 w 586084"/>
                <a:gd name="connsiteY2" fmla="*/ 184994 h 869551"/>
                <a:gd name="connsiteX3" fmla="*/ 188048 w 586084"/>
                <a:gd name="connsiteY3" fmla="*/ 5286 h 869551"/>
                <a:gd name="connsiteX4" fmla="*/ 288473 w 586084"/>
                <a:gd name="connsiteY4" fmla="*/ 184994 h 869551"/>
                <a:gd name="connsiteX5" fmla="*/ 330758 w 586084"/>
                <a:gd name="connsiteY5" fmla="*/ 0 h 869551"/>
                <a:gd name="connsiteX6" fmla="*/ 447040 w 586084"/>
                <a:gd name="connsiteY6" fmla="*/ 126853 h 869551"/>
                <a:gd name="connsiteX7" fmla="*/ 510466 w 586084"/>
                <a:gd name="connsiteY7" fmla="*/ 36999 h 869551"/>
                <a:gd name="connsiteX8" fmla="*/ 586084 w 586084"/>
                <a:gd name="connsiteY8" fmla="*/ 869551 h 869551"/>
                <a:gd name="connsiteX9" fmla="*/ 209190 w 586084"/>
                <a:gd name="connsiteY9" fmla="*/ 864582 h 869551"/>
                <a:gd name="connsiteX0" fmla="*/ 209190 w 602413"/>
                <a:gd name="connsiteY0" fmla="*/ 864582 h 864582"/>
                <a:gd name="connsiteX1" fmla="*/ 12162 w 602413"/>
                <a:gd name="connsiteY1" fmla="*/ 60706 h 864582"/>
                <a:gd name="connsiteX2" fmla="*/ 124621 w 602413"/>
                <a:gd name="connsiteY2" fmla="*/ 184994 h 864582"/>
                <a:gd name="connsiteX3" fmla="*/ 188048 w 602413"/>
                <a:gd name="connsiteY3" fmla="*/ 5286 h 864582"/>
                <a:gd name="connsiteX4" fmla="*/ 288473 w 602413"/>
                <a:gd name="connsiteY4" fmla="*/ 184994 h 864582"/>
                <a:gd name="connsiteX5" fmla="*/ 330758 w 602413"/>
                <a:gd name="connsiteY5" fmla="*/ 0 h 864582"/>
                <a:gd name="connsiteX6" fmla="*/ 447040 w 602413"/>
                <a:gd name="connsiteY6" fmla="*/ 126853 h 864582"/>
                <a:gd name="connsiteX7" fmla="*/ 510466 w 602413"/>
                <a:gd name="connsiteY7" fmla="*/ 36999 h 864582"/>
                <a:gd name="connsiteX8" fmla="*/ 602413 w 602413"/>
                <a:gd name="connsiteY8" fmla="*/ 864109 h 864582"/>
                <a:gd name="connsiteX9" fmla="*/ 209190 w 602413"/>
                <a:gd name="connsiteY9"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9592"/>
                <a:gd name="connsiteY0" fmla="*/ 864582 h 864582"/>
                <a:gd name="connsiteX1" fmla="*/ 12162 w 619592"/>
                <a:gd name="connsiteY1" fmla="*/ 60706 h 864582"/>
                <a:gd name="connsiteX2" fmla="*/ 124621 w 619592"/>
                <a:gd name="connsiteY2" fmla="*/ 184994 h 864582"/>
                <a:gd name="connsiteX3" fmla="*/ 188048 w 619592"/>
                <a:gd name="connsiteY3" fmla="*/ 5286 h 864582"/>
                <a:gd name="connsiteX4" fmla="*/ 288473 w 619592"/>
                <a:gd name="connsiteY4" fmla="*/ 184994 h 864582"/>
                <a:gd name="connsiteX5" fmla="*/ 330758 w 619592"/>
                <a:gd name="connsiteY5" fmla="*/ 0 h 864582"/>
                <a:gd name="connsiteX6" fmla="*/ 447040 w 619592"/>
                <a:gd name="connsiteY6" fmla="*/ 126853 h 864582"/>
                <a:gd name="connsiteX7" fmla="*/ 510466 w 619592"/>
                <a:gd name="connsiteY7" fmla="*/ 36999 h 864582"/>
                <a:gd name="connsiteX8" fmla="*/ 618742 w 619592"/>
                <a:gd name="connsiteY8" fmla="*/ 578595 h 864582"/>
                <a:gd name="connsiteX9" fmla="*/ 602413 w 619592"/>
                <a:gd name="connsiteY9" fmla="*/ 864109 h 864582"/>
                <a:gd name="connsiteX10" fmla="*/ 209190 w 619592"/>
                <a:gd name="connsiteY10" fmla="*/ 864582 h 864582"/>
                <a:gd name="connsiteX0" fmla="*/ 209190 w 620629"/>
                <a:gd name="connsiteY0" fmla="*/ 864582 h 864582"/>
                <a:gd name="connsiteX1" fmla="*/ 12162 w 620629"/>
                <a:gd name="connsiteY1" fmla="*/ 60706 h 864582"/>
                <a:gd name="connsiteX2" fmla="*/ 124621 w 620629"/>
                <a:gd name="connsiteY2" fmla="*/ 184994 h 864582"/>
                <a:gd name="connsiteX3" fmla="*/ 188048 w 620629"/>
                <a:gd name="connsiteY3" fmla="*/ 5286 h 864582"/>
                <a:gd name="connsiteX4" fmla="*/ 288473 w 620629"/>
                <a:gd name="connsiteY4" fmla="*/ 184994 h 864582"/>
                <a:gd name="connsiteX5" fmla="*/ 330758 w 620629"/>
                <a:gd name="connsiteY5" fmla="*/ 0 h 864582"/>
                <a:gd name="connsiteX6" fmla="*/ 447040 w 620629"/>
                <a:gd name="connsiteY6" fmla="*/ 126853 h 864582"/>
                <a:gd name="connsiteX7" fmla="*/ 510466 w 620629"/>
                <a:gd name="connsiteY7" fmla="*/ 36999 h 864582"/>
                <a:gd name="connsiteX8" fmla="*/ 618742 w 620629"/>
                <a:gd name="connsiteY8" fmla="*/ 578595 h 864582"/>
                <a:gd name="connsiteX9" fmla="*/ 602413 w 620629"/>
                <a:gd name="connsiteY9" fmla="*/ 864109 h 864582"/>
                <a:gd name="connsiteX10" fmla="*/ 209190 w 620629"/>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47040 w 618745"/>
                <a:gd name="connsiteY6" fmla="*/ 126853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82"/>
                <a:gd name="connsiteY0" fmla="*/ 864582 h 864582"/>
                <a:gd name="connsiteX1" fmla="*/ 12162 w 618782"/>
                <a:gd name="connsiteY1" fmla="*/ 60706 h 864582"/>
                <a:gd name="connsiteX2" fmla="*/ 124621 w 618782"/>
                <a:gd name="connsiteY2" fmla="*/ 184994 h 864582"/>
                <a:gd name="connsiteX3" fmla="*/ 188048 w 618782"/>
                <a:gd name="connsiteY3" fmla="*/ 5286 h 864582"/>
                <a:gd name="connsiteX4" fmla="*/ 288473 w 618782"/>
                <a:gd name="connsiteY4" fmla="*/ 184994 h 864582"/>
                <a:gd name="connsiteX5" fmla="*/ 330758 w 618782"/>
                <a:gd name="connsiteY5" fmla="*/ 0 h 864582"/>
                <a:gd name="connsiteX6" fmla="*/ 430711 w 618782"/>
                <a:gd name="connsiteY6" fmla="*/ 121410 h 864582"/>
                <a:gd name="connsiteX7" fmla="*/ 510466 w 618782"/>
                <a:gd name="connsiteY7" fmla="*/ 36999 h 864582"/>
                <a:gd name="connsiteX8" fmla="*/ 618742 w 618782"/>
                <a:gd name="connsiteY8" fmla="*/ 578595 h 864582"/>
                <a:gd name="connsiteX9" fmla="*/ 602413 w 618782"/>
                <a:gd name="connsiteY9" fmla="*/ 864109 h 864582"/>
                <a:gd name="connsiteX10" fmla="*/ 209190 w 618782"/>
                <a:gd name="connsiteY10" fmla="*/ 864582 h 864582"/>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12601 w 622193"/>
                <a:gd name="connsiteY0" fmla="*/ 864666 h 864666"/>
                <a:gd name="connsiteX1" fmla="*/ 15573 w 622193"/>
                <a:gd name="connsiteY1" fmla="*/ 60790 h 864666"/>
                <a:gd name="connsiteX2" fmla="*/ 128032 w 622193"/>
                <a:gd name="connsiteY2" fmla="*/ 185078 h 864666"/>
                <a:gd name="connsiteX3" fmla="*/ 191459 w 622193"/>
                <a:gd name="connsiteY3" fmla="*/ 5370 h 864666"/>
                <a:gd name="connsiteX4" fmla="*/ 278277 w 622193"/>
                <a:gd name="connsiteY4" fmla="*/ 144257 h 864666"/>
                <a:gd name="connsiteX5" fmla="*/ 334169 w 622193"/>
                <a:gd name="connsiteY5" fmla="*/ 84 h 864666"/>
                <a:gd name="connsiteX6" fmla="*/ 434122 w 622193"/>
                <a:gd name="connsiteY6" fmla="*/ 121494 h 864666"/>
                <a:gd name="connsiteX7" fmla="*/ 513877 w 622193"/>
                <a:gd name="connsiteY7" fmla="*/ 37083 h 864666"/>
                <a:gd name="connsiteX8" fmla="*/ 622153 w 622193"/>
                <a:gd name="connsiteY8" fmla="*/ 578679 h 864666"/>
                <a:gd name="connsiteX9" fmla="*/ 605824 w 622193"/>
                <a:gd name="connsiteY9" fmla="*/ 864193 h 864666"/>
                <a:gd name="connsiteX10" fmla="*/ 212601 w 622193"/>
                <a:gd name="connsiteY10" fmla="*/ 864666 h 864666"/>
                <a:gd name="connsiteX0" fmla="*/ 198912 w 608504"/>
                <a:gd name="connsiteY0" fmla="*/ 864666 h 864666"/>
                <a:gd name="connsiteX1" fmla="*/ 28798 w 608504"/>
                <a:gd name="connsiteY1" fmla="*/ 510643 h 864666"/>
                <a:gd name="connsiteX2" fmla="*/ 1884 w 608504"/>
                <a:gd name="connsiteY2" fmla="*/ 60790 h 864666"/>
                <a:gd name="connsiteX3" fmla="*/ 114343 w 608504"/>
                <a:gd name="connsiteY3" fmla="*/ 185078 h 864666"/>
                <a:gd name="connsiteX4" fmla="*/ 177770 w 608504"/>
                <a:gd name="connsiteY4" fmla="*/ 5370 h 864666"/>
                <a:gd name="connsiteX5" fmla="*/ 264588 w 608504"/>
                <a:gd name="connsiteY5" fmla="*/ 144257 h 864666"/>
                <a:gd name="connsiteX6" fmla="*/ 320480 w 608504"/>
                <a:gd name="connsiteY6" fmla="*/ 84 h 864666"/>
                <a:gd name="connsiteX7" fmla="*/ 420433 w 608504"/>
                <a:gd name="connsiteY7" fmla="*/ 121494 h 864666"/>
                <a:gd name="connsiteX8" fmla="*/ 500188 w 608504"/>
                <a:gd name="connsiteY8" fmla="*/ 37083 h 864666"/>
                <a:gd name="connsiteX9" fmla="*/ 608464 w 608504"/>
                <a:gd name="connsiteY9" fmla="*/ 578679 h 864666"/>
                <a:gd name="connsiteX10" fmla="*/ 592135 w 608504"/>
                <a:gd name="connsiteY10" fmla="*/ 864193 h 864666"/>
                <a:gd name="connsiteX11" fmla="*/ 198912 w 608504"/>
                <a:gd name="connsiteY11" fmla="*/ 864666 h 864666"/>
                <a:gd name="connsiteX0" fmla="*/ 201622 w 611214"/>
                <a:gd name="connsiteY0" fmla="*/ 864666 h 864666"/>
                <a:gd name="connsiteX1" fmla="*/ 31508 w 611214"/>
                <a:gd name="connsiteY1" fmla="*/ 510643 h 864666"/>
                <a:gd name="connsiteX2" fmla="*/ 4594 w 611214"/>
                <a:gd name="connsiteY2" fmla="*/ 60790 h 864666"/>
                <a:gd name="connsiteX3" fmla="*/ 117053 w 611214"/>
                <a:gd name="connsiteY3" fmla="*/ 185078 h 864666"/>
                <a:gd name="connsiteX4" fmla="*/ 180480 w 611214"/>
                <a:gd name="connsiteY4" fmla="*/ 5370 h 864666"/>
                <a:gd name="connsiteX5" fmla="*/ 267298 w 611214"/>
                <a:gd name="connsiteY5" fmla="*/ 144257 h 864666"/>
                <a:gd name="connsiteX6" fmla="*/ 323190 w 611214"/>
                <a:gd name="connsiteY6" fmla="*/ 84 h 864666"/>
                <a:gd name="connsiteX7" fmla="*/ 423143 w 611214"/>
                <a:gd name="connsiteY7" fmla="*/ 121494 h 864666"/>
                <a:gd name="connsiteX8" fmla="*/ 502898 w 611214"/>
                <a:gd name="connsiteY8" fmla="*/ 37083 h 864666"/>
                <a:gd name="connsiteX9" fmla="*/ 611174 w 611214"/>
                <a:gd name="connsiteY9" fmla="*/ 578679 h 864666"/>
                <a:gd name="connsiteX10" fmla="*/ 594845 w 611214"/>
                <a:gd name="connsiteY10" fmla="*/ 864193 h 864666"/>
                <a:gd name="connsiteX11" fmla="*/ 201622 w 611214"/>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6998 w 641159"/>
                <a:gd name="connsiteY3" fmla="*/ 185078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4276 w 641159"/>
                <a:gd name="connsiteY3" fmla="*/ 138814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197525 w 641159"/>
                <a:gd name="connsiteY1" fmla="*/ 793672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57487 w 667079"/>
                <a:gd name="connsiteY0" fmla="*/ 864666 h 864666"/>
                <a:gd name="connsiteX1" fmla="*/ 228888 w 667079"/>
                <a:gd name="connsiteY1" fmla="*/ 801837 h 864666"/>
                <a:gd name="connsiteX2" fmla="*/ 125473 w 667079"/>
                <a:gd name="connsiteY2" fmla="*/ 807279 h 864666"/>
                <a:gd name="connsiteX3" fmla="*/ 288 w 667079"/>
                <a:gd name="connsiteY3" fmla="*/ 595007 h 864666"/>
                <a:gd name="connsiteX4" fmla="*/ 87373 w 667079"/>
                <a:gd name="connsiteY4" fmla="*/ 510643 h 864666"/>
                <a:gd name="connsiteX5" fmla="*/ 60459 w 667079"/>
                <a:gd name="connsiteY5" fmla="*/ 60790 h 864666"/>
                <a:gd name="connsiteX6" fmla="*/ 181082 w 667079"/>
                <a:gd name="connsiteY6" fmla="*/ 130650 h 864666"/>
                <a:gd name="connsiteX7" fmla="*/ 236345 w 667079"/>
                <a:gd name="connsiteY7" fmla="*/ 5370 h 864666"/>
                <a:gd name="connsiteX8" fmla="*/ 323163 w 667079"/>
                <a:gd name="connsiteY8" fmla="*/ 117043 h 864666"/>
                <a:gd name="connsiteX9" fmla="*/ 379055 w 667079"/>
                <a:gd name="connsiteY9" fmla="*/ 84 h 864666"/>
                <a:gd name="connsiteX10" fmla="*/ 479008 w 667079"/>
                <a:gd name="connsiteY10" fmla="*/ 121494 h 864666"/>
                <a:gd name="connsiteX11" fmla="*/ 558763 w 667079"/>
                <a:gd name="connsiteY11" fmla="*/ 37083 h 864666"/>
                <a:gd name="connsiteX12" fmla="*/ 667039 w 667079"/>
                <a:gd name="connsiteY12" fmla="*/ 578679 h 864666"/>
                <a:gd name="connsiteX13" fmla="*/ 650710 w 667079"/>
                <a:gd name="connsiteY13" fmla="*/ 864193 h 864666"/>
                <a:gd name="connsiteX14" fmla="*/ 257487 w 667079"/>
                <a:gd name="connsiteY14" fmla="*/ 864666 h 864666"/>
                <a:gd name="connsiteX0" fmla="*/ 260201 w 669793"/>
                <a:gd name="connsiteY0" fmla="*/ 864666 h 864666"/>
                <a:gd name="connsiteX1" fmla="*/ 231602 w 669793"/>
                <a:gd name="connsiteY1" fmla="*/ 801837 h 864666"/>
                <a:gd name="connsiteX2" fmla="*/ 128187 w 669793"/>
                <a:gd name="connsiteY2" fmla="*/ 807279 h 864666"/>
                <a:gd name="connsiteX3" fmla="*/ 281 w 669793"/>
                <a:gd name="connsiteY3" fmla="*/ 526971 h 864666"/>
                <a:gd name="connsiteX4" fmla="*/ 90087 w 669793"/>
                <a:gd name="connsiteY4" fmla="*/ 510643 h 864666"/>
                <a:gd name="connsiteX5" fmla="*/ 63173 w 669793"/>
                <a:gd name="connsiteY5" fmla="*/ 60790 h 864666"/>
                <a:gd name="connsiteX6" fmla="*/ 183796 w 669793"/>
                <a:gd name="connsiteY6" fmla="*/ 130650 h 864666"/>
                <a:gd name="connsiteX7" fmla="*/ 239059 w 669793"/>
                <a:gd name="connsiteY7" fmla="*/ 5370 h 864666"/>
                <a:gd name="connsiteX8" fmla="*/ 325877 w 669793"/>
                <a:gd name="connsiteY8" fmla="*/ 117043 h 864666"/>
                <a:gd name="connsiteX9" fmla="*/ 381769 w 669793"/>
                <a:gd name="connsiteY9" fmla="*/ 84 h 864666"/>
                <a:gd name="connsiteX10" fmla="*/ 481722 w 669793"/>
                <a:gd name="connsiteY10" fmla="*/ 121494 h 864666"/>
                <a:gd name="connsiteX11" fmla="*/ 561477 w 669793"/>
                <a:gd name="connsiteY11" fmla="*/ 37083 h 864666"/>
                <a:gd name="connsiteX12" fmla="*/ 669753 w 669793"/>
                <a:gd name="connsiteY12" fmla="*/ 578679 h 864666"/>
                <a:gd name="connsiteX13" fmla="*/ 653424 w 669793"/>
                <a:gd name="connsiteY13" fmla="*/ 864193 h 864666"/>
                <a:gd name="connsiteX14" fmla="*/ 260201 w 669793"/>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9512" h="864666">
                  <a:moveTo>
                    <a:pt x="259920" y="864666"/>
                  </a:moveTo>
                  <a:cubicBezTo>
                    <a:pt x="237695" y="826606"/>
                    <a:pt x="245159" y="825008"/>
                    <a:pt x="231321" y="801837"/>
                  </a:cubicBezTo>
                  <a:cubicBezTo>
                    <a:pt x="184826" y="794994"/>
                    <a:pt x="202292" y="803651"/>
                    <a:pt x="127906" y="807279"/>
                  </a:cubicBezTo>
                  <a:cubicBezTo>
                    <a:pt x="107042" y="780972"/>
                    <a:pt x="6350" y="576410"/>
                    <a:pt x="0" y="526971"/>
                  </a:cubicBezTo>
                  <a:cubicBezTo>
                    <a:pt x="58964" y="502024"/>
                    <a:pt x="28977" y="523479"/>
                    <a:pt x="89806" y="510643"/>
                  </a:cubicBezTo>
                  <a:cubicBezTo>
                    <a:pt x="46082" y="333121"/>
                    <a:pt x="-8516" y="81486"/>
                    <a:pt x="62892" y="60790"/>
                  </a:cubicBezTo>
                  <a:cubicBezTo>
                    <a:pt x="138478" y="39627"/>
                    <a:pt x="162358" y="62006"/>
                    <a:pt x="183515" y="130650"/>
                  </a:cubicBezTo>
                  <a:cubicBezTo>
                    <a:pt x="185607" y="62583"/>
                    <a:pt x="163207" y="19009"/>
                    <a:pt x="238778" y="5370"/>
                  </a:cubicBezTo>
                  <a:cubicBezTo>
                    <a:pt x="335937" y="-2341"/>
                    <a:pt x="301811" y="117924"/>
                    <a:pt x="325596" y="117043"/>
                  </a:cubicBezTo>
                  <a:cubicBezTo>
                    <a:pt x="328806" y="55378"/>
                    <a:pt x="299358" y="7320"/>
                    <a:pt x="381488" y="84"/>
                  </a:cubicBezTo>
                  <a:cubicBezTo>
                    <a:pt x="488285" y="-2989"/>
                    <a:pt x="459008" y="78303"/>
                    <a:pt x="481441" y="121494"/>
                  </a:cubicBezTo>
                  <a:cubicBezTo>
                    <a:pt x="497140" y="80657"/>
                    <a:pt x="482904" y="31655"/>
                    <a:pt x="561196" y="37083"/>
                  </a:cubicBezTo>
                  <a:cubicBezTo>
                    <a:pt x="672580" y="39816"/>
                    <a:pt x="669666" y="488862"/>
                    <a:pt x="669472" y="578679"/>
                  </a:cubicBezTo>
                  <a:cubicBezTo>
                    <a:pt x="666751" y="690178"/>
                    <a:pt x="672193" y="766300"/>
                    <a:pt x="653143" y="864193"/>
                  </a:cubicBezTo>
                  <a:cubicBezTo>
                    <a:pt x="514812" y="859815"/>
                    <a:pt x="460845" y="856509"/>
                    <a:pt x="259920" y="864666"/>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31" name="Freeform 18">
              <a:extLst>
                <a:ext uri="{FF2B5EF4-FFF2-40B4-BE49-F238E27FC236}">
                  <a16:creationId xmlns:a16="http://schemas.microsoft.com/office/drawing/2014/main" id="{36C19356-2709-4D4D-B922-7AA6298EEBA4}"/>
                </a:ext>
              </a:extLst>
            </p:cNvPr>
            <p:cNvSpPr>
              <a:spLocks/>
            </p:cNvSpPr>
            <p:nvPr/>
          </p:nvSpPr>
          <p:spPr bwMode="auto">
            <a:xfrm rot="20940928" flipH="1">
              <a:off x="1126074" y="2670966"/>
              <a:ext cx="1656184" cy="1909514"/>
            </a:xfrm>
            <a:custGeom>
              <a:avLst/>
              <a:gdLst>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699234 w 1656184"/>
                <a:gd name="connsiteY94" fmla="*/ 1702328 h 1909514"/>
                <a:gd name="connsiteX95" fmla="*/ 697686 w 1656184"/>
                <a:gd name="connsiteY95" fmla="*/ 1708838 h 1909514"/>
                <a:gd name="connsiteX96" fmla="*/ 1413007 w 1656184"/>
                <a:gd name="connsiteY96" fmla="*/ 1487444 h 1909514"/>
                <a:gd name="connsiteX97" fmla="*/ 1412429 w 1656184"/>
                <a:gd name="connsiteY97" fmla="*/ 1485195 h 1909514"/>
                <a:gd name="connsiteX98" fmla="*/ 1405111 w 1656184"/>
                <a:gd name="connsiteY98" fmla="*/ 1455538 h 1909514"/>
                <a:gd name="connsiteX99" fmla="*/ 1398918 w 1656184"/>
                <a:gd name="connsiteY99" fmla="*/ 1425881 h 1909514"/>
                <a:gd name="connsiteX100" fmla="*/ 1394978 w 1656184"/>
                <a:gd name="connsiteY100" fmla="*/ 1398549 h 1909514"/>
                <a:gd name="connsiteX101" fmla="*/ 1392163 w 1656184"/>
                <a:gd name="connsiteY101" fmla="*/ 1372381 h 1909514"/>
                <a:gd name="connsiteX102" fmla="*/ 1391037 w 1656184"/>
                <a:gd name="connsiteY102" fmla="*/ 1350865 h 1909514"/>
                <a:gd name="connsiteX103" fmla="*/ 1392163 w 1656184"/>
                <a:gd name="connsiteY103" fmla="*/ 1332837 h 1909514"/>
                <a:gd name="connsiteX104" fmla="*/ 1401171 w 1656184"/>
                <a:gd name="connsiteY104" fmla="*/ 1295039 h 1909514"/>
                <a:gd name="connsiteX105" fmla="*/ 1412429 w 1656184"/>
                <a:gd name="connsiteY105" fmla="*/ 1260148 h 1909514"/>
                <a:gd name="connsiteX106" fmla="*/ 1426503 w 1656184"/>
                <a:gd name="connsiteY106" fmla="*/ 1227001 h 1909514"/>
                <a:gd name="connsiteX107" fmla="*/ 1443954 w 1656184"/>
                <a:gd name="connsiteY107" fmla="*/ 1197926 h 1909514"/>
                <a:gd name="connsiteX108" fmla="*/ 1469849 w 1656184"/>
                <a:gd name="connsiteY108" fmla="*/ 1161872 h 1909514"/>
                <a:gd name="connsiteX109" fmla="*/ 1496308 w 1656184"/>
                <a:gd name="connsiteY109" fmla="*/ 1125818 h 1909514"/>
                <a:gd name="connsiteX110" fmla="*/ 1522767 w 1656184"/>
                <a:gd name="connsiteY110" fmla="*/ 1090926 h 1909514"/>
                <a:gd name="connsiteX111" fmla="*/ 1549788 w 1656184"/>
                <a:gd name="connsiteY111" fmla="*/ 1053710 h 1909514"/>
                <a:gd name="connsiteX112" fmla="*/ 1573995 w 1656184"/>
                <a:gd name="connsiteY112" fmla="*/ 1015911 h 1909514"/>
                <a:gd name="connsiteX113" fmla="*/ 1597637 w 1656184"/>
                <a:gd name="connsiteY113" fmla="*/ 976949 h 1909514"/>
                <a:gd name="connsiteX114" fmla="*/ 1617341 w 1656184"/>
                <a:gd name="connsiteY114" fmla="*/ 934499 h 1909514"/>
                <a:gd name="connsiteX115" fmla="*/ 1633666 w 1656184"/>
                <a:gd name="connsiteY115" fmla="*/ 889140 h 1909514"/>
                <a:gd name="connsiteX116" fmla="*/ 1646051 w 1656184"/>
                <a:gd name="connsiteY116" fmla="*/ 836222 h 1909514"/>
                <a:gd name="connsiteX117" fmla="*/ 1652807 w 1656184"/>
                <a:gd name="connsiteY117" fmla="*/ 782141 h 1909514"/>
                <a:gd name="connsiteX118" fmla="*/ 1656184 w 1656184"/>
                <a:gd name="connsiteY118" fmla="*/ 726897 h 1909514"/>
                <a:gd name="connsiteX119" fmla="*/ 1655059 w 1656184"/>
                <a:gd name="connsiteY119" fmla="*/ 671072 h 1909514"/>
                <a:gd name="connsiteX120" fmla="*/ 1651118 w 1656184"/>
                <a:gd name="connsiteY120" fmla="*/ 616409 h 1909514"/>
                <a:gd name="connsiteX121" fmla="*/ 1642674 w 1656184"/>
                <a:gd name="connsiteY121" fmla="*/ 563490 h 1909514"/>
                <a:gd name="connsiteX122" fmla="*/ 1631415 w 1656184"/>
                <a:gd name="connsiteY122" fmla="*/ 511736 h 1909514"/>
                <a:gd name="connsiteX123" fmla="*/ 1617341 w 1656184"/>
                <a:gd name="connsiteY123" fmla="*/ 464051 h 1909514"/>
                <a:gd name="connsiteX124" fmla="*/ 1601579 w 1656184"/>
                <a:gd name="connsiteY124" fmla="*/ 420438 h 1909514"/>
                <a:gd name="connsiteX125" fmla="*/ 1583565 w 1656184"/>
                <a:gd name="connsiteY125" fmla="*/ 381475 h 1909514"/>
                <a:gd name="connsiteX126" fmla="*/ 1556543 w 1656184"/>
                <a:gd name="connsiteY126" fmla="*/ 334954 h 1909514"/>
                <a:gd name="connsiteX127" fmla="*/ 1527270 w 1656184"/>
                <a:gd name="connsiteY127" fmla="*/ 290759 h 1909514"/>
                <a:gd name="connsiteX128" fmla="*/ 1494056 w 1656184"/>
                <a:gd name="connsiteY128" fmla="*/ 249471 h 1909514"/>
                <a:gd name="connsiteX129" fmla="*/ 1458590 w 1656184"/>
                <a:gd name="connsiteY129" fmla="*/ 209928 h 1909514"/>
                <a:gd name="connsiteX130" fmla="*/ 1419747 w 1656184"/>
                <a:gd name="connsiteY130" fmla="*/ 174455 h 1909514"/>
                <a:gd name="connsiteX131" fmla="*/ 1376400 w 1656184"/>
                <a:gd name="connsiteY131" fmla="*/ 141309 h 1909514"/>
                <a:gd name="connsiteX132" fmla="*/ 1331365 w 1656184"/>
                <a:gd name="connsiteY132" fmla="*/ 111652 h 1909514"/>
                <a:gd name="connsiteX133" fmla="*/ 1283515 w 1656184"/>
                <a:gd name="connsiteY133" fmla="*/ 85483 h 1909514"/>
                <a:gd name="connsiteX134" fmla="*/ 1231161 w 1656184"/>
                <a:gd name="connsiteY134" fmla="*/ 63386 h 1909514"/>
                <a:gd name="connsiteX135" fmla="*/ 1177119 w 1656184"/>
                <a:gd name="connsiteY135" fmla="*/ 43033 h 1909514"/>
                <a:gd name="connsiteX136" fmla="*/ 1118572 w 1656184"/>
                <a:gd name="connsiteY136" fmla="*/ 27332 h 1909514"/>
                <a:gd name="connsiteX137" fmla="*/ 1057210 w 1656184"/>
                <a:gd name="connsiteY137" fmla="*/ 14538 h 1909514"/>
                <a:gd name="connsiteX138" fmla="*/ 993036 w 1656184"/>
                <a:gd name="connsiteY138" fmla="*/ 5815 h 1909514"/>
                <a:gd name="connsiteX139" fmla="*/ 925482 w 1656184"/>
                <a:gd name="connsiteY139" fmla="*/ 582 h 1909514"/>
                <a:gd name="connsiteX140" fmla="*/ 853425 w 1656184"/>
                <a:gd name="connsiteY140" fmla="*/ 0 h 1909514"/>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699234 w 1656184"/>
                <a:gd name="connsiteY94" fmla="*/ 1702328 h 1909514"/>
                <a:gd name="connsiteX95" fmla="*/ 1413007 w 1656184"/>
                <a:gd name="connsiteY95" fmla="*/ 1487444 h 1909514"/>
                <a:gd name="connsiteX96" fmla="*/ 1412429 w 1656184"/>
                <a:gd name="connsiteY96" fmla="*/ 1485195 h 1909514"/>
                <a:gd name="connsiteX97" fmla="*/ 1405111 w 1656184"/>
                <a:gd name="connsiteY97" fmla="*/ 1455538 h 1909514"/>
                <a:gd name="connsiteX98" fmla="*/ 1398918 w 1656184"/>
                <a:gd name="connsiteY98" fmla="*/ 1425881 h 1909514"/>
                <a:gd name="connsiteX99" fmla="*/ 1394978 w 1656184"/>
                <a:gd name="connsiteY99" fmla="*/ 1398549 h 1909514"/>
                <a:gd name="connsiteX100" fmla="*/ 1392163 w 1656184"/>
                <a:gd name="connsiteY100" fmla="*/ 1372381 h 1909514"/>
                <a:gd name="connsiteX101" fmla="*/ 1391037 w 1656184"/>
                <a:gd name="connsiteY101" fmla="*/ 1350865 h 1909514"/>
                <a:gd name="connsiteX102" fmla="*/ 1392163 w 1656184"/>
                <a:gd name="connsiteY102" fmla="*/ 1332837 h 1909514"/>
                <a:gd name="connsiteX103" fmla="*/ 1401171 w 1656184"/>
                <a:gd name="connsiteY103" fmla="*/ 1295039 h 1909514"/>
                <a:gd name="connsiteX104" fmla="*/ 1412429 w 1656184"/>
                <a:gd name="connsiteY104" fmla="*/ 1260148 h 1909514"/>
                <a:gd name="connsiteX105" fmla="*/ 1426503 w 1656184"/>
                <a:gd name="connsiteY105" fmla="*/ 1227001 h 1909514"/>
                <a:gd name="connsiteX106" fmla="*/ 1443954 w 1656184"/>
                <a:gd name="connsiteY106" fmla="*/ 1197926 h 1909514"/>
                <a:gd name="connsiteX107" fmla="*/ 1469849 w 1656184"/>
                <a:gd name="connsiteY107" fmla="*/ 1161872 h 1909514"/>
                <a:gd name="connsiteX108" fmla="*/ 1496308 w 1656184"/>
                <a:gd name="connsiteY108" fmla="*/ 1125818 h 1909514"/>
                <a:gd name="connsiteX109" fmla="*/ 1522767 w 1656184"/>
                <a:gd name="connsiteY109" fmla="*/ 1090926 h 1909514"/>
                <a:gd name="connsiteX110" fmla="*/ 1549788 w 1656184"/>
                <a:gd name="connsiteY110" fmla="*/ 1053710 h 1909514"/>
                <a:gd name="connsiteX111" fmla="*/ 1573995 w 1656184"/>
                <a:gd name="connsiteY111" fmla="*/ 1015911 h 1909514"/>
                <a:gd name="connsiteX112" fmla="*/ 1597637 w 1656184"/>
                <a:gd name="connsiteY112" fmla="*/ 976949 h 1909514"/>
                <a:gd name="connsiteX113" fmla="*/ 1617341 w 1656184"/>
                <a:gd name="connsiteY113" fmla="*/ 934499 h 1909514"/>
                <a:gd name="connsiteX114" fmla="*/ 1633666 w 1656184"/>
                <a:gd name="connsiteY114" fmla="*/ 889140 h 1909514"/>
                <a:gd name="connsiteX115" fmla="*/ 1646051 w 1656184"/>
                <a:gd name="connsiteY115" fmla="*/ 836222 h 1909514"/>
                <a:gd name="connsiteX116" fmla="*/ 1652807 w 1656184"/>
                <a:gd name="connsiteY116" fmla="*/ 782141 h 1909514"/>
                <a:gd name="connsiteX117" fmla="*/ 1656184 w 1656184"/>
                <a:gd name="connsiteY117" fmla="*/ 726897 h 1909514"/>
                <a:gd name="connsiteX118" fmla="*/ 1655059 w 1656184"/>
                <a:gd name="connsiteY118" fmla="*/ 671072 h 1909514"/>
                <a:gd name="connsiteX119" fmla="*/ 1651118 w 1656184"/>
                <a:gd name="connsiteY119" fmla="*/ 616409 h 1909514"/>
                <a:gd name="connsiteX120" fmla="*/ 1642674 w 1656184"/>
                <a:gd name="connsiteY120" fmla="*/ 563490 h 1909514"/>
                <a:gd name="connsiteX121" fmla="*/ 1631415 w 1656184"/>
                <a:gd name="connsiteY121" fmla="*/ 511736 h 1909514"/>
                <a:gd name="connsiteX122" fmla="*/ 1617341 w 1656184"/>
                <a:gd name="connsiteY122" fmla="*/ 464051 h 1909514"/>
                <a:gd name="connsiteX123" fmla="*/ 1601579 w 1656184"/>
                <a:gd name="connsiteY123" fmla="*/ 420438 h 1909514"/>
                <a:gd name="connsiteX124" fmla="*/ 1583565 w 1656184"/>
                <a:gd name="connsiteY124" fmla="*/ 381475 h 1909514"/>
                <a:gd name="connsiteX125" fmla="*/ 1556543 w 1656184"/>
                <a:gd name="connsiteY125" fmla="*/ 334954 h 1909514"/>
                <a:gd name="connsiteX126" fmla="*/ 1527270 w 1656184"/>
                <a:gd name="connsiteY126" fmla="*/ 290759 h 1909514"/>
                <a:gd name="connsiteX127" fmla="*/ 1494056 w 1656184"/>
                <a:gd name="connsiteY127" fmla="*/ 249471 h 1909514"/>
                <a:gd name="connsiteX128" fmla="*/ 1458590 w 1656184"/>
                <a:gd name="connsiteY128" fmla="*/ 209928 h 1909514"/>
                <a:gd name="connsiteX129" fmla="*/ 1419747 w 1656184"/>
                <a:gd name="connsiteY129" fmla="*/ 174455 h 1909514"/>
                <a:gd name="connsiteX130" fmla="*/ 1376400 w 1656184"/>
                <a:gd name="connsiteY130" fmla="*/ 141309 h 1909514"/>
                <a:gd name="connsiteX131" fmla="*/ 1331365 w 1656184"/>
                <a:gd name="connsiteY131" fmla="*/ 111652 h 1909514"/>
                <a:gd name="connsiteX132" fmla="*/ 1283515 w 1656184"/>
                <a:gd name="connsiteY132" fmla="*/ 85483 h 1909514"/>
                <a:gd name="connsiteX133" fmla="*/ 1231161 w 1656184"/>
                <a:gd name="connsiteY133" fmla="*/ 63386 h 1909514"/>
                <a:gd name="connsiteX134" fmla="*/ 1177119 w 1656184"/>
                <a:gd name="connsiteY134" fmla="*/ 43033 h 1909514"/>
                <a:gd name="connsiteX135" fmla="*/ 1118572 w 1656184"/>
                <a:gd name="connsiteY135" fmla="*/ 27332 h 1909514"/>
                <a:gd name="connsiteX136" fmla="*/ 1057210 w 1656184"/>
                <a:gd name="connsiteY136" fmla="*/ 14538 h 1909514"/>
                <a:gd name="connsiteX137" fmla="*/ 993036 w 1656184"/>
                <a:gd name="connsiteY137" fmla="*/ 5815 h 1909514"/>
                <a:gd name="connsiteX138" fmla="*/ 925482 w 1656184"/>
                <a:gd name="connsiteY138" fmla="*/ 582 h 1909514"/>
                <a:gd name="connsiteX139" fmla="*/ 853425 w 1656184"/>
                <a:gd name="connsiteY139" fmla="*/ 0 h 1909514"/>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1413007 w 1656184"/>
                <a:gd name="connsiteY94" fmla="*/ 1487444 h 1909514"/>
                <a:gd name="connsiteX95" fmla="*/ 1412429 w 1656184"/>
                <a:gd name="connsiteY95" fmla="*/ 1485195 h 1909514"/>
                <a:gd name="connsiteX96" fmla="*/ 1405111 w 1656184"/>
                <a:gd name="connsiteY96" fmla="*/ 1455538 h 1909514"/>
                <a:gd name="connsiteX97" fmla="*/ 1398918 w 1656184"/>
                <a:gd name="connsiteY97" fmla="*/ 1425881 h 1909514"/>
                <a:gd name="connsiteX98" fmla="*/ 1394978 w 1656184"/>
                <a:gd name="connsiteY98" fmla="*/ 1398549 h 1909514"/>
                <a:gd name="connsiteX99" fmla="*/ 1392163 w 1656184"/>
                <a:gd name="connsiteY99" fmla="*/ 1372381 h 1909514"/>
                <a:gd name="connsiteX100" fmla="*/ 1391037 w 1656184"/>
                <a:gd name="connsiteY100" fmla="*/ 1350865 h 1909514"/>
                <a:gd name="connsiteX101" fmla="*/ 1392163 w 1656184"/>
                <a:gd name="connsiteY101" fmla="*/ 1332837 h 1909514"/>
                <a:gd name="connsiteX102" fmla="*/ 1401171 w 1656184"/>
                <a:gd name="connsiteY102" fmla="*/ 1295039 h 1909514"/>
                <a:gd name="connsiteX103" fmla="*/ 1412429 w 1656184"/>
                <a:gd name="connsiteY103" fmla="*/ 1260148 h 1909514"/>
                <a:gd name="connsiteX104" fmla="*/ 1426503 w 1656184"/>
                <a:gd name="connsiteY104" fmla="*/ 1227001 h 1909514"/>
                <a:gd name="connsiteX105" fmla="*/ 1443954 w 1656184"/>
                <a:gd name="connsiteY105" fmla="*/ 1197926 h 1909514"/>
                <a:gd name="connsiteX106" fmla="*/ 1469849 w 1656184"/>
                <a:gd name="connsiteY106" fmla="*/ 1161872 h 1909514"/>
                <a:gd name="connsiteX107" fmla="*/ 1496308 w 1656184"/>
                <a:gd name="connsiteY107" fmla="*/ 1125818 h 1909514"/>
                <a:gd name="connsiteX108" fmla="*/ 1522767 w 1656184"/>
                <a:gd name="connsiteY108" fmla="*/ 1090926 h 1909514"/>
                <a:gd name="connsiteX109" fmla="*/ 1549788 w 1656184"/>
                <a:gd name="connsiteY109" fmla="*/ 1053710 h 1909514"/>
                <a:gd name="connsiteX110" fmla="*/ 1573995 w 1656184"/>
                <a:gd name="connsiteY110" fmla="*/ 1015911 h 1909514"/>
                <a:gd name="connsiteX111" fmla="*/ 1597637 w 1656184"/>
                <a:gd name="connsiteY111" fmla="*/ 976949 h 1909514"/>
                <a:gd name="connsiteX112" fmla="*/ 1617341 w 1656184"/>
                <a:gd name="connsiteY112" fmla="*/ 934499 h 1909514"/>
                <a:gd name="connsiteX113" fmla="*/ 1633666 w 1656184"/>
                <a:gd name="connsiteY113" fmla="*/ 889140 h 1909514"/>
                <a:gd name="connsiteX114" fmla="*/ 1646051 w 1656184"/>
                <a:gd name="connsiteY114" fmla="*/ 836222 h 1909514"/>
                <a:gd name="connsiteX115" fmla="*/ 1652807 w 1656184"/>
                <a:gd name="connsiteY115" fmla="*/ 782141 h 1909514"/>
                <a:gd name="connsiteX116" fmla="*/ 1656184 w 1656184"/>
                <a:gd name="connsiteY116" fmla="*/ 726897 h 1909514"/>
                <a:gd name="connsiteX117" fmla="*/ 1655059 w 1656184"/>
                <a:gd name="connsiteY117" fmla="*/ 671072 h 1909514"/>
                <a:gd name="connsiteX118" fmla="*/ 1651118 w 1656184"/>
                <a:gd name="connsiteY118" fmla="*/ 616409 h 1909514"/>
                <a:gd name="connsiteX119" fmla="*/ 1642674 w 1656184"/>
                <a:gd name="connsiteY119" fmla="*/ 563490 h 1909514"/>
                <a:gd name="connsiteX120" fmla="*/ 1631415 w 1656184"/>
                <a:gd name="connsiteY120" fmla="*/ 511736 h 1909514"/>
                <a:gd name="connsiteX121" fmla="*/ 1617341 w 1656184"/>
                <a:gd name="connsiteY121" fmla="*/ 464051 h 1909514"/>
                <a:gd name="connsiteX122" fmla="*/ 1601579 w 1656184"/>
                <a:gd name="connsiteY122" fmla="*/ 420438 h 1909514"/>
                <a:gd name="connsiteX123" fmla="*/ 1583565 w 1656184"/>
                <a:gd name="connsiteY123" fmla="*/ 381475 h 1909514"/>
                <a:gd name="connsiteX124" fmla="*/ 1556543 w 1656184"/>
                <a:gd name="connsiteY124" fmla="*/ 334954 h 1909514"/>
                <a:gd name="connsiteX125" fmla="*/ 1527270 w 1656184"/>
                <a:gd name="connsiteY125" fmla="*/ 290759 h 1909514"/>
                <a:gd name="connsiteX126" fmla="*/ 1494056 w 1656184"/>
                <a:gd name="connsiteY126" fmla="*/ 249471 h 1909514"/>
                <a:gd name="connsiteX127" fmla="*/ 1458590 w 1656184"/>
                <a:gd name="connsiteY127" fmla="*/ 209928 h 1909514"/>
                <a:gd name="connsiteX128" fmla="*/ 1419747 w 1656184"/>
                <a:gd name="connsiteY128" fmla="*/ 174455 h 1909514"/>
                <a:gd name="connsiteX129" fmla="*/ 1376400 w 1656184"/>
                <a:gd name="connsiteY129" fmla="*/ 141309 h 1909514"/>
                <a:gd name="connsiteX130" fmla="*/ 1331365 w 1656184"/>
                <a:gd name="connsiteY130" fmla="*/ 111652 h 1909514"/>
                <a:gd name="connsiteX131" fmla="*/ 1283515 w 1656184"/>
                <a:gd name="connsiteY131" fmla="*/ 85483 h 1909514"/>
                <a:gd name="connsiteX132" fmla="*/ 1231161 w 1656184"/>
                <a:gd name="connsiteY132" fmla="*/ 63386 h 1909514"/>
                <a:gd name="connsiteX133" fmla="*/ 1177119 w 1656184"/>
                <a:gd name="connsiteY133" fmla="*/ 43033 h 1909514"/>
                <a:gd name="connsiteX134" fmla="*/ 1118572 w 1656184"/>
                <a:gd name="connsiteY134" fmla="*/ 27332 h 1909514"/>
                <a:gd name="connsiteX135" fmla="*/ 1057210 w 1656184"/>
                <a:gd name="connsiteY135" fmla="*/ 14538 h 1909514"/>
                <a:gd name="connsiteX136" fmla="*/ 993036 w 1656184"/>
                <a:gd name="connsiteY136" fmla="*/ 5815 h 1909514"/>
                <a:gd name="connsiteX137" fmla="*/ 925482 w 1656184"/>
                <a:gd name="connsiteY137" fmla="*/ 582 h 1909514"/>
                <a:gd name="connsiteX138" fmla="*/ 853425 w 1656184"/>
                <a:gd name="connsiteY138" fmla="*/ 0 h 190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1656184" h="1909514">
                  <a:moveTo>
                    <a:pt x="853425" y="0"/>
                  </a:moveTo>
                  <a:lnTo>
                    <a:pt x="789249" y="5234"/>
                  </a:lnTo>
                  <a:lnTo>
                    <a:pt x="628247" y="41869"/>
                  </a:lnTo>
                  <a:lnTo>
                    <a:pt x="580396" y="59896"/>
                  </a:lnTo>
                  <a:lnTo>
                    <a:pt x="533110" y="80250"/>
                  </a:lnTo>
                  <a:lnTo>
                    <a:pt x="486948" y="104673"/>
                  </a:lnTo>
                  <a:lnTo>
                    <a:pt x="444164" y="132005"/>
                  </a:lnTo>
                  <a:lnTo>
                    <a:pt x="403069" y="162825"/>
                  </a:lnTo>
                  <a:lnTo>
                    <a:pt x="365352" y="196553"/>
                  </a:lnTo>
                  <a:lnTo>
                    <a:pt x="330449" y="233188"/>
                  </a:lnTo>
                  <a:lnTo>
                    <a:pt x="298924" y="273313"/>
                  </a:lnTo>
                  <a:lnTo>
                    <a:pt x="271340" y="315764"/>
                  </a:lnTo>
                  <a:lnTo>
                    <a:pt x="247696" y="361123"/>
                  </a:lnTo>
                  <a:lnTo>
                    <a:pt x="227993" y="409970"/>
                  </a:lnTo>
                  <a:lnTo>
                    <a:pt x="196468" y="544301"/>
                  </a:lnTo>
                  <a:lnTo>
                    <a:pt x="193653" y="576865"/>
                  </a:lnTo>
                  <a:lnTo>
                    <a:pt x="192528" y="607686"/>
                  </a:lnTo>
                  <a:lnTo>
                    <a:pt x="193653" y="636180"/>
                  </a:lnTo>
                  <a:cubicBezTo>
                    <a:pt x="193840" y="645678"/>
                    <a:pt x="194028" y="655177"/>
                    <a:pt x="194216" y="664674"/>
                  </a:cubicBezTo>
                  <a:lnTo>
                    <a:pt x="194216" y="691424"/>
                  </a:lnTo>
                  <a:lnTo>
                    <a:pt x="191402" y="716430"/>
                  </a:lnTo>
                  <a:lnTo>
                    <a:pt x="182958" y="742016"/>
                  </a:lnTo>
                  <a:lnTo>
                    <a:pt x="167758" y="772837"/>
                  </a:lnTo>
                  <a:lnTo>
                    <a:pt x="149181" y="801331"/>
                  </a:lnTo>
                  <a:lnTo>
                    <a:pt x="128915" y="826336"/>
                  </a:lnTo>
                  <a:lnTo>
                    <a:pt x="107523" y="851923"/>
                  </a:lnTo>
                  <a:lnTo>
                    <a:pt x="85005" y="875184"/>
                  </a:lnTo>
                  <a:lnTo>
                    <a:pt x="62487" y="898445"/>
                  </a:lnTo>
                  <a:lnTo>
                    <a:pt x="41095" y="924031"/>
                  </a:lnTo>
                  <a:lnTo>
                    <a:pt x="33777" y="931009"/>
                  </a:lnTo>
                  <a:lnTo>
                    <a:pt x="24769" y="939732"/>
                  </a:lnTo>
                  <a:lnTo>
                    <a:pt x="15200" y="950199"/>
                  </a:lnTo>
                  <a:lnTo>
                    <a:pt x="7319" y="960666"/>
                  </a:lnTo>
                  <a:lnTo>
                    <a:pt x="2252" y="973460"/>
                  </a:lnTo>
                  <a:lnTo>
                    <a:pt x="0" y="987416"/>
                  </a:lnTo>
                  <a:lnTo>
                    <a:pt x="2815" y="1001955"/>
                  </a:lnTo>
                  <a:lnTo>
                    <a:pt x="10133" y="1015911"/>
                  </a:lnTo>
                  <a:lnTo>
                    <a:pt x="22518" y="1027541"/>
                  </a:lnTo>
                  <a:lnTo>
                    <a:pt x="36592" y="1035682"/>
                  </a:lnTo>
                  <a:lnTo>
                    <a:pt x="54043" y="1043243"/>
                  </a:lnTo>
                  <a:lnTo>
                    <a:pt x="72621" y="1049639"/>
                  </a:lnTo>
                  <a:lnTo>
                    <a:pt x="91197" y="1056035"/>
                  </a:lnTo>
                  <a:lnTo>
                    <a:pt x="109212" y="1062432"/>
                  </a:lnTo>
                  <a:lnTo>
                    <a:pt x="126663" y="1069992"/>
                  </a:lnTo>
                  <a:lnTo>
                    <a:pt x="142425" y="1078133"/>
                  </a:lnTo>
                  <a:lnTo>
                    <a:pt x="153685" y="1088601"/>
                  </a:lnTo>
                  <a:lnTo>
                    <a:pt x="150306" y="1102557"/>
                  </a:lnTo>
                  <a:lnTo>
                    <a:pt x="144114" y="1115351"/>
                  </a:lnTo>
                  <a:lnTo>
                    <a:pt x="137921" y="1128725"/>
                  </a:lnTo>
                  <a:lnTo>
                    <a:pt x="131166" y="1141518"/>
                  </a:lnTo>
                  <a:lnTo>
                    <a:pt x="124974" y="1154312"/>
                  </a:lnTo>
                  <a:lnTo>
                    <a:pt x="120471" y="1167105"/>
                  </a:lnTo>
                  <a:lnTo>
                    <a:pt x="118781" y="1178735"/>
                  </a:lnTo>
                  <a:cubicBezTo>
                    <a:pt x="119156" y="1183000"/>
                    <a:pt x="119532" y="1187264"/>
                    <a:pt x="119907" y="1191529"/>
                  </a:cubicBezTo>
                  <a:lnTo>
                    <a:pt x="126100" y="1203159"/>
                  </a:lnTo>
                  <a:lnTo>
                    <a:pt x="137359" y="1214790"/>
                  </a:lnTo>
                  <a:lnTo>
                    <a:pt x="153685" y="1226420"/>
                  </a:lnTo>
                  <a:lnTo>
                    <a:pt x="150306" y="1235725"/>
                  </a:lnTo>
                  <a:lnTo>
                    <a:pt x="145240" y="1245029"/>
                  </a:lnTo>
                  <a:lnTo>
                    <a:pt x="141300" y="1256077"/>
                  </a:lnTo>
                  <a:lnTo>
                    <a:pt x="140174" y="1267708"/>
                  </a:lnTo>
                  <a:lnTo>
                    <a:pt x="142425" y="1279339"/>
                  </a:lnTo>
                  <a:lnTo>
                    <a:pt x="148618" y="1289806"/>
                  </a:lnTo>
                  <a:lnTo>
                    <a:pt x="156499" y="1297947"/>
                  </a:lnTo>
                  <a:lnTo>
                    <a:pt x="166632" y="1305506"/>
                  </a:lnTo>
                  <a:lnTo>
                    <a:pt x="176765" y="1310740"/>
                  </a:lnTo>
                  <a:lnTo>
                    <a:pt x="186335" y="1317137"/>
                  </a:lnTo>
                  <a:lnTo>
                    <a:pt x="195343" y="1325860"/>
                  </a:lnTo>
                  <a:lnTo>
                    <a:pt x="200408" y="1335164"/>
                  </a:lnTo>
                  <a:lnTo>
                    <a:pt x="205475" y="1352028"/>
                  </a:lnTo>
                  <a:lnTo>
                    <a:pt x="205475" y="1371218"/>
                  </a:lnTo>
                  <a:lnTo>
                    <a:pt x="203787" y="1389245"/>
                  </a:lnTo>
                  <a:lnTo>
                    <a:pt x="199283" y="1407854"/>
                  </a:lnTo>
                  <a:lnTo>
                    <a:pt x="195343" y="1425881"/>
                  </a:lnTo>
                  <a:lnTo>
                    <a:pt x="192528" y="1442163"/>
                  </a:lnTo>
                  <a:lnTo>
                    <a:pt x="190276" y="1465424"/>
                  </a:lnTo>
                  <a:lnTo>
                    <a:pt x="192528" y="1486358"/>
                  </a:lnTo>
                  <a:lnTo>
                    <a:pt x="198719" y="1505548"/>
                  </a:lnTo>
                  <a:lnTo>
                    <a:pt x="206601" y="1522413"/>
                  </a:lnTo>
                  <a:lnTo>
                    <a:pt x="217860" y="1535787"/>
                  </a:lnTo>
                  <a:lnTo>
                    <a:pt x="232497" y="1548581"/>
                  </a:lnTo>
                  <a:lnTo>
                    <a:pt x="246570" y="1559048"/>
                  </a:lnTo>
                  <a:lnTo>
                    <a:pt x="262896" y="1567771"/>
                  </a:lnTo>
                  <a:lnTo>
                    <a:pt x="279221" y="1575331"/>
                  </a:lnTo>
                  <a:lnTo>
                    <a:pt x="295546" y="1579401"/>
                  </a:lnTo>
                  <a:lnTo>
                    <a:pt x="325383" y="1584635"/>
                  </a:lnTo>
                  <a:lnTo>
                    <a:pt x="356908" y="1586961"/>
                  </a:lnTo>
                  <a:lnTo>
                    <a:pt x="390121" y="1585798"/>
                  </a:lnTo>
                  <a:lnTo>
                    <a:pt x="422772" y="1582309"/>
                  </a:lnTo>
                  <a:lnTo>
                    <a:pt x="455423" y="1578238"/>
                  </a:lnTo>
                  <a:lnTo>
                    <a:pt x="486385" y="1571841"/>
                  </a:lnTo>
                  <a:lnTo>
                    <a:pt x="513969" y="1564281"/>
                  </a:lnTo>
                  <a:lnTo>
                    <a:pt x="529900" y="1558923"/>
                  </a:lnTo>
                  <a:lnTo>
                    <a:pt x="627355" y="1909514"/>
                  </a:lnTo>
                  <a:lnTo>
                    <a:pt x="1413007" y="1487444"/>
                  </a:lnTo>
                  <a:lnTo>
                    <a:pt x="1412429" y="1485195"/>
                  </a:lnTo>
                  <a:lnTo>
                    <a:pt x="1405111" y="1455538"/>
                  </a:lnTo>
                  <a:lnTo>
                    <a:pt x="1398918" y="1425881"/>
                  </a:lnTo>
                  <a:lnTo>
                    <a:pt x="1394978" y="1398549"/>
                  </a:lnTo>
                  <a:lnTo>
                    <a:pt x="1392163" y="1372381"/>
                  </a:lnTo>
                  <a:cubicBezTo>
                    <a:pt x="1391788" y="1365209"/>
                    <a:pt x="1391412" y="1358037"/>
                    <a:pt x="1391037" y="1350865"/>
                  </a:cubicBezTo>
                  <a:cubicBezTo>
                    <a:pt x="1391412" y="1344856"/>
                    <a:pt x="1391788" y="1338846"/>
                    <a:pt x="1392163" y="1332837"/>
                  </a:cubicBezTo>
                  <a:lnTo>
                    <a:pt x="1401171" y="1295039"/>
                  </a:lnTo>
                  <a:lnTo>
                    <a:pt x="1412429" y="1260148"/>
                  </a:lnTo>
                  <a:lnTo>
                    <a:pt x="1426503" y="1227001"/>
                  </a:lnTo>
                  <a:lnTo>
                    <a:pt x="1443954" y="1197926"/>
                  </a:lnTo>
                  <a:lnTo>
                    <a:pt x="1469849" y="1161872"/>
                  </a:lnTo>
                  <a:lnTo>
                    <a:pt x="1496308" y="1125818"/>
                  </a:lnTo>
                  <a:lnTo>
                    <a:pt x="1522767" y="1090926"/>
                  </a:lnTo>
                  <a:lnTo>
                    <a:pt x="1549788" y="1053710"/>
                  </a:lnTo>
                  <a:lnTo>
                    <a:pt x="1573995" y="1015911"/>
                  </a:lnTo>
                  <a:lnTo>
                    <a:pt x="1597637" y="976949"/>
                  </a:lnTo>
                  <a:lnTo>
                    <a:pt x="1617341" y="934499"/>
                  </a:lnTo>
                  <a:lnTo>
                    <a:pt x="1633666" y="889140"/>
                  </a:lnTo>
                  <a:lnTo>
                    <a:pt x="1646051" y="836222"/>
                  </a:lnTo>
                  <a:lnTo>
                    <a:pt x="1652807" y="782141"/>
                  </a:lnTo>
                  <a:lnTo>
                    <a:pt x="1656184" y="726897"/>
                  </a:lnTo>
                  <a:lnTo>
                    <a:pt x="1655059" y="671072"/>
                  </a:lnTo>
                  <a:lnTo>
                    <a:pt x="1651118" y="616409"/>
                  </a:lnTo>
                  <a:lnTo>
                    <a:pt x="1642674" y="563490"/>
                  </a:lnTo>
                  <a:lnTo>
                    <a:pt x="1631415" y="511736"/>
                  </a:lnTo>
                  <a:lnTo>
                    <a:pt x="1617341" y="464051"/>
                  </a:lnTo>
                  <a:lnTo>
                    <a:pt x="1601579" y="420438"/>
                  </a:lnTo>
                  <a:lnTo>
                    <a:pt x="1583565" y="381475"/>
                  </a:lnTo>
                  <a:lnTo>
                    <a:pt x="1556543" y="334954"/>
                  </a:lnTo>
                  <a:lnTo>
                    <a:pt x="1527270" y="290759"/>
                  </a:lnTo>
                  <a:lnTo>
                    <a:pt x="1494056" y="249471"/>
                  </a:lnTo>
                  <a:lnTo>
                    <a:pt x="1458590" y="209928"/>
                  </a:lnTo>
                  <a:lnTo>
                    <a:pt x="1419747" y="174455"/>
                  </a:lnTo>
                  <a:lnTo>
                    <a:pt x="1376400" y="141309"/>
                  </a:lnTo>
                  <a:lnTo>
                    <a:pt x="1331365" y="111652"/>
                  </a:lnTo>
                  <a:lnTo>
                    <a:pt x="1283515" y="85483"/>
                  </a:lnTo>
                  <a:lnTo>
                    <a:pt x="1231161" y="63386"/>
                  </a:lnTo>
                  <a:lnTo>
                    <a:pt x="1177119" y="43033"/>
                  </a:lnTo>
                  <a:lnTo>
                    <a:pt x="1118572" y="27332"/>
                  </a:lnTo>
                  <a:lnTo>
                    <a:pt x="1057210" y="14538"/>
                  </a:lnTo>
                  <a:lnTo>
                    <a:pt x="993036" y="5815"/>
                  </a:lnTo>
                  <a:lnTo>
                    <a:pt x="925482" y="582"/>
                  </a:lnTo>
                  <a:lnTo>
                    <a:pt x="853425"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latinLnBrk="0"/>
              <a:endParaRPr lang="ko-KR" altLang="en-US" sz="2701" dirty="0"/>
            </a:p>
          </p:txBody>
        </p:sp>
        <p:sp>
          <p:nvSpPr>
            <p:cNvPr id="32" name="Freeform 11">
              <a:extLst>
                <a:ext uri="{FF2B5EF4-FFF2-40B4-BE49-F238E27FC236}">
                  <a16:creationId xmlns:a16="http://schemas.microsoft.com/office/drawing/2014/main" id="{12882230-09B0-4081-ACDC-764E05CA7BDC}"/>
                </a:ext>
              </a:extLst>
            </p:cNvPr>
            <p:cNvSpPr/>
            <p:nvPr/>
          </p:nvSpPr>
          <p:spPr>
            <a:xfrm>
              <a:off x="1358088" y="4198964"/>
              <a:ext cx="1089158" cy="611109"/>
            </a:xfrm>
            <a:custGeom>
              <a:avLst/>
              <a:gdLst>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10547 w 1094108"/>
                <a:gd name="connsiteY2" fmla="*/ 293729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30550 h 611110"/>
                <a:gd name="connsiteX1" fmla="*/ 119888 w 1094108"/>
                <a:gd name="connsiteY1" fmla="*/ 0 h 611110"/>
                <a:gd name="connsiteX2" fmla="*/ 1010547 w 1094108"/>
                <a:gd name="connsiteY2" fmla="*/ 323428 h 611110"/>
                <a:gd name="connsiteX3" fmla="*/ 1094108 w 1094108"/>
                <a:gd name="connsiteY3" fmla="*/ 441972 h 611110"/>
                <a:gd name="connsiteX4" fmla="*/ 1078252 w 1094108"/>
                <a:gd name="connsiteY4" fmla="*/ 547683 h 611110"/>
                <a:gd name="connsiteX5" fmla="*/ 1014825 w 1094108"/>
                <a:gd name="connsiteY5" fmla="*/ 510684 h 611110"/>
                <a:gd name="connsiteX6" fmla="*/ 998968 w 1094108"/>
                <a:gd name="connsiteY6" fmla="*/ 611110 h 611110"/>
                <a:gd name="connsiteX7" fmla="*/ 0 w 1094108"/>
                <a:gd name="connsiteY7" fmla="*/ 230550 h 611110"/>
                <a:gd name="connsiteX0" fmla="*/ 0 w 1089158"/>
                <a:gd name="connsiteY0" fmla="*/ 210751 h 611110"/>
                <a:gd name="connsiteX1" fmla="*/ 114938 w 1089158"/>
                <a:gd name="connsiteY1" fmla="*/ 0 h 611110"/>
                <a:gd name="connsiteX2" fmla="*/ 1005597 w 1089158"/>
                <a:gd name="connsiteY2" fmla="*/ 323428 h 611110"/>
                <a:gd name="connsiteX3" fmla="*/ 1089158 w 1089158"/>
                <a:gd name="connsiteY3" fmla="*/ 441972 h 611110"/>
                <a:gd name="connsiteX4" fmla="*/ 1073302 w 1089158"/>
                <a:gd name="connsiteY4" fmla="*/ 547683 h 611110"/>
                <a:gd name="connsiteX5" fmla="*/ 1009875 w 1089158"/>
                <a:gd name="connsiteY5" fmla="*/ 510684 h 611110"/>
                <a:gd name="connsiteX6" fmla="*/ 994018 w 1089158"/>
                <a:gd name="connsiteY6" fmla="*/ 611110 h 611110"/>
                <a:gd name="connsiteX7" fmla="*/ 0 w 1089158"/>
                <a:gd name="connsiteY7" fmla="*/ 210751 h 61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158" h="611110">
                  <a:moveTo>
                    <a:pt x="0" y="210751"/>
                  </a:moveTo>
                  <a:lnTo>
                    <a:pt x="114938" y="0"/>
                  </a:lnTo>
                  <a:lnTo>
                    <a:pt x="1005597" y="323428"/>
                  </a:lnTo>
                  <a:lnTo>
                    <a:pt x="1089158" y="441972"/>
                  </a:lnTo>
                  <a:lnTo>
                    <a:pt x="1073302" y="547683"/>
                  </a:lnTo>
                  <a:lnTo>
                    <a:pt x="1009875" y="510684"/>
                  </a:lnTo>
                  <a:lnTo>
                    <a:pt x="994018" y="611110"/>
                  </a:lnTo>
                  <a:cubicBezTo>
                    <a:pt x="629604" y="505207"/>
                    <a:pt x="332989" y="337604"/>
                    <a:pt x="0" y="210751"/>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sp>
          <p:nvSpPr>
            <p:cNvPr id="33" name="Freeform 14">
              <a:extLst>
                <a:ext uri="{FF2B5EF4-FFF2-40B4-BE49-F238E27FC236}">
                  <a16:creationId xmlns:a16="http://schemas.microsoft.com/office/drawing/2014/main" id="{908C5288-C1B2-4B4E-84F2-259C8FE515DD}"/>
                </a:ext>
              </a:extLst>
            </p:cNvPr>
            <p:cNvSpPr/>
            <p:nvPr/>
          </p:nvSpPr>
          <p:spPr>
            <a:xfrm>
              <a:off x="3145709" y="4476837"/>
              <a:ext cx="591981" cy="227104"/>
            </a:xfrm>
            <a:custGeom>
              <a:avLst/>
              <a:gdLst>
                <a:gd name="connsiteX0" fmla="*/ 5285 w 739976"/>
                <a:gd name="connsiteY0" fmla="*/ 68712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68712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671264"/>
                <a:gd name="connsiteY0" fmla="*/ 110997 h 206136"/>
                <a:gd name="connsiteX1" fmla="*/ 0 w 671264"/>
                <a:gd name="connsiteY1" fmla="*/ 5285 h 206136"/>
                <a:gd name="connsiteX2" fmla="*/ 158566 w 671264"/>
                <a:gd name="connsiteY2" fmla="*/ 0 h 206136"/>
                <a:gd name="connsiteX3" fmla="*/ 163852 w 671264"/>
                <a:gd name="connsiteY3" fmla="*/ 58141 h 206136"/>
                <a:gd name="connsiteX4" fmla="*/ 581409 w 671264"/>
                <a:gd name="connsiteY4" fmla="*/ 52856 h 206136"/>
                <a:gd name="connsiteX5" fmla="*/ 671264 w 671264"/>
                <a:gd name="connsiteY5" fmla="*/ 206136 h 206136"/>
                <a:gd name="connsiteX6" fmla="*/ 110996 w 671264"/>
                <a:gd name="connsiteY6" fmla="*/ 174423 h 206136"/>
                <a:gd name="connsiteX7" fmla="*/ 89854 w 671264"/>
                <a:gd name="connsiteY7" fmla="*/ 84569 h 206136"/>
                <a:gd name="connsiteX8" fmla="*/ 5285 w 671264"/>
                <a:gd name="connsiteY8" fmla="*/ 110997 h 206136"/>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89854 w 591981"/>
                <a:gd name="connsiteY7" fmla="*/ 115812 h 221522"/>
                <a:gd name="connsiteX8" fmla="*/ 5285 w 591981"/>
                <a:gd name="connsiteY8" fmla="*/ 142240 h 221522"/>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105475 w 591981"/>
                <a:gd name="connsiteY7" fmla="*/ 136641 h 221522"/>
                <a:gd name="connsiteX8" fmla="*/ 5285 w 591981"/>
                <a:gd name="connsiteY8" fmla="*/ 142240 h 221522"/>
                <a:gd name="connsiteX0" fmla="*/ 5285 w 591981"/>
                <a:gd name="connsiteY0" fmla="*/ 142240 h 227104"/>
                <a:gd name="connsiteX1" fmla="*/ 0 w 591981"/>
                <a:gd name="connsiteY1" fmla="*/ 36528 h 227104"/>
                <a:gd name="connsiteX2" fmla="*/ 163774 w 591981"/>
                <a:gd name="connsiteY2" fmla="*/ 0 h 227104"/>
                <a:gd name="connsiteX3" fmla="*/ 163852 w 591981"/>
                <a:gd name="connsiteY3" fmla="*/ 89384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81" h="227104">
                  <a:moveTo>
                    <a:pt x="5285" y="142240"/>
                  </a:moveTo>
                  <a:lnTo>
                    <a:pt x="0" y="36528"/>
                  </a:lnTo>
                  <a:lnTo>
                    <a:pt x="163774" y="0"/>
                  </a:lnTo>
                  <a:cubicBezTo>
                    <a:pt x="163800" y="29795"/>
                    <a:pt x="195069" y="54382"/>
                    <a:pt x="195095" y="84177"/>
                  </a:cubicBezTo>
                  <a:cubicBezTo>
                    <a:pt x="397943" y="29168"/>
                    <a:pt x="389368" y="75290"/>
                    <a:pt x="581409" y="84099"/>
                  </a:cubicBezTo>
                  <a:lnTo>
                    <a:pt x="591981" y="221522"/>
                  </a:lnTo>
                  <a:cubicBezTo>
                    <a:pt x="431653" y="200380"/>
                    <a:pt x="276532" y="231780"/>
                    <a:pt x="116204" y="226495"/>
                  </a:cubicBezTo>
                  <a:lnTo>
                    <a:pt x="105475" y="136641"/>
                  </a:lnTo>
                  <a:lnTo>
                    <a:pt x="5285" y="14224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sp>
          <p:nvSpPr>
            <p:cNvPr id="34" name="Freeform 10">
              <a:extLst>
                <a:ext uri="{FF2B5EF4-FFF2-40B4-BE49-F238E27FC236}">
                  <a16:creationId xmlns:a16="http://schemas.microsoft.com/office/drawing/2014/main" id="{6BB015EF-DA86-423C-8231-A3A162BBB486}"/>
                </a:ext>
              </a:extLst>
            </p:cNvPr>
            <p:cNvSpPr/>
            <p:nvPr/>
          </p:nvSpPr>
          <p:spPr>
            <a:xfrm>
              <a:off x="1130675" y="4343401"/>
              <a:ext cx="2709784" cy="1900717"/>
            </a:xfrm>
            <a:custGeom>
              <a:avLst/>
              <a:gdLst>
                <a:gd name="connsiteX0" fmla="*/ 19050 w 2628900"/>
                <a:gd name="connsiteY0" fmla="*/ 95250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19050 w 2628900"/>
                <a:gd name="connsiteY8" fmla="*/ 95250 h 2085975"/>
                <a:gd name="connsiteX0" fmla="*/ 95250 w 2628900"/>
                <a:gd name="connsiteY0" fmla="*/ 66675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95250 w 262890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114300 h 2133600"/>
                <a:gd name="connsiteX1" fmla="*/ 137220 w 2766120"/>
                <a:gd name="connsiteY1" fmla="*/ 2133600 h 2133600"/>
                <a:gd name="connsiteX2" fmla="*/ 1823145 w 2766120"/>
                <a:gd name="connsiteY2" fmla="*/ 2133600 h 2133600"/>
                <a:gd name="connsiteX3" fmla="*/ 1842195 w 2766120"/>
                <a:gd name="connsiteY3" fmla="*/ 1628775 h 2133600"/>
                <a:gd name="connsiteX4" fmla="*/ 2766120 w 2766120"/>
                <a:gd name="connsiteY4" fmla="*/ 95250 h 2133600"/>
                <a:gd name="connsiteX5" fmla="*/ 1908870 w 2766120"/>
                <a:gd name="connsiteY5" fmla="*/ 0 h 2133600"/>
                <a:gd name="connsiteX6" fmla="*/ 2051745 w 2766120"/>
                <a:gd name="connsiteY6" fmla="*/ 809625 h 2133600"/>
                <a:gd name="connsiteX7" fmla="*/ 1270695 w 2766120"/>
                <a:gd name="connsiteY7" fmla="*/ 581025 h 2133600"/>
                <a:gd name="connsiteX8" fmla="*/ 232470 w 2766120"/>
                <a:gd name="connsiteY8" fmla="*/ 114300 h 2133600"/>
                <a:gd name="connsiteX0" fmla="*/ 232470 w 2766120"/>
                <a:gd name="connsiteY0" fmla="*/ 151521 h 2170821"/>
                <a:gd name="connsiteX1" fmla="*/ 137220 w 2766120"/>
                <a:gd name="connsiteY1" fmla="*/ 2170821 h 2170821"/>
                <a:gd name="connsiteX2" fmla="*/ 1823145 w 2766120"/>
                <a:gd name="connsiteY2" fmla="*/ 2170821 h 2170821"/>
                <a:gd name="connsiteX3" fmla="*/ 1842195 w 2766120"/>
                <a:gd name="connsiteY3" fmla="*/ 1665996 h 2170821"/>
                <a:gd name="connsiteX4" fmla="*/ 2766120 w 2766120"/>
                <a:gd name="connsiteY4" fmla="*/ 132471 h 2170821"/>
                <a:gd name="connsiteX5" fmla="*/ 1908870 w 2766120"/>
                <a:gd name="connsiteY5" fmla="*/ 37221 h 2170821"/>
                <a:gd name="connsiteX6" fmla="*/ 1937445 w 2766120"/>
                <a:gd name="connsiteY6" fmla="*/ 808746 h 2170821"/>
                <a:gd name="connsiteX7" fmla="*/ 1270695 w 2766120"/>
                <a:gd name="connsiteY7" fmla="*/ 618246 h 2170821"/>
                <a:gd name="connsiteX8" fmla="*/ 232470 w 2766120"/>
                <a:gd name="connsiteY8" fmla="*/ 151521 h 2170821"/>
                <a:gd name="connsiteX0" fmla="*/ 232470 w 2766120"/>
                <a:gd name="connsiteY0" fmla="*/ 176078 h 2195378"/>
                <a:gd name="connsiteX1" fmla="*/ 137220 w 2766120"/>
                <a:gd name="connsiteY1" fmla="*/ 2195378 h 2195378"/>
                <a:gd name="connsiteX2" fmla="*/ 1823145 w 2766120"/>
                <a:gd name="connsiteY2" fmla="*/ 2195378 h 2195378"/>
                <a:gd name="connsiteX3" fmla="*/ 1842195 w 2766120"/>
                <a:gd name="connsiteY3" fmla="*/ 1690553 h 2195378"/>
                <a:gd name="connsiteX4" fmla="*/ 2766120 w 2766120"/>
                <a:gd name="connsiteY4" fmla="*/ 157028 h 2195378"/>
                <a:gd name="connsiteX5" fmla="*/ 1908870 w 2766120"/>
                <a:gd name="connsiteY5" fmla="*/ 61778 h 2195378"/>
                <a:gd name="connsiteX6" fmla="*/ 1937445 w 2766120"/>
                <a:gd name="connsiteY6" fmla="*/ 833303 h 2195378"/>
                <a:gd name="connsiteX7" fmla="*/ 1270695 w 2766120"/>
                <a:gd name="connsiteY7" fmla="*/ 642803 h 2195378"/>
                <a:gd name="connsiteX8" fmla="*/ 232470 w 2766120"/>
                <a:gd name="connsiteY8" fmla="*/ 176078 h 2195378"/>
                <a:gd name="connsiteX0" fmla="*/ 232470 w 2661345"/>
                <a:gd name="connsiteY0" fmla="*/ 155790 h 2175090"/>
                <a:gd name="connsiteX1" fmla="*/ 137220 w 2661345"/>
                <a:gd name="connsiteY1" fmla="*/ 2175090 h 2175090"/>
                <a:gd name="connsiteX2" fmla="*/ 1823145 w 2661345"/>
                <a:gd name="connsiteY2" fmla="*/ 2175090 h 2175090"/>
                <a:gd name="connsiteX3" fmla="*/ 1842195 w 2661345"/>
                <a:gd name="connsiteY3" fmla="*/ 1670265 h 2175090"/>
                <a:gd name="connsiteX4" fmla="*/ 2661345 w 2661345"/>
                <a:gd name="connsiteY4" fmla="*/ 117690 h 2175090"/>
                <a:gd name="connsiteX5" fmla="*/ 1908870 w 2661345"/>
                <a:gd name="connsiteY5" fmla="*/ 41490 h 2175090"/>
                <a:gd name="connsiteX6" fmla="*/ 1937445 w 2661345"/>
                <a:gd name="connsiteY6" fmla="*/ 813015 h 2175090"/>
                <a:gd name="connsiteX7" fmla="*/ 1270695 w 2661345"/>
                <a:gd name="connsiteY7" fmla="*/ 622515 h 2175090"/>
                <a:gd name="connsiteX8" fmla="*/ 232470 w 2661345"/>
                <a:gd name="connsiteY8" fmla="*/ 155790 h 2175090"/>
                <a:gd name="connsiteX0" fmla="*/ 232470 w 2709520"/>
                <a:gd name="connsiteY0" fmla="*/ 155790 h 2175090"/>
                <a:gd name="connsiteX1" fmla="*/ 137220 w 2709520"/>
                <a:gd name="connsiteY1" fmla="*/ 2175090 h 2175090"/>
                <a:gd name="connsiteX2" fmla="*/ 1823145 w 2709520"/>
                <a:gd name="connsiteY2" fmla="*/ 2175090 h 2175090"/>
                <a:gd name="connsiteX3" fmla="*/ 1842195 w 2709520"/>
                <a:gd name="connsiteY3" fmla="*/ 1670265 h 2175090"/>
                <a:gd name="connsiteX4" fmla="*/ 2661345 w 2709520"/>
                <a:gd name="connsiteY4" fmla="*/ 117690 h 2175090"/>
                <a:gd name="connsiteX5" fmla="*/ 1908870 w 2709520"/>
                <a:gd name="connsiteY5" fmla="*/ 41490 h 2175090"/>
                <a:gd name="connsiteX6" fmla="*/ 1937445 w 2709520"/>
                <a:gd name="connsiteY6" fmla="*/ 813015 h 2175090"/>
                <a:gd name="connsiteX7" fmla="*/ 1270695 w 2709520"/>
                <a:gd name="connsiteY7" fmla="*/ 622515 h 2175090"/>
                <a:gd name="connsiteX8" fmla="*/ 232470 w 2709520"/>
                <a:gd name="connsiteY8" fmla="*/ 155790 h 2175090"/>
                <a:gd name="connsiteX0" fmla="*/ 232470 w 2725405"/>
                <a:gd name="connsiteY0" fmla="*/ 155790 h 2175090"/>
                <a:gd name="connsiteX1" fmla="*/ 137220 w 2725405"/>
                <a:gd name="connsiteY1" fmla="*/ 2175090 h 2175090"/>
                <a:gd name="connsiteX2" fmla="*/ 1823145 w 2725405"/>
                <a:gd name="connsiteY2" fmla="*/ 2175090 h 2175090"/>
                <a:gd name="connsiteX3" fmla="*/ 1842195 w 2725405"/>
                <a:gd name="connsiteY3" fmla="*/ 1670265 h 2175090"/>
                <a:gd name="connsiteX4" fmla="*/ 2661345 w 2725405"/>
                <a:gd name="connsiteY4" fmla="*/ 117690 h 2175090"/>
                <a:gd name="connsiteX5" fmla="*/ 1908870 w 2725405"/>
                <a:gd name="connsiteY5" fmla="*/ 41490 h 2175090"/>
                <a:gd name="connsiteX6" fmla="*/ 1937445 w 2725405"/>
                <a:gd name="connsiteY6" fmla="*/ 813015 h 2175090"/>
                <a:gd name="connsiteX7" fmla="*/ 1270695 w 2725405"/>
                <a:gd name="connsiteY7" fmla="*/ 622515 h 2175090"/>
                <a:gd name="connsiteX8" fmla="*/ 232470 w 2725405"/>
                <a:gd name="connsiteY8" fmla="*/ 155790 h 2175090"/>
                <a:gd name="connsiteX0" fmla="*/ 232470 w 2760521"/>
                <a:gd name="connsiteY0" fmla="*/ 155790 h 2175090"/>
                <a:gd name="connsiteX1" fmla="*/ 137220 w 2760521"/>
                <a:gd name="connsiteY1" fmla="*/ 2175090 h 2175090"/>
                <a:gd name="connsiteX2" fmla="*/ 1823145 w 2760521"/>
                <a:gd name="connsiteY2" fmla="*/ 2175090 h 2175090"/>
                <a:gd name="connsiteX3" fmla="*/ 1842195 w 2760521"/>
                <a:gd name="connsiteY3" fmla="*/ 1670265 h 2175090"/>
                <a:gd name="connsiteX4" fmla="*/ 2699445 w 2760521"/>
                <a:gd name="connsiteY4" fmla="*/ 117690 h 2175090"/>
                <a:gd name="connsiteX5" fmla="*/ 1908870 w 2760521"/>
                <a:gd name="connsiteY5" fmla="*/ 41490 h 2175090"/>
                <a:gd name="connsiteX6" fmla="*/ 1937445 w 2760521"/>
                <a:gd name="connsiteY6" fmla="*/ 813015 h 2175090"/>
                <a:gd name="connsiteX7" fmla="*/ 1270695 w 2760521"/>
                <a:gd name="connsiteY7" fmla="*/ 622515 h 2175090"/>
                <a:gd name="connsiteX8" fmla="*/ 232470 w 2760521"/>
                <a:gd name="connsiteY8" fmla="*/ 155790 h 2175090"/>
                <a:gd name="connsiteX0" fmla="*/ 232470 w 2757220"/>
                <a:gd name="connsiteY0" fmla="*/ 155790 h 2175090"/>
                <a:gd name="connsiteX1" fmla="*/ 137220 w 2757220"/>
                <a:gd name="connsiteY1" fmla="*/ 2175090 h 2175090"/>
                <a:gd name="connsiteX2" fmla="*/ 1823145 w 2757220"/>
                <a:gd name="connsiteY2" fmla="*/ 2175090 h 2175090"/>
                <a:gd name="connsiteX3" fmla="*/ 1842195 w 2757220"/>
                <a:gd name="connsiteY3" fmla="*/ 1670265 h 2175090"/>
                <a:gd name="connsiteX4" fmla="*/ 2699445 w 2757220"/>
                <a:gd name="connsiteY4" fmla="*/ 117690 h 2175090"/>
                <a:gd name="connsiteX5" fmla="*/ 1908870 w 2757220"/>
                <a:gd name="connsiteY5" fmla="*/ 41490 h 2175090"/>
                <a:gd name="connsiteX6" fmla="*/ 1937445 w 2757220"/>
                <a:gd name="connsiteY6" fmla="*/ 813015 h 2175090"/>
                <a:gd name="connsiteX7" fmla="*/ 1270695 w 2757220"/>
                <a:gd name="connsiteY7" fmla="*/ 622515 h 2175090"/>
                <a:gd name="connsiteX8" fmla="*/ 232470 w 2757220"/>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47713 h 2167013"/>
                <a:gd name="connsiteX1" fmla="*/ 137220 w 2741311"/>
                <a:gd name="connsiteY1" fmla="*/ 2167013 h 2167013"/>
                <a:gd name="connsiteX2" fmla="*/ 1823145 w 2741311"/>
                <a:gd name="connsiteY2" fmla="*/ 2167013 h 2167013"/>
                <a:gd name="connsiteX3" fmla="*/ 1842195 w 2741311"/>
                <a:gd name="connsiteY3" fmla="*/ 1662188 h 2167013"/>
                <a:gd name="connsiteX4" fmla="*/ 2699445 w 2741311"/>
                <a:gd name="connsiteY4" fmla="*/ 109613 h 2167013"/>
                <a:gd name="connsiteX5" fmla="*/ 1908870 w 2741311"/>
                <a:gd name="connsiteY5" fmla="*/ 33413 h 2167013"/>
                <a:gd name="connsiteX6" fmla="*/ 1937445 w 2741311"/>
                <a:gd name="connsiteY6" fmla="*/ 804938 h 2167013"/>
                <a:gd name="connsiteX7" fmla="*/ 1270695 w 2741311"/>
                <a:gd name="connsiteY7" fmla="*/ 614438 h 2167013"/>
                <a:gd name="connsiteX8" fmla="*/ 232470 w 2741311"/>
                <a:gd name="connsiteY8" fmla="*/ 147713 h 2167013"/>
                <a:gd name="connsiteX0" fmla="*/ 232470 w 2741311"/>
                <a:gd name="connsiteY0" fmla="*/ 95560 h 2114860"/>
                <a:gd name="connsiteX1" fmla="*/ 137220 w 2741311"/>
                <a:gd name="connsiteY1" fmla="*/ 2114860 h 2114860"/>
                <a:gd name="connsiteX2" fmla="*/ 1823145 w 2741311"/>
                <a:gd name="connsiteY2" fmla="*/ 2114860 h 2114860"/>
                <a:gd name="connsiteX3" fmla="*/ 1842195 w 2741311"/>
                <a:gd name="connsiteY3" fmla="*/ 1610035 h 2114860"/>
                <a:gd name="connsiteX4" fmla="*/ 2699445 w 2741311"/>
                <a:gd name="connsiteY4" fmla="*/ 57460 h 2114860"/>
                <a:gd name="connsiteX5" fmla="*/ 1927920 w 2741311"/>
                <a:gd name="connsiteY5" fmla="*/ 47935 h 2114860"/>
                <a:gd name="connsiteX6" fmla="*/ 1937445 w 2741311"/>
                <a:gd name="connsiteY6" fmla="*/ 752785 h 2114860"/>
                <a:gd name="connsiteX7" fmla="*/ 1270695 w 2741311"/>
                <a:gd name="connsiteY7" fmla="*/ 562285 h 2114860"/>
                <a:gd name="connsiteX8" fmla="*/ 232470 w 2741311"/>
                <a:gd name="connsiteY8" fmla="*/ 95560 h 2114860"/>
                <a:gd name="connsiteX0" fmla="*/ 232470 w 2741311"/>
                <a:gd name="connsiteY0" fmla="*/ 189280 h 2208580"/>
                <a:gd name="connsiteX1" fmla="*/ 137220 w 2741311"/>
                <a:gd name="connsiteY1" fmla="*/ 2208580 h 2208580"/>
                <a:gd name="connsiteX2" fmla="*/ 1823145 w 2741311"/>
                <a:gd name="connsiteY2" fmla="*/ 2208580 h 2208580"/>
                <a:gd name="connsiteX3" fmla="*/ 1842195 w 2741311"/>
                <a:gd name="connsiteY3" fmla="*/ 1703755 h 2208580"/>
                <a:gd name="connsiteX4" fmla="*/ 2699445 w 2741311"/>
                <a:gd name="connsiteY4" fmla="*/ 151180 h 2208580"/>
                <a:gd name="connsiteX5" fmla="*/ 1908870 w 2741311"/>
                <a:gd name="connsiteY5" fmla="*/ 27355 h 2208580"/>
                <a:gd name="connsiteX6" fmla="*/ 1937445 w 2741311"/>
                <a:gd name="connsiteY6" fmla="*/ 846505 h 2208580"/>
                <a:gd name="connsiteX7" fmla="*/ 1270695 w 2741311"/>
                <a:gd name="connsiteY7" fmla="*/ 656005 h 2208580"/>
                <a:gd name="connsiteX8" fmla="*/ 232470 w 2741311"/>
                <a:gd name="connsiteY8" fmla="*/ 189280 h 2208580"/>
                <a:gd name="connsiteX0" fmla="*/ 232470 w 2741311"/>
                <a:gd name="connsiteY0" fmla="*/ 213274 h 2232574"/>
                <a:gd name="connsiteX1" fmla="*/ 137220 w 2741311"/>
                <a:gd name="connsiteY1" fmla="*/ 2232574 h 2232574"/>
                <a:gd name="connsiteX2" fmla="*/ 1823145 w 2741311"/>
                <a:gd name="connsiteY2" fmla="*/ 2232574 h 2232574"/>
                <a:gd name="connsiteX3" fmla="*/ 1842195 w 2741311"/>
                <a:gd name="connsiteY3" fmla="*/ 1727749 h 2232574"/>
                <a:gd name="connsiteX4" fmla="*/ 2699445 w 2741311"/>
                <a:gd name="connsiteY4" fmla="*/ 175174 h 2232574"/>
                <a:gd name="connsiteX5" fmla="*/ 2127946 w 2741311"/>
                <a:gd name="connsiteY5" fmla="*/ 127549 h 2232574"/>
                <a:gd name="connsiteX6" fmla="*/ 1908870 w 2741311"/>
                <a:gd name="connsiteY6" fmla="*/ 51349 h 2232574"/>
                <a:gd name="connsiteX7" fmla="*/ 1937445 w 2741311"/>
                <a:gd name="connsiteY7" fmla="*/ 870499 h 2232574"/>
                <a:gd name="connsiteX8" fmla="*/ 1270695 w 2741311"/>
                <a:gd name="connsiteY8" fmla="*/ 679999 h 2232574"/>
                <a:gd name="connsiteX9" fmla="*/ 232470 w 2741311"/>
                <a:gd name="connsiteY9" fmla="*/ 213274 h 2232574"/>
                <a:gd name="connsiteX0" fmla="*/ 232470 w 2741311"/>
                <a:gd name="connsiteY0" fmla="*/ 214182 h 2233482"/>
                <a:gd name="connsiteX1" fmla="*/ 137220 w 2741311"/>
                <a:gd name="connsiteY1" fmla="*/ 2233482 h 2233482"/>
                <a:gd name="connsiteX2" fmla="*/ 1823145 w 2741311"/>
                <a:gd name="connsiteY2" fmla="*/ 2233482 h 2233482"/>
                <a:gd name="connsiteX3" fmla="*/ 1842195 w 2741311"/>
                <a:gd name="connsiteY3" fmla="*/ 1728657 h 2233482"/>
                <a:gd name="connsiteX4" fmla="*/ 2699445 w 2741311"/>
                <a:gd name="connsiteY4" fmla="*/ 176082 h 2233482"/>
                <a:gd name="connsiteX5" fmla="*/ 2048663 w 2741311"/>
                <a:gd name="connsiteY5" fmla="*/ 123172 h 2233482"/>
                <a:gd name="connsiteX6" fmla="*/ 1908870 w 2741311"/>
                <a:gd name="connsiteY6" fmla="*/ 52257 h 2233482"/>
                <a:gd name="connsiteX7" fmla="*/ 1937445 w 2741311"/>
                <a:gd name="connsiteY7" fmla="*/ 871407 h 2233482"/>
                <a:gd name="connsiteX8" fmla="*/ 1270695 w 2741311"/>
                <a:gd name="connsiteY8" fmla="*/ 680907 h 2233482"/>
                <a:gd name="connsiteX9" fmla="*/ 232470 w 2741311"/>
                <a:gd name="connsiteY9" fmla="*/ 214182 h 2233482"/>
                <a:gd name="connsiteX0" fmla="*/ 232470 w 2741311"/>
                <a:gd name="connsiteY0" fmla="*/ 228069 h 2247369"/>
                <a:gd name="connsiteX1" fmla="*/ 137220 w 2741311"/>
                <a:gd name="connsiteY1" fmla="*/ 2247369 h 2247369"/>
                <a:gd name="connsiteX2" fmla="*/ 1823145 w 2741311"/>
                <a:gd name="connsiteY2" fmla="*/ 2247369 h 2247369"/>
                <a:gd name="connsiteX3" fmla="*/ 1842195 w 2741311"/>
                <a:gd name="connsiteY3" fmla="*/ 1742544 h 2247369"/>
                <a:gd name="connsiteX4" fmla="*/ 2699445 w 2741311"/>
                <a:gd name="connsiteY4" fmla="*/ 189969 h 2247369"/>
                <a:gd name="connsiteX5" fmla="*/ 2048663 w 2741311"/>
                <a:gd name="connsiteY5" fmla="*/ 137059 h 2247369"/>
                <a:gd name="connsiteX6" fmla="*/ 1908870 w 2741311"/>
                <a:gd name="connsiteY6" fmla="*/ 66144 h 2247369"/>
                <a:gd name="connsiteX7" fmla="*/ 1937445 w 2741311"/>
                <a:gd name="connsiteY7" fmla="*/ 885294 h 2247369"/>
                <a:gd name="connsiteX8" fmla="*/ 1270695 w 2741311"/>
                <a:gd name="connsiteY8" fmla="*/ 694794 h 2247369"/>
                <a:gd name="connsiteX9" fmla="*/ 232470 w 2741311"/>
                <a:gd name="connsiteY9" fmla="*/ 228069 h 2247369"/>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188264 h 2207564"/>
                <a:gd name="connsiteX1" fmla="*/ 137220 w 2741311"/>
                <a:gd name="connsiteY1" fmla="*/ 2207564 h 2207564"/>
                <a:gd name="connsiteX2" fmla="*/ 1823145 w 2741311"/>
                <a:gd name="connsiteY2" fmla="*/ 2207564 h 2207564"/>
                <a:gd name="connsiteX3" fmla="*/ 1842195 w 2741311"/>
                <a:gd name="connsiteY3" fmla="*/ 1702739 h 2207564"/>
                <a:gd name="connsiteX4" fmla="*/ 2699445 w 2741311"/>
                <a:gd name="connsiteY4" fmla="*/ 150164 h 2207564"/>
                <a:gd name="connsiteX5" fmla="*/ 2048663 w 2741311"/>
                <a:gd name="connsiteY5" fmla="*/ 97254 h 2207564"/>
                <a:gd name="connsiteX6" fmla="*/ 2040679 w 2741311"/>
                <a:gd name="connsiteY6" fmla="*/ 4591 h 2207564"/>
                <a:gd name="connsiteX7" fmla="*/ 1908870 w 2741311"/>
                <a:gd name="connsiteY7" fmla="*/ 26339 h 2207564"/>
                <a:gd name="connsiteX8" fmla="*/ 1937445 w 2741311"/>
                <a:gd name="connsiteY8" fmla="*/ 845489 h 2207564"/>
                <a:gd name="connsiteX9" fmla="*/ 1270695 w 2741311"/>
                <a:gd name="connsiteY9" fmla="*/ 654989 h 2207564"/>
                <a:gd name="connsiteX10" fmla="*/ 232470 w 2741311"/>
                <a:gd name="connsiteY10" fmla="*/ 188264 h 2207564"/>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4220"/>
                <a:gd name="connsiteY0" fmla="*/ 183976 h 2203276"/>
                <a:gd name="connsiteX1" fmla="*/ 137220 w 2664220"/>
                <a:gd name="connsiteY1" fmla="*/ 2203276 h 2203276"/>
                <a:gd name="connsiteX2" fmla="*/ 1823145 w 2664220"/>
                <a:gd name="connsiteY2" fmla="*/ 2203276 h 2203276"/>
                <a:gd name="connsiteX3" fmla="*/ 1842195 w 2664220"/>
                <a:gd name="connsiteY3" fmla="*/ 1698451 h 2203276"/>
                <a:gd name="connsiteX4" fmla="*/ 2614876 w 2664220"/>
                <a:gd name="connsiteY4" fmla="*/ 119448 h 2203276"/>
                <a:gd name="connsiteX5" fmla="*/ 2048663 w 2664220"/>
                <a:gd name="connsiteY5" fmla="*/ 92966 h 2203276"/>
                <a:gd name="connsiteX6" fmla="*/ 2040679 w 2664220"/>
                <a:gd name="connsiteY6" fmla="*/ 303 h 2203276"/>
                <a:gd name="connsiteX7" fmla="*/ 1908870 w 2664220"/>
                <a:gd name="connsiteY7" fmla="*/ 22051 h 2203276"/>
                <a:gd name="connsiteX8" fmla="*/ 1937445 w 2664220"/>
                <a:gd name="connsiteY8" fmla="*/ 841201 h 2203276"/>
                <a:gd name="connsiteX9" fmla="*/ 1270695 w 2664220"/>
                <a:gd name="connsiteY9" fmla="*/ 650701 h 2203276"/>
                <a:gd name="connsiteX10" fmla="*/ 232470 w 2664220"/>
                <a:gd name="connsiteY10" fmla="*/ 183976 h 2203276"/>
                <a:gd name="connsiteX0" fmla="*/ 232470 w 2695242"/>
                <a:gd name="connsiteY0" fmla="*/ 183976 h 2203276"/>
                <a:gd name="connsiteX1" fmla="*/ 137220 w 2695242"/>
                <a:gd name="connsiteY1" fmla="*/ 2203276 h 2203276"/>
                <a:gd name="connsiteX2" fmla="*/ 1823145 w 2695242"/>
                <a:gd name="connsiteY2" fmla="*/ 2203276 h 2203276"/>
                <a:gd name="connsiteX3" fmla="*/ 1842195 w 2695242"/>
                <a:gd name="connsiteY3" fmla="*/ 1698451 h 2203276"/>
                <a:gd name="connsiteX4" fmla="*/ 2614876 w 2695242"/>
                <a:gd name="connsiteY4" fmla="*/ 119448 h 2203276"/>
                <a:gd name="connsiteX5" fmla="*/ 2048663 w 2695242"/>
                <a:gd name="connsiteY5" fmla="*/ 92966 h 2203276"/>
                <a:gd name="connsiteX6" fmla="*/ 2040679 w 2695242"/>
                <a:gd name="connsiteY6" fmla="*/ 303 h 2203276"/>
                <a:gd name="connsiteX7" fmla="*/ 1908870 w 2695242"/>
                <a:gd name="connsiteY7" fmla="*/ 22051 h 2203276"/>
                <a:gd name="connsiteX8" fmla="*/ 1937445 w 2695242"/>
                <a:gd name="connsiteY8" fmla="*/ 841201 h 2203276"/>
                <a:gd name="connsiteX9" fmla="*/ 1270695 w 2695242"/>
                <a:gd name="connsiteY9" fmla="*/ 650701 h 2203276"/>
                <a:gd name="connsiteX10" fmla="*/ 232470 w 2695242"/>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270695 w 2718665"/>
                <a:gd name="connsiteY9" fmla="*/ 650701 h 2203276"/>
                <a:gd name="connsiteX10" fmla="*/ 232470 w 2718665"/>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20059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26782 w 2764339"/>
                <a:gd name="connsiteY0" fmla="*/ 183976 h 2400339"/>
                <a:gd name="connsiteX1" fmla="*/ 150300 w 2764339"/>
                <a:gd name="connsiteY1" fmla="*/ 2400339 h 2400339"/>
                <a:gd name="connsiteX2" fmla="*/ 1817457 w 2764339"/>
                <a:gd name="connsiteY2" fmla="*/ 2203276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31749 w 2769306"/>
                <a:gd name="connsiteY0" fmla="*/ 183976 h 2390955"/>
                <a:gd name="connsiteX1" fmla="*/ 138828 w 2769306"/>
                <a:gd name="connsiteY1" fmla="*/ 2064983 h 2390955"/>
                <a:gd name="connsiteX2" fmla="*/ 1878728 w 2769306"/>
                <a:gd name="connsiteY2" fmla="*/ 2390955 h 2390955"/>
                <a:gd name="connsiteX3" fmla="*/ 1841474 w 2769306"/>
                <a:gd name="connsiteY3" fmla="*/ 1698451 h 2390955"/>
                <a:gd name="connsiteX4" fmla="*/ 2674026 w 2769306"/>
                <a:gd name="connsiteY4" fmla="*/ 130334 h 2390955"/>
                <a:gd name="connsiteX5" fmla="*/ 2064270 w 2769306"/>
                <a:gd name="connsiteY5" fmla="*/ 98409 h 2390955"/>
                <a:gd name="connsiteX6" fmla="*/ 2039958 w 2769306"/>
                <a:gd name="connsiteY6" fmla="*/ 303 h 2390955"/>
                <a:gd name="connsiteX7" fmla="*/ 1908149 w 2769306"/>
                <a:gd name="connsiteY7" fmla="*/ 22051 h 2390955"/>
                <a:gd name="connsiteX8" fmla="*/ 1910297 w 2769306"/>
                <a:gd name="connsiteY8" fmla="*/ 783060 h 2390955"/>
                <a:gd name="connsiteX9" fmla="*/ 1236554 w 2769306"/>
                <a:gd name="connsiteY9" fmla="*/ 497145 h 2390955"/>
                <a:gd name="connsiteX10" fmla="*/ 1140747 w 2769306"/>
                <a:gd name="connsiteY10" fmla="*/ 572491 h 2390955"/>
                <a:gd name="connsiteX11" fmla="*/ 231749 w 2769306"/>
                <a:gd name="connsiteY11" fmla="*/ 183976 h 2390955"/>
                <a:gd name="connsiteX0" fmla="*/ 221873 w 2759430"/>
                <a:gd name="connsiteY0" fmla="*/ 183976 h 2390955"/>
                <a:gd name="connsiteX1" fmla="*/ 128952 w 2759430"/>
                <a:gd name="connsiteY1" fmla="*/ 2064983 h 2390955"/>
                <a:gd name="connsiteX2" fmla="*/ 1868852 w 2759430"/>
                <a:gd name="connsiteY2" fmla="*/ 2390955 h 2390955"/>
                <a:gd name="connsiteX3" fmla="*/ 1831598 w 2759430"/>
                <a:gd name="connsiteY3" fmla="*/ 1698451 h 2390955"/>
                <a:gd name="connsiteX4" fmla="*/ 2664150 w 2759430"/>
                <a:gd name="connsiteY4" fmla="*/ 130334 h 2390955"/>
                <a:gd name="connsiteX5" fmla="*/ 2054394 w 2759430"/>
                <a:gd name="connsiteY5" fmla="*/ 98409 h 2390955"/>
                <a:gd name="connsiteX6" fmla="*/ 2030082 w 2759430"/>
                <a:gd name="connsiteY6" fmla="*/ 303 h 2390955"/>
                <a:gd name="connsiteX7" fmla="*/ 1898273 w 2759430"/>
                <a:gd name="connsiteY7" fmla="*/ 22051 h 2390955"/>
                <a:gd name="connsiteX8" fmla="*/ 1900421 w 2759430"/>
                <a:gd name="connsiteY8" fmla="*/ 783060 h 2390955"/>
                <a:gd name="connsiteX9" fmla="*/ 1226678 w 2759430"/>
                <a:gd name="connsiteY9" fmla="*/ 497145 h 2390955"/>
                <a:gd name="connsiteX10" fmla="*/ 1130871 w 2759430"/>
                <a:gd name="connsiteY10" fmla="*/ 572491 h 2390955"/>
                <a:gd name="connsiteX11" fmla="*/ 221873 w 2759430"/>
                <a:gd name="connsiteY11" fmla="*/ 183976 h 2390955"/>
                <a:gd name="connsiteX0" fmla="*/ 221873 w 2759430"/>
                <a:gd name="connsiteY0" fmla="*/ 183976 h 2065462"/>
                <a:gd name="connsiteX1" fmla="*/ 128952 w 2759430"/>
                <a:gd name="connsiteY1" fmla="*/ 2064983 h 2065462"/>
                <a:gd name="connsiteX2" fmla="*/ 1852414 w 2759430"/>
                <a:gd name="connsiteY2" fmla="*/ 2065462 h 2065462"/>
                <a:gd name="connsiteX3" fmla="*/ 1831598 w 2759430"/>
                <a:gd name="connsiteY3" fmla="*/ 1698451 h 2065462"/>
                <a:gd name="connsiteX4" fmla="*/ 2664150 w 2759430"/>
                <a:gd name="connsiteY4" fmla="*/ 130334 h 2065462"/>
                <a:gd name="connsiteX5" fmla="*/ 2054394 w 2759430"/>
                <a:gd name="connsiteY5" fmla="*/ 98409 h 2065462"/>
                <a:gd name="connsiteX6" fmla="*/ 2030082 w 2759430"/>
                <a:gd name="connsiteY6" fmla="*/ 303 h 2065462"/>
                <a:gd name="connsiteX7" fmla="*/ 1898273 w 2759430"/>
                <a:gd name="connsiteY7" fmla="*/ 22051 h 2065462"/>
                <a:gd name="connsiteX8" fmla="*/ 1900421 w 2759430"/>
                <a:gd name="connsiteY8" fmla="*/ 783060 h 2065462"/>
                <a:gd name="connsiteX9" fmla="*/ 1226678 w 2759430"/>
                <a:gd name="connsiteY9" fmla="*/ 497145 h 2065462"/>
                <a:gd name="connsiteX10" fmla="*/ 1130871 w 2759430"/>
                <a:gd name="connsiteY10" fmla="*/ 572491 h 2065462"/>
                <a:gd name="connsiteX11" fmla="*/ 221873 w 2759430"/>
                <a:gd name="connsiteY11" fmla="*/ 183976 h 2065462"/>
                <a:gd name="connsiteX0" fmla="*/ 221873 w 2759430"/>
                <a:gd name="connsiteY0" fmla="*/ 183976 h 2068751"/>
                <a:gd name="connsiteX1" fmla="*/ 128952 w 2759430"/>
                <a:gd name="connsiteY1" fmla="*/ 2064983 h 2068751"/>
                <a:gd name="connsiteX2" fmla="*/ 1852414 w 2759430"/>
                <a:gd name="connsiteY2" fmla="*/ 2068751 h 2068751"/>
                <a:gd name="connsiteX3" fmla="*/ 1831598 w 2759430"/>
                <a:gd name="connsiteY3" fmla="*/ 1698451 h 2068751"/>
                <a:gd name="connsiteX4" fmla="*/ 2664150 w 2759430"/>
                <a:gd name="connsiteY4" fmla="*/ 130334 h 2068751"/>
                <a:gd name="connsiteX5" fmla="*/ 2054394 w 2759430"/>
                <a:gd name="connsiteY5" fmla="*/ 98409 h 2068751"/>
                <a:gd name="connsiteX6" fmla="*/ 2030082 w 2759430"/>
                <a:gd name="connsiteY6" fmla="*/ 303 h 2068751"/>
                <a:gd name="connsiteX7" fmla="*/ 1898273 w 2759430"/>
                <a:gd name="connsiteY7" fmla="*/ 22051 h 2068751"/>
                <a:gd name="connsiteX8" fmla="*/ 1900421 w 2759430"/>
                <a:gd name="connsiteY8" fmla="*/ 783060 h 2068751"/>
                <a:gd name="connsiteX9" fmla="*/ 1226678 w 2759430"/>
                <a:gd name="connsiteY9" fmla="*/ 497145 h 2068751"/>
                <a:gd name="connsiteX10" fmla="*/ 1130871 w 2759430"/>
                <a:gd name="connsiteY10" fmla="*/ 572491 h 2068751"/>
                <a:gd name="connsiteX11" fmla="*/ 221873 w 2759430"/>
                <a:gd name="connsiteY11" fmla="*/ 183976 h 2068751"/>
                <a:gd name="connsiteX0" fmla="*/ 221873 w 2759430"/>
                <a:gd name="connsiteY0" fmla="*/ 183976 h 2077670"/>
                <a:gd name="connsiteX1" fmla="*/ 128952 w 2759430"/>
                <a:gd name="connsiteY1" fmla="*/ 2064983 h 2077670"/>
                <a:gd name="connsiteX2" fmla="*/ 1861333 w 2759430"/>
                <a:gd name="connsiteY2" fmla="*/ 2077670 h 2077670"/>
                <a:gd name="connsiteX3" fmla="*/ 1831598 w 2759430"/>
                <a:gd name="connsiteY3" fmla="*/ 1698451 h 2077670"/>
                <a:gd name="connsiteX4" fmla="*/ 2664150 w 2759430"/>
                <a:gd name="connsiteY4" fmla="*/ 130334 h 2077670"/>
                <a:gd name="connsiteX5" fmla="*/ 2054394 w 2759430"/>
                <a:gd name="connsiteY5" fmla="*/ 98409 h 2077670"/>
                <a:gd name="connsiteX6" fmla="*/ 2030082 w 2759430"/>
                <a:gd name="connsiteY6" fmla="*/ 303 h 2077670"/>
                <a:gd name="connsiteX7" fmla="*/ 1898273 w 2759430"/>
                <a:gd name="connsiteY7" fmla="*/ 22051 h 2077670"/>
                <a:gd name="connsiteX8" fmla="*/ 1900421 w 2759430"/>
                <a:gd name="connsiteY8" fmla="*/ 783060 h 2077670"/>
                <a:gd name="connsiteX9" fmla="*/ 1226678 w 2759430"/>
                <a:gd name="connsiteY9" fmla="*/ 497145 h 2077670"/>
                <a:gd name="connsiteX10" fmla="*/ 1130871 w 2759430"/>
                <a:gd name="connsiteY10" fmla="*/ 572491 h 2077670"/>
                <a:gd name="connsiteX11" fmla="*/ 221873 w 2759430"/>
                <a:gd name="connsiteY11" fmla="*/ 183976 h 2077670"/>
                <a:gd name="connsiteX0" fmla="*/ 221873 w 2760753"/>
                <a:gd name="connsiteY0" fmla="*/ 183976 h 2077670"/>
                <a:gd name="connsiteX1" fmla="*/ 128952 w 2760753"/>
                <a:gd name="connsiteY1" fmla="*/ 2064983 h 2077670"/>
                <a:gd name="connsiteX2" fmla="*/ 1861333 w 2760753"/>
                <a:gd name="connsiteY2" fmla="*/ 2077670 h 2077670"/>
                <a:gd name="connsiteX3" fmla="*/ 1841497 w 2760753"/>
                <a:gd name="connsiteY3" fmla="*/ 1807346 h 2077670"/>
                <a:gd name="connsiteX4" fmla="*/ 2664150 w 2760753"/>
                <a:gd name="connsiteY4" fmla="*/ 130334 h 2077670"/>
                <a:gd name="connsiteX5" fmla="*/ 2054394 w 2760753"/>
                <a:gd name="connsiteY5" fmla="*/ 98409 h 2077670"/>
                <a:gd name="connsiteX6" fmla="*/ 2030082 w 2760753"/>
                <a:gd name="connsiteY6" fmla="*/ 303 h 2077670"/>
                <a:gd name="connsiteX7" fmla="*/ 1898273 w 2760753"/>
                <a:gd name="connsiteY7" fmla="*/ 22051 h 2077670"/>
                <a:gd name="connsiteX8" fmla="*/ 1900421 w 2760753"/>
                <a:gd name="connsiteY8" fmla="*/ 783060 h 2077670"/>
                <a:gd name="connsiteX9" fmla="*/ 1226678 w 2760753"/>
                <a:gd name="connsiteY9" fmla="*/ 497145 h 2077670"/>
                <a:gd name="connsiteX10" fmla="*/ 1130871 w 2760753"/>
                <a:gd name="connsiteY10" fmla="*/ 572491 h 2077670"/>
                <a:gd name="connsiteX11" fmla="*/ 221873 w 2760753"/>
                <a:gd name="connsiteY11" fmla="*/ 183976 h 2077670"/>
                <a:gd name="connsiteX0" fmla="*/ 221873 w 2756874"/>
                <a:gd name="connsiteY0" fmla="*/ 183976 h 2077670"/>
                <a:gd name="connsiteX1" fmla="*/ 128952 w 2756874"/>
                <a:gd name="connsiteY1" fmla="*/ 2064983 h 2077670"/>
                <a:gd name="connsiteX2" fmla="*/ 1861333 w 2756874"/>
                <a:gd name="connsiteY2" fmla="*/ 2077670 h 2077670"/>
                <a:gd name="connsiteX3" fmla="*/ 1811798 w 2756874"/>
                <a:gd name="connsiteY3" fmla="*/ 1807346 h 2077670"/>
                <a:gd name="connsiteX4" fmla="*/ 2664150 w 2756874"/>
                <a:gd name="connsiteY4" fmla="*/ 130334 h 2077670"/>
                <a:gd name="connsiteX5" fmla="*/ 2054394 w 2756874"/>
                <a:gd name="connsiteY5" fmla="*/ 98409 h 2077670"/>
                <a:gd name="connsiteX6" fmla="*/ 2030082 w 2756874"/>
                <a:gd name="connsiteY6" fmla="*/ 303 h 2077670"/>
                <a:gd name="connsiteX7" fmla="*/ 1898273 w 2756874"/>
                <a:gd name="connsiteY7" fmla="*/ 22051 h 2077670"/>
                <a:gd name="connsiteX8" fmla="*/ 1900421 w 2756874"/>
                <a:gd name="connsiteY8" fmla="*/ 783060 h 2077670"/>
                <a:gd name="connsiteX9" fmla="*/ 1226678 w 2756874"/>
                <a:gd name="connsiteY9" fmla="*/ 497145 h 2077670"/>
                <a:gd name="connsiteX10" fmla="*/ 1130871 w 2756874"/>
                <a:gd name="connsiteY10" fmla="*/ 572491 h 2077670"/>
                <a:gd name="connsiteX11" fmla="*/ 221873 w 2756874"/>
                <a:gd name="connsiteY11" fmla="*/ 183976 h 2077670"/>
                <a:gd name="connsiteX0" fmla="*/ 221873 w 2764111"/>
                <a:gd name="connsiteY0" fmla="*/ 183976 h 2077670"/>
                <a:gd name="connsiteX1" fmla="*/ 128952 w 2764111"/>
                <a:gd name="connsiteY1" fmla="*/ 2064983 h 2077670"/>
                <a:gd name="connsiteX2" fmla="*/ 1861333 w 2764111"/>
                <a:gd name="connsiteY2" fmla="*/ 2077670 h 2077670"/>
                <a:gd name="connsiteX3" fmla="*/ 1811798 w 2764111"/>
                <a:gd name="connsiteY3" fmla="*/ 1807346 h 2077670"/>
                <a:gd name="connsiteX4" fmla="*/ 2664150 w 2764111"/>
                <a:gd name="connsiteY4" fmla="*/ 130334 h 2077670"/>
                <a:gd name="connsiteX5" fmla="*/ 2054394 w 2764111"/>
                <a:gd name="connsiteY5" fmla="*/ 98409 h 2077670"/>
                <a:gd name="connsiteX6" fmla="*/ 2030082 w 2764111"/>
                <a:gd name="connsiteY6" fmla="*/ 303 h 2077670"/>
                <a:gd name="connsiteX7" fmla="*/ 1898273 w 2764111"/>
                <a:gd name="connsiteY7" fmla="*/ 22051 h 2077670"/>
                <a:gd name="connsiteX8" fmla="*/ 1900421 w 2764111"/>
                <a:gd name="connsiteY8" fmla="*/ 783060 h 2077670"/>
                <a:gd name="connsiteX9" fmla="*/ 1226678 w 2764111"/>
                <a:gd name="connsiteY9" fmla="*/ 497145 h 2077670"/>
                <a:gd name="connsiteX10" fmla="*/ 1130871 w 2764111"/>
                <a:gd name="connsiteY10" fmla="*/ 572491 h 2077670"/>
                <a:gd name="connsiteX11" fmla="*/ 221873 w 2764111"/>
                <a:gd name="connsiteY11" fmla="*/ 183976 h 2077670"/>
                <a:gd name="connsiteX0" fmla="*/ 221873 w 2749398"/>
                <a:gd name="connsiteY0" fmla="*/ 183976 h 2077670"/>
                <a:gd name="connsiteX1" fmla="*/ 128952 w 2749398"/>
                <a:gd name="connsiteY1" fmla="*/ 2064983 h 2077670"/>
                <a:gd name="connsiteX2" fmla="*/ 1861333 w 2749398"/>
                <a:gd name="connsiteY2" fmla="*/ 2077670 h 2077670"/>
                <a:gd name="connsiteX3" fmla="*/ 1811798 w 2749398"/>
                <a:gd name="connsiteY3" fmla="*/ 1807346 h 2077670"/>
                <a:gd name="connsiteX4" fmla="*/ 2664150 w 2749398"/>
                <a:gd name="connsiteY4" fmla="*/ 130334 h 2077670"/>
                <a:gd name="connsiteX5" fmla="*/ 2054394 w 2749398"/>
                <a:gd name="connsiteY5" fmla="*/ 98409 h 2077670"/>
                <a:gd name="connsiteX6" fmla="*/ 2030082 w 2749398"/>
                <a:gd name="connsiteY6" fmla="*/ 303 h 2077670"/>
                <a:gd name="connsiteX7" fmla="*/ 1898273 w 2749398"/>
                <a:gd name="connsiteY7" fmla="*/ 22051 h 2077670"/>
                <a:gd name="connsiteX8" fmla="*/ 1900421 w 2749398"/>
                <a:gd name="connsiteY8" fmla="*/ 783060 h 2077670"/>
                <a:gd name="connsiteX9" fmla="*/ 1226678 w 2749398"/>
                <a:gd name="connsiteY9" fmla="*/ 497145 h 2077670"/>
                <a:gd name="connsiteX10" fmla="*/ 1130871 w 2749398"/>
                <a:gd name="connsiteY10" fmla="*/ 572491 h 2077670"/>
                <a:gd name="connsiteX11" fmla="*/ 221873 w 2749398"/>
                <a:gd name="connsiteY11" fmla="*/ 183976 h 2077670"/>
                <a:gd name="connsiteX0" fmla="*/ 221873 w 2749398"/>
                <a:gd name="connsiteY0" fmla="*/ 183976 h 2077670"/>
                <a:gd name="connsiteX1" fmla="*/ 128952 w 2749398"/>
                <a:gd name="connsiteY1" fmla="*/ 2064983 h 2077670"/>
                <a:gd name="connsiteX2" fmla="*/ 1861333 w 2749398"/>
                <a:gd name="connsiteY2" fmla="*/ 2077670 h 2077670"/>
                <a:gd name="connsiteX3" fmla="*/ 1811798 w 2749398"/>
                <a:gd name="connsiteY3" fmla="*/ 1807346 h 2077670"/>
                <a:gd name="connsiteX4" fmla="*/ 2664150 w 2749398"/>
                <a:gd name="connsiteY4" fmla="*/ 130334 h 2077670"/>
                <a:gd name="connsiteX5" fmla="*/ 2074193 w 2749398"/>
                <a:gd name="connsiteY5" fmla="*/ 375596 h 2077670"/>
                <a:gd name="connsiteX6" fmla="*/ 2030082 w 2749398"/>
                <a:gd name="connsiteY6" fmla="*/ 303 h 2077670"/>
                <a:gd name="connsiteX7" fmla="*/ 1898273 w 2749398"/>
                <a:gd name="connsiteY7" fmla="*/ 22051 h 2077670"/>
                <a:gd name="connsiteX8" fmla="*/ 1900421 w 2749398"/>
                <a:gd name="connsiteY8" fmla="*/ 783060 h 2077670"/>
                <a:gd name="connsiteX9" fmla="*/ 1226678 w 2749398"/>
                <a:gd name="connsiteY9" fmla="*/ 497145 h 2077670"/>
                <a:gd name="connsiteX10" fmla="*/ 1130871 w 2749398"/>
                <a:gd name="connsiteY10" fmla="*/ 572491 h 2077670"/>
                <a:gd name="connsiteX11" fmla="*/ 221873 w 2749398"/>
                <a:gd name="connsiteY11" fmla="*/ 183976 h 2077670"/>
                <a:gd name="connsiteX0" fmla="*/ 221873 w 2758225"/>
                <a:gd name="connsiteY0" fmla="*/ 183976 h 2109781"/>
                <a:gd name="connsiteX1" fmla="*/ 128952 w 2758225"/>
                <a:gd name="connsiteY1" fmla="*/ 2064983 h 2109781"/>
                <a:gd name="connsiteX2" fmla="*/ 1861333 w 2758225"/>
                <a:gd name="connsiteY2" fmla="*/ 2077670 h 2109781"/>
                <a:gd name="connsiteX3" fmla="*/ 1811798 w 2758225"/>
                <a:gd name="connsiteY3" fmla="*/ 1807346 h 2109781"/>
                <a:gd name="connsiteX4" fmla="*/ 2674050 w 2758225"/>
                <a:gd name="connsiteY4" fmla="*/ 407521 h 2109781"/>
                <a:gd name="connsiteX5" fmla="*/ 2074193 w 2758225"/>
                <a:gd name="connsiteY5" fmla="*/ 375596 h 2109781"/>
                <a:gd name="connsiteX6" fmla="*/ 2030082 w 2758225"/>
                <a:gd name="connsiteY6" fmla="*/ 303 h 2109781"/>
                <a:gd name="connsiteX7" fmla="*/ 1898273 w 2758225"/>
                <a:gd name="connsiteY7" fmla="*/ 22051 h 2109781"/>
                <a:gd name="connsiteX8" fmla="*/ 1900421 w 2758225"/>
                <a:gd name="connsiteY8" fmla="*/ 783060 h 2109781"/>
                <a:gd name="connsiteX9" fmla="*/ 1226678 w 2758225"/>
                <a:gd name="connsiteY9" fmla="*/ 497145 h 2109781"/>
                <a:gd name="connsiteX10" fmla="*/ 1130871 w 2758225"/>
                <a:gd name="connsiteY10" fmla="*/ 572491 h 2109781"/>
                <a:gd name="connsiteX11" fmla="*/ 221873 w 2758225"/>
                <a:gd name="connsiteY11" fmla="*/ 183976 h 2109781"/>
                <a:gd name="connsiteX0" fmla="*/ 221873 w 2758225"/>
                <a:gd name="connsiteY0" fmla="*/ 162543 h 2088348"/>
                <a:gd name="connsiteX1" fmla="*/ 128952 w 2758225"/>
                <a:gd name="connsiteY1" fmla="*/ 2043550 h 2088348"/>
                <a:gd name="connsiteX2" fmla="*/ 1861333 w 2758225"/>
                <a:gd name="connsiteY2" fmla="*/ 2056237 h 2088348"/>
                <a:gd name="connsiteX3" fmla="*/ 1811798 w 2758225"/>
                <a:gd name="connsiteY3" fmla="*/ 1785913 h 2088348"/>
                <a:gd name="connsiteX4" fmla="*/ 2674050 w 2758225"/>
                <a:gd name="connsiteY4" fmla="*/ 386088 h 2088348"/>
                <a:gd name="connsiteX5" fmla="*/ 2074193 w 2758225"/>
                <a:gd name="connsiteY5" fmla="*/ 354163 h 2088348"/>
                <a:gd name="connsiteX6" fmla="*/ 2059780 w 2758225"/>
                <a:gd name="connsiteY6" fmla="*/ 513445 h 2088348"/>
                <a:gd name="connsiteX7" fmla="*/ 1898273 w 2758225"/>
                <a:gd name="connsiteY7" fmla="*/ 618 h 2088348"/>
                <a:gd name="connsiteX8" fmla="*/ 1900421 w 2758225"/>
                <a:gd name="connsiteY8" fmla="*/ 761627 h 2088348"/>
                <a:gd name="connsiteX9" fmla="*/ 1226678 w 2758225"/>
                <a:gd name="connsiteY9" fmla="*/ 475712 h 2088348"/>
                <a:gd name="connsiteX10" fmla="*/ 1130871 w 2758225"/>
                <a:gd name="connsiteY10" fmla="*/ 551058 h 2088348"/>
                <a:gd name="connsiteX11" fmla="*/ 221873 w 2758225"/>
                <a:gd name="connsiteY11" fmla="*/ 162543 h 2088348"/>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47770 w 2758225"/>
                <a:gd name="connsiteY7" fmla="*/ 323152 h 1925805"/>
                <a:gd name="connsiteX8" fmla="*/ 1900421 w 2758225"/>
                <a:gd name="connsiteY8" fmla="*/ 599084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00421 w 2758225"/>
                <a:gd name="connsiteY8" fmla="*/ 599084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74630 w 2758225"/>
                <a:gd name="connsiteY6" fmla="*/ 425149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9142 w 2758225"/>
                <a:gd name="connsiteY5" fmla="*/ 335163 h 1925805"/>
                <a:gd name="connsiteX6" fmla="*/ 2074630 w 2758225"/>
                <a:gd name="connsiteY6" fmla="*/ 425149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3809"/>
                <a:gd name="connsiteY0" fmla="*/ 0 h 1962926"/>
                <a:gd name="connsiteX1" fmla="*/ 128952 w 2753809"/>
                <a:gd name="connsiteY1" fmla="*/ 1881007 h 1962926"/>
                <a:gd name="connsiteX2" fmla="*/ 1861333 w 2753809"/>
                <a:gd name="connsiteY2" fmla="*/ 1893694 h 1962926"/>
                <a:gd name="connsiteX3" fmla="*/ 1811798 w 2753809"/>
                <a:gd name="connsiteY3" fmla="*/ 1623370 h 1962926"/>
                <a:gd name="connsiteX4" fmla="*/ 2669101 w 2753809"/>
                <a:gd name="connsiteY4" fmla="*/ 357189 h 1962926"/>
                <a:gd name="connsiteX5" fmla="*/ 2079142 w 2753809"/>
                <a:gd name="connsiteY5" fmla="*/ 335163 h 1962926"/>
                <a:gd name="connsiteX6" fmla="*/ 2074630 w 2753809"/>
                <a:gd name="connsiteY6" fmla="*/ 425149 h 1962926"/>
                <a:gd name="connsiteX7" fmla="*/ 1932922 w 2753809"/>
                <a:gd name="connsiteY7" fmla="*/ 441947 h 1962926"/>
                <a:gd name="connsiteX8" fmla="*/ 1940020 w 2753809"/>
                <a:gd name="connsiteY8" fmla="*/ 698080 h 1962926"/>
                <a:gd name="connsiteX9" fmla="*/ 1226678 w 2753809"/>
                <a:gd name="connsiteY9" fmla="*/ 313169 h 1962926"/>
                <a:gd name="connsiteX10" fmla="*/ 1130871 w 2753809"/>
                <a:gd name="connsiteY10" fmla="*/ 388515 h 1962926"/>
                <a:gd name="connsiteX11" fmla="*/ 221873 w 2753809"/>
                <a:gd name="connsiteY11" fmla="*/ 0 h 1962926"/>
                <a:gd name="connsiteX0" fmla="*/ 221873 w 2753809"/>
                <a:gd name="connsiteY0" fmla="*/ 0 h 1952784"/>
                <a:gd name="connsiteX1" fmla="*/ 128952 w 2753809"/>
                <a:gd name="connsiteY1" fmla="*/ 1881007 h 1952784"/>
                <a:gd name="connsiteX2" fmla="*/ 1861333 w 2753809"/>
                <a:gd name="connsiteY2" fmla="*/ 1893694 h 1952784"/>
                <a:gd name="connsiteX3" fmla="*/ 1811798 w 2753809"/>
                <a:gd name="connsiteY3" fmla="*/ 1623370 h 1952784"/>
                <a:gd name="connsiteX4" fmla="*/ 2669101 w 2753809"/>
                <a:gd name="connsiteY4" fmla="*/ 322540 h 1952784"/>
                <a:gd name="connsiteX5" fmla="*/ 2079142 w 2753809"/>
                <a:gd name="connsiteY5" fmla="*/ 335163 h 1952784"/>
                <a:gd name="connsiteX6" fmla="*/ 2074630 w 2753809"/>
                <a:gd name="connsiteY6" fmla="*/ 425149 h 1952784"/>
                <a:gd name="connsiteX7" fmla="*/ 1932922 w 2753809"/>
                <a:gd name="connsiteY7" fmla="*/ 441947 h 1952784"/>
                <a:gd name="connsiteX8" fmla="*/ 1940020 w 2753809"/>
                <a:gd name="connsiteY8" fmla="*/ 698080 h 1952784"/>
                <a:gd name="connsiteX9" fmla="*/ 1226678 w 2753809"/>
                <a:gd name="connsiteY9" fmla="*/ 313169 h 1952784"/>
                <a:gd name="connsiteX10" fmla="*/ 1130871 w 2753809"/>
                <a:gd name="connsiteY10" fmla="*/ 388515 h 1952784"/>
                <a:gd name="connsiteX11" fmla="*/ 221873 w 2753809"/>
                <a:gd name="connsiteY11" fmla="*/ 0 h 1952784"/>
                <a:gd name="connsiteX0" fmla="*/ 221873 w 2753809"/>
                <a:gd name="connsiteY0" fmla="*/ 0 h 1952784"/>
                <a:gd name="connsiteX1" fmla="*/ 128952 w 2753809"/>
                <a:gd name="connsiteY1" fmla="*/ 1881007 h 1952784"/>
                <a:gd name="connsiteX2" fmla="*/ 1861333 w 2753809"/>
                <a:gd name="connsiteY2" fmla="*/ 1893694 h 1952784"/>
                <a:gd name="connsiteX3" fmla="*/ 1811798 w 2753809"/>
                <a:gd name="connsiteY3" fmla="*/ 1623370 h 1952784"/>
                <a:gd name="connsiteX4" fmla="*/ 2669101 w 2753809"/>
                <a:gd name="connsiteY4" fmla="*/ 322540 h 1952784"/>
                <a:gd name="connsiteX5" fmla="*/ 2079142 w 2753809"/>
                <a:gd name="connsiteY5" fmla="*/ 335163 h 1952784"/>
                <a:gd name="connsiteX6" fmla="*/ 2074630 w 2753809"/>
                <a:gd name="connsiteY6" fmla="*/ 425149 h 1952784"/>
                <a:gd name="connsiteX7" fmla="*/ 1932922 w 2753809"/>
                <a:gd name="connsiteY7" fmla="*/ 441947 h 1952784"/>
                <a:gd name="connsiteX8" fmla="*/ 1940020 w 2753809"/>
                <a:gd name="connsiteY8" fmla="*/ 698080 h 1952784"/>
                <a:gd name="connsiteX9" fmla="*/ 1226678 w 2753809"/>
                <a:gd name="connsiteY9" fmla="*/ 313169 h 1952784"/>
                <a:gd name="connsiteX10" fmla="*/ 1130871 w 2753809"/>
                <a:gd name="connsiteY10" fmla="*/ 388515 h 1952784"/>
                <a:gd name="connsiteX11" fmla="*/ 221873 w 2753809"/>
                <a:gd name="connsiteY11" fmla="*/ 0 h 1952784"/>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79142 w 2709782"/>
                <a:gd name="connsiteY5" fmla="*/ 335163 h 1900716"/>
                <a:gd name="connsiteX6" fmla="*/ 2074630 w 2709782"/>
                <a:gd name="connsiteY6" fmla="*/ 425149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074630 w 2709782"/>
                <a:gd name="connsiteY6" fmla="*/ 425149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09316 w 2709782"/>
                <a:gd name="connsiteY8" fmla="*/ 717879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665772 w 2709782"/>
                <a:gd name="connsiteY9" fmla="*/ 522224 h 1900716"/>
                <a:gd name="connsiteX10" fmla="*/ 1226678 w 2709782"/>
                <a:gd name="connsiteY10" fmla="*/ 313169 h 1900716"/>
                <a:gd name="connsiteX11" fmla="*/ 1130871 w 2709782"/>
                <a:gd name="connsiteY11" fmla="*/ 388515 h 1900716"/>
                <a:gd name="connsiteX12" fmla="*/ 221873 w 2709782"/>
                <a:gd name="connsiteY12"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546978 w 2709782"/>
                <a:gd name="connsiteY9" fmla="*/ 447977 h 1900716"/>
                <a:gd name="connsiteX10" fmla="*/ 1226678 w 2709782"/>
                <a:gd name="connsiteY10" fmla="*/ 313169 h 1900716"/>
                <a:gd name="connsiteX11" fmla="*/ 1130871 w 2709782"/>
                <a:gd name="connsiteY11" fmla="*/ 388515 h 1900716"/>
                <a:gd name="connsiteX12" fmla="*/ 221873 w 2709782"/>
                <a:gd name="connsiteY12" fmla="*/ 0 h 19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9782" h="1900716">
                  <a:moveTo>
                    <a:pt x="221873" y="0"/>
                  </a:moveTo>
                  <a:cubicBezTo>
                    <a:pt x="-257552" y="739775"/>
                    <a:pt x="200156" y="1655049"/>
                    <a:pt x="128952" y="1881007"/>
                  </a:cubicBezTo>
                  <a:lnTo>
                    <a:pt x="1861333" y="1893694"/>
                  </a:lnTo>
                  <a:cubicBezTo>
                    <a:pt x="1851421" y="1767288"/>
                    <a:pt x="1821710" y="1749776"/>
                    <a:pt x="1811798" y="1623370"/>
                  </a:cubicBezTo>
                  <a:cubicBezTo>
                    <a:pt x="2488388" y="2190050"/>
                    <a:pt x="2833837" y="1950617"/>
                    <a:pt x="2669101" y="322540"/>
                  </a:cubicBezTo>
                  <a:cubicBezTo>
                    <a:pt x="2260425" y="300724"/>
                    <a:pt x="2236145" y="330814"/>
                    <a:pt x="2098940" y="340113"/>
                  </a:cubicBezTo>
                  <a:cubicBezTo>
                    <a:pt x="2090924" y="281495"/>
                    <a:pt x="2127627" y="315574"/>
                    <a:pt x="2104328" y="266756"/>
                  </a:cubicBezTo>
                  <a:cubicBezTo>
                    <a:pt x="2038744" y="265508"/>
                    <a:pt x="2090026" y="262329"/>
                    <a:pt x="1987370" y="283554"/>
                  </a:cubicBezTo>
                  <a:cubicBezTo>
                    <a:pt x="1973922" y="463120"/>
                    <a:pt x="2019590" y="604247"/>
                    <a:pt x="2029115" y="861422"/>
                  </a:cubicBezTo>
                  <a:cubicBezTo>
                    <a:pt x="1974690" y="912750"/>
                    <a:pt x="1680717" y="539352"/>
                    <a:pt x="1546978" y="447977"/>
                  </a:cubicBezTo>
                  <a:cubicBezTo>
                    <a:pt x="1413239" y="356602"/>
                    <a:pt x="1315003" y="347003"/>
                    <a:pt x="1226678" y="313169"/>
                  </a:cubicBezTo>
                  <a:cubicBezTo>
                    <a:pt x="1226550" y="434700"/>
                    <a:pt x="1264864" y="504137"/>
                    <a:pt x="1130871" y="388515"/>
                  </a:cubicBezTo>
                  <a:cubicBezTo>
                    <a:pt x="766733" y="297358"/>
                    <a:pt x="654943" y="201789"/>
                    <a:pt x="22187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grpSp>
      <p:sp>
        <p:nvSpPr>
          <p:cNvPr id="44" name="Rectangle 43"/>
          <p:cNvSpPr/>
          <p:nvPr/>
        </p:nvSpPr>
        <p:spPr>
          <a:xfrm>
            <a:off x="-5867" y="0"/>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Tree>
    <p:extLst>
      <p:ext uri="{BB962C8B-B14F-4D97-AF65-F5344CB8AC3E}">
        <p14:creationId xmlns:p14="http://schemas.microsoft.com/office/powerpoint/2010/main" val="2034915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39BDE6F7-DCC2-4D31-ACF2-43A0B466D000}"/>
              </a:ext>
            </a:extLst>
          </p:cNvPr>
          <p:cNvSpPr/>
          <p:nvPr/>
        </p:nvSpPr>
        <p:spPr>
          <a:xfrm>
            <a:off x="1979721" y="843558"/>
            <a:ext cx="2239702" cy="4278200"/>
          </a:xfrm>
          <a:custGeom>
            <a:avLst/>
            <a:gdLst>
              <a:gd name="connsiteX0" fmla="*/ 0 w 2239702"/>
              <a:gd name="connsiteY0" fmla="*/ 223970 h 4278200"/>
              <a:gd name="connsiteX1" fmla="*/ 223970 w 2239702"/>
              <a:gd name="connsiteY1" fmla="*/ 0 h 4278200"/>
              <a:gd name="connsiteX2" fmla="*/ 2015732 w 2239702"/>
              <a:gd name="connsiteY2" fmla="*/ 0 h 4278200"/>
              <a:gd name="connsiteX3" fmla="*/ 2239702 w 2239702"/>
              <a:gd name="connsiteY3" fmla="*/ 223970 h 4278200"/>
              <a:gd name="connsiteX4" fmla="*/ 2239702 w 2239702"/>
              <a:gd name="connsiteY4" fmla="*/ 4054230 h 4278200"/>
              <a:gd name="connsiteX5" fmla="*/ 2015732 w 2239702"/>
              <a:gd name="connsiteY5" fmla="*/ 4278200 h 4278200"/>
              <a:gd name="connsiteX6" fmla="*/ 223970 w 2239702"/>
              <a:gd name="connsiteY6" fmla="*/ 4278200 h 4278200"/>
              <a:gd name="connsiteX7" fmla="*/ 0 w 2239702"/>
              <a:gd name="connsiteY7" fmla="*/ 4054230 h 4278200"/>
              <a:gd name="connsiteX8" fmla="*/ 0 w 2239702"/>
              <a:gd name="connsiteY8" fmla="*/ 223970 h 42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702" h="4278200">
                <a:moveTo>
                  <a:pt x="0" y="223970"/>
                </a:moveTo>
                <a:cubicBezTo>
                  <a:pt x="0" y="100275"/>
                  <a:pt x="100275" y="0"/>
                  <a:pt x="223970" y="0"/>
                </a:cubicBezTo>
                <a:lnTo>
                  <a:pt x="2015732" y="0"/>
                </a:lnTo>
                <a:cubicBezTo>
                  <a:pt x="2139427" y="0"/>
                  <a:pt x="2239702" y="100275"/>
                  <a:pt x="2239702" y="223970"/>
                </a:cubicBezTo>
                <a:lnTo>
                  <a:pt x="2239702" y="4054230"/>
                </a:lnTo>
                <a:cubicBezTo>
                  <a:pt x="2239702" y="4177925"/>
                  <a:pt x="2139427" y="4278200"/>
                  <a:pt x="2015732" y="4278200"/>
                </a:cubicBezTo>
                <a:lnTo>
                  <a:pt x="223970" y="4278200"/>
                </a:lnTo>
                <a:cubicBezTo>
                  <a:pt x="100275" y="4278200"/>
                  <a:pt x="0" y="4177925"/>
                  <a:pt x="0" y="4054230"/>
                </a:cubicBezTo>
                <a:lnTo>
                  <a:pt x="0" y="22397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1920" tIns="121920" rIns="121920" bIns="3116660" numCol="1" spcCol="1270" anchor="ctr" anchorCtr="0">
            <a:noAutofit/>
          </a:bodyPr>
          <a:lstStyle/>
          <a:p>
            <a:pPr marL="0" lvl="0" indent="0" algn="ctr" defTabSz="1422400">
              <a:buNone/>
            </a:pPr>
            <a:r>
              <a:rPr lang="en-US" sz="3200" kern="1200" dirty="0"/>
              <a:t>Minimum</a:t>
            </a:r>
          </a:p>
        </p:txBody>
      </p:sp>
      <p:sp>
        <p:nvSpPr>
          <p:cNvPr id="21" name="Freeform: Shape 20">
            <a:extLst>
              <a:ext uri="{FF2B5EF4-FFF2-40B4-BE49-F238E27FC236}">
                <a16:creationId xmlns:a16="http://schemas.microsoft.com/office/drawing/2014/main" id="{C6196F0A-B8DA-4725-A5F2-494C93EC19C9}"/>
              </a:ext>
            </a:extLst>
          </p:cNvPr>
          <p:cNvSpPr/>
          <p:nvPr/>
        </p:nvSpPr>
        <p:spPr>
          <a:xfrm>
            <a:off x="2204542" y="2128271"/>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041" tIns="73976" rIns="86041" bIns="73976" numCol="1" spcCol="1270" anchor="ctr" anchorCtr="0">
            <a:noAutofit/>
          </a:bodyPr>
          <a:lstStyle/>
          <a:p>
            <a:pPr lvl="0" defTabSz="844550"/>
            <a:r>
              <a:rPr lang="en-US" sz="1900" kern="1200" dirty="0"/>
              <a:t>R</a:t>
            </a:r>
            <a:r>
              <a:rPr lang="id-ID" sz="1900" kern="1200" dirty="0"/>
              <a:t>ataan </a:t>
            </a:r>
            <a:r>
              <a:rPr lang="id-ID" sz="1900" i="1" kern="1200" dirty="0"/>
              <a:t>return</a:t>
            </a:r>
            <a:r>
              <a:rPr lang="en-US" sz="1900" kern="1200" dirty="0"/>
              <a:t> : </a:t>
            </a:r>
            <a:r>
              <a:rPr lang="id-ID" dirty="0"/>
              <a:t>-0.00017</a:t>
            </a:r>
            <a:r>
              <a:rPr lang="en-US" dirty="0"/>
              <a:t>3</a:t>
            </a:r>
          </a:p>
          <a:p>
            <a:pPr lvl="0" defTabSz="844550"/>
            <a:r>
              <a:rPr lang="en-US" sz="1900" kern="1200" dirty="0"/>
              <a:t>V</a:t>
            </a:r>
            <a:r>
              <a:rPr lang="id-ID" sz="1900" kern="1200" dirty="0"/>
              <a:t>ariansi</a:t>
            </a:r>
            <a:r>
              <a:rPr lang="en-US" sz="1900" kern="1200" dirty="0"/>
              <a:t> :</a:t>
            </a:r>
            <a:r>
              <a:rPr lang="id-ID" sz="1900" kern="1200" dirty="0"/>
              <a:t> </a:t>
            </a:r>
            <a:endParaRPr lang="en-US" sz="1900" kern="1200" dirty="0"/>
          </a:p>
          <a:p>
            <a:pPr lvl="0" defTabSz="844550"/>
            <a:r>
              <a:rPr lang="id-ID" dirty="0"/>
              <a:t>0.000331 </a:t>
            </a:r>
            <a:endParaRPr lang="en-US" sz="1900" kern="1200" dirty="0"/>
          </a:p>
        </p:txBody>
      </p:sp>
      <p:sp>
        <p:nvSpPr>
          <p:cNvPr id="22" name="Freeform: Shape 21">
            <a:extLst>
              <a:ext uri="{FF2B5EF4-FFF2-40B4-BE49-F238E27FC236}">
                <a16:creationId xmlns:a16="http://schemas.microsoft.com/office/drawing/2014/main" id="{32AE3AAB-FA5C-48FA-BF62-090705CEB327}"/>
              </a:ext>
            </a:extLst>
          </p:cNvPr>
          <p:cNvSpPr/>
          <p:nvPr/>
        </p:nvSpPr>
        <p:spPr>
          <a:xfrm>
            <a:off x="2204542" y="3616658"/>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041" tIns="73976" rIns="86041" bIns="73976" numCol="1" spcCol="1270" anchor="ctr" anchorCtr="0">
            <a:noAutofit/>
          </a:bodyPr>
          <a:lstStyle/>
          <a:p>
            <a:pPr lvl="0" defTabSz="844550"/>
            <a:r>
              <a:rPr lang="en-US" sz="1900" kern="1200" dirty="0"/>
              <a:t>R</a:t>
            </a:r>
            <a:r>
              <a:rPr lang="id-ID" sz="1900" kern="1200" dirty="0"/>
              <a:t>ataan </a:t>
            </a:r>
            <a:r>
              <a:rPr lang="id-ID" sz="1900" i="1" kern="1200" dirty="0"/>
              <a:t>return</a:t>
            </a:r>
            <a:r>
              <a:rPr lang="en-US" sz="1900" kern="1200" dirty="0"/>
              <a:t> </a:t>
            </a:r>
            <a:r>
              <a:rPr lang="en-US" sz="1900" dirty="0"/>
              <a:t>:</a:t>
            </a:r>
            <a:r>
              <a:rPr lang="id-ID" dirty="0"/>
              <a:t>-0.00014</a:t>
            </a:r>
            <a:r>
              <a:rPr lang="en-US" dirty="0"/>
              <a:t>5</a:t>
            </a:r>
          </a:p>
          <a:p>
            <a:pPr lvl="0" defTabSz="844550"/>
            <a:r>
              <a:rPr lang="en-US" sz="1900" kern="1200" dirty="0"/>
              <a:t>V</a:t>
            </a:r>
            <a:r>
              <a:rPr lang="id-ID" sz="1900" kern="1200" dirty="0"/>
              <a:t>ariansi</a:t>
            </a:r>
            <a:r>
              <a:rPr lang="en-US" sz="1900" kern="1200" dirty="0"/>
              <a:t> :</a:t>
            </a:r>
            <a:r>
              <a:rPr lang="en-US" sz="1900" dirty="0"/>
              <a:t> </a:t>
            </a:r>
          </a:p>
          <a:p>
            <a:pPr lvl="0" defTabSz="844550"/>
            <a:r>
              <a:rPr lang="id-ID" dirty="0"/>
              <a:t>0.000268</a:t>
            </a:r>
            <a:endParaRPr lang="en-US" sz="1900" kern="1200" dirty="0"/>
          </a:p>
        </p:txBody>
      </p:sp>
      <p:sp>
        <p:nvSpPr>
          <p:cNvPr id="23" name="Freeform: Shape 22">
            <a:extLst>
              <a:ext uri="{FF2B5EF4-FFF2-40B4-BE49-F238E27FC236}">
                <a16:creationId xmlns:a16="http://schemas.microsoft.com/office/drawing/2014/main" id="{1B70993E-2B03-4D38-90DA-7365112614CD}"/>
              </a:ext>
            </a:extLst>
          </p:cNvPr>
          <p:cNvSpPr/>
          <p:nvPr/>
        </p:nvSpPr>
        <p:spPr>
          <a:xfrm>
            <a:off x="4388252" y="843558"/>
            <a:ext cx="2239702" cy="4278200"/>
          </a:xfrm>
          <a:custGeom>
            <a:avLst/>
            <a:gdLst>
              <a:gd name="connsiteX0" fmla="*/ 0 w 2239702"/>
              <a:gd name="connsiteY0" fmla="*/ 223970 h 4278200"/>
              <a:gd name="connsiteX1" fmla="*/ 223970 w 2239702"/>
              <a:gd name="connsiteY1" fmla="*/ 0 h 4278200"/>
              <a:gd name="connsiteX2" fmla="*/ 2015732 w 2239702"/>
              <a:gd name="connsiteY2" fmla="*/ 0 h 4278200"/>
              <a:gd name="connsiteX3" fmla="*/ 2239702 w 2239702"/>
              <a:gd name="connsiteY3" fmla="*/ 223970 h 4278200"/>
              <a:gd name="connsiteX4" fmla="*/ 2239702 w 2239702"/>
              <a:gd name="connsiteY4" fmla="*/ 4054230 h 4278200"/>
              <a:gd name="connsiteX5" fmla="*/ 2015732 w 2239702"/>
              <a:gd name="connsiteY5" fmla="*/ 4278200 h 4278200"/>
              <a:gd name="connsiteX6" fmla="*/ 223970 w 2239702"/>
              <a:gd name="connsiteY6" fmla="*/ 4278200 h 4278200"/>
              <a:gd name="connsiteX7" fmla="*/ 0 w 2239702"/>
              <a:gd name="connsiteY7" fmla="*/ 4054230 h 4278200"/>
              <a:gd name="connsiteX8" fmla="*/ 0 w 2239702"/>
              <a:gd name="connsiteY8" fmla="*/ 223970 h 42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702" h="4278200">
                <a:moveTo>
                  <a:pt x="0" y="223970"/>
                </a:moveTo>
                <a:cubicBezTo>
                  <a:pt x="0" y="100275"/>
                  <a:pt x="100275" y="0"/>
                  <a:pt x="223970" y="0"/>
                </a:cubicBezTo>
                <a:lnTo>
                  <a:pt x="2015732" y="0"/>
                </a:lnTo>
                <a:cubicBezTo>
                  <a:pt x="2139427" y="0"/>
                  <a:pt x="2239702" y="100275"/>
                  <a:pt x="2239702" y="223970"/>
                </a:cubicBezTo>
                <a:lnTo>
                  <a:pt x="2239702" y="4054230"/>
                </a:lnTo>
                <a:cubicBezTo>
                  <a:pt x="2239702" y="4177925"/>
                  <a:pt x="2139427" y="4278200"/>
                  <a:pt x="2015732" y="4278200"/>
                </a:cubicBezTo>
                <a:lnTo>
                  <a:pt x="223970" y="4278200"/>
                </a:lnTo>
                <a:cubicBezTo>
                  <a:pt x="100275" y="4278200"/>
                  <a:pt x="0" y="4177925"/>
                  <a:pt x="0" y="4054230"/>
                </a:cubicBezTo>
                <a:lnTo>
                  <a:pt x="0" y="22397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1920" tIns="121920" rIns="121920" bIns="3116660" numCol="1" spcCol="1270" anchor="ctr" anchorCtr="0">
            <a:noAutofit/>
          </a:bodyPr>
          <a:lstStyle/>
          <a:p>
            <a:pPr marL="0" lvl="0" indent="0" algn="ctr" defTabSz="1422400">
              <a:buNone/>
            </a:pPr>
            <a:r>
              <a:rPr lang="en-US" sz="3200" kern="1200" dirty="0" err="1"/>
              <a:t>Maksimum</a:t>
            </a:r>
            <a:endParaRPr lang="en-US" sz="3200" kern="1200" dirty="0"/>
          </a:p>
        </p:txBody>
      </p:sp>
      <p:sp>
        <p:nvSpPr>
          <p:cNvPr id="24" name="Freeform: Shape 23">
            <a:extLst>
              <a:ext uri="{FF2B5EF4-FFF2-40B4-BE49-F238E27FC236}">
                <a16:creationId xmlns:a16="http://schemas.microsoft.com/office/drawing/2014/main" id="{8E8E6F94-1CA5-4E0D-9F80-C888B2AC61E6}"/>
              </a:ext>
            </a:extLst>
          </p:cNvPr>
          <p:cNvSpPr/>
          <p:nvPr/>
        </p:nvSpPr>
        <p:spPr>
          <a:xfrm>
            <a:off x="4612222" y="2128271"/>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041" tIns="73976" rIns="86041" bIns="73976" numCol="1" spcCol="1270" anchor="ctr" anchorCtr="0">
            <a:noAutofit/>
          </a:bodyPr>
          <a:lstStyle/>
          <a:p>
            <a:pPr lvl="0" defTabSz="844550"/>
            <a:r>
              <a:rPr lang="en-US" sz="1900" kern="1200" dirty="0"/>
              <a:t>R</a:t>
            </a:r>
            <a:r>
              <a:rPr lang="id-ID" sz="1900" kern="1200" dirty="0"/>
              <a:t>ataan </a:t>
            </a:r>
            <a:r>
              <a:rPr lang="id-ID" sz="1900" i="1" kern="1200" dirty="0"/>
              <a:t>return</a:t>
            </a:r>
            <a:r>
              <a:rPr lang="en-US" sz="1900" kern="1200" dirty="0"/>
              <a:t> : </a:t>
            </a:r>
            <a:r>
              <a:rPr lang="id-ID" dirty="0"/>
              <a:t>0.004836</a:t>
            </a:r>
            <a:endParaRPr lang="en-US" dirty="0"/>
          </a:p>
          <a:p>
            <a:pPr lvl="0" defTabSz="844550"/>
            <a:r>
              <a:rPr lang="en-US" sz="1900" kern="1200" dirty="0"/>
              <a:t>V</a:t>
            </a:r>
            <a:r>
              <a:rPr lang="id-ID" sz="1900" kern="1200" dirty="0"/>
              <a:t>ariansi</a:t>
            </a:r>
            <a:r>
              <a:rPr lang="en-US" sz="1900" kern="1200" dirty="0"/>
              <a:t> :</a:t>
            </a:r>
            <a:endParaRPr lang="en-US" sz="1900" dirty="0"/>
          </a:p>
          <a:p>
            <a:pPr lvl="0" defTabSz="844550"/>
            <a:r>
              <a:rPr lang="id-ID" dirty="0"/>
              <a:t>0.001981</a:t>
            </a:r>
            <a:endParaRPr lang="en-US" sz="1900" kern="1200" dirty="0"/>
          </a:p>
        </p:txBody>
      </p:sp>
      <p:sp>
        <p:nvSpPr>
          <p:cNvPr id="25" name="Freeform: Shape 24">
            <a:extLst>
              <a:ext uri="{FF2B5EF4-FFF2-40B4-BE49-F238E27FC236}">
                <a16:creationId xmlns:a16="http://schemas.microsoft.com/office/drawing/2014/main" id="{834755BE-D7EE-4980-B36F-4DFDEA291B4B}"/>
              </a:ext>
            </a:extLst>
          </p:cNvPr>
          <p:cNvSpPr/>
          <p:nvPr/>
        </p:nvSpPr>
        <p:spPr>
          <a:xfrm>
            <a:off x="4612222" y="3616658"/>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041" tIns="73976" rIns="86041" bIns="73976" numCol="1" spcCol="1270" anchor="ctr" anchorCtr="0">
            <a:noAutofit/>
          </a:bodyPr>
          <a:lstStyle/>
          <a:p>
            <a:pPr lvl="0" defTabSz="844550"/>
            <a:r>
              <a:rPr lang="en-US" sz="1900" kern="1200" dirty="0"/>
              <a:t>R</a:t>
            </a:r>
            <a:r>
              <a:rPr lang="id-ID" sz="1900" kern="1200" dirty="0"/>
              <a:t>ataan </a:t>
            </a:r>
            <a:r>
              <a:rPr lang="id-ID" sz="1900" i="1" kern="1200" dirty="0"/>
              <a:t>return</a:t>
            </a:r>
            <a:r>
              <a:rPr lang="en-US" sz="1900" kern="1200" dirty="0"/>
              <a:t> : </a:t>
            </a:r>
            <a:r>
              <a:rPr lang="id-ID" dirty="0"/>
              <a:t>0.004363</a:t>
            </a:r>
            <a:endParaRPr lang="en-US" dirty="0"/>
          </a:p>
          <a:p>
            <a:pPr lvl="0" defTabSz="844550"/>
            <a:r>
              <a:rPr lang="en-US" sz="1900" kern="1200" dirty="0"/>
              <a:t>V</a:t>
            </a:r>
            <a:r>
              <a:rPr lang="id-ID" sz="1900" kern="1200" dirty="0"/>
              <a:t>ariansi</a:t>
            </a:r>
            <a:r>
              <a:rPr lang="en-US" sz="1900" kern="1200" dirty="0"/>
              <a:t> :</a:t>
            </a:r>
            <a:endParaRPr lang="en-US" sz="1900" dirty="0"/>
          </a:p>
          <a:p>
            <a:pPr lvl="0" defTabSz="844550"/>
            <a:r>
              <a:rPr lang="id-ID" dirty="0"/>
              <a:t>0.001753</a:t>
            </a:r>
            <a:endParaRPr lang="en-US" sz="1900" kern="1200" dirty="0"/>
          </a:p>
        </p:txBody>
      </p:sp>
      <p:sp>
        <p:nvSpPr>
          <p:cNvPr id="26" name="Freeform: Shape 25">
            <a:extLst>
              <a:ext uri="{FF2B5EF4-FFF2-40B4-BE49-F238E27FC236}">
                <a16:creationId xmlns:a16="http://schemas.microsoft.com/office/drawing/2014/main" id="{9BC916A5-9C44-40C0-8DD7-EF7A3301F912}"/>
              </a:ext>
            </a:extLst>
          </p:cNvPr>
          <p:cNvSpPr/>
          <p:nvPr/>
        </p:nvSpPr>
        <p:spPr>
          <a:xfrm>
            <a:off x="6796793" y="843558"/>
            <a:ext cx="2239702" cy="4278200"/>
          </a:xfrm>
          <a:custGeom>
            <a:avLst/>
            <a:gdLst>
              <a:gd name="connsiteX0" fmla="*/ 0 w 2239702"/>
              <a:gd name="connsiteY0" fmla="*/ 223970 h 4278200"/>
              <a:gd name="connsiteX1" fmla="*/ 223970 w 2239702"/>
              <a:gd name="connsiteY1" fmla="*/ 0 h 4278200"/>
              <a:gd name="connsiteX2" fmla="*/ 2015732 w 2239702"/>
              <a:gd name="connsiteY2" fmla="*/ 0 h 4278200"/>
              <a:gd name="connsiteX3" fmla="*/ 2239702 w 2239702"/>
              <a:gd name="connsiteY3" fmla="*/ 223970 h 4278200"/>
              <a:gd name="connsiteX4" fmla="*/ 2239702 w 2239702"/>
              <a:gd name="connsiteY4" fmla="*/ 4054230 h 4278200"/>
              <a:gd name="connsiteX5" fmla="*/ 2015732 w 2239702"/>
              <a:gd name="connsiteY5" fmla="*/ 4278200 h 4278200"/>
              <a:gd name="connsiteX6" fmla="*/ 223970 w 2239702"/>
              <a:gd name="connsiteY6" fmla="*/ 4278200 h 4278200"/>
              <a:gd name="connsiteX7" fmla="*/ 0 w 2239702"/>
              <a:gd name="connsiteY7" fmla="*/ 4054230 h 4278200"/>
              <a:gd name="connsiteX8" fmla="*/ 0 w 2239702"/>
              <a:gd name="connsiteY8" fmla="*/ 223970 h 42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702" h="4278200">
                <a:moveTo>
                  <a:pt x="0" y="223970"/>
                </a:moveTo>
                <a:cubicBezTo>
                  <a:pt x="0" y="100275"/>
                  <a:pt x="100275" y="0"/>
                  <a:pt x="223970" y="0"/>
                </a:cubicBezTo>
                <a:lnTo>
                  <a:pt x="2015732" y="0"/>
                </a:lnTo>
                <a:cubicBezTo>
                  <a:pt x="2139427" y="0"/>
                  <a:pt x="2239702" y="100275"/>
                  <a:pt x="2239702" y="223970"/>
                </a:cubicBezTo>
                <a:lnTo>
                  <a:pt x="2239702" y="4054230"/>
                </a:lnTo>
                <a:cubicBezTo>
                  <a:pt x="2239702" y="4177925"/>
                  <a:pt x="2139427" y="4278200"/>
                  <a:pt x="2015732" y="4278200"/>
                </a:cubicBezTo>
                <a:lnTo>
                  <a:pt x="223970" y="4278200"/>
                </a:lnTo>
                <a:cubicBezTo>
                  <a:pt x="100275" y="4278200"/>
                  <a:pt x="0" y="4177925"/>
                  <a:pt x="0" y="4054230"/>
                </a:cubicBezTo>
                <a:lnTo>
                  <a:pt x="0" y="22397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1920" tIns="121920" rIns="121920" bIns="3116660" numCol="1" spcCol="1270" anchor="ctr" anchorCtr="0">
            <a:noAutofit/>
          </a:bodyPr>
          <a:lstStyle/>
          <a:p>
            <a:pPr marL="0" lvl="0" indent="0" algn="ctr" defTabSz="1422400">
              <a:buNone/>
            </a:pPr>
            <a:r>
              <a:rPr lang="en-US" sz="3200" kern="1200" dirty="0"/>
              <a:t>Optimum</a:t>
            </a:r>
          </a:p>
        </p:txBody>
      </p:sp>
      <p:sp>
        <p:nvSpPr>
          <p:cNvPr id="27" name="Freeform: Shape 26">
            <a:extLst>
              <a:ext uri="{FF2B5EF4-FFF2-40B4-BE49-F238E27FC236}">
                <a16:creationId xmlns:a16="http://schemas.microsoft.com/office/drawing/2014/main" id="{D92E0480-4B1E-4891-840E-2FB770D0620F}"/>
              </a:ext>
            </a:extLst>
          </p:cNvPr>
          <p:cNvSpPr/>
          <p:nvPr/>
        </p:nvSpPr>
        <p:spPr>
          <a:xfrm>
            <a:off x="7019902" y="2128271"/>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041" tIns="73976" rIns="86041" bIns="73976" numCol="1" spcCol="1270" anchor="ctr" anchorCtr="0">
            <a:noAutofit/>
          </a:bodyPr>
          <a:lstStyle/>
          <a:p>
            <a:pPr lvl="0" defTabSz="844550"/>
            <a:r>
              <a:rPr lang="en-US" sz="1900" kern="1200" dirty="0"/>
              <a:t>R</a:t>
            </a:r>
            <a:r>
              <a:rPr lang="id-ID" sz="1900" kern="1200" dirty="0"/>
              <a:t>ataan </a:t>
            </a:r>
            <a:r>
              <a:rPr lang="id-ID" sz="1900" i="1" kern="1200" dirty="0"/>
              <a:t>return</a:t>
            </a:r>
            <a:r>
              <a:rPr lang="en-US" sz="1900" kern="1200" dirty="0"/>
              <a:t> : </a:t>
            </a:r>
            <a:r>
              <a:rPr lang="id-ID" dirty="0"/>
              <a:t>0.002245</a:t>
            </a:r>
            <a:endParaRPr lang="en-US" dirty="0"/>
          </a:p>
          <a:p>
            <a:pPr lvl="0" defTabSz="844550"/>
            <a:r>
              <a:rPr lang="en-US" sz="1900" kern="1200" dirty="0"/>
              <a:t>V</a:t>
            </a:r>
            <a:r>
              <a:rPr lang="id-ID" sz="1900" kern="1200" dirty="0"/>
              <a:t>ariansi</a:t>
            </a:r>
            <a:r>
              <a:rPr lang="en-US" sz="1900" kern="1200" dirty="0"/>
              <a:t> :</a:t>
            </a:r>
            <a:endParaRPr lang="en-US" sz="1900" dirty="0"/>
          </a:p>
          <a:p>
            <a:pPr lvl="0" defTabSz="844550"/>
            <a:r>
              <a:rPr lang="id-ID" dirty="0"/>
              <a:t>0.00071</a:t>
            </a:r>
            <a:r>
              <a:rPr lang="en-US" dirty="0"/>
              <a:t>6</a:t>
            </a:r>
            <a:endParaRPr lang="en-US" sz="1900" kern="1200" dirty="0"/>
          </a:p>
        </p:txBody>
      </p:sp>
      <p:sp>
        <p:nvSpPr>
          <p:cNvPr id="28" name="Freeform: Shape 27">
            <a:extLst>
              <a:ext uri="{FF2B5EF4-FFF2-40B4-BE49-F238E27FC236}">
                <a16:creationId xmlns:a16="http://schemas.microsoft.com/office/drawing/2014/main" id="{3EF82012-CEB0-4ED4-9DF3-55645188F5C9}"/>
              </a:ext>
            </a:extLst>
          </p:cNvPr>
          <p:cNvSpPr/>
          <p:nvPr/>
        </p:nvSpPr>
        <p:spPr>
          <a:xfrm>
            <a:off x="7019902" y="3616658"/>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041" tIns="73976" rIns="86041" bIns="73976" numCol="1" spcCol="1270" anchor="ctr" anchorCtr="0">
            <a:noAutofit/>
          </a:bodyPr>
          <a:lstStyle/>
          <a:p>
            <a:pPr lvl="0" defTabSz="844550"/>
            <a:r>
              <a:rPr lang="en-US" sz="1900" kern="1200" dirty="0"/>
              <a:t>R</a:t>
            </a:r>
            <a:r>
              <a:rPr lang="id-ID" sz="1900" kern="1200" dirty="0"/>
              <a:t>ataan </a:t>
            </a:r>
            <a:r>
              <a:rPr lang="id-ID" sz="1900" i="1" kern="1200" dirty="0"/>
              <a:t>return</a:t>
            </a:r>
            <a:r>
              <a:rPr lang="en-US" sz="1900" kern="1200" dirty="0"/>
              <a:t> : </a:t>
            </a:r>
            <a:r>
              <a:rPr lang="id-ID" dirty="0"/>
              <a:t>0.00203</a:t>
            </a:r>
            <a:r>
              <a:rPr lang="en-US" dirty="0"/>
              <a:t>2</a:t>
            </a:r>
          </a:p>
          <a:p>
            <a:pPr lvl="0" defTabSz="844550"/>
            <a:r>
              <a:rPr lang="en-US" sz="1900" kern="1200" dirty="0"/>
              <a:t>V</a:t>
            </a:r>
            <a:r>
              <a:rPr lang="id-ID" sz="1900" kern="1200" dirty="0"/>
              <a:t>ariansi</a:t>
            </a:r>
            <a:r>
              <a:rPr lang="en-US" sz="1900" kern="1200" dirty="0"/>
              <a:t> :</a:t>
            </a:r>
            <a:endParaRPr lang="en-US" sz="1900" dirty="0"/>
          </a:p>
          <a:p>
            <a:pPr lvl="0" defTabSz="844550"/>
            <a:r>
              <a:rPr lang="id-ID" dirty="0"/>
              <a:t>0.0005</a:t>
            </a:r>
            <a:r>
              <a:rPr lang="en-US" dirty="0"/>
              <a:t>80</a:t>
            </a:r>
            <a:endParaRPr lang="en-US" sz="1900" kern="1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
        <p:nvSpPr>
          <p:cNvPr id="6" name="Rectangle 5"/>
          <p:cNvSpPr/>
          <p:nvPr/>
        </p:nvSpPr>
        <p:spPr>
          <a:xfrm>
            <a:off x="1907704" y="207514"/>
            <a:ext cx="6907253" cy="636043"/>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tx1">
                  <a:lumMod val="75000"/>
                  <a:lumOff val="25000"/>
                </a:schemeClr>
              </a:solidFill>
            </a:endParaRPr>
          </a:p>
        </p:txBody>
      </p:sp>
      <p:sp>
        <p:nvSpPr>
          <p:cNvPr id="7" name="Text Placeholder 1"/>
          <p:cNvSpPr txBox="1">
            <a:spLocks/>
          </p:cNvSpPr>
          <p:nvPr/>
        </p:nvSpPr>
        <p:spPr>
          <a:xfrm>
            <a:off x="1907704" y="156357"/>
            <a:ext cx="5112198" cy="543185"/>
          </a:xfrm>
          <a:prstGeom prst="rect">
            <a:avLst/>
          </a:prstGeom>
          <a:noFill/>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latinLnBrk="0">
              <a:spcBef>
                <a:spcPts val="0"/>
              </a:spcBef>
              <a:buNone/>
            </a:pPr>
            <a:r>
              <a:rPr lang="en-US" sz="2000" b="1" dirty="0"/>
              <a:t>Return dan </a:t>
            </a:r>
            <a:r>
              <a:rPr lang="en-US" sz="2000" b="1" dirty="0" err="1"/>
              <a:t>Variansi</a:t>
            </a:r>
            <a:r>
              <a:rPr lang="en-US" sz="2000" b="1" dirty="0"/>
              <a:t> </a:t>
            </a:r>
            <a:r>
              <a:rPr lang="en-US" sz="2000" b="1" dirty="0" err="1"/>
              <a:t>Portofolio</a:t>
            </a:r>
            <a:r>
              <a:rPr lang="en-US" sz="2000" b="1" dirty="0"/>
              <a:t> </a:t>
            </a:r>
            <a:r>
              <a:rPr lang="en-US" sz="2000" b="1" dirty="0" err="1"/>
              <a:t>Investasi</a:t>
            </a:r>
            <a:r>
              <a:rPr lang="en-US" sz="2000" b="1" dirty="0"/>
              <a:t> Saham </a:t>
            </a:r>
            <a:r>
              <a:rPr lang="en-US" sz="2000" b="1" dirty="0" err="1"/>
              <a:t>Selama</a:t>
            </a:r>
            <a:r>
              <a:rPr lang="en-US" sz="2000" b="1" dirty="0"/>
              <a:t> </a:t>
            </a:r>
            <a:r>
              <a:rPr lang="en-US" sz="2000" b="1" dirty="0" err="1"/>
              <a:t>Pandemi</a:t>
            </a:r>
            <a:r>
              <a:rPr lang="en-US" sz="2000" b="1" dirty="0"/>
              <a:t> Covid-19</a:t>
            </a:r>
            <a:endParaRPr lang="en-US" sz="2000" dirty="0"/>
          </a:p>
        </p:txBody>
      </p:sp>
      <p:sp>
        <p:nvSpPr>
          <p:cNvPr id="4" name="Rectangle 3"/>
          <p:cNvSpPr/>
          <p:nvPr/>
        </p:nvSpPr>
        <p:spPr>
          <a:xfrm>
            <a:off x="6838564" y="76257"/>
            <a:ext cx="2305435" cy="623285"/>
          </a:xfrm>
          <a:prstGeom prst="rect">
            <a:avLst/>
          </a:prstGeom>
          <a:solidFill>
            <a:srgbClr val="CDE3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tx1">
                  <a:lumMod val="75000"/>
                  <a:lumOff val="25000"/>
                </a:schemeClr>
              </a:solidFill>
            </a:endParaRPr>
          </a:p>
        </p:txBody>
      </p:sp>
      <p:sp>
        <p:nvSpPr>
          <p:cNvPr id="17" name="Pentagon 6">
            <a:extLst>
              <a:ext uri="{FF2B5EF4-FFF2-40B4-BE49-F238E27FC236}">
                <a16:creationId xmlns:a16="http://schemas.microsoft.com/office/drawing/2014/main" id="{71675D93-A7D2-4BD0-BF40-A9BB602DBC18}"/>
              </a:ext>
            </a:extLst>
          </p:cNvPr>
          <p:cNvSpPr/>
          <p:nvPr/>
        </p:nvSpPr>
        <p:spPr>
          <a:xfrm>
            <a:off x="35496" y="2499742"/>
            <a:ext cx="1835696" cy="510686"/>
          </a:xfrm>
          <a:prstGeom prst="homePlate">
            <a:avLst>
              <a:gd name="adj" fmla="val 35119"/>
            </a:avLst>
          </a:prstGeom>
          <a:solidFill>
            <a:srgbClr val="CDE3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err="1">
                <a:solidFill>
                  <a:schemeClr val="tx1"/>
                </a:solidFill>
              </a:rPr>
              <a:t>Tanpa</a:t>
            </a:r>
            <a:endParaRPr lang="en-US" altLang="ko-KR" sz="1400" dirty="0">
              <a:solidFill>
                <a:schemeClr val="tx1"/>
              </a:solidFill>
            </a:endParaRPr>
          </a:p>
          <a:p>
            <a:pPr algn="ctr" latinLnBrk="0"/>
            <a:r>
              <a:rPr lang="en-US" altLang="ko-KR" sz="1400" dirty="0" err="1">
                <a:solidFill>
                  <a:schemeClr val="tx1"/>
                </a:solidFill>
              </a:rPr>
              <a:t>Aset</a:t>
            </a:r>
            <a:r>
              <a:rPr lang="en-US" altLang="ko-KR" sz="1400" dirty="0">
                <a:solidFill>
                  <a:schemeClr val="tx1"/>
                </a:solidFill>
              </a:rPr>
              <a:t> </a:t>
            </a:r>
            <a:r>
              <a:rPr lang="en-US" altLang="ko-KR" sz="1400" dirty="0" err="1">
                <a:solidFill>
                  <a:schemeClr val="tx1"/>
                </a:solidFill>
              </a:rPr>
              <a:t>Bebas</a:t>
            </a:r>
            <a:r>
              <a:rPr lang="en-US" altLang="ko-KR" sz="1400" dirty="0">
                <a:solidFill>
                  <a:schemeClr val="tx1"/>
                </a:solidFill>
              </a:rPr>
              <a:t> </a:t>
            </a:r>
            <a:r>
              <a:rPr lang="en-US" altLang="ko-KR" sz="1400" dirty="0" err="1">
                <a:solidFill>
                  <a:schemeClr val="tx1"/>
                </a:solidFill>
              </a:rPr>
              <a:t>Risiko</a:t>
            </a:r>
            <a:endParaRPr lang="ko-KR" altLang="en-US" sz="1400" dirty="0">
              <a:solidFill>
                <a:schemeClr val="tx1"/>
              </a:solidFill>
            </a:endParaRPr>
          </a:p>
        </p:txBody>
      </p:sp>
      <p:sp>
        <p:nvSpPr>
          <p:cNvPr id="18" name="Pentagon 6">
            <a:extLst>
              <a:ext uri="{FF2B5EF4-FFF2-40B4-BE49-F238E27FC236}">
                <a16:creationId xmlns:a16="http://schemas.microsoft.com/office/drawing/2014/main" id="{021A39CB-C9CE-4979-A758-E4961B799FC5}"/>
              </a:ext>
            </a:extLst>
          </p:cNvPr>
          <p:cNvSpPr/>
          <p:nvPr/>
        </p:nvSpPr>
        <p:spPr>
          <a:xfrm>
            <a:off x="84169" y="3977438"/>
            <a:ext cx="1835696" cy="510686"/>
          </a:xfrm>
          <a:prstGeom prst="homePlate">
            <a:avLst>
              <a:gd name="adj" fmla="val 35119"/>
            </a:avLst>
          </a:prstGeom>
          <a:solidFill>
            <a:srgbClr val="CDE3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err="1">
                <a:solidFill>
                  <a:schemeClr val="tx1"/>
                </a:solidFill>
              </a:rPr>
              <a:t>Dengan</a:t>
            </a:r>
            <a:r>
              <a:rPr lang="en-US" altLang="ko-KR" sz="1400" dirty="0">
                <a:solidFill>
                  <a:schemeClr val="tx1"/>
                </a:solidFill>
              </a:rPr>
              <a:t> </a:t>
            </a:r>
          </a:p>
          <a:p>
            <a:pPr algn="ctr" latinLnBrk="0"/>
            <a:r>
              <a:rPr lang="en-US" altLang="ko-KR" sz="1400" dirty="0" err="1">
                <a:solidFill>
                  <a:schemeClr val="tx1"/>
                </a:solidFill>
              </a:rPr>
              <a:t>Aset</a:t>
            </a:r>
            <a:r>
              <a:rPr lang="en-US" altLang="ko-KR" sz="1400" dirty="0">
                <a:solidFill>
                  <a:schemeClr val="tx1"/>
                </a:solidFill>
              </a:rPr>
              <a:t> </a:t>
            </a:r>
            <a:r>
              <a:rPr lang="en-US" altLang="ko-KR" sz="1400" dirty="0" err="1">
                <a:solidFill>
                  <a:schemeClr val="tx1"/>
                </a:solidFill>
              </a:rPr>
              <a:t>Bebas</a:t>
            </a:r>
            <a:r>
              <a:rPr lang="en-US" altLang="ko-KR" sz="1400" dirty="0">
                <a:solidFill>
                  <a:schemeClr val="tx1"/>
                </a:solidFill>
              </a:rPr>
              <a:t> </a:t>
            </a:r>
            <a:r>
              <a:rPr lang="en-US" altLang="ko-KR" sz="1400" dirty="0" err="1">
                <a:solidFill>
                  <a:schemeClr val="tx1"/>
                </a:solidFill>
              </a:rPr>
              <a:t>Risiko</a:t>
            </a:r>
            <a:endParaRPr lang="ko-KR" altLang="en-US" sz="1400" dirty="0">
              <a:solidFill>
                <a:schemeClr val="tx1"/>
              </a:solidFill>
            </a:endParaRPr>
          </a:p>
        </p:txBody>
      </p:sp>
    </p:spTree>
    <p:extLst>
      <p:ext uri="{BB962C8B-B14F-4D97-AF65-F5344CB8AC3E}">
        <p14:creationId xmlns:p14="http://schemas.microsoft.com/office/powerpoint/2010/main" val="5972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5" grpId="0" animBg="1"/>
      <p:bldP spid="27"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BEB50C5E-4E48-4771-8FEE-0ED0CD0EC133}"/>
              </a:ext>
            </a:extLst>
          </p:cNvPr>
          <p:cNvSpPr/>
          <p:nvPr/>
        </p:nvSpPr>
        <p:spPr>
          <a:xfrm>
            <a:off x="1979721" y="843558"/>
            <a:ext cx="2239702" cy="4278200"/>
          </a:xfrm>
          <a:custGeom>
            <a:avLst/>
            <a:gdLst>
              <a:gd name="connsiteX0" fmla="*/ 0 w 2239702"/>
              <a:gd name="connsiteY0" fmla="*/ 223970 h 4278200"/>
              <a:gd name="connsiteX1" fmla="*/ 223970 w 2239702"/>
              <a:gd name="connsiteY1" fmla="*/ 0 h 4278200"/>
              <a:gd name="connsiteX2" fmla="*/ 2015732 w 2239702"/>
              <a:gd name="connsiteY2" fmla="*/ 0 h 4278200"/>
              <a:gd name="connsiteX3" fmla="*/ 2239702 w 2239702"/>
              <a:gd name="connsiteY3" fmla="*/ 223970 h 4278200"/>
              <a:gd name="connsiteX4" fmla="*/ 2239702 w 2239702"/>
              <a:gd name="connsiteY4" fmla="*/ 4054230 h 4278200"/>
              <a:gd name="connsiteX5" fmla="*/ 2015732 w 2239702"/>
              <a:gd name="connsiteY5" fmla="*/ 4278200 h 4278200"/>
              <a:gd name="connsiteX6" fmla="*/ 223970 w 2239702"/>
              <a:gd name="connsiteY6" fmla="*/ 4278200 h 4278200"/>
              <a:gd name="connsiteX7" fmla="*/ 0 w 2239702"/>
              <a:gd name="connsiteY7" fmla="*/ 4054230 h 4278200"/>
              <a:gd name="connsiteX8" fmla="*/ 0 w 2239702"/>
              <a:gd name="connsiteY8" fmla="*/ 223970 h 42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702" h="4278200">
                <a:moveTo>
                  <a:pt x="0" y="223970"/>
                </a:moveTo>
                <a:cubicBezTo>
                  <a:pt x="0" y="100275"/>
                  <a:pt x="100275" y="0"/>
                  <a:pt x="223970" y="0"/>
                </a:cubicBezTo>
                <a:lnTo>
                  <a:pt x="2015732" y="0"/>
                </a:lnTo>
                <a:cubicBezTo>
                  <a:pt x="2139427" y="0"/>
                  <a:pt x="2239702" y="100275"/>
                  <a:pt x="2239702" y="223970"/>
                </a:cubicBezTo>
                <a:lnTo>
                  <a:pt x="2239702" y="4054230"/>
                </a:lnTo>
                <a:cubicBezTo>
                  <a:pt x="2239702" y="4177925"/>
                  <a:pt x="2139427" y="4278200"/>
                  <a:pt x="2015732" y="4278200"/>
                </a:cubicBezTo>
                <a:lnTo>
                  <a:pt x="223970" y="4278200"/>
                </a:lnTo>
                <a:cubicBezTo>
                  <a:pt x="100275" y="4278200"/>
                  <a:pt x="0" y="4177925"/>
                  <a:pt x="0" y="4054230"/>
                </a:cubicBezTo>
                <a:lnTo>
                  <a:pt x="0" y="22397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1920" tIns="121920" rIns="121920" bIns="3116660" numCol="1" spcCol="1270" anchor="ctr" anchorCtr="0">
            <a:noAutofit/>
          </a:bodyPr>
          <a:lstStyle/>
          <a:p>
            <a:pPr marL="0" lvl="0" indent="0" algn="ctr" defTabSz="1422400">
              <a:lnSpc>
                <a:spcPct val="90000"/>
              </a:lnSpc>
              <a:spcBef>
                <a:spcPct val="0"/>
              </a:spcBef>
              <a:spcAft>
                <a:spcPct val="35000"/>
              </a:spcAft>
              <a:buNone/>
            </a:pPr>
            <a:r>
              <a:rPr lang="en-US" sz="3200" kern="1200" dirty="0"/>
              <a:t>Minimum</a:t>
            </a:r>
          </a:p>
        </p:txBody>
      </p:sp>
      <p:sp>
        <p:nvSpPr>
          <p:cNvPr id="8" name="Freeform: Shape 7">
            <a:extLst>
              <a:ext uri="{FF2B5EF4-FFF2-40B4-BE49-F238E27FC236}">
                <a16:creationId xmlns:a16="http://schemas.microsoft.com/office/drawing/2014/main" id="{DFF76A03-9DE3-4A31-B1E0-074DB6AD6F93}"/>
              </a:ext>
            </a:extLst>
          </p:cNvPr>
          <p:cNvSpPr/>
          <p:nvPr/>
        </p:nvSpPr>
        <p:spPr>
          <a:xfrm>
            <a:off x="2204542" y="2128271"/>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801" tIns="62546" rIns="70801" bIns="62546" numCol="1" spcCol="1270" anchor="ctr" anchorCtr="0">
            <a:noAutofit/>
          </a:bodyPr>
          <a:lstStyle/>
          <a:p>
            <a:pPr marL="0" lvl="0" indent="0" algn="l" defTabSz="577850">
              <a:lnSpc>
                <a:spcPct val="90000"/>
              </a:lnSpc>
              <a:spcBef>
                <a:spcPct val="0"/>
              </a:spcBef>
              <a:spcAft>
                <a:spcPct val="35000"/>
              </a:spcAft>
              <a:buNone/>
            </a:pPr>
            <a:r>
              <a:rPr lang="en-US" sz="1300" b="1" i="0" u="none" kern="1200" dirty="0"/>
              <a:t>ICBP : </a:t>
            </a:r>
            <a:r>
              <a:rPr lang="id-ID" sz="1300" b="1" i="0" u="none" kern="1200" dirty="0"/>
              <a:t>0.</a:t>
            </a:r>
            <a:r>
              <a:rPr lang="en-US" sz="1300" b="1" i="0" u="none" kern="1200" dirty="0"/>
              <a:t>4490</a:t>
            </a:r>
            <a:endParaRPr lang="en-US" sz="1300" b="0" i="0" u="none" kern="1200" dirty="0"/>
          </a:p>
          <a:p>
            <a:pPr marL="0" lvl="0" indent="0" algn="l" defTabSz="577850" rtl="0">
              <a:lnSpc>
                <a:spcPct val="90000"/>
              </a:lnSpc>
              <a:spcBef>
                <a:spcPct val="0"/>
              </a:spcBef>
              <a:spcAft>
                <a:spcPct val="35000"/>
              </a:spcAft>
              <a:buNone/>
            </a:pPr>
            <a:r>
              <a:rPr lang="en-US" sz="1300" b="1" i="0" u="none" kern="1200" dirty="0"/>
              <a:t>GIAA : </a:t>
            </a:r>
            <a:r>
              <a:rPr lang="id-ID" sz="1300" b="1" i="0" u="none" kern="1200" dirty="0"/>
              <a:t>0.0</a:t>
            </a:r>
            <a:r>
              <a:rPr lang="en-US" sz="1300" b="1" i="0" u="none" kern="1200" dirty="0"/>
              <a:t>264</a:t>
            </a:r>
            <a:endParaRPr lang="en-US" sz="1300" b="0" i="0" u="none" kern="1200" dirty="0"/>
          </a:p>
          <a:p>
            <a:pPr marL="0" lvl="0" indent="0" algn="l" defTabSz="577850" rtl="0">
              <a:lnSpc>
                <a:spcPct val="90000"/>
              </a:lnSpc>
              <a:spcBef>
                <a:spcPct val="0"/>
              </a:spcBef>
              <a:spcAft>
                <a:spcPct val="35000"/>
              </a:spcAft>
              <a:buNone/>
            </a:pPr>
            <a:r>
              <a:rPr lang="en-US" sz="1300" b="1" i="0" u="none" kern="1200" dirty="0"/>
              <a:t>BBCA : </a:t>
            </a:r>
            <a:r>
              <a:rPr lang="id-ID" sz="1300" b="1" i="0" u="none" kern="1200" dirty="0"/>
              <a:t>0.</a:t>
            </a:r>
            <a:r>
              <a:rPr lang="en-US" sz="1300" b="1" i="0" u="none" kern="1200" dirty="0"/>
              <a:t>3532</a:t>
            </a:r>
            <a:endParaRPr lang="en-US" sz="1300" b="0" i="0" u="none" kern="1200" dirty="0"/>
          </a:p>
          <a:p>
            <a:pPr marL="0" lvl="0" indent="0" algn="l" defTabSz="577850" rtl="0">
              <a:lnSpc>
                <a:spcPct val="90000"/>
              </a:lnSpc>
              <a:spcBef>
                <a:spcPct val="0"/>
              </a:spcBef>
              <a:spcAft>
                <a:spcPct val="35000"/>
              </a:spcAft>
              <a:buNone/>
            </a:pPr>
            <a:r>
              <a:rPr lang="en-US" sz="1300" b="1" i="0" u="none" kern="1200" dirty="0"/>
              <a:t>ANTM : </a:t>
            </a:r>
            <a:r>
              <a:rPr lang="id-ID" sz="1300" b="1" i="0" u="none" kern="1200" dirty="0"/>
              <a:t>0.0</a:t>
            </a:r>
            <a:r>
              <a:rPr lang="en-US" sz="1300" b="1" i="0" u="none" kern="1200" dirty="0"/>
              <a:t>000</a:t>
            </a:r>
            <a:endParaRPr lang="en-US" sz="1300" b="0" i="0" u="none" kern="1200" dirty="0"/>
          </a:p>
          <a:p>
            <a:pPr marL="0" lvl="0" indent="0" algn="l" defTabSz="577850" rtl="0">
              <a:lnSpc>
                <a:spcPct val="90000"/>
              </a:lnSpc>
              <a:spcBef>
                <a:spcPct val="0"/>
              </a:spcBef>
              <a:spcAft>
                <a:spcPct val="35000"/>
              </a:spcAft>
              <a:buNone/>
            </a:pPr>
            <a:r>
              <a:rPr lang="en-US" sz="1300" b="1" i="0" u="none" kern="1200" dirty="0"/>
              <a:t>KLBF : </a:t>
            </a:r>
            <a:r>
              <a:rPr lang="id-ID" sz="1300" b="1" i="0" u="none" kern="1200" dirty="0"/>
              <a:t>0.</a:t>
            </a:r>
            <a:r>
              <a:rPr lang="en-US" sz="1300" b="1" i="0" u="none" kern="1200" dirty="0"/>
              <a:t>1714</a:t>
            </a:r>
            <a:endParaRPr lang="en-US" sz="1300" kern="1200" dirty="0"/>
          </a:p>
        </p:txBody>
      </p:sp>
      <p:sp>
        <p:nvSpPr>
          <p:cNvPr id="12" name="Freeform: Shape 11">
            <a:extLst>
              <a:ext uri="{FF2B5EF4-FFF2-40B4-BE49-F238E27FC236}">
                <a16:creationId xmlns:a16="http://schemas.microsoft.com/office/drawing/2014/main" id="{63E2A964-818E-47C1-90E7-3FD204361A54}"/>
              </a:ext>
            </a:extLst>
          </p:cNvPr>
          <p:cNvSpPr/>
          <p:nvPr/>
        </p:nvSpPr>
        <p:spPr>
          <a:xfrm>
            <a:off x="2204542" y="3616658"/>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801" tIns="62546" rIns="70801" bIns="62546" numCol="1" spcCol="1270" anchor="ctr" anchorCtr="0">
            <a:noAutofit/>
          </a:bodyPr>
          <a:lstStyle/>
          <a:p>
            <a:pPr marL="0" lvl="0" indent="0" algn="l" defTabSz="577850">
              <a:lnSpc>
                <a:spcPct val="90000"/>
              </a:lnSpc>
              <a:spcBef>
                <a:spcPct val="0"/>
              </a:spcBef>
              <a:spcAft>
                <a:spcPct val="35000"/>
              </a:spcAft>
              <a:buNone/>
            </a:pPr>
            <a:r>
              <a:rPr lang="en-US" sz="1300" b="1" i="0" u="none" kern="1200" dirty="0"/>
              <a:t>ICBP : </a:t>
            </a:r>
            <a:r>
              <a:rPr lang="id-ID" sz="1300" b="1" i="0" u="none" kern="1200" dirty="0"/>
              <a:t>0.</a:t>
            </a:r>
            <a:r>
              <a:rPr lang="en-US" sz="1300" b="1" i="0" u="none" kern="1200" dirty="0"/>
              <a:t>4041</a:t>
            </a:r>
            <a:endParaRPr lang="en-US" sz="1300" b="0" i="0" u="none" kern="1200" dirty="0"/>
          </a:p>
          <a:p>
            <a:pPr marL="0" lvl="0" indent="0" algn="l" defTabSz="577850">
              <a:lnSpc>
                <a:spcPct val="90000"/>
              </a:lnSpc>
              <a:spcBef>
                <a:spcPct val="0"/>
              </a:spcBef>
              <a:spcAft>
                <a:spcPct val="35000"/>
              </a:spcAft>
              <a:buNone/>
            </a:pPr>
            <a:r>
              <a:rPr lang="en-US" sz="1300" b="1" i="0" u="none" kern="1200" dirty="0"/>
              <a:t>GIAA : </a:t>
            </a:r>
            <a:r>
              <a:rPr lang="id-ID" sz="1300" b="1" i="0" u="none" kern="1200" dirty="0"/>
              <a:t>0.0</a:t>
            </a:r>
            <a:r>
              <a:rPr lang="en-US" sz="1300" b="1" i="0" u="none" kern="1200" dirty="0"/>
              <a:t>238</a:t>
            </a:r>
            <a:endParaRPr lang="en-US" sz="1300" b="0" i="0" u="none" kern="1200" dirty="0"/>
          </a:p>
          <a:p>
            <a:pPr marL="0" lvl="0" indent="0" algn="l" defTabSz="577850">
              <a:lnSpc>
                <a:spcPct val="90000"/>
              </a:lnSpc>
              <a:spcBef>
                <a:spcPct val="0"/>
              </a:spcBef>
              <a:spcAft>
                <a:spcPct val="35000"/>
              </a:spcAft>
              <a:buNone/>
            </a:pPr>
            <a:r>
              <a:rPr lang="en-US" sz="1300" b="1" i="0" u="none" kern="1200" dirty="0"/>
              <a:t>BBCA : </a:t>
            </a:r>
            <a:r>
              <a:rPr lang="id-ID" sz="1300" b="1" i="0" u="none" kern="1200" dirty="0"/>
              <a:t>0.</a:t>
            </a:r>
            <a:r>
              <a:rPr lang="en-US" sz="1300" b="1" i="0" u="none" kern="1200" dirty="0"/>
              <a:t>3179</a:t>
            </a:r>
            <a:endParaRPr lang="en-US" sz="1300" b="0" i="0" u="none" kern="1200" dirty="0"/>
          </a:p>
          <a:p>
            <a:pPr marL="0" lvl="0" indent="0" algn="l" defTabSz="577850">
              <a:lnSpc>
                <a:spcPct val="90000"/>
              </a:lnSpc>
              <a:spcBef>
                <a:spcPct val="0"/>
              </a:spcBef>
              <a:spcAft>
                <a:spcPct val="35000"/>
              </a:spcAft>
              <a:buNone/>
            </a:pPr>
            <a:r>
              <a:rPr lang="en-US" sz="1300" b="1" i="0" u="none" kern="1200" dirty="0"/>
              <a:t>ANTM : </a:t>
            </a:r>
            <a:r>
              <a:rPr lang="id-ID" sz="1300" b="1" i="0" u="none" kern="1200" dirty="0"/>
              <a:t>0.</a:t>
            </a:r>
            <a:r>
              <a:rPr lang="en-US" sz="1300" b="1" dirty="0"/>
              <a:t>0000</a:t>
            </a:r>
            <a:endParaRPr lang="en-US" sz="1300" b="0" i="0" u="none" kern="1200" dirty="0"/>
          </a:p>
          <a:p>
            <a:pPr marL="0" lvl="0" indent="0" algn="l" defTabSz="577850">
              <a:lnSpc>
                <a:spcPct val="90000"/>
              </a:lnSpc>
              <a:spcBef>
                <a:spcPct val="0"/>
              </a:spcBef>
              <a:spcAft>
                <a:spcPct val="35000"/>
              </a:spcAft>
              <a:buNone/>
            </a:pPr>
            <a:r>
              <a:rPr lang="en-US" sz="1300" b="1" i="0" u="none" kern="1200" dirty="0"/>
              <a:t>KLBF : </a:t>
            </a:r>
            <a:r>
              <a:rPr lang="id-ID" sz="1300" b="1" i="0" u="none" kern="1200" dirty="0"/>
              <a:t>0.</a:t>
            </a:r>
            <a:r>
              <a:rPr lang="en-US" sz="1300" b="1" i="0" u="none" kern="1200" dirty="0"/>
              <a:t>1543</a:t>
            </a:r>
            <a:endParaRPr lang="en-US" sz="1300" b="0" i="0" u="none" kern="1200" dirty="0"/>
          </a:p>
        </p:txBody>
      </p:sp>
      <p:sp>
        <p:nvSpPr>
          <p:cNvPr id="13" name="Freeform: Shape 12">
            <a:extLst>
              <a:ext uri="{FF2B5EF4-FFF2-40B4-BE49-F238E27FC236}">
                <a16:creationId xmlns:a16="http://schemas.microsoft.com/office/drawing/2014/main" id="{2859994D-ECEB-448B-8ED0-F60D969640AF}"/>
              </a:ext>
            </a:extLst>
          </p:cNvPr>
          <p:cNvSpPr/>
          <p:nvPr/>
        </p:nvSpPr>
        <p:spPr>
          <a:xfrm>
            <a:off x="4388252" y="843558"/>
            <a:ext cx="2239702" cy="4278200"/>
          </a:xfrm>
          <a:custGeom>
            <a:avLst/>
            <a:gdLst>
              <a:gd name="connsiteX0" fmla="*/ 0 w 2239702"/>
              <a:gd name="connsiteY0" fmla="*/ 223970 h 4278200"/>
              <a:gd name="connsiteX1" fmla="*/ 223970 w 2239702"/>
              <a:gd name="connsiteY1" fmla="*/ 0 h 4278200"/>
              <a:gd name="connsiteX2" fmla="*/ 2015732 w 2239702"/>
              <a:gd name="connsiteY2" fmla="*/ 0 h 4278200"/>
              <a:gd name="connsiteX3" fmla="*/ 2239702 w 2239702"/>
              <a:gd name="connsiteY3" fmla="*/ 223970 h 4278200"/>
              <a:gd name="connsiteX4" fmla="*/ 2239702 w 2239702"/>
              <a:gd name="connsiteY4" fmla="*/ 4054230 h 4278200"/>
              <a:gd name="connsiteX5" fmla="*/ 2015732 w 2239702"/>
              <a:gd name="connsiteY5" fmla="*/ 4278200 h 4278200"/>
              <a:gd name="connsiteX6" fmla="*/ 223970 w 2239702"/>
              <a:gd name="connsiteY6" fmla="*/ 4278200 h 4278200"/>
              <a:gd name="connsiteX7" fmla="*/ 0 w 2239702"/>
              <a:gd name="connsiteY7" fmla="*/ 4054230 h 4278200"/>
              <a:gd name="connsiteX8" fmla="*/ 0 w 2239702"/>
              <a:gd name="connsiteY8" fmla="*/ 223970 h 42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702" h="4278200">
                <a:moveTo>
                  <a:pt x="0" y="223970"/>
                </a:moveTo>
                <a:cubicBezTo>
                  <a:pt x="0" y="100275"/>
                  <a:pt x="100275" y="0"/>
                  <a:pt x="223970" y="0"/>
                </a:cubicBezTo>
                <a:lnTo>
                  <a:pt x="2015732" y="0"/>
                </a:lnTo>
                <a:cubicBezTo>
                  <a:pt x="2139427" y="0"/>
                  <a:pt x="2239702" y="100275"/>
                  <a:pt x="2239702" y="223970"/>
                </a:cubicBezTo>
                <a:lnTo>
                  <a:pt x="2239702" y="4054230"/>
                </a:lnTo>
                <a:cubicBezTo>
                  <a:pt x="2239702" y="4177925"/>
                  <a:pt x="2139427" y="4278200"/>
                  <a:pt x="2015732" y="4278200"/>
                </a:cubicBezTo>
                <a:lnTo>
                  <a:pt x="223970" y="4278200"/>
                </a:lnTo>
                <a:cubicBezTo>
                  <a:pt x="100275" y="4278200"/>
                  <a:pt x="0" y="4177925"/>
                  <a:pt x="0" y="4054230"/>
                </a:cubicBezTo>
                <a:lnTo>
                  <a:pt x="0" y="22397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1920" tIns="121920" rIns="121920" bIns="3116660" numCol="1" spcCol="1270" anchor="ctr" anchorCtr="0">
            <a:noAutofit/>
          </a:bodyPr>
          <a:lstStyle/>
          <a:p>
            <a:pPr marL="0" lvl="0" indent="0" algn="ctr" defTabSz="1422400">
              <a:lnSpc>
                <a:spcPct val="90000"/>
              </a:lnSpc>
              <a:spcBef>
                <a:spcPct val="0"/>
              </a:spcBef>
              <a:spcAft>
                <a:spcPct val="35000"/>
              </a:spcAft>
              <a:buNone/>
            </a:pPr>
            <a:r>
              <a:rPr lang="en-US" sz="3200" kern="1200" dirty="0" err="1"/>
              <a:t>Maksimum</a:t>
            </a:r>
            <a:endParaRPr lang="en-US" sz="3200" kern="1200" dirty="0"/>
          </a:p>
        </p:txBody>
      </p:sp>
      <p:sp>
        <p:nvSpPr>
          <p:cNvPr id="14" name="Freeform: Shape 13">
            <a:extLst>
              <a:ext uri="{FF2B5EF4-FFF2-40B4-BE49-F238E27FC236}">
                <a16:creationId xmlns:a16="http://schemas.microsoft.com/office/drawing/2014/main" id="{9849E8C3-7410-47B0-A538-5EC094D9D4D7}"/>
              </a:ext>
            </a:extLst>
          </p:cNvPr>
          <p:cNvSpPr/>
          <p:nvPr/>
        </p:nvSpPr>
        <p:spPr>
          <a:xfrm>
            <a:off x="4612222" y="2128271"/>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801" tIns="62546" rIns="70801" bIns="62546" numCol="1" spcCol="1270" anchor="ctr" anchorCtr="0">
            <a:noAutofit/>
          </a:bodyPr>
          <a:lstStyle/>
          <a:p>
            <a:pPr marL="0" lvl="0" indent="0" algn="l" defTabSz="577850">
              <a:lnSpc>
                <a:spcPct val="90000"/>
              </a:lnSpc>
              <a:spcBef>
                <a:spcPct val="0"/>
              </a:spcBef>
              <a:spcAft>
                <a:spcPct val="35000"/>
              </a:spcAft>
              <a:buNone/>
            </a:pPr>
            <a:r>
              <a:rPr lang="en-US" sz="1300" b="1" i="0" u="none" kern="1200" dirty="0"/>
              <a:t>ICBP : 0.0000</a:t>
            </a:r>
            <a:endParaRPr lang="en-US" sz="1300" b="0" i="0" u="none" kern="1200" dirty="0"/>
          </a:p>
          <a:p>
            <a:pPr marL="0" lvl="0" indent="0" algn="l" defTabSz="577850">
              <a:lnSpc>
                <a:spcPct val="90000"/>
              </a:lnSpc>
              <a:spcBef>
                <a:spcPct val="0"/>
              </a:spcBef>
              <a:spcAft>
                <a:spcPct val="35000"/>
              </a:spcAft>
              <a:buNone/>
            </a:pPr>
            <a:r>
              <a:rPr lang="en-US" sz="1300" b="1" i="0" u="none" kern="1200" dirty="0"/>
              <a:t>GIAA : </a:t>
            </a:r>
            <a:r>
              <a:rPr lang="en-US" sz="1300" b="1" dirty="0"/>
              <a:t>0</a:t>
            </a:r>
            <a:r>
              <a:rPr lang="id-ID" sz="1300" b="1" i="0" u="none" kern="1200" dirty="0"/>
              <a:t>.0000</a:t>
            </a:r>
            <a:endParaRPr lang="en-US" sz="1300" b="0" i="0" u="none" kern="1200" dirty="0"/>
          </a:p>
          <a:p>
            <a:pPr marL="0" lvl="0" indent="0" algn="l" defTabSz="577850">
              <a:lnSpc>
                <a:spcPct val="90000"/>
              </a:lnSpc>
              <a:spcBef>
                <a:spcPct val="0"/>
              </a:spcBef>
              <a:spcAft>
                <a:spcPct val="35000"/>
              </a:spcAft>
              <a:buNone/>
            </a:pPr>
            <a:r>
              <a:rPr lang="en-US" sz="1300" b="1" i="0" u="none" kern="1200" dirty="0"/>
              <a:t>BBCA : </a:t>
            </a:r>
            <a:r>
              <a:rPr lang="id-ID" sz="1300" b="1" i="0" u="none" kern="1200" dirty="0"/>
              <a:t>0.</a:t>
            </a:r>
            <a:r>
              <a:rPr lang="en-US" sz="1300" b="1" i="0" u="none" kern="1200" dirty="0"/>
              <a:t>0000</a:t>
            </a:r>
            <a:endParaRPr lang="en-US" sz="1300" b="0" i="0" u="none" kern="1200" dirty="0"/>
          </a:p>
          <a:p>
            <a:pPr marL="0" lvl="0" indent="0" algn="l" defTabSz="577850">
              <a:lnSpc>
                <a:spcPct val="90000"/>
              </a:lnSpc>
              <a:spcBef>
                <a:spcPct val="0"/>
              </a:spcBef>
              <a:spcAft>
                <a:spcPct val="35000"/>
              </a:spcAft>
              <a:buNone/>
            </a:pPr>
            <a:r>
              <a:rPr lang="en-US" sz="1300" b="1" i="0" u="none" kern="1200" dirty="0"/>
              <a:t>ANTM : </a:t>
            </a:r>
            <a:r>
              <a:rPr lang="en-US" sz="1300" b="1" dirty="0"/>
              <a:t>1.0000</a:t>
            </a:r>
            <a:endParaRPr lang="en-US" sz="1300" b="0" i="0" u="none" kern="1200" dirty="0"/>
          </a:p>
          <a:p>
            <a:pPr marL="0" lvl="0" indent="0" algn="l" defTabSz="577850">
              <a:lnSpc>
                <a:spcPct val="90000"/>
              </a:lnSpc>
              <a:spcBef>
                <a:spcPct val="0"/>
              </a:spcBef>
              <a:spcAft>
                <a:spcPct val="35000"/>
              </a:spcAft>
              <a:buNone/>
            </a:pPr>
            <a:r>
              <a:rPr lang="en-US" sz="1300" b="1" i="0" u="none" kern="1200" dirty="0"/>
              <a:t>KLBF : </a:t>
            </a:r>
            <a:r>
              <a:rPr lang="id-ID" sz="1300" b="1" i="0" u="none" kern="1200" dirty="0"/>
              <a:t>0.</a:t>
            </a:r>
            <a:r>
              <a:rPr lang="en-US" sz="1300" b="1" i="0" u="none" kern="1200" dirty="0"/>
              <a:t>0000</a:t>
            </a:r>
            <a:endParaRPr lang="en-US" sz="1300" kern="1200" dirty="0"/>
          </a:p>
        </p:txBody>
      </p:sp>
      <p:sp>
        <p:nvSpPr>
          <p:cNvPr id="15" name="Freeform: Shape 14">
            <a:extLst>
              <a:ext uri="{FF2B5EF4-FFF2-40B4-BE49-F238E27FC236}">
                <a16:creationId xmlns:a16="http://schemas.microsoft.com/office/drawing/2014/main" id="{EA00A24B-1437-49F9-91AA-68FE200B3388}"/>
              </a:ext>
            </a:extLst>
          </p:cNvPr>
          <p:cNvSpPr/>
          <p:nvPr/>
        </p:nvSpPr>
        <p:spPr>
          <a:xfrm>
            <a:off x="4612222" y="3616658"/>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801" tIns="62546" rIns="70801" bIns="62546" numCol="1" spcCol="1270" anchor="ctr" anchorCtr="0">
            <a:noAutofit/>
          </a:bodyPr>
          <a:lstStyle/>
          <a:p>
            <a:pPr marL="0" lvl="0" indent="0" algn="l" defTabSz="577850">
              <a:lnSpc>
                <a:spcPct val="90000"/>
              </a:lnSpc>
              <a:spcBef>
                <a:spcPct val="0"/>
              </a:spcBef>
              <a:spcAft>
                <a:spcPct val="35000"/>
              </a:spcAft>
              <a:buNone/>
            </a:pPr>
            <a:r>
              <a:rPr lang="en-US" sz="1300" b="1" i="0" u="none" kern="1200" dirty="0"/>
              <a:t>ICBP : 0.0000</a:t>
            </a:r>
            <a:endParaRPr lang="en-US" sz="1300" b="0" i="0" u="none" kern="1200" dirty="0"/>
          </a:p>
          <a:p>
            <a:pPr marL="0" lvl="0" indent="0" algn="l" defTabSz="577850">
              <a:lnSpc>
                <a:spcPct val="90000"/>
              </a:lnSpc>
              <a:spcBef>
                <a:spcPct val="0"/>
              </a:spcBef>
              <a:spcAft>
                <a:spcPct val="35000"/>
              </a:spcAft>
              <a:buNone/>
            </a:pPr>
            <a:r>
              <a:rPr lang="en-US" sz="1300" b="1" i="0" u="none" kern="1200" dirty="0"/>
              <a:t>GIAA : 0.0</a:t>
            </a:r>
            <a:r>
              <a:rPr lang="id-ID" sz="1300" b="1" i="0" u="none" kern="1200" dirty="0"/>
              <a:t>000</a:t>
            </a:r>
            <a:endParaRPr lang="en-US" sz="1300" b="0" i="0" u="none" kern="1200" dirty="0"/>
          </a:p>
          <a:p>
            <a:pPr marL="0" lvl="0" indent="0" algn="l" defTabSz="577850">
              <a:lnSpc>
                <a:spcPct val="90000"/>
              </a:lnSpc>
              <a:spcBef>
                <a:spcPct val="0"/>
              </a:spcBef>
              <a:spcAft>
                <a:spcPct val="35000"/>
              </a:spcAft>
              <a:buNone/>
            </a:pPr>
            <a:r>
              <a:rPr lang="en-US" sz="1300" b="1" i="0" u="none" kern="1200" dirty="0"/>
              <a:t>BBCA : </a:t>
            </a:r>
            <a:r>
              <a:rPr lang="id-ID" sz="1300" b="1" i="0" u="none" kern="1200" dirty="0"/>
              <a:t>0.</a:t>
            </a:r>
            <a:r>
              <a:rPr lang="en-US" sz="1300" b="1" i="0" u="none" kern="1200" dirty="0"/>
              <a:t>0000</a:t>
            </a:r>
            <a:endParaRPr lang="en-US" sz="1300" b="0" i="0" u="none" kern="1200" dirty="0"/>
          </a:p>
          <a:p>
            <a:pPr marL="0" lvl="0" indent="0" algn="l" defTabSz="577850">
              <a:lnSpc>
                <a:spcPct val="90000"/>
              </a:lnSpc>
              <a:spcBef>
                <a:spcPct val="0"/>
              </a:spcBef>
              <a:spcAft>
                <a:spcPct val="35000"/>
              </a:spcAft>
              <a:buNone/>
            </a:pPr>
            <a:r>
              <a:rPr lang="en-US" sz="1300" b="1" i="0" u="none" kern="1200" dirty="0"/>
              <a:t>ANTM : </a:t>
            </a:r>
            <a:r>
              <a:rPr lang="id-ID" sz="1300" b="1" i="0" u="none" kern="1200" dirty="0"/>
              <a:t>0.</a:t>
            </a:r>
            <a:r>
              <a:rPr lang="en-US" sz="1300" b="1" dirty="0"/>
              <a:t>9</a:t>
            </a:r>
            <a:r>
              <a:rPr lang="en-US" sz="1300" b="1" i="0" u="none" kern="1200" dirty="0"/>
              <a:t>000</a:t>
            </a:r>
            <a:endParaRPr lang="en-US" sz="1300" b="0" i="0" u="none" kern="1200" dirty="0"/>
          </a:p>
          <a:p>
            <a:pPr marL="0" lvl="0" indent="0" algn="l" defTabSz="577850">
              <a:lnSpc>
                <a:spcPct val="90000"/>
              </a:lnSpc>
              <a:spcBef>
                <a:spcPct val="0"/>
              </a:spcBef>
              <a:spcAft>
                <a:spcPct val="35000"/>
              </a:spcAft>
              <a:buNone/>
            </a:pPr>
            <a:r>
              <a:rPr lang="en-US" sz="1300" b="1" i="0" u="none" kern="1200" dirty="0"/>
              <a:t>KLBF : </a:t>
            </a:r>
            <a:r>
              <a:rPr lang="id-ID" sz="1300" b="1" i="0" u="none" kern="1200" dirty="0"/>
              <a:t>0.</a:t>
            </a:r>
            <a:r>
              <a:rPr lang="en-US" sz="1300" b="1" i="0" u="none" kern="1200" dirty="0"/>
              <a:t>0000</a:t>
            </a:r>
            <a:endParaRPr lang="en-US" sz="1300" kern="1200" dirty="0"/>
          </a:p>
        </p:txBody>
      </p:sp>
      <p:sp>
        <p:nvSpPr>
          <p:cNvPr id="16" name="Freeform: Shape 15">
            <a:extLst>
              <a:ext uri="{FF2B5EF4-FFF2-40B4-BE49-F238E27FC236}">
                <a16:creationId xmlns:a16="http://schemas.microsoft.com/office/drawing/2014/main" id="{3187E58C-0AA3-4552-B112-751FED65A327}"/>
              </a:ext>
            </a:extLst>
          </p:cNvPr>
          <p:cNvSpPr/>
          <p:nvPr/>
        </p:nvSpPr>
        <p:spPr>
          <a:xfrm>
            <a:off x="6796793" y="843558"/>
            <a:ext cx="2239702" cy="4278200"/>
          </a:xfrm>
          <a:custGeom>
            <a:avLst/>
            <a:gdLst>
              <a:gd name="connsiteX0" fmla="*/ 0 w 2239702"/>
              <a:gd name="connsiteY0" fmla="*/ 223970 h 4278200"/>
              <a:gd name="connsiteX1" fmla="*/ 223970 w 2239702"/>
              <a:gd name="connsiteY1" fmla="*/ 0 h 4278200"/>
              <a:gd name="connsiteX2" fmla="*/ 2015732 w 2239702"/>
              <a:gd name="connsiteY2" fmla="*/ 0 h 4278200"/>
              <a:gd name="connsiteX3" fmla="*/ 2239702 w 2239702"/>
              <a:gd name="connsiteY3" fmla="*/ 223970 h 4278200"/>
              <a:gd name="connsiteX4" fmla="*/ 2239702 w 2239702"/>
              <a:gd name="connsiteY4" fmla="*/ 4054230 h 4278200"/>
              <a:gd name="connsiteX5" fmla="*/ 2015732 w 2239702"/>
              <a:gd name="connsiteY5" fmla="*/ 4278200 h 4278200"/>
              <a:gd name="connsiteX6" fmla="*/ 223970 w 2239702"/>
              <a:gd name="connsiteY6" fmla="*/ 4278200 h 4278200"/>
              <a:gd name="connsiteX7" fmla="*/ 0 w 2239702"/>
              <a:gd name="connsiteY7" fmla="*/ 4054230 h 4278200"/>
              <a:gd name="connsiteX8" fmla="*/ 0 w 2239702"/>
              <a:gd name="connsiteY8" fmla="*/ 223970 h 42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702" h="4278200">
                <a:moveTo>
                  <a:pt x="0" y="223970"/>
                </a:moveTo>
                <a:cubicBezTo>
                  <a:pt x="0" y="100275"/>
                  <a:pt x="100275" y="0"/>
                  <a:pt x="223970" y="0"/>
                </a:cubicBezTo>
                <a:lnTo>
                  <a:pt x="2015732" y="0"/>
                </a:lnTo>
                <a:cubicBezTo>
                  <a:pt x="2139427" y="0"/>
                  <a:pt x="2239702" y="100275"/>
                  <a:pt x="2239702" y="223970"/>
                </a:cubicBezTo>
                <a:lnTo>
                  <a:pt x="2239702" y="4054230"/>
                </a:lnTo>
                <a:cubicBezTo>
                  <a:pt x="2239702" y="4177925"/>
                  <a:pt x="2139427" y="4278200"/>
                  <a:pt x="2015732" y="4278200"/>
                </a:cubicBezTo>
                <a:lnTo>
                  <a:pt x="223970" y="4278200"/>
                </a:lnTo>
                <a:cubicBezTo>
                  <a:pt x="100275" y="4278200"/>
                  <a:pt x="0" y="4177925"/>
                  <a:pt x="0" y="4054230"/>
                </a:cubicBezTo>
                <a:lnTo>
                  <a:pt x="0" y="22397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1920" tIns="121920" rIns="121920" bIns="3116660" numCol="1" spcCol="1270" anchor="ctr" anchorCtr="0">
            <a:noAutofit/>
          </a:bodyPr>
          <a:lstStyle/>
          <a:p>
            <a:pPr marL="0" lvl="0" indent="0" algn="ctr" defTabSz="1422400">
              <a:lnSpc>
                <a:spcPct val="90000"/>
              </a:lnSpc>
              <a:spcBef>
                <a:spcPct val="0"/>
              </a:spcBef>
              <a:spcAft>
                <a:spcPct val="35000"/>
              </a:spcAft>
              <a:buNone/>
            </a:pPr>
            <a:r>
              <a:rPr lang="en-US" sz="3200" kern="1200" dirty="0"/>
              <a:t>Optimum</a:t>
            </a:r>
          </a:p>
        </p:txBody>
      </p:sp>
      <p:sp>
        <p:nvSpPr>
          <p:cNvPr id="17" name="Freeform: Shape 16">
            <a:extLst>
              <a:ext uri="{FF2B5EF4-FFF2-40B4-BE49-F238E27FC236}">
                <a16:creationId xmlns:a16="http://schemas.microsoft.com/office/drawing/2014/main" id="{EDBDA08C-A94C-4FB3-B803-C92C9CF22525}"/>
              </a:ext>
            </a:extLst>
          </p:cNvPr>
          <p:cNvSpPr/>
          <p:nvPr/>
        </p:nvSpPr>
        <p:spPr>
          <a:xfrm>
            <a:off x="7019902" y="2128271"/>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801" tIns="62546" rIns="70801" bIns="62546" numCol="1" spcCol="1270" anchor="ctr" anchorCtr="0">
            <a:noAutofit/>
          </a:bodyPr>
          <a:lstStyle/>
          <a:p>
            <a:pPr marL="0" lvl="0" indent="0" algn="l" defTabSz="577850">
              <a:lnSpc>
                <a:spcPct val="90000"/>
              </a:lnSpc>
              <a:spcBef>
                <a:spcPct val="0"/>
              </a:spcBef>
              <a:spcAft>
                <a:spcPct val="35000"/>
              </a:spcAft>
              <a:buNone/>
            </a:pPr>
            <a:r>
              <a:rPr lang="en-US" sz="1300" b="1" i="0" u="none" kern="1200" dirty="0"/>
              <a:t>ICBP : </a:t>
            </a:r>
            <a:r>
              <a:rPr lang="id-ID" sz="1300" b="1" i="0" u="none" kern="1200" dirty="0"/>
              <a:t>0.</a:t>
            </a:r>
            <a:r>
              <a:rPr lang="en-US" sz="1300" b="1" i="0" u="none" kern="1200" dirty="0"/>
              <a:t>0000</a:t>
            </a:r>
            <a:endParaRPr lang="en-US" sz="1300" b="0" i="0" u="none" kern="1200" dirty="0"/>
          </a:p>
          <a:p>
            <a:pPr marL="0" lvl="0" indent="0" algn="l" defTabSz="577850">
              <a:lnSpc>
                <a:spcPct val="90000"/>
              </a:lnSpc>
              <a:spcBef>
                <a:spcPct val="0"/>
              </a:spcBef>
              <a:spcAft>
                <a:spcPct val="35000"/>
              </a:spcAft>
              <a:buNone/>
            </a:pPr>
            <a:r>
              <a:rPr lang="en-US" sz="1300" b="1" i="0" u="none" kern="1200" dirty="0"/>
              <a:t>GIAA : </a:t>
            </a:r>
            <a:r>
              <a:rPr lang="id-ID" sz="1300" b="1" i="0" u="none" kern="1200" dirty="0"/>
              <a:t>0.0</a:t>
            </a:r>
            <a:r>
              <a:rPr lang="en-US" sz="1300" b="1" dirty="0"/>
              <a:t>000</a:t>
            </a:r>
            <a:endParaRPr lang="en-US" sz="1300" b="0" i="0" u="none" kern="1200" dirty="0"/>
          </a:p>
          <a:p>
            <a:pPr marL="0" lvl="0" indent="0" algn="l" defTabSz="577850">
              <a:lnSpc>
                <a:spcPct val="90000"/>
              </a:lnSpc>
              <a:spcBef>
                <a:spcPct val="0"/>
              </a:spcBef>
              <a:spcAft>
                <a:spcPct val="35000"/>
              </a:spcAft>
              <a:buNone/>
            </a:pPr>
            <a:r>
              <a:rPr lang="en-US" sz="1300" b="1" i="0" u="none" kern="1200" dirty="0"/>
              <a:t>BBCA : </a:t>
            </a:r>
            <a:r>
              <a:rPr lang="id-ID" sz="1300" b="1" i="0" u="none" kern="1200" dirty="0"/>
              <a:t>0.</a:t>
            </a:r>
            <a:r>
              <a:rPr lang="en-US" sz="1300" b="1" dirty="0"/>
              <a:t>2421</a:t>
            </a:r>
            <a:endParaRPr lang="en-US" sz="1300" b="0" i="0" u="none" kern="1200" dirty="0"/>
          </a:p>
          <a:p>
            <a:pPr marL="0" lvl="0" indent="0" algn="l" defTabSz="577850">
              <a:lnSpc>
                <a:spcPct val="90000"/>
              </a:lnSpc>
              <a:spcBef>
                <a:spcPct val="0"/>
              </a:spcBef>
              <a:spcAft>
                <a:spcPct val="35000"/>
              </a:spcAft>
              <a:buNone/>
            </a:pPr>
            <a:r>
              <a:rPr lang="en-US" sz="1300" b="1" i="0" u="none" kern="1200" dirty="0"/>
              <a:t>ANTM : 0.4123</a:t>
            </a:r>
            <a:endParaRPr lang="en-US" sz="1300" b="0" i="0" u="none" kern="1200" dirty="0"/>
          </a:p>
          <a:p>
            <a:pPr marL="0" lvl="0" indent="0" algn="l" defTabSz="577850">
              <a:lnSpc>
                <a:spcPct val="90000"/>
              </a:lnSpc>
              <a:spcBef>
                <a:spcPct val="0"/>
              </a:spcBef>
              <a:spcAft>
                <a:spcPct val="35000"/>
              </a:spcAft>
              <a:buNone/>
            </a:pPr>
            <a:r>
              <a:rPr lang="en-US" sz="1300" b="1" i="0" u="none" kern="1200" dirty="0"/>
              <a:t>KLBF : </a:t>
            </a:r>
            <a:r>
              <a:rPr lang="id-ID" sz="1300" b="1" i="0" u="none" kern="1200" dirty="0"/>
              <a:t>0.</a:t>
            </a:r>
            <a:r>
              <a:rPr lang="en-US" sz="1300" b="1" dirty="0"/>
              <a:t>3456</a:t>
            </a:r>
            <a:endParaRPr lang="en-US" sz="1300" b="0" i="0" u="none" kern="1200" dirty="0"/>
          </a:p>
        </p:txBody>
      </p:sp>
      <p:sp>
        <p:nvSpPr>
          <p:cNvPr id="18" name="Freeform: Shape 17">
            <a:extLst>
              <a:ext uri="{FF2B5EF4-FFF2-40B4-BE49-F238E27FC236}">
                <a16:creationId xmlns:a16="http://schemas.microsoft.com/office/drawing/2014/main" id="{5FF0FA24-F7CE-4ADE-B0B1-4B7F0C5CCF1C}"/>
              </a:ext>
            </a:extLst>
          </p:cNvPr>
          <p:cNvSpPr/>
          <p:nvPr/>
        </p:nvSpPr>
        <p:spPr>
          <a:xfrm>
            <a:off x="7019902" y="3616658"/>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801" tIns="62546" rIns="70801" bIns="62546" numCol="1" spcCol="1270" anchor="ctr" anchorCtr="0">
            <a:noAutofit/>
          </a:bodyPr>
          <a:lstStyle/>
          <a:p>
            <a:pPr marL="0" lvl="0" indent="0" algn="l" defTabSz="577850">
              <a:lnSpc>
                <a:spcPct val="90000"/>
              </a:lnSpc>
              <a:spcBef>
                <a:spcPct val="0"/>
              </a:spcBef>
              <a:spcAft>
                <a:spcPct val="35000"/>
              </a:spcAft>
              <a:buNone/>
            </a:pPr>
            <a:r>
              <a:rPr lang="en-US" sz="1300" b="1" i="0" u="none" kern="1200" dirty="0"/>
              <a:t>ICBP : </a:t>
            </a:r>
            <a:r>
              <a:rPr lang="id-ID" sz="1300" b="1" i="0" u="none" kern="1200" dirty="0"/>
              <a:t>0.0</a:t>
            </a:r>
            <a:r>
              <a:rPr lang="en-US" sz="1300" b="1" i="0" u="none" kern="1200" dirty="0"/>
              <a:t>000</a:t>
            </a:r>
            <a:endParaRPr lang="en-US" sz="1300" b="0" i="0" u="none" kern="1200" dirty="0"/>
          </a:p>
          <a:p>
            <a:pPr marL="0" lvl="0" indent="0" algn="l" defTabSz="577850">
              <a:lnSpc>
                <a:spcPct val="90000"/>
              </a:lnSpc>
              <a:spcBef>
                <a:spcPct val="0"/>
              </a:spcBef>
              <a:spcAft>
                <a:spcPct val="35000"/>
              </a:spcAft>
              <a:buNone/>
            </a:pPr>
            <a:r>
              <a:rPr lang="en-US" sz="1300" b="1" i="0" u="none" kern="1200" dirty="0"/>
              <a:t>GIAA : </a:t>
            </a:r>
            <a:r>
              <a:rPr lang="id-ID" sz="1300" b="1" i="0" u="none" kern="1200" dirty="0"/>
              <a:t>0.0</a:t>
            </a:r>
            <a:r>
              <a:rPr lang="en-US" sz="1300" b="1" i="0" u="none" kern="1200" dirty="0"/>
              <a:t>000</a:t>
            </a:r>
            <a:endParaRPr lang="en-US" sz="1300" b="0" i="0" u="none" kern="1200" dirty="0"/>
          </a:p>
          <a:p>
            <a:pPr marL="0" lvl="0" indent="0" algn="l" defTabSz="577850">
              <a:lnSpc>
                <a:spcPct val="90000"/>
              </a:lnSpc>
              <a:spcBef>
                <a:spcPct val="0"/>
              </a:spcBef>
              <a:spcAft>
                <a:spcPct val="35000"/>
              </a:spcAft>
              <a:buNone/>
            </a:pPr>
            <a:r>
              <a:rPr lang="en-US" sz="1300" b="1" i="0" u="none" kern="1200" dirty="0"/>
              <a:t>BBCA : </a:t>
            </a:r>
            <a:r>
              <a:rPr lang="id-ID" sz="1300" b="1" i="0" u="none" kern="1200" dirty="0"/>
              <a:t>0.</a:t>
            </a:r>
            <a:r>
              <a:rPr lang="en-US" sz="1300" b="1" i="0" u="none" kern="1200" dirty="0"/>
              <a:t>2179</a:t>
            </a:r>
            <a:endParaRPr lang="en-US" sz="1300" b="0" i="0" u="none" kern="1200" dirty="0"/>
          </a:p>
          <a:p>
            <a:pPr marL="0" lvl="0" indent="0" algn="l" defTabSz="577850">
              <a:lnSpc>
                <a:spcPct val="90000"/>
              </a:lnSpc>
              <a:spcBef>
                <a:spcPct val="0"/>
              </a:spcBef>
              <a:spcAft>
                <a:spcPct val="35000"/>
              </a:spcAft>
              <a:buNone/>
            </a:pPr>
            <a:r>
              <a:rPr lang="en-US" sz="1300" b="1" i="0" u="none" kern="1200" dirty="0"/>
              <a:t>ANTM : 0.3711</a:t>
            </a:r>
            <a:endParaRPr lang="en-US" sz="1300" b="0" i="0" u="none" kern="1200" dirty="0"/>
          </a:p>
          <a:p>
            <a:pPr marL="0" lvl="0" indent="0" algn="l" defTabSz="577850">
              <a:lnSpc>
                <a:spcPct val="90000"/>
              </a:lnSpc>
              <a:spcBef>
                <a:spcPct val="0"/>
              </a:spcBef>
              <a:spcAft>
                <a:spcPct val="35000"/>
              </a:spcAft>
              <a:buNone/>
            </a:pPr>
            <a:r>
              <a:rPr lang="en-US" sz="1300" b="1" i="0" u="none" kern="1200" dirty="0"/>
              <a:t>KLBF : </a:t>
            </a:r>
            <a:r>
              <a:rPr lang="id-ID" sz="1300" b="1" i="0" u="none" kern="1200" dirty="0"/>
              <a:t>0.</a:t>
            </a:r>
            <a:r>
              <a:rPr lang="en-US" sz="1300" b="1" dirty="0"/>
              <a:t>3110</a:t>
            </a:r>
            <a:endParaRPr lang="en-US" sz="1300" b="0" i="0" u="none" kern="1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
        <p:nvSpPr>
          <p:cNvPr id="6" name="Rectangle 5"/>
          <p:cNvSpPr/>
          <p:nvPr/>
        </p:nvSpPr>
        <p:spPr>
          <a:xfrm>
            <a:off x="1907704" y="207514"/>
            <a:ext cx="6907253" cy="636043"/>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tx1">
                  <a:lumMod val="75000"/>
                  <a:lumOff val="25000"/>
                </a:schemeClr>
              </a:solidFill>
            </a:endParaRPr>
          </a:p>
        </p:txBody>
      </p:sp>
      <p:sp>
        <p:nvSpPr>
          <p:cNvPr id="7" name="Text Placeholder 1"/>
          <p:cNvSpPr txBox="1">
            <a:spLocks/>
          </p:cNvSpPr>
          <p:nvPr/>
        </p:nvSpPr>
        <p:spPr>
          <a:xfrm>
            <a:off x="1907704" y="156357"/>
            <a:ext cx="4824536" cy="543185"/>
          </a:xfrm>
          <a:prstGeom prst="rect">
            <a:avLst/>
          </a:prstGeom>
          <a:noFill/>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latinLnBrk="0">
              <a:buNone/>
            </a:pPr>
            <a:r>
              <a:rPr lang="en-US" sz="2000" b="1" dirty="0" err="1"/>
              <a:t>Proporsi</a:t>
            </a:r>
            <a:r>
              <a:rPr lang="en-US" sz="2000" b="1" dirty="0"/>
              <a:t> </a:t>
            </a:r>
            <a:r>
              <a:rPr lang="en-US" sz="2000" b="1" dirty="0" err="1"/>
              <a:t>Investasi</a:t>
            </a:r>
            <a:r>
              <a:rPr lang="en-US" sz="2000" b="1" dirty="0"/>
              <a:t> Saham </a:t>
            </a:r>
            <a:r>
              <a:rPr lang="en-US" sz="2000" b="1" dirty="0" err="1"/>
              <a:t>Selama</a:t>
            </a:r>
            <a:r>
              <a:rPr lang="en-US" sz="2000" b="1" dirty="0"/>
              <a:t> </a:t>
            </a:r>
            <a:r>
              <a:rPr lang="en-US" sz="2000" b="1" dirty="0" err="1"/>
              <a:t>Pandemi</a:t>
            </a:r>
            <a:r>
              <a:rPr lang="en-US" sz="2000" b="1" dirty="0"/>
              <a:t> Covid-19</a:t>
            </a:r>
            <a:endParaRPr lang="en-US" sz="2000" dirty="0"/>
          </a:p>
        </p:txBody>
      </p:sp>
      <p:sp>
        <p:nvSpPr>
          <p:cNvPr id="11" name="Rectangle 10"/>
          <p:cNvSpPr/>
          <p:nvPr/>
        </p:nvSpPr>
        <p:spPr>
          <a:xfrm>
            <a:off x="6838564" y="76257"/>
            <a:ext cx="2305435" cy="623285"/>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tx1">
                  <a:lumMod val="75000"/>
                  <a:lumOff val="25000"/>
                </a:schemeClr>
              </a:solidFill>
            </a:endParaRPr>
          </a:p>
        </p:txBody>
      </p:sp>
      <p:sp>
        <p:nvSpPr>
          <p:cNvPr id="19" name="Pentagon 6">
            <a:extLst>
              <a:ext uri="{FF2B5EF4-FFF2-40B4-BE49-F238E27FC236}">
                <a16:creationId xmlns:a16="http://schemas.microsoft.com/office/drawing/2014/main" id="{EB3F47B2-2D52-42F3-8340-7B22BDD5A216}"/>
              </a:ext>
            </a:extLst>
          </p:cNvPr>
          <p:cNvSpPr/>
          <p:nvPr/>
        </p:nvSpPr>
        <p:spPr>
          <a:xfrm>
            <a:off x="35496" y="2499742"/>
            <a:ext cx="1835696" cy="510686"/>
          </a:xfrm>
          <a:prstGeom prst="homePlate">
            <a:avLst>
              <a:gd name="adj" fmla="val 35119"/>
            </a:avLst>
          </a:prstGeom>
          <a:solidFill>
            <a:srgbClr val="CDE3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err="1">
                <a:solidFill>
                  <a:schemeClr val="tx1"/>
                </a:solidFill>
              </a:rPr>
              <a:t>Tanpa</a:t>
            </a:r>
            <a:endParaRPr lang="en-US" altLang="ko-KR" sz="1400" dirty="0">
              <a:solidFill>
                <a:schemeClr val="tx1"/>
              </a:solidFill>
            </a:endParaRPr>
          </a:p>
          <a:p>
            <a:pPr algn="ctr" latinLnBrk="0"/>
            <a:r>
              <a:rPr lang="en-US" altLang="ko-KR" sz="1400" dirty="0" err="1">
                <a:solidFill>
                  <a:schemeClr val="tx1"/>
                </a:solidFill>
              </a:rPr>
              <a:t>Aset</a:t>
            </a:r>
            <a:r>
              <a:rPr lang="en-US" altLang="ko-KR" sz="1400" dirty="0">
                <a:solidFill>
                  <a:schemeClr val="tx1"/>
                </a:solidFill>
              </a:rPr>
              <a:t> </a:t>
            </a:r>
            <a:r>
              <a:rPr lang="en-US" altLang="ko-KR" sz="1400" dirty="0" err="1">
                <a:solidFill>
                  <a:schemeClr val="tx1"/>
                </a:solidFill>
              </a:rPr>
              <a:t>Bebas</a:t>
            </a:r>
            <a:r>
              <a:rPr lang="en-US" altLang="ko-KR" sz="1400" dirty="0">
                <a:solidFill>
                  <a:schemeClr val="tx1"/>
                </a:solidFill>
              </a:rPr>
              <a:t> </a:t>
            </a:r>
            <a:r>
              <a:rPr lang="en-US" altLang="ko-KR" sz="1400" dirty="0" err="1">
                <a:solidFill>
                  <a:schemeClr val="tx1"/>
                </a:solidFill>
              </a:rPr>
              <a:t>Risiko</a:t>
            </a:r>
            <a:endParaRPr lang="ko-KR" altLang="en-US" sz="1400" dirty="0">
              <a:solidFill>
                <a:schemeClr val="tx1"/>
              </a:solidFill>
            </a:endParaRPr>
          </a:p>
        </p:txBody>
      </p:sp>
      <p:sp>
        <p:nvSpPr>
          <p:cNvPr id="20" name="Pentagon 6">
            <a:extLst>
              <a:ext uri="{FF2B5EF4-FFF2-40B4-BE49-F238E27FC236}">
                <a16:creationId xmlns:a16="http://schemas.microsoft.com/office/drawing/2014/main" id="{F6D25B25-368A-404F-9660-8AA40C474738}"/>
              </a:ext>
            </a:extLst>
          </p:cNvPr>
          <p:cNvSpPr/>
          <p:nvPr/>
        </p:nvSpPr>
        <p:spPr>
          <a:xfrm>
            <a:off x="84169" y="3977438"/>
            <a:ext cx="1835696" cy="510686"/>
          </a:xfrm>
          <a:prstGeom prst="homePlate">
            <a:avLst>
              <a:gd name="adj" fmla="val 35119"/>
            </a:avLst>
          </a:prstGeom>
          <a:solidFill>
            <a:srgbClr val="CDE3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err="1">
                <a:solidFill>
                  <a:schemeClr val="tx1"/>
                </a:solidFill>
              </a:rPr>
              <a:t>Dengan</a:t>
            </a:r>
            <a:r>
              <a:rPr lang="en-US" altLang="ko-KR" sz="1400" dirty="0">
                <a:solidFill>
                  <a:schemeClr val="tx1"/>
                </a:solidFill>
              </a:rPr>
              <a:t> </a:t>
            </a:r>
          </a:p>
          <a:p>
            <a:pPr algn="ctr" latinLnBrk="0"/>
            <a:r>
              <a:rPr lang="en-US" altLang="ko-KR" sz="1400" dirty="0" err="1">
                <a:solidFill>
                  <a:schemeClr val="tx1"/>
                </a:solidFill>
              </a:rPr>
              <a:t>Aset</a:t>
            </a:r>
            <a:r>
              <a:rPr lang="en-US" altLang="ko-KR" sz="1400" dirty="0">
                <a:solidFill>
                  <a:schemeClr val="tx1"/>
                </a:solidFill>
              </a:rPr>
              <a:t> </a:t>
            </a:r>
            <a:r>
              <a:rPr lang="en-US" altLang="ko-KR" sz="1400" dirty="0" err="1">
                <a:solidFill>
                  <a:schemeClr val="tx1"/>
                </a:solidFill>
              </a:rPr>
              <a:t>Bebas</a:t>
            </a:r>
            <a:r>
              <a:rPr lang="en-US" altLang="ko-KR" sz="1400" dirty="0">
                <a:solidFill>
                  <a:schemeClr val="tx1"/>
                </a:solidFill>
              </a:rPr>
              <a:t> </a:t>
            </a:r>
            <a:r>
              <a:rPr lang="en-US" altLang="ko-KR" sz="1400" dirty="0" err="1">
                <a:solidFill>
                  <a:schemeClr val="tx1"/>
                </a:solidFill>
              </a:rPr>
              <a:t>Risiko</a:t>
            </a:r>
            <a:endParaRPr lang="ko-KR" altLang="en-US" sz="1400" dirty="0">
              <a:solidFill>
                <a:schemeClr val="tx1"/>
              </a:solidFill>
            </a:endParaRPr>
          </a:p>
        </p:txBody>
      </p:sp>
    </p:spTree>
    <p:extLst>
      <p:ext uri="{BB962C8B-B14F-4D97-AF65-F5344CB8AC3E}">
        <p14:creationId xmlns:p14="http://schemas.microsoft.com/office/powerpoint/2010/main" val="332452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4" grpId="0" animBg="1"/>
      <p:bldP spid="15" grpId="0" animBg="1"/>
      <p:bldP spid="17" grpId="0" animBg="1"/>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1002" y="987574"/>
            <a:ext cx="8569762" cy="523220"/>
          </a:xfrm>
          <a:prstGeom prst="rect">
            <a:avLst/>
          </a:prstGeom>
          <a:noFill/>
        </p:spPr>
        <p:txBody>
          <a:bodyPr wrap="square" rtlCol="0">
            <a:spAutoFit/>
          </a:bodyPr>
          <a:lstStyle/>
          <a:p>
            <a:pPr latinLnBrk="0"/>
            <a:r>
              <a:rPr lang="en-US" sz="1400" dirty="0"/>
              <a:t>P</a:t>
            </a:r>
            <a:r>
              <a:rPr lang="id-ID" sz="1400" dirty="0"/>
              <a:t>erbandingan kurva </a:t>
            </a:r>
            <a:r>
              <a:rPr lang="en-US" sz="1400" i="1" dirty="0"/>
              <a:t>efficient frontier </a:t>
            </a:r>
            <a:r>
              <a:rPr lang="id-ID" sz="1400" dirty="0"/>
              <a:t>da</a:t>
            </a:r>
            <a:r>
              <a:rPr lang="en-US" sz="1400" dirty="0"/>
              <a:t>n</a:t>
            </a:r>
            <a:r>
              <a:rPr lang="id-ID" sz="1400" dirty="0"/>
              <a:t> </a:t>
            </a:r>
            <a:r>
              <a:rPr lang="en-US" sz="1400" dirty="0" err="1"/>
              <a:t>rasio</a:t>
            </a:r>
            <a:r>
              <a:rPr lang="en-US" sz="1400" dirty="0"/>
              <a:t> </a:t>
            </a:r>
            <a:r>
              <a:rPr lang="id-ID" sz="1400" dirty="0"/>
              <a:t>mean-variance</a:t>
            </a:r>
            <a:r>
              <a:rPr lang="en-US" sz="1400" dirty="0"/>
              <a:t> </a:t>
            </a:r>
            <a:r>
              <a:rPr lang="en-US" sz="1400" dirty="0" err="1"/>
              <a:t>dari</a:t>
            </a:r>
            <a:r>
              <a:rPr lang="en-US" sz="1400" dirty="0"/>
              <a:t> </a:t>
            </a:r>
            <a:r>
              <a:rPr lang="en-US" sz="1400" dirty="0" err="1"/>
              <a:t>portofolio</a:t>
            </a:r>
            <a:r>
              <a:rPr lang="id-ID" sz="1400" dirty="0"/>
              <a:t> tanpa dan dengan aset bebas risiko, seperti tampak pada Gambar </a:t>
            </a:r>
            <a:r>
              <a:rPr lang="en-US" sz="1400" dirty="0"/>
              <a:t>6</a:t>
            </a:r>
            <a:r>
              <a:rPr lang="id-ID" sz="1400" dirty="0"/>
              <a:t>.</a:t>
            </a:r>
            <a:endParaRPr lang="en-US" sz="1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
        <p:nvSpPr>
          <p:cNvPr id="12" name="Text Placeholder 1"/>
          <p:cNvSpPr txBox="1">
            <a:spLocks/>
          </p:cNvSpPr>
          <p:nvPr/>
        </p:nvSpPr>
        <p:spPr>
          <a:xfrm>
            <a:off x="1043608" y="156357"/>
            <a:ext cx="4824536" cy="543185"/>
          </a:xfrm>
          <a:prstGeom prst="rect">
            <a:avLst/>
          </a:prstGeom>
          <a:noFill/>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latinLnBrk="0">
              <a:buNone/>
            </a:pPr>
            <a:r>
              <a:rPr lang="en-US" sz="2000" b="1" dirty="0" err="1"/>
              <a:t>Optimisasi</a:t>
            </a:r>
            <a:r>
              <a:rPr lang="en-US" sz="2000" b="1" dirty="0"/>
              <a:t> </a:t>
            </a:r>
            <a:r>
              <a:rPr lang="en-US" sz="2000" b="1" dirty="0" err="1"/>
              <a:t>Portofolio</a:t>
            </a:r>
            <a:r>
              <a:rPr lang="en-US" sz="2000" b="1" dirty="0"/>
              <a:t> </a:t>
            </a:r>
            <a:r>
              <a:rPr lang="en-US" sz="2000" b="1" dirty="0" err="1"/>
              <a:t>Investasi</a:t>
            </a:r>
            <a:r>
              <a:rPr lang="en-US" sz="2000" b="1" dirty="0"/>
              <a:t> Saham </a:t>
            </a:r>
            <a:r>
              <a:rPr lang="en-US" sz="2000" b="1" dirty="0" err="1"/>
              <a:t>Selama</a:t>
            </a:r>
            <a:r>
              <a:rPr lang="en-US" sz="2000" b="1" dirty="0"/>
              <a:t> </a:t>
            </a:r>
            <a:r>
              <a:rPr lang="en-US" sz="2000" b="1" dirty="0" err="1"/>
              <a:t>Pandemi</a:t>
            </a:r>
            <a:r>
              <a:rPr lang="en-US" sz="2000" b="1" dirty="0"/>
              <a:t> Covid-19</a:t>
            </a:r>
            <a:endParaRPr lang="en-US" sz="2000" dirty="0"/>
          </a:p>
        </p:txBody>
      </p:sp>
      <p:sp>
        <p:nvSpPr>
          <p:cNvPr id="13" name="TextBox 12">
            <a:extLst>
              <a:ext uri="{FF2B5EF4-FFF2-40B4-BE49-F238E27FC236}">
                <a16:creationId xmlns:a16="http://schemas.microsoft.com/office/drawing/2014/main" id="{E8EF9FAC-5131-48F6-8177-2D55D99AC3AC}"/>
              </a:ext>
            </a:extLst>
          </p:cNvPr>
          <p:cNvSpPr txBox="1"/>
          <p:nvPr/>
        </p:nvSpPr>
        <p:spPr>
          <a:xfrm>
            <a:off x="59140" y="4724488"/>
            <a:ext cx="8793486" cy="276999"/>
          </a:xfrm>
          <a:prstGeom prst="rect">
            <a:avLst/>
          </a:prstGeom>
          <a:noFill/>
        </p:spPr>
        <p:txBody>
          <a:bodyPr wrap="square" rtlCol="0">
            <a:spAutoFit/>
          </a:bodyPr>
          <a:lstStyle/>
          <a:p>
            <a:pPr fontAlgn="base" latinLnBrk="0"/>
            <a:r>
              <a:rPr lang="en-US" sz="1200" dirty="0"/>
              <a:t>G</a:t>
            </a:r>
            <a:r>
              <a:rPr lang="id-ID" sz="1200" dirty="0"/>
              <a:t>ambar </a:t>
            </a:r>
            <a:r>
              <a:rPr lang="en-US" sz="1200" dirty="0"/>
              <a:t>6</a:t>
            </a:r>
            <a:r>
              <a:rPr lang="id-ID" sz="1200" dirty="0"/>
              <a:t>. </a:t>
            </a:r>
            <a:r>
              <a:rPr lang="en-US" sz="1200" dirty="0" err="1"/>
              <a:t>Perbandingan</a:t>
            </a:r>
            <a:r>
              <a:rPr lang="en-US" sz="1200" dirty="0"/>
              <a:t> </a:t>
            </a:r>
            <a:r>
              <a:rPr lang="en-US" sz="1200" dirty="0" err="1"/>
              <a:t>Kurva</a:t>
            </a:r>
            <a:r>
              <a:rPr lang="en-US" sz="1200" dirty="0"/>
              <a:t> Efficient Frontier dan </a:t>
            </a:r>
            <a:r>
              <a:rPr lang="en-US" sz="1200" dirty="0" err="1"/>
              <a:t>Grafik</a:t>
            </a:r>
            <a:r>
              <a:rPr lang="en-US" sz="1200" dirty="0"/>
              <a:t> </a:t>
            </a:r>
            <a:r>
              <a:rPr lang="en-US" sz="1200" dirty="0" err="1"/>
              <a:t>Rasio</a:t>
            </a:r>
            <a:r>
              <a:rPr lang="en-US" sz="1200" dirty="0"/>
              <a:t> Mean-Variance pada </a:t>
            </a:r>
            <a:r>
              <a:rPr lang="en-US" sz="1200" dirty="0" err="1"/>
              <a:t>saham</a:t>
            </a:r>
            <a:r>
              <a:rPr lang="en-US" sz="1200" dirty="0"/>
              <a:t> </a:t>
            </a:r>
            <a:r>
              <a:rPr lang="en-US" sz="1200" dirty="0" err="1"/>
              <a:t>selama</a:t>
            </a:r>
            <a:r>
              <a:rPr lang="en-US" sz="1200" dirty="0"/>
              <a:t> </a:t>
            </a:r>
            <a:r>
              <a:rPr lang="en-US" sz="1200" dirty="0" err="1"/>
              <a:t>pandemi</a:t>
            </a:r>
            <a:r>
              <a:rPr lang="en-US" sz="1200" dirty="0"/>
              <a:t> covid-19.</a:t>
            </a:r>
          </a:p>
        </p:txBody>
      </p:sp>
      <p:graphicFrame>
        <p:nvGraphicFramePr>
          <p:cNvPr id="11" name="Chart 10">
            <a:extLst>
              <a:ext uri="{FF2B5EF4-FFF2-40B4-BE49-F238E27FC236}">
                <a16:creationId xmlns:a16="http://schemas.microsoft.com/office/drawing/2014/main" id="{F33F7473-8243-454E-BDD3-A4B3AA3C4C22}"/>
              </a:ext>
            </a:extLst>
          </p:cNvPr>
          <p:cNvGraphicFramePr/>
          <p:nvPr>
            <p:extLst>
              <p:ext uri="{D42A27DB-BD31-4B8C-83A1-F6EECF244321}">
                <p14:modId xmlns:p14="http://schemas.microsoft.com/office/powerpoint/2010/main" val="2267662843"/>
              </p:ext>
            </p:extLst>
          </p:nvPr>
        </p:nvGraphicFramePr>
        <p:xfrm>
          <a:off x="1259632" y="1882238"/>
          <a:ext cx="3084830" cy="21304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DDE70FCF-CA70-4AC9-96B3-1556C818CE31}"/>
              </a:ext>
            </a:extLst>
          </p:cNvPr>
          <p:cNvGraphicFramePr/>
          <p:nvPr>
            <p:extLst>
              <p:ext uri="{D42A27DB-BD31-4B8C-83A1-F6EECF244321}">
                <p14:modId xmlns:p14="http://schemas.microsoft.com/office/powerpoint/2010/main" val="4144353844"/>
              </p:ext>
            </p:extLst>
          </p:nvPr>
        </p:nvGraphicFramePr>
        <p:xfrm>
          <a:off x="4799540" y="1882237"/>
          <a:ext cx="2846070" cy="213042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5235302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BEB50C5E-4E48-4771-8FEE-0ED0CD0EC133}"/>
              </a:ext>
            </a:extLst>
          </p:cNvPr>
          <p:cNvSpPr/>
          <p:nvPr/>
        </p:nvSpPr>
        <p:spPr>
          <a:xfrm>
            <a:off x="1979721" y="843558"/>
            <a:ext cx="2239702" cy="4278200"/>
          </a:xfrm>
          <a:custGeom>
            <a:avLst/>
            <a:gdLst>
              <a:gd name="connsiteX0" fmla="*/ 0 w 2239702"/>
              <a:gd name="connsiteY0" fmla="*/ 223970 h 4278200"/>
              <a:gd name="connsiteX1" fmla="*/ 223970 w 2239702"/>
              <a:gd name="connsiteY1" fmla="*/ 0 h 4278200"/>
              <a:gd name="connsiteX2" fmla="*/ 2015732 w 2239702"/>
              <a:gd name="connsiteY2" fmla="*/ 0 h 4278200"/>
              <a:gd name="connsiteX3" fmla="*/ 2239702 w 2239702"/>
              <a:gd name="connsiteY3" fmla="*/ 223970 h 4278200"/>
              <a:gd name="connsiteX4" fmla="*/ 2239702 w 2239702"/>
              <a:gd name="connsiteY4" fmla="*/ 4054230 h 4278200"/>
              <a:gd name="connsiteX5" fmla="*/ 2015732 w 2239702"/>
              <a:gd name="connsiteY5" fmla="*/ 4278200 h 4278200"/>
              <a:gd name="connsiteX6" fmla="*/ 223970 w 2239702"/>
              <a:gd name="connsiteY6" fmla="*/ 4278200 h 4278200"/>
              <a:gd name="connsiteX7" fmla="*/ 0 w 2239702"/>
              <a:gd name="connsiteY7" fmla="*/ 4054230 h 4278200"/>
              <a:gd name="connsiteX8" fmla="*/ 0 w 2239702"/>
              <a:gd name="connsiteY8" fmla="*/ 223970 h 42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702" h="4278200">
                <a:moveTo>
                  <a:pt x="0" y="223970"/>
                </a:moveTo>
                <a:cubicBezTo>
                  <a:pt x="0" y="100275"/>
                  <a:pt x="100275" y="0"/>
                  <a:pt x="223970" y="0"/>
                </a:cubicBezTo>
                <a:lnTo>
                  <a:pt x="2015732" y="0"/>
                </a:lnTo>
                <a:cubicBezTo>
                  <a:pt x="2139427" y="0"/>
                  <a:pt x="2239702" y="100275"/>
                  <a:pt x="2239702" y="223970"/>
                </a:cubicBezTo>
                <a:lnTo>
                  <a:pt x="2239702" y="4054230"/>
                </a:lnTo>
                <a:cubicBezTo>
                  <a:pt x="2239702" y="4177925"/>
                  <a:pt x="2139427" y="4278200"/>
                  <a:pt x="2015732" y="4278200"/>
                </a:cubicBezTo>
                <a:lnTo>
                  <a:pt x="223970" y="4278200"/>
                </a:lnTo>
                <a:cubicBezTo>
                  <a:pt x="100275" y="4278200"/>
                  <a:pt x="0" y="4177925"/>
                  <a:pt x="0" y="4054230"/>
                </a:cubicBezTo>
                <a:lnTo>
                  <a:pt x="0" y="22397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1920" tIns="121920" rIns="121920" bIns="3116660" numCol="1" spcCol="1270" anchor="ctr" anchorCtr="0">
            <a:noAutofit/>
          </a:bodyPr>
          <a:lstStyle/>
          <a:p>
            <a:pPr marL="0" lvl="0" indent="0" algn="ctr" defTabSz="1422400" latinLnBrk="0">
              <a:lnSpc>
                <a:spcPct val="90000"/>
              </a:lnSpc>
              <a:spcBef>
                <a:spcPct val="0"/>
              </a:spcBef>
              <a:spcAft>
                <a:spcPct val="35000"/>
              </a:spcAft>
              <a:buNone/>
            </a:pPr>
            <a:r>
              <a:rPr lang="en-US" sz="2400" dirty="0"/>
              <a:t>Optimum (</a:t>
            </a:r>
            <a:r>
              <a:rPr lang="en-US" sz="2400" dirty="0" err="1"/>
              <a:t>Sebelum</a:t>
            </a:r>
            <a:r>
              <a:rPr lang="en-US" sz="2400" dirty="0"/>
              <a:t> </a:t>
            </a:r>
            <a:r>
              <a:rPr lang="en-US" sz="2400" dirty="0" err="1"/>
              <a:t>Pandemi</a:t>
            </a:r>
            <a:r>
              <a:rPr lang="en-US" sz="2400" dirty="0"/>
              <a:t>)</a:t>
            </a:r>
            <a:endParaRPr lang="en-US" sz="2400" kern="1200" dirty="0"/>
          </a:p>
        </p:txBody>
      </p:sp>
      <p:sp>
        <p:nvSpPr>
          <p:cNvPr id="8" name="Freeform: Shape 7">
            <a:extLst>
              <a:ext uri="{FF2B5EF4-FFF2-40B4-BE49-F238E27FC236}">
                <a16:creationId xmlns:a16="http://schemas.microsoft.com/office/drawing/2014/main" id="{DFF76A03-9DE3-4A31-B1E0-074DB6AD6F93}"/>
              </a:ext>
            </a:extLst>
          </p:cNvPr>
          <p:cNvSpPr/>
          <p:nvPr/>
        </p:nvSpPr>
        <p:spPr>
          <a:xfrm>
            <a:off x="2204542" y="2128271"/>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801" tIns="62546" rIns="70801" bIns="62546" numCol="1" spcCol="1270" anchor="ctr" anchorCtr="0">
            <a:noAutofit/>
          </a:bodyPr>
          <a:lstStyle/>
          <a:p>
            <a:pPr lvl="0" defTabSz="577850">
              <a:lnSpc>
                <a:spcPct val="90000"/>
              </a:lnSpc>
              <a:spcBef>
                <a:spcPct val="0"/>
              </a:spcBef>
              <a:spcAft>
                <a:spcPct val="35000"/>
              </a:spcAft>
            </a:pPr>
            <a:r>
              <a:rPr lang="en-US" sz="1400" b="1" dirty="0"/>
              <a:t>ICBP : </a:t>
            </a:r>
            <a:r>
              <a:rPr lang="id-ID" sz="1400" b="1" dirty="0"/>
              <a:t>0.1096</a:t>
            </a:r>
            <a:endParaRPr lang="en-US" sz="1400" dirty="0"/>
          </a:p>
          <a:p>
            <a:pPr lvl="0" defTabSz="577850">
              <a:lnSpc>
                <a:spcPct val="90000"/>
              </a:lnSpc>
              <a:spcBef>
                <a:spcPct val="0"/>
              </a:spcBef>
              <a:spcAft>
                <a:spcPct val="35000"/>
              </a:spcAft>
            </a:pPr>
            <a:r>
              <a:rPr lang="en-US" sz="1400" b="1" dirty="0"/>
              <a:t>GIAA : </a:t>
            </a:r>
            <a:r>
              <a:rPr lang="id-ID" sz="1400" b="1" dirty="0"/>
              <a:t>0.0</a:t>
            </a:r>
            <a:r>
              <a:rPr lang="en-US" sz="1400" b="1" dirty="0"/>
              <a:t>767</a:t>
            </a:r>
            <a:endParaRPr lang="en-US" sz="1400" dirty="0"/>
          </a:p>
          <a:p>
            <a:pPr lvl="0" defTabSz="577850">
              <a:lnSpc>
                <a:spcPct val="90000"/>
              </a:lnSpc>
              <a:spcBef>
                <a:spcPct val="0"/>
              </a:spcBef>
              <a:spcAft>
                <a:spcPct val="35000"/>
              </a:spcAft>
            </a:pPr>
            <a:r>
              <a:rPr lang="en-US" sz="1400" b="1" dirty="0"/>
              <a:t>BBCA : </a:t>
            </a:r>
            <a:r>
              <a:rPr lang="id-ID" sz="1400" b="1" dirty="0"/>
              <a:t>0.</a:t>
            </a:r>
            <a:r>
              <a:rPr lang="en-US" sz="1400" b="1" dirty="0"/>
              <a:t>8137</a:t>
            </a:r>
            <a:endParaRPr lang="en-US" sz="1400" dirty="0"/>
          </a:p>
          <a:p>
            <a:pPr lvl="0" defTabSz="577850">
              <a:lnSpc>
                <a:spcPct val="90000"/>
              </a:lnSpc>
              <a:spcBef>
                <a:spcPct val="0"/>
              </a:spcBef>
              <a:spcAft>
                <a:spcPct val="35000"/>
              </a:spcAft>
            </a:pPr>
            <a:r>
              <a:rPr lang="en-US" sz="1400" b="1" dirty="0"/>
              <a:t>ANTM : 0.0000</a:t>
            </a:r>
            <a:endParaRPr lang="en-US" sz="1400" dirty="0"/>
          </a:p>
          <a:p>
            <a:pPr lvl="0" defTabSz="577850">
              <a:lnSpc>
                <a:spcPct val="90000"/>
              </a:lnSpc>
              <a:spcBef>
                <a:spcPct val="0"/>
              </a:spcBef>
              <a:spcAft>
                <a:spcPct val="35000"/>
              </a:spcAft>
            </a:pPr>
            <a:r>
              <a:rPr lang="en-US" sz="1400" b="1" dirty="0"/>
              <a:t>KLBF : </a:t>
            </a:r>
            <a:r>
              <a:rPr lang="id-ID" sz="1400" b="1" dirty="0"/>
              <a:t>0.</a:t>
            </a:r>
            <a:r>
              <a:rPr lang="en-US" sz="1400" b="1" dirty="0"/>
              <a:t>0000</a:t>
            </a:r>
            <a:endParaRPr lang="en-US" sz="1400" dirty="0"/>
          </a:p>
        </p:txBody>
      </p:sp>
      <p:sp>
        <p:nvSpPr>
          <p:cNvPr id="16" name="Freeform: Shape 15">
            <a:extLst>
              <a:ext uri="{FF2B5EF4-FFF2-40B4-BE49-F238E27FC236}">
                <a16:creationId xmlns:a16="http://schemas.microsoft.com/office/drawing/2014/main" id="{3187E58C-0AA3-4552-B112-751FED65A327}"/>
              </a:ext>
            </a:extLst>
          </p:cNvPr>
          <p:cNvSpPr/>
          <p:nvPr/>
        </p:nvSpPr>
        <p:spPr>
          <a:xfrm>
            <a:off x="6796793" y="843558"/>
            <a:ext cx="2239702" cy="4278200"/>
          </a:xfrm>
          <a:custGeom>
            <a:avLst/>
            <a:gdLst>
              <a:gd name="connsiteX0" fmla="*/ 0 w 2239702"/>
              <a:gd name="connsiteY0" fmla="*/ 223970 h 4278200"/>
              <a:gd name="connsiteX1" fmla="*/ 223970 w 2239702"/>
              <a:gd name="connsiteY1" fmla="*/ 0 h 4278200"/>
              <a:gd name="connsiteX2" fmla="*/ 2015732 w 2239702"/>
              <a:gd name="connsiteY2" fmla="*/ 0 h 4278200"/>
              <a:gd name="connsiteX3" fmla="*/ 2239702 w 2239702"/>
              <a:gd name="connsiteY3" fmla="*/ 223970 h 4278200"/>
              <a:gd name="connsiteX4" fmla="*/ 2239702 w 2239702"/>
              <a:gd name="connsiteY4" fmla="*/ 4054230 h 4278200"/>
              <a:gd name="connsiteX5" fmla="*/ 2015732 w 2239702"/>
              <a:gd name="connsiteY5" fmla="*/ 4278200 h 4278200"/>
              <a:gd name="connsiteX6" fmla="*/ 223970 w 2239702"/>
              <a:gd name="connsiteY6" fmla="*/ 4278200 h 4278200"/>
              <a:gd name="connsiteX7" fmla="*/ 0 w 2239702"/>
              <a:gd name="connsiteY7" fmla="*/ 4054230 h 4278200"/>
              <a:gd name="connsiteX8" fmla="*/ 0 w 2239702"/>
              <a:gd name="connsiteY8" fmla="*/ 223970 h 42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702" h="4278200">
                <a:moveTo>
                  <a:pt x="0" y="223970"/>
                </a:moveTo>
                <a:cubicBezTo>
                  <a:pt x="0" y="100275"/>
                  <a:pt x="100275" y="0"/>
                  <a:pt x="223970" y="0"/>
                </a:cubicBezTo>
                <a:lnTo>
                  <a:pt x="2015732" y="0"/>
                </a:lnTo>
                <a:cubicBezTo>
                  <a:pt x="2139427" y="0"/>
                  <a:pt x="2239702" y="100275"/>
                  <a:pt x="2239702" y="223970"/>
                </a:cubicBezTo>
                <a:lnTo>
                  <a:pt x="2239702" y="4054230"/>
                </a:lnTo>
                <a:cubicBezTo>
                  <a:pt x="2239702" y="4177925"/>
                  <a:pt x="2139427" y="4278200"/>
                  <a:pt x="2015732" y="4278200"/>
                </a:cubicBezTo>
                <a:lnTo>
                  <a:pt x="223970" y="4278200"/>
                </a:lnTo>
                <a:cubicBezTo>
                  <a:pt x="100275" y="4278200"/>
                  <a:pt x="0" y="4177925"/>
                  <a:pt x="0" y="4054230"/>
                </a:cubicBezTo>
                <a:lnTo>
                  <a:pt x="0" y="223970"/>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1920" tIns="121920" rIns="121920" bIns="3116660" numCol="1" spcCol="1270" anchor="ctr" anchorCtr="0">
            <a:noAutofit/>
          </a:bodyPr>
          <a:lstStyle/>
          <a:p>
            <a:pPr marL="0" lvl="0" indent="0" algn="ctr" defTabSz="1422400" latinLnBrk="0">
              <a:lnSpc>
                <a:spcPct val="90000"/>
              </a:lnSpc>
              <a:spcBef>
                <a:spcPct val="0"/>
              </a:spcBef>
              <a:spcAft>
                <a:spcPct val="35000"/>
              </a:spcAft>
              <a:buNone/>
            </a:pPr>
            <a:r>
              <a:rPr lang="en-US" sz="2400" dirty="0"/>
              <a:t>Optimum (</a:t>
            </a:r>
            <a:r>
              <a:rPr lang="en-US" sz="2400" dirty="0" err="1"/>
              <a:t>Selama</a:t>
            </a:r>
            <a:r>
              <a:rPr lang="en-US" sz="2400" dirty="0"/>
              <a:t> </a:t>
            </a:r>
            <a:r>
              <a:rPr lang="en-US" sz="2400" dirty="0" err="1"/>
              <a:t>Pandemi</a:t>
            </a:r>
            <a:r>
              <a:rPr lang="en-US" sz="2400" dirty="0"/>
              <a:t>)</a:t>
            </a:r>
            <a:endParaRPr lang="en-US" sz="2400" kern="1200" dirty="0"/>
          </a:p>
        </p:txBody>
      </p:sp>
      <p:sp>
        <p:nvSpPr>
          <p:cNvPr id="17" name="Freeform: Shape 16">
            <a:extLst>
              <a:ext uri="{FF2B5EF4-FFF2-40B4-BE49-F238E27FC236}">
                <a16:creationId xmlns:a16="http://schemas.microsoft.com/office/drawing/2014/main" id="{EDBDA08C-A94C-4FB3-B803-C92C9CF22525}"/>
              </a:ext>
            </a:extLst>
          </p:cNvPr>
          <p:cNvSpPr/>
          <p:nvPr/>
        </p:nvSpPr>
        <p:spPr>
          <a:xfrm>
            <a:off x="7019902" y="2128271"/>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0801" tIns="62546" rIns="70801" bIns="62546" numCol="1" spcCol="1270" anchor="ctr" anchorCtr="0">
            <a:noAutofit/>
          </a:bodyPr>
          <a:lstStyle/>
          <a:p>
            <a:pPr lvl="0" defTabSz="577850">
              <a:lnSpc>
                <a:spcPct val="90000"/>
              </a:lnSpc>
              <a:spcBef>
                <a:spcPct val="0"/>
              </a:spcBef>
              <a:spcAft>
                <a:spcPct val="35000"/>
              </a:spcAft>
            </a:pPr>
            <a:r>
              <a:rPr lang="en-US" sz="1400" b="1" dirty="0"/>
              <a:t>ICBP : </a:t>
            </a:r>
            <a:r>
              <a:rPr lang="id-ID" sz="1400" b="1" dirty="0"/>
              <a:t>0.</a:t>
            </a:r>
            <a:r>
              <a:rPr lang="en-US" sz="1400" b="1" dirty="0"/>
              <a:t>0000</a:t>
            </a:r>
            <a:endParaRPr lang="en-US" sz="1400" dirty="0"/>
          </a:p>
          <a:p>
            <a:pPr lvl="0" defTabSz="577850">
              <a:lnSpc>
                <a:spcPct val="90000"/>
              </a:lnSpc>
              <a:spcBef>
                <a:spcPct val="0"/>
              </a:spcBef>
              <a:spcAft>
                <a:spcPct val="35000"/>
              </a:spcAft>
            </a:pPr>
            <a:r>
              <a:rPr lang="en-US" sz="1400" b="1" dirty="0"/>
              <a:t>GIAA : </a:t>
            </a:r>
            <a:r>
              <a:rPr lang="id-ID" sz="1400" b="1" dirty="0"/>
              <a:t>0.0</a:t>
            </a:r>
            <a:r>
              <a:rPr lang="en-US" sz="1400" b="1" dirty="0"/>
              <a:t>000</a:t>
            </a:r>
            <a:endParaRPr lang="en-US" sz="1400" dirty="0"/>
          </a:p>
          <a:p>
            <a:pPr lvl="0" defTabSz="577850">
              <a:lnSpc>
                <a:spcPct val="90000"/>
              </a:lnSpc>
              <a:spcBef>
                <a:spcPct val="0"/>
              </a:spcBef>
              <a:spcAft>
                <a:spcPct val="35000"/>
              </a:spcAft>
            </a:pPr>
            <a:r>
              <a:rPr lang="en-US" sz="1400" b="1" dirty="0"/>
              <a:t>BBCA : </a:t>
            </a:r>
            <a:r>
              <a:rPr lang="id-ID" sz="1400" b="1" dirty="0"/>
              <a:t>0.</a:t>
            </a:r>
            <a:r>
              <a:rPr lang="en-US" sz="1400" b="1" dirty="0"/>
              <a:t>2421</a:t>
            </a:r>
            <a:endParaRPr lang="en-US" sz="1400" dirty="0"/>
          </a:p>
          <a:p>
            <a:pPr lvl="0" defTabSz="577850">
              <a:lnSpc>
                <a:spcPct val="90000"/>
              </a:lnSpc>
              <a:spcBef>
                <a:spcPct val="0"/>
              </a:spcBef>
              <a:spcAft>
                <a:spcPct val="35000"/>
              </a:spcAft>
            </a:pPr>
            <a:r>
              <a:rPr lang="en-US" sz="1400" b="1" dirty="0"/>
              <a:t>ANTM : 0.4123</a:t>
            </a:r>
            <a:endParaRPr lang="en-US" sz="1400" dirty="0"/>
          </a:p>
          <a:p>
            <a:pPr lvl="0" defTabSz="577850">
              <a:lnSpc>
                <a:spcPct val="90000"/>
              </a:lnSpc>
              <a:spcBef>
                <a:spcPct val="0"/>
              </a:spcBef>
              <a:spcAft>
                <a:spcPct val="35000"/>
              </a:spcAft>
            </a:pPr>
            <a:r>
              <a:rPr lang="en-US" sz="1400" b="1" dirty="0"/>
              <a:t>KLBF : </a:t>
            </a:r>
            <a:r>
              <a:rPr lang="id-ID" sz="1400" b="1" dirty="0"/>
              <a:t>0.</a:t>
            </a:r>
            <a:r>
              <a:rPr lang="en-US" sz="1400" b="1" dirty="0"/>
              <a:t>3456</a:t>
            </a:r>
            <a:endParaRPr lang="en-US" sz="1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
        <p:nvSpPr>
          <p:cNvPr id="6" name="Rectangle 5"/>
          <p:cNvSpPr/>
          <p:nvPr/>
        </p:nvSpPr>
        <p:spPr>
          <a:xfrm>
            <a:off x="1907704" y="207514"/>
            <a:ext cx="6907253" cy="636043"/>
          </a:xfrm>
          <a:prstGeom prst="rect">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tx1">
                  <a:lumMod val="75000"/>
                  <a:lumOff val="25000"/>
                </a:schemeClr>
              </a:solidFill>
            </a:endParaRPr>
          </a:p>
        </p:txBody>
      </p:sp>
      <p:sp>
        <p:nvSpPr>
          <p:cNvPr id="7" name="Text Placeholder 1"/>
          <p:cNvSpPr txBox="1">
            <a:spLocks/>
          </p:cNvSpPr>
          <p:nvPr/>
        </p:nvSpPr>
        <p:spPr>
          <a:xfrm>
            <a:off x="1907703" y="156357"/>
            <a:ext cx="5112197" cy="543185"/>
          </a:xfrm>
          <a:prstGeom prst="rect">
            <a:avLst/>
          </a:prstGeom>
          <a:noFill/>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latinLnBrk="0">
              <a:buNone/>
            </a:pPr>
            <a:r>
              <a:rPr lang="en-US" sz="2000" b="1" dirty="0" err="1"/>
              <a:t>Analisis</a:t>
            </a:r>
            <a:r>
              <a:rPr lang="en-US" sz="2000" b="1" dirty="0"/>
              <a:t> </a:t>
            </a:r>
            <a:r>
              <a:rPr lang="en-US" sz="2000" b="1" dirty="0" err="1"/>
              <a:t>Portofolio</a:t>
            </a:r>
            <a:r>
              <a:rPr lang="en-US" sz="2000" b="1" dirty="0"/>
              <a:t> </a:t>
            </a:r>
            <a:r>
              <a:rPr lang="en-US" sz="2000" b="1" dirty="0" err="1"/>
              <a:t>Investasi</a:t>
            </a:r>
            <a:r>
              <a:rPr lang="en-US" sz="2000" b="1" dirty="0"/>
              <a:t> Saham </a:t>
            </a:r>
            <a:r>
              <a:rPr lang="en-US" sz="2000" b="1" dirty="0" err="1"/>
              <a:t>Sebelum</a:t>
            </a:r>
            <a:r>
              <a:rPr lang="en-US" sz="2000" b="1" dirty="0"/>
              <a:t> dan </a:t>
            </a:r>
            <a:r>
              <a:rPr lang="en-US" sz="2000" b="1" dirty="0" err="1"/>
              <a:t>Selama</a:t>
            </a:r>
            <a:r>
              <a:rPr lang="en-US" sz="2000" b="1" dirty="0"/>
              <a:t> </a:t>
            </a:r>
            <a:r>
              <a:rPr lang="en-US" sz="2000" b="1" dirty="0" err="1"/>
              <a:t>Pandemi</a:t>
            </a:r>
            <a:r>
              <a:rPr lang="en-US" sz="2000" b="1" dirty="0"/>
              <a:t> Covid-19</a:t>
            </a:r>
            <a:endParaRPr lang="en-US" sz="2000" dirty="0"/>
          </a:p>
        </p:txBody>
      </p:sp>
      <p:sp>
        <p:nvSpPr>
          <p:cNvPr id="9" name="Pentagon 6">
            <a:extLst>
              <a:ext uri="{FF2B5EF4-FFF2-40B4-BE49-F238E27FC236}">
                <a16:creationId xmlns:a16="http://schemas.microsoft.com/office/drawing/2014/main" id="{8334A81B-ADCF-45D2-8B0A-5797A9AC87A7}"/>
              </a:ext>
            </a:extLst>
          </p:cNvPr>
          <p:cNvSpPr/>
          <p:nvPr/>
        </p:nvSpPr>
        <p:spPr>
          <a:xfrm>
            <a:off x="71930" y="3219822"/>
            <a:ext cx="1835696" cy="510686"/>
          </a:xfrm>
          <a:prstGeom prst="homePlate">
            <a:avLst>
              <a:gd name="adj" fmla="val 35119"/>
            </a:avLst>
          </a:prstGeom>
          <a:solidFill>
            <a:srgbClr val="CDE3E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r>
              <a:rPr lang="en-US" altLang="ko-KR" sz="1400" dirty="0" err="1">
                <a:solidFill>
                  <a:schemeClr val="tx1"/>
                </a:solidFill>
              </a:rPr>
              <a:t>Tanpa</a:t>
            </a:r>
            <a:r>
              <a:rPr lang="en-US" altLang="ko-KR" sz="1400" dirty="0">
                <a:solidFill>
                  <a:schemeClr val="tx1"/>
                </a:solidFill>
              </a:rPr>
              <a:t> </a:t>
            </a:r>
          </a:p>
          <a:p>
            <a:pPr algn="ctr" latinLnBrk="0"/>
            <a:r>
              <a:rPr lang="en-US" altLang="ko-KR" sz="1400" dirty="0" err="1">
                <a:solidFill>
                  <a:schemeClr val="tx1"/>
                </a:solidFill>
              </a:rPr>
              <a:t>Aset</a:t>
            </a:r>
            <a:r>
              <a:rPr lang="en-US" altLang="ko-KR" sz="1400" dirty="0">
                <a:solidFill>
                  <a:schemeClr val="tx1"/>
                </a:solidFill>
              </a:rPr>
              <a:t> </a:t>
            </a:r>
            <a:r>
              <a:rPr lang="en-US" altLang="ko-KR" sz="1400" dirty="0" err="1">
                <a:solidFill>
                  <a:schemeClr val="tx1"/>
                </a:solidFill>
              </a:rPr>
              <a:t>Bebas</a:t>
            </a:r>
            <a:r>
              <a:rPr lang="en-US" altLang="ko-KR" sz="1400" dirty="0">
                <a:solidFill>
                  <a:schemeClr val="tx1"/>
                </a:solidFill>
              </a:rPr>
              <a:t> </a:t>
            </a:r>
            <a:r>
              <a:rPr lang="en-US" altLang="ko-KR" sz="1400" dirty="0" err="1">
                <a:solidFill>
                  <a:schemeClr val="tx1"/>
                </a:solidFill>
              </a:rPr>
              <a:t>Risiko</a:t>
            </a:r>
            <a:endParaRPr lang="ko-KR" altLang="en-US" sz="1400" dirty="0">
              <a:solidFill>
                <a:schemeClr val="tx1"/>
              </a:solidFill>
            </a:endParaRPr>
          </a:p>
        </p:txBody>
      </p:sp>
      <p:sp>
        <p:nvSpPr>
          <p:cNvPr id="11" name="Rectangle 10"/>
          <p:cNvSpPr/>
          <p:nvPr/>
        </p:nvSpPr>
        <p:spPr>
          <a:xfrm>
            <a:off x="6838564" y="76257"/>
            <a:ext cx="2305435" cy="623285"/>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tx1">
                  <a:lumMod val="75000"/>
                  <a:lumOff val="25000"/>
                </a:schemeClr>
              </a:solidFill>
            </a:endParaRPr>
          </a:p>
        </p:txBody>
      </p:sp>
      <p:sp>
        <p:nvSpPr>
          <p:cNvPr id="19" name="Freeform: Shape 18">
            <a:extLst>
              <a:ext uri="{FF2B5EF4-FFF2-40B4-BE49-F238E27FC236}">
                <a16:creationId xmlns:a16="http://schemas.microsoft.com/office/drawing/2014/main" id="{58FC36CC-DE5D-4D30-9784-E4961E7875E4}"/>
              </a:ext>
            </a:extLst>
          </p:cNvPr>
          <p:cNvSpPr/>
          <p:nvPr/>
        </p:nvSpPr>
        <p:spPr>
          <a:xfrm>
            <a:off x="2204542" y="3625014"/>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041" tIns="73976" rIns="86041" bIns="73976" numCol="1" spcCol="1270" anchor="ctr" anchorCtr="0">
            <a:noAutofit/>
          </a:bodyPr>
          <a:lstStyle/>
          <a:p>
            <a:pPr lvl="0" defTabSz="844550"/>
            <a:r>
              <a:rPr lang="en-US" sz="1900" dirty="0"/>
              <a:t>R</a:t>
            </a:r>
            <a:r>
              <a:rPr lang="id-ID" sz="1900" dirty="0"/>
              <a:t>ataan </a:t>
            </a:r>
            <a:r>
              <a:rPr lang="id-ID" sz="1900" i="1" dirty="0"/>
              <a:t>return</a:t>
            </a:r>
            <a:r>
              <a:rPr lang="en-US" sz="1900" dirty="0"/>
              <a:t> : </a:t>
            </a:r>
            <a:r>
              <a:rPr lang="id-ID" sz="1900" dirty="0"/>
              <a:t>0.000976</a:t>
            </a:r>
            <a:endParaRPr lang="en-US" sz="1900" dirty="0"/>
          </a:p>
          <a:p>
            <a:pPr lvl="0" defTabSz="844550"/>
            <a:r>
              <a:rPr lang="en-US" sz="1900" dirty="0"/>
              <a:t>V</a:t>
            </a:r>
            <a:r>
              <a:rPr lang="id-ID" sz="1900" dirty="0"/>
              <a:t>ariansi</a:t>
            </a:r>
            <a:r>
              <a:rPr lang="en-US" sz="1900" dirty="0"/>
              <a:t> :</a:t>
            </a:r>
          </a:p>
          <a:p>
            <a:pPr lvl="0" defTabSz="844550"/>
            <a:r>
              <a:rPr lang="id-ID" sz="1900" dirty="0"/>
              <a:t>0.000077</a:t>
            </a:r>
            <a:endParaRPr lang="en-US" sz="1900" dirty="0"/>
          </a:p>
        </p:txBody>
      </p:sp>
      <p:sp>
        <p:nvSpPr>
          <p:cNvPr id="20" name="Freeform: Shape 19">
            <a:extLst>
              <a:ext uri="{FF2B5EF4-FFF2-40B4-BE49-F238E27FC236}">
                <a16:creationId xmlns:a16="http://schemas.microsoft.com/office/drawing/2014/main" id="{BFD2551B-C07B-4549-9DAD-31F1C3044BD7}"/>
              </a:ext>
            </a:extLst>
          </p:cNvPr>
          <p:cNvSpPr/>
          <p:nvPr/>
        </p:nvSpPr>
        <p:spPr>
          <a:xfrm>
            <a:off x="7019901" y="3622405"/>
            <a:ext cx="1791761" cy="1289935"/>
          </a:xfrm>
          <a:custGeom>
            <a:avLst/>
            <a:gdLst>
              <a:gd name="connsiteX0" fmla="*/ 0 w 1791761"/>
              <a:gd name="connsiteY0" fmla="*/ 128994 h 1289935"/>
              <a:gd name="connsiteX1" fmla="*/ 128994 w 1791761"/>
              <a:gd name="connsiteY1" fmla="*/ 0 h 1289935"/>
              <a:gd name="connsiteX2" fmla="*/ 1662768 w 1791761"/>
              <a:gd name="connsiteY2" fmla="*/ 0 h 1289935"/>
              <a:gd name="connsiteX3" fmla="*/ 1791762 w 1791761"/>
              <a:gd name="connsiteY3" fmla="*/ 128994 h 1289935"/>
              <a:gd name="connsiteX4" fmla="*/ 1791761 w 1791761"/>
              <a:gd name="connsiteY4" fmla="*/ 1160942 h 1289935"/>
              <a:gd name="connsiteX5" fmla="*/ 1662767 w 1791761"/>
              <a:gd name="connsiteY5" fmla="*/ 1289936 h 1289935"/>
              <a:gd name="connsiteX6" fmla="*/ 128994 w 1791761"/>
              <a:gd name="connsiteY6" fmla="*/ 1289935 h 1289935"/>
              <a:gd name="connsiteX7" fmla="*/ 0 w 1791761"/>
              <a:gd name="connsiteY7" fmla="*/ 1160941 h 1289935"/>
              <a:gd name="connsiteX8" fmla="*/ 0 w 1791761"/>
              <a:gd name="connsiteY8" fmla="*/ 128994 h 12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761" h="1289935">
                <a:moveTo>
                  <a:pt x="0" y="128994"/>
                </a:moveTo>
                <a:cubicBezTo>
                  <a:pt x="0" y="57753"/>
                  <a:pt x="57753" y="0"/>
                  <a:pt x="128994" y="0"/>
                </a:cubicBezTo>
                <a:lnTo>
                  <a:pt x="1662768" y="0"/>
                </a:lnTo>
                <a:cubicBezTo>
                  <a:pt x="1734009" y="0"/>
                  <a:pt x="1791762" y="57753"/>
                  <a:pt x="1791762" y="128994"/>
                </a:cubicBezTo>
                <a:cubicBezTo>
                  <a:pt x="1791762" y="472977"/>
                  <a:pt x="1791761" y="816959"/>
                  <a:pt x="1791761" y="1160942"/>
                </a:cubicBezTo>
                <a:cubicBezTo>
                  <a:pt x="1791761" y="1232183"/>
                  <a:pt x="1734008" y="1289936"/>
                  <a:pt x="1662767" y="1289936"/>
                </a:cubicBezTo>
                <a:lnTo>
                  <a:pt x="128994" y="1289935"/>
                </a:lnTo>
                <a:cubicBezTo>
                  <a:pt x="57753" y="1289935"/>
                  <a:pt x="0" y="1232182"/>
                  <a:pt x="0" y="1160941"/>
                </a:cubicBezTo>
                <a:lnTo>
                  <a:pt x="0" y="12899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041" tIns="73976" rIns="86041" bIns="73976" numCol="1" spcCol="1270" anchor="ctr" anchorCtr="0">
            <a:noAutofit/>
          </a:bodyPr>
          <a:lstStyle/>
          <a:p>
            <a:pPr lvl="0" defTabSz="844550"/>
            <a:r>
              <a:rPr lang="en-US" sz="1900" kern="1200" dirty="0"/>
              <a:t>R</a:t>
            </a:r>
            <a:r>
              <a:rPr lang="id-ID" sz="1900" kern="1200" dirty="0"/>
              <a:t>ataan </a:t>
            </a:r>
            <a:r>
              <a:rPr lang="id-ID" sz="1900" i="1" kern="1200" dirty="0"/>
              <a:t>return</a:t>
            </a:r>
            <a:r>
              <a:rPr lang="en-US" sz="1900" kern="1200" dirty="0"/>
              <a:t> : </a:t>
            </a:r>
            <a:r>
              <a:rPr lang="id-ID" dirty="0"/>
              <a:t>0.002245</a:t>
            </a:r>
            <a:endParaRPr lang="en-US" dirty="0"/>
          </a:p>
          <a:p>
            <a:pPr lvl="0" defTabSz="844550"/>
            <a:r>
              <a:rPr lang="en-US" sz="1900" kern="1200" dirty="0"/>
              <a:t>V</a:t>
            </a:r>
            <a:r>
              <a:rPr lang="id-ID" sz="1900" kern="1200" dirty="0"/>
              <a:t>ariansi</a:t>
            </a:r>
            <a:r>
              <a:rPr lang="en-US" sz="1900" kern="1200" dirty="0"/>
              <a:t> :</a:t>
            </a:r>
            <a:endParaRPr lang="en-US" sz="1900" dirty="0"/>
          </a:p>
          <a:p>
            <a:pPr lvl="0" defTabSz="844550"/>
            <a:r>
              <a:rPr lang="id-ID" dirty="0"/>
              <a:t>0.00071</a:t>
            </a:r>
            <a:r>
              <a:rPr lang="en-US" dirty="0"/>
              <a:t>6</a:t>
            </a:r>
            <a:endParaRPr lang="en-US" sz="1900" kern="1200" dirty="0"/>
          </a:p>
        </p:txBody>
      </p:sp>
      <p:grpSp>
        <p:nvGrpSpPr>
          <p:cNvPr id="22" name="그룹 83">
            <a:extLst>
              <a:ext uri="{FF2B5EF4-FFF2-40B4-BE49-F238E27FC236}">
                <a16:creationId xmlns:a16="http://schemas.microsoft.com/office/drawing/2014/main" id="{0509AA62-81A4-488B-913D-4428FE619281}"/>
              </a:ext>
            </a:extLst>
          </p:cNvPr>
          <p:cNvGrpSpPr/>
          <p:nvPr/>
        </p:nvGrpSpPr>
        <p:grpSpPr>
          <a:xfrm>
            <a:off x="4228216" y="1347614"/>
            <a:ext cx="2546575" cy="3404037"/>
            <a:chOff x="3119136" y="1060571"/>
            <a:chExt cx="2872583" cy="3839818"/>
          </a:xfrm>
        </p:grpSpPr>
        <p:grpSp>
          <p:nvGrpSpPr>
            <p:cNvPr id="23" name="Group 5">
              <a:extLst>
                <a:ext uri="{FF2B5EF4-FFF2-40B4-BE49-F238E27FC236}">
                  <a16:creationId xmlns:a16="http://schemas.microsoft.com/office/drawing/2014/main" id="{CF8A00A7-0B4B-428D-B1BE-2255FF9A941E}"/>
                </a:ext>
              </a:extLst>
            </p:cNvPr>
            <p:cNvGrpSpPr/>
            <p:nvPr/>
          </p:nvGrpSpPr>
          <p:grpSpPr>
            <a:xfrm>
              <a:off x="4211960" y="1216575"/>
              <a:ext cx="434302" cy="3683814"/>
              <a:chOff x="4211960" y="1264200"/>
              <a:chExt cx="434302" cy="3683814"/>
            </a:xfrm>
          </p:grpSpPr>
          <p:sp>
            <p:nvSpPr>
              <p:cNvPr id="32" name="Rectangle 3">
                <a:extLst>
                  <a:ext uri="{FF2B5EF4-FFF2-40B4-BE49-F238E27FC236}">
                    <a16:creationId xmlns:a16="http://schemas.microsoft.com/office/drawing/2014/main" id="{DD144643-A878-4B6A-AB96-5973CA965D1D}"/>
                  </a:ext>
                </a:extLst>
              </p:cNvPr>
              <p:cNvSpPr/>
              <p:nvPr/>
            </p:nvSpPr>
            <p:spPr>
              <a:xfrm>
                <a:off x="4466262" y="1264200"/>
                <a:ext cx="180000" cy="36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200"/>
              </a:p>
            </p:txBody>
          </p:sp>
          <p:sp>
            <p:nvSpPr>
              <p:cNvPr id="33" name="Rounded Rectangle 3">
                <a:extLst>
                  <a:ext uri="{FF2B5EF4-FFF2-40B4-BE49-F238E27FC236}">
                    <a16:creationId xmlns:a16="http://schemas.microsoft.com/office/drawing/2014/main" id="{C5923E34-6DF5-43FE-A9AD-EC092ECC7659}"/>
                  </a:ext>
                </a:extLst>
              </p:cNvPr>
              <p:cNvSpPr/>
              <p:nvPr/>
            </p:nvSpPr>
            <p:spPr>
              <a:xfrm rot="10800000">
                <a:off x="4211960" y="1272212"/>
                <a:ext cx="434302" cy="3675802"/>
              </a:xfrm>
              <a:custGeom>
                <a:avLst/>
                <a:gdLst/>
                <a:ahLst/>
                <a:cxnLst/>
                <a:rect l="l" t="t" r="r" b="b"/>
                <a:pathLst>
                  <a:path w="727470" h="5112569">
                    <a:moveTo>
                      <a:pt x="727470" y="3816423"/>
                    </a:moveTo>
                    <a:lnTo>
                      <a:pt x="727470" y="5112569"/>
                    </a:lnTo>
                    <a:lnTo>
                      <a:pt x="6695" y="5112569"/>
                    </a:lnTo>
                    <a:lnTo>
                      <a:pt x="6695" y="3816425"/>
                    </a:lnTo>
                    <a:lnTo>
                      <a:pt x="1" y="3816425"/>
                    </a:lnTo>
                    <a:lnTo>
                      <a:pt x="1" y="2520281"/>
                    </a:lnTo>
                    <a:lnTo>
                      <a:pt x="0" y="2520281"/>
                    </a:lnTo>
                    <a:lnTo>
                      <a:pt x="0" y="1224135"/>
                    </a:lnTo>
                    <a:lnTo>
                      <a:pt x="0" y="768850"/>
                    </a:lnTo>
                    <a:lnTo>
                      <a:pt x="0" y="120129"/>
                    </a:lnTo>
                    <a:cubicBezTo>
                      <a:pt x="0" y="53784"/>
                      <a:pt x="53784" y="0"/>
                      <a:pt x="120129" y="0"/>
                    </a:cubicBezTo>
                    <a:cubicBezTo>
                      <a:pt x="186474" y="0"/>
                      <a:pt x="240258" y="53784"/>
                      <a:pt x="240258" y="120129"/>
                    </a:cubicBezTo>
                    <a:lnTo>
                      <a:pt x="240258" y="120152"/>
                    </a:lnTo>
                    <a:cubicBezTo>
                      <a:pt x="240258" y="53807"/>
                      <a:pt x="294042" y="23"/>
                      <a:pt x="360387" y="23"/>
                    </a:cubicBezTo>
                    <a:cubicBezTo>
                      <a:pt x="426733" y="23"/>
                      <a:pt x="480516" y="53807"/>
                      <a:pt x="480516" y="120152"/>
                    </a:cubicBezTo>
                    <a:lnTo>
                      <a:pt x="480516" y="120175"/>
                    </a:lnTo>
                    <a:cubicBezTo>
                      <a:pt x="480516" y="53829"/>
                      <a:pt x="534300" y="45"/>
                      <a:pt x="600645" y="45"/>
                    </a:cubicBezTo>
                    <a:cubicBezTo>
                      <a:pt x="666991" y="45"/>
                      <a:pt x="720775" y="53829"/>
                      <a:pt x="720775" y="120175"/>
                    </a:cubicBezTo>
                    <a:lnTo>
                      <a:pt x="720775" y="768849"/>
                    </a:lnTo>
                    <a:lnTo>
                      <a:pt x="720775" y="1224135"/>
                    </a:lnTo>
                    <a:lnTo>
                      <a:pt x="720775" y="2520279"/>
                    </a:lnTo>
                    <a:lnTo>
                      <a:pt x="720776" y="2520279"/>
                    </a:lnTo>
                    <a:lnTo>
                      <a:pt x="720776" y="3816423"/>
                    </a:lnTo>
                    <a:close/>
                  </a:path>
                </a:pathLst>
              </a:custGeom>
              <a:gradFill>
                <a:gsLst>
                  <a:gs pos="48000">
                    <a:schemeClr val="tx1">
                      <a:alpha val="0"/>
                    </a:schemeClr>
                  </a:gs>
                  <a:gs pos="100000">
                    <a:schemeClr val="tx1">
                      <a:alpha val="39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grpSp>
        <p:grpSp>
          <p:nvGrpSpPr>
            <p:cNvPr id="24" name="Group 7">
              <a:extLst>
                <a:ext uri="{FF2B5EF4-FFF2-40B4-BE49-F238E27FC236}">
                  <a16:creationId xmlns:a16="http://schemas.microsoft.com/office/drawing/2014/main" id="{9799A94C-AA44-4546-B9A2-9563C0002E0E}"/>
                </a:ext>
              </a:extLst>
            </p:cNvPr>
            <p:cNvGrpSpPr/>
            <p:nvPr/>
          </p:nvGrpSpPr>
          <p:grpSpPr>
            <a:xfrm>
              <a:off x="3808487" y="1060571"/>
              <a:ext cx="972000" cy="200950"/>
              <a:chOff x="4264755" y="1264200"/>
              <a:chExt cx="381507" cy="3683814"/>
            </a:xfrm>
          </p:grpSpPr>
          <p:sp>
            <p:nvSpPr>
              <p:cNvPr id="30" name="Rectangle 8">
                <a:extLst>
                  <a:ext uri="{FF2B5EF4-FFF2-40B4-BE49-F238E27FC236}">
                    <a16:creationId xmlns:a16="http://schemas.microsoft.com/office/drawing/2014/main" id="{051A620F-F44C-4027-B8E8-279AFDE1A04B}"/>
                  </a:ext>
                </a:extLst>
              </p:cNvPr>
              <p:cNvSpPr/>
              <p:nvPr/>
            </p:nvSpPr>
            <p:spPr>
              <a:xfrm>
                <a:off x="4466262" y="1264200"/>
                <a:ext cx="180000" cy="36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200"/>
              </a:p>
            </p:txBody>
          </p:sp>
          <p:sp>
            <p:nvSpPr>
              <p:cNvPr id="31" name="Rounded Rectangle 3">
                <a:extLst>
                  <a:ext uri="{FF2B5EF4-FFF2-40B4-BE49-F238E27FC236}">
                    <a16:creationId xmlns:a16="http://schemas.microsoft.com/office/drawing/2014/main" id="{84D8499C-BE0E-4477-B83D-A60536A60DE4}"/>
                  </a:ext>
                </a:extLst>
              </p:cNvPr>
              <p:cNvSpPr/>
              <p:nvPr/>
            </p:nvSpPr>
            <p:spPr>
              <a:xfrm rot="10800000">
                <a:off x="4264755" y="1272211"/>
                <a:ext cx="381507" cy="3675803"/>
              </a:xfrm>
              <a:custGeom>
                <a:avLst/>
                <a:gdLst/>
                <a:ahLst/>
                <a:cxnLst/>
                <a:rect l="l" t="t" r="r" b="b"/>
                <a:pathLst>
                  <a:path w="727470" h="5112569">
                    <a:moveTo>
                      <a:pt x="727470" y="3816423"/>
                    </a:moveTo>
                    <a:lnTo>
                      <a:pt x="727470" y="5112569"/>
                    </a:lnTo>
                    <a:lnTo>
                      <a:pt x="6695" y="5112569"/>
                    </a:lnTo>
                    <a:lnTo>
                      <a:pt x="6695" y="3816425"/>
                    </a:lnTo>
                    <a:lnTo>
                      <a:pt x="1" y="3816425"/>
                    </a:lnTo>
                    <a:lnTo>
                      <a:pt x="1" y="2520281"/>
                    </a:lnTo>
                    <a:lnTo>
                      <a:pt x="0" y="2520281"/>
                    </a:lnTo>
                    <a:lnTo>
                      <a:pt x="0" y="1224135"/>
                    </a:lnTo>
                    <a:lnTo>
                      <a:pt x="0" y="768850"/>
                    </a:lnTo>
                    <a:lnTo>
                      <a:pt x="0" y="120129"/>
                    </a:lnTo>
                    <a:cubicBezTo>
                      <a:pt x="0" y="53784"/>
                      <a:pt x="53784" y="0"/>
                      <a:pt x="120129" y="0"/>
                    </a:cubicBezTo>
                    <a:cubicBezTo>
                      <a:pt x="186474" y="0"/>
                      <a:pt x="240258" y="53784"/>
                      <a:pt x="240258" y="120129"/>
                    </a:cubicBezTo>
                    <a:lnTo>
                      <a:pt x="240258" y="120152"/>
                    </a:lnTo>
                    <a:cubicBezTo>
                      <a:pt x="240258" y="53807"/>
                      <a:pt x="294042" y="23"/>
                      <a:pt x="360387" y="23"/>
                    </a:cubicBezTo>
                    <a:cubicBezTo>
                      <a:pt x="426733" y="23"/>
                      <a:pt x="480516" y="53807"/>
                      <a:pt x="480516" y="120152"/>
                    </a:cubicBezTo>
                    <a:lnTo>
                      <a:pt x="480516" y="120175"/>
                    </a:lnTo>
                    <a:cubicBezTo>
                      <a:pt x="480516" y="53829"/>
                      <a:pt x="534300" y="45"/>
                      <a:pt x="600645" y="45"/>
                    </a:cubicBezTo>
                    <a:cubicBezTo>
                      <a:pt x="666991" y="45"/>
                      <a:pt x="720775" y="53829"/>
                      <a:pt x="720775" y="120175"/>
                    </a:cubicBezTo>
                    <a:lnTo>
                      <a:pt x="720775" y="768849"/>
                    </a:lnTo>
                    <a:lnTo>
                      <a:pt x="720775" y="1224135"/>
                    </a:lnTo>
                    <a:lnTo>
                      <a:pt x="720775" y="2520279"/>
                    </a:lnTo>
                    <a:lnTo>
                      <a:pt x="720776" y="2520279"/>
                    </a:lnTo>
                    <a:lnTo>
                      <a:pt x="720776" y="3816423"/>
                    </a:lnTo>
                    <a:close/>
                  </a:path>
                </a:pathLst>
              </a:custGeom>
              <a:gradFill>
                <a:gsLst>
                  <a:gs pos="48000">
                    <a:schemeClr val="tx1">
                      <a:alpha val="0"/>
                    </a:schemeClr>
                  </a:gs>
                  <a:gs pos="100000">
                    <a:schemeClr val="tx1">
                      <a:alpha val="39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1200"/>
              </a:p>
            </p:txBody>
          </p:sp>
        </p:grpSp>
        <p:sp>
          <p:nvSpPr>
            <p:cNvPr id="26" name="Pentagon 13">
              <a:extLst>
                <a:ext uri="{FF2B5EF4-FFF2-40B4-BE49-F238E27FC236}">
                  <a16:creationId xmlns:a16="http://schemas.microsoft.com/office/drawing/2014/main" id="{B333B180-05A7-48CA-A641-1CAF8E778462}"/>
                </a:ext>
              </a:extLst>
            </p:cNvPr>
            <p:cNvSpPr/>
            <p:nvPr/>
          </p:nvSpPr>
          <p:spPr>
            <a:xfrm>
              <a:off x="3336525" y="2328868"/>
              <a:ext cx="2526425" cy="576063"/>
            </a:xfrm>
            <a:prstGeom prst="homePlate">
              <a:avLst>
                <a:gd name="adj" fmla="val 35119"/>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200"/>
            </a:p>
          </p:txBody>
        </p:sp>
        <p:sp>
          <p:nvSpPr>
            <p:cNvPr id="29" name="TextBox 28">
              <a:extLst>
                <a:ext uri="{FF2B5EF4-FFF2-40B4-BE49-F238E27FC236}">
                  <a16:creationId xmlns:a16="http://schemas.microsoft.com/office/drawing/2014/main" id="{234B0272-9798-43D0-8172-209818B37491}"/>
                </a:ext>
              </a:extLst>
            </p:cNvPr>
            <p:cNvSpPr txBox="1"/>
            <p:nvPr/>
          </p:nvSpPr>
          <p:spPr>
            <a:xfrm>
              <a:off x="3119136" y="2314729"/>
              <a:ext cx="2872583" cy="590202"/>
            </a:xfrm>
            <a:prstGeom prst="rect">
              <a:avLst/>
            </a:prstGeom>
            <a:noFill/>
          </p:spPr>
          <p:txBody>
            <a:bodyPr wrap="square" rtlCol="0">
              <a:spAutoFit/>
            </a:bodyPr>
            <a:lstStyle/>
            <a:p>
              <a:pPr algn="ctr" latinLnBrk="0"/>
              <a:r>
                <a:rPr lang="en-US" altLang="ko-KR" sz="1400" b="1" dirty="0" err="1">
                  <a:cs typeface="Arial" pitchFamily="34" charset="0"/>
                </a:rPr>
                <a:t>Adanya</a:t>
              </a:r>
              <a:r>
                <a:rPr lang="en-US" altLang="ko-KR" sz="1400" b="1" dirty="0">
                  <a:cs typeface="Arial" pitchFamily="34" charset="0"/>
                </a:rPr>
                <a:t> </a:t>
              </a:r>
            </a:p>
            <a:p>
              <a:pPr algn="ctr" latinLnBrk="0"/>
              <a:r>
                <a:rPr lang="en-US" altLang="ko-KR" sz="1400" b="1" dirty="0" err="1">
                  <a:cs typeface="Arial" pitchFamily="34" charset="0"/>
                </a:rPr>
                <a:t>Pandemi</a:t>
              </a:r>
              <a:r>
                <a:rPr lang="en-US" altLang="ko-KR" sz="1400" b="1" dirty="0">
                  <a:cs typeface="Arial" pitchFamily="34" charset="0"/>
                </a:rPr>
                <a:t> Covid-19</a:t>
              </a:r>
              <a:endParaRPr lang="ko-KR" altLang="en-US" sz="1400" b="1" dirty="0">
                <a:cs typeface="Arial" pitchFamily="34" charset="0"/>
              </a:endParaRPr>
            </a:p>
          </p:txBody>
        </p:sp>
      </p:grpSp>
    </p:spTree>
    <p:extLst>
      <p:ext uri="{BB962C8B-B14F-4D97-AF65-F5344CB8AC3E}">
        <p14:creationId xmlns:p14="http://schemas.microsoft.com/office/powerpoint/2010/main" val="13599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19" grpId="0" animBg="1"/>
      <p:bldP spid="2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1002" y="987574"/>
            <a:ext cx="8569762" cy="523220"/>
          </a:xfrm>
          <a:prstGeom prst="rect">
            <a:avLst/>
          </a:prstGeom>
          <a:noFill/>
        </p:spPr>
        <p:txBody>
          <a:bodyPr wrap="square" rtlCol="0">
            <a:spAutoFit/>
          </a:bodyPr>
          <a:lstStyle/>
          <a:p>
            <a:pPr latinLnBrk="0"/>
            <a:r>
              <a:rPr lang="en-US" sz="1400" dirty="0"/>
              <a:t>P</a:t>
            </a:r>
            <a:r>
              <a:rPr lang="id-ID" sz="1400" dirty="0"/>
              <a:t>erbandingan kurva </a:t>
            </a:r>
            <a:r>
              <a:rPr lang="en-US" sz="1400" i="1" dirty="0"/>
              <a:t>efficient frontier </a:t>
            </a:r>
            <a:r>
              <a:rPr lang="id-ID" sz="1400" dirty="0"/>
              <a:t>da</a:t>
            </a:r>
            <a:r>
              <a:rPr lang="en-US" sz="1400" dirty="0"/>
              <a:t>n</a:t>
            </a:r>
            <a:r>
              <a:rPr lang="id-ID" sz="1400" dirty="0"/>
              <a:t> </a:t>
            </a:r>
            <a:r>
              <a:rPr lang="en-US" sz="1400" dirty="0" err="1"/>
              <a:t>rasio</a:t>
            </a:r>
            <a:r>
              <a:rPr lang="en-US" sz="1400" dirty="0"/>
              <a:t> </a:t>
            </a:r>
            <a:r>
              <a:rPr lang="id-ID" sz="1400" dirty="0"/>
              <a:t>mean-variance</a:t>
            </a:r>
            <a:r>
              <a:rPr lang="en-US" sz="1400" dirty="0"/>
              <a:t> </a:t>
            </a:r>
            <a:r>
              <a:rPr lang="en-US" sz="1400" dirty="0" err="1"/>
              <a:t>dari</a:t>
            </a:r>
            <a:r>
              <a:rPr lang="en-US" sz="1400" dirty="0"/>
              <a:t> </a:t>
            </a:r>
            <a:r>
              <a:rPr lang="en-US" sz="1400" dirty="0" err="1"/>
              <a:t>portofolio</a:t>
            </a:r>
            <a:r>
              <a:rPr lang="id-ID" sz="1400" dirty="0"/>
              <a:t> </a:t>
            </a:r>
            <a:r>
              <a:rPr lang="en-US" sz="1400" dirty="0" err="1"/>
              <a:t>investasi</a:t>
            </a:r>
            <a:r>
              <a:rPr lang="en-US" sz="1400" dirty="0"/>
              <a:t> </a:t>
            </a:r>
            <a:r>
              <a:rPr lang="en-US" sz="1400" dirty="0" err="1"/>
              <a:t>saham</a:t>
            </a:r>
            <a:r>
              <a:rPr lang="en-US" sz="1400" dirty="0"/>
              <a:t> </a:t>
            </a:r>
            <a:r>
              <a:rPr lang="en-US" sz="1400" dirty="0" err="1"/>
              <a:t>sebelum</a:t>
            </a:r>
            <a:r>
              <a:rPr lang="en-US" sz="1400" dirty="0"/>
              <a:t> dan </a:t>
            </a:r>
            <a:r>
              <a:rPr lang="en-US" sz="1400" dirty="0" err="1"/>
              <a:t>selama</a:t>
            </a:r>
            <a:r>
              <a:rPr lang="en-US" sz="1400" dirty="0"/>
              <a:t> pandemic covid-19</a:t>
            </a:r>
            <a:r>
              <a:rPr lang="id-ID" sz="1400" dirty="0"/>
              <a:t>, seperti tampak pada Gambar </a:t>
            </a:r>
            <a:r>
              <a:rPr lang="en-US" sz="1400" dirty="0"/>
              <a:t>7</a:t>
            </a:r>
            <a:r>
              <a:rPr lang="id-ID" sz="1400" dirty="0"/>
              <a:t>.</a:t>
            </a:r>
            <a:endParaRPr lang="en-US" sz="1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
        <p:nvSpPr>
          <p:cNvPr id="12" name="Text Placeholder 1"/>
          <p:cNvSpPr txBox="1">
            <a:spLocks/>
          </p:cNvSpPr>
          <p:nvPr/>
        </p:nvSpPr>
        <p:spPr>
          <a:xfrm>
            <a:off x="1043608" y="156357"/>
            <a:ext cx="5112568" cy="543185"/>
          </a:xfrm>
          <a:prstGeom prst="rect">
            <a:avLst/>
          </a:prstGeom>
          <a:noFill/>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latinLnBrk="0">
              <a:buNone/>
            </a:pPr>
            <a:r>
              <a:rPr lang="en-US" sz="2000" b="1" dirty="0" err="1"/>
              <a:t>Analisis</a:t>
            </a:r>
            <a:r>
              <a:rPr lang="en-US" sz="2000" b="1" dirty="0"/>
              <a:t> </a:t>
            </a:r>
            <a:r>
              <a:rPr lang="en-US" sz="2000" b="1" dirty="0" err="1"/>
              <a:t>Portofolio</a:t>
            </a:r>
            <a:r>
              <a:rPr lang="en-US" sz="2000" b="1" dirty="0"/>
              <a:t> </a:t>
            </a:r>
            <a:r>
              <a:rPr lang="en-US" sz="2000" b="1" dirty="0" err="1"/>
              <a:t>Investasi</a:t>
            </a:r>
            <a:r>
              <a:rPr lang="en-US" sz="2000" b="1" dirty="0"/>
              <a:t> Saham </a:t>
            </a:r>
            <a:r>
              <a:rPr lang="en-US" sz="2000" b="1" dirty="0" err="1"/>
              <a:t>Sebelum</a:t>
            </a:r>
            <a:r>
              <a:rPr lang="en-US" sz="2000" b="1" dirty="0"/>
              <a:t> dan </a:t>
            </a:r>
            <a:r>
              <a:rPr lang="en-US" sz="2000" b="1" dirty="0" err="1"/>
              <a:t>Selama</a:t>
            </a:r>
            <a:r>
              <a:rPr lang="en-US" sz="2000" b="1" dirty="0"/>
              <a:t> </a:t>
            </a:r>
            <a:r>
              <a:rPr lang="en-US" sz="2000" b="1" dirty="0" err="1"/>
              <a:t>Pandemi</a:t>
            </a:r>
            <a:r>
              <a:rPr lang="en-US" sz="2000" b="1" dirty="0"/>
              <a:t> Covid-19</a:t>
            </a:r>
            <a:endParaRPr lang="en-US" sz="2000" dirty="0"/>
          </a:p>
        </p:txBody>
      </p:sp>
      <p:sp>
        <p:nvSpPr>
          <p:cNvPr id="13" name="TextBox 12">
            <a:extLst>
              <a:ext uri="{FF2B5EF4-FFF2-40B4-BE49-F238E27FC236}">
                <a16:creationId xmlns:a16="http://schemas.microsoft.com/office/drawing/2014/main" id="{E8EF9FAC-5131-48F6-8177-2D55D99AC3AC}"/>
              </a:ext>
            </a:extLst>
          </p:cNvPr>
          <p:cNvSpPr txBox="1"/>
          <p:nvPr/>
        </p:nvSpPr>
        <p:spPr>
          <a:xfrm>
            <a:off x="59140" y="4724488"/>
            <a:ext cx="8793486" cy="461665"/>
          </a:xfrm>
          <a:prstGeom prst="rect">
            <a:avLst/>
          </a:prstGeom>
          <a:noFill/>
        </p:spPr>
        <p:txBody>
          <a:bodyPr wrap="square" rtlCol="0">
            <a:spAutoFit/>
          </a:bodyPr>
          <a:lstStyle/>
          <a:p>
            <a:pPr fontAlgn="base" latinLnBrk="0"/>
            <a:r>
              <a:rPr lang="en-US" sz="1200" dirty="0"/>
              <a:t>G</a:t>
            </a:r>
            <a:r>
              <a:rPr lang="id-ID" sz="1200" dirty="0"/>
              <a:t>ambar </a:t>
            </a:r>
            <a:r>
              <a:rPr lang="en-US" sz="1200" dirty="0"/>
              <a:t>7</a:t>
            </a:r>
            <a:r>
              <a:rPr lang="id-ID" sz="1200" dirty="0"/>
              <a:t>. </a:t>
            </a:r>
            <a:r>
              <a:rPr lang="en-US" sz="1200" dirty="0" err="1"/>
              <a:t>Perbandingan</a:t>
            </a:r>
            <a:r>
              <a:rPr lang="en-US" sz="1200" dirty="0"/>
              <a:t> </a:t>
            </a:r>
            <a:r>
              <a:rPr lang="en-US" sz="1200" dirty="0" err="1"/>
              <a:t>Kurva</a:t>
            </a:r>
            <a:r>
              <a:rPr lang="en-US" sz="1200" dirty="0"/>
              <a:t> Efficient Frontier dan </a:t>
            </a:r>
            <a:r>
              <a:rPr lang="en-US" sz="1200" dirty="0" err="1"/>
              <a:t>Grafik</a:t>
            </a:r>
            <a:r>
              <a:rPr lang="en-US" sz="1200" dirty="0"/>
              <a:t> </a:t>
            </a:r>
            <a:r>
              <a:rPr lang="en-US" sz="1200" dirty="0" err="1"/>
              <a:t>Rasio</a:t>
            </a:r>
            <a:r>
              <a:rPr lang="en-US" sz="1200" dirty="0"/>
              <a:t> Mean-Variance pada </a:t>
            </a:r>
            <a:r>
              <a:rPr lang="en-US" sz="1200" dirty="0" err="1"/>
              <a:t>saham</a:t>
            </a:r>
            <a:r>
              <a:rPr lang="en-US" sz="1200" dirty="0"/>
              <a:t> </a:t>
            </a:r>
            <a:r>
              <a:rPr lang="en-US" sz="1200" dirty="0" err="1"/>
              <a:t>sebelum</a:t>
            </a:r>
            <a:r>
              <a:rPr lang="en-US" sz="1200" dirty="0"/>
              <a:t> dan </a:t>
            </a:r>
            <a:r>
              <a:rPr lang="en-US" sz="1200" dirty="0" err="1"/>
              <a:t>selama</a:t>
            </a:r>
            <a:r>
              <a:rPr lang="en-US" sz="1200" dirty="0"/>
              <a:t> </a:t>
            </a:r>
            <a:r>
              <a:rPr lang="en-US" sz="1200" dirty="0" err="1"/>
              <a:t>pandemi</a:t>
            </a:r>
            <a:r>
              <a:rPr lang="en-US" sz="1200" dirty="0"/>
              <a:t> covid-19.</a:t>
            </a:r>
          </a:p>
        </p:txBody>
      </p:sp>
      <p:graphicFrame>
        <p:nvGraphicFramePr>
          <p:cNvPr id="8" name="Chart 7">
            <a:extLst>
              <a:ext uri="{FF2B5EF4-FFF2-40B4-BE49-F238E27FC236}">
                <a16:creationId xmlns:a16="http://schemas.microsoft.com/office/drawing/2014/main" id="{050FF7C4-7F21-482B-A6E1-EC01C6C3060D}"/>
              </a:ext>
            </a:extLst>
          </p:cNvPr>
          <p:cNvGraphicFramePr>
            <a:graphicFrameLocks/>
          </p:cNvGraphicFramePr>
          <p:nvPr>
            <p:extLst>
              <p:ext uri="{D42A27DB-BD31-4B8C-83A1-F6EECF244321}">
                <p14:modId xmlns:p14="http://schemas.microsoft.com/office/powerpoint/2010/main" val="2091100052"/>
              </p:ext>
            </p:extLst>
          </p:nvPr>
        </p:nvGraphicFramePr>
        <p:xfrm>
          <a:off x="855483" y="1681834"/>
          <a:ext cx="3600400" cy="287161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7F6BA72E-6C36-4FB9-88A2-2A906A770F4E}"/>
              </a:ext>
            </a:extLst>
          </p:cNvPr>
          <p:cNvGraphicFramePr>
            <a:graphicFrameLocks/>
          </p:cNvGraphicFramePr>
          <p:nvPr>
            <p:extLst>
              <p:ext uri="{D42A27DB-BD31-4B8C-83A1-F6EECF244321}">
                <p14:modId xmlns:p14="http://schemas.microsoft.com/office/powerpoint/2010/main" val="1286115595"/>
              </p:ext>
            </p:extLst>
          </p:nvPr>
        </p:nvGraphicFramePr>
        <p:xfrm>
          <a:off x="4572000" y="1632489"/>
          <a:ext cx="3500493" cy="292093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660611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5A27610-9F82-407D-AA13-218951716894}"/>
              </a:ext>
            </a:extLst>
          </p:cNvPr>
          <p:cNvGrpSpPr/>
          <p:nvPr/>
        </p:nvGrpSpPr>
        <p:grpSpPr>
          <a:xfrm rot="20670820">
            <a:off x="1866878" y="1998273"/>
            <a:ext cx="1626558" cy="1505979"/>
            <a:chOff x="1064519" y="1872500"/>
            <a:chExt cx="1561257" cy="1445520"/>
          </a:xfrm>
          <a:solidFill>
            <a:srgbClr val="F2A40D"/>
          </a:solidFill>
        </p:grpSpPr>
        <p:sp>
          <p:nvSpPr>
            <p:cNvPr id="36" name="Freeform: Shape 38">
              <a:extLst>
                <a:ext uri="{FF2B5EF4-FFF2-40B4-BE49-F238E27FC236}">
                  <a16:creationId xmlns:a16="http://schemas.microsoft.com/office/drawing/2014/main" id="{620EEB4E-06ED-44F0-BB83-42A268F75222}"/>
                </a:ext>
              </a:extLst>
            </p:cNvPr>
            <p:cNvSpPr/>
            <p:nvPr/>
          </p:nvSpPr>
          <p:spPr>
            <a:xfrm>
              <a:off x="1634779" y="2819951"/>
              <a:ext cx="110877" cy="179829"/>
            </a:xfrm>
            <a:custGeom>
              <a:avLst/>
              <a:gdLst>
                <a:gd name="connsiteX0" fmla="*/ 95575 w 110877"/>
                <a:gd name="connsiteY0" fmla="*/ 170244 h 179829"/>
                <a:gd name="connsiteX1" fmla="*/ 68653 w 110877"/>
                <a:gd name="connsiteY1" fmla="*/ 178699 h 179829"/>
                <a:gd name="connsiteX2" fmla="*/ 41280 w 110877"/>
                <a:gd name="connsiteY2" fmla="*/ 164423 h 179829"/>
                <a:gd name="connsiteX3" fmla="*/ 1260 w 110877"/>
                <a:gd name="connsiteY3" fmla="*/ 37088 h 179829"/>
                <a:gd name="connsiteX4" fmla="*/ 15536 w 110877"/>
                <a:gd name="connsiteY4" fmla="*/ 9715 h 179829"/>
                <a:gd name="connsiteX5" fmla="*/ 42458 w 110877"/>
                <a:gd name="connsiteY5" fmla="*/ 1260 h 179829"/>
                <a:gd name="connsiteX6" fmla="*/ 69831 w 110877"/>
                <a:gd name="connsiteY6" fmla="*/ 15536 h 179829"/>
                <a:gd name="connsiteX7" fmla="*/ 109851 w 110877"/>
                <a:gd name="connsiteY7" fmla="*/ 142872 h 179829"/>
                <a:gd name="connsiteX8" fmla="*/ 95575 w 110877"/>
                <a:gd name="connsiteY8" fmla="*/ 170244 h 17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77" h="179829">
                  <a:moveTo>
                    <a:pt x="95575" y="170244"/>
                  </a:moveTo>
                  <a:lnTo>
                    <a:pt x="68653" y="178699"/>
                  </a:lnTo>
                  <a:cubicBezTo>
                    <a:pt x="57184" y="182302"/>
                    <a:pt x="44884" y="175858"/>
                    <a:pt x="41280" y="164423"/>
                  </a:cubicBezTo>
                  <a:lnTo>
                    <a:pt x="1260" y="37088"/>
                  </a:lnTo>
                  <a:cubicBezTo>
                    <a:pt x="-2343" y="25619"/>
                    <a:pt x="4102" y="13318"/>
                    <a:pt x="15536" y="9715"/>
                  </a:cubicBezTo>
                  <a:lnTo>
                    <a:pt x="42458" y="1260"/>
                  </a:lnTo>
                  <a:cubicBezTo>
                    <a:pt x="53927" y="-2343"/>
                    <a:pt x="66228" y="4102"/>
                    <a:pt x="69831" y="15536"/>
                  </a:cubicBezTo>
                  <a:lnTo>
                    <a:pt x="109851" y="142872"/>
                  </a:lnTo>
                  <a:cubicBezTo>
                    <a:pt x="113454" y="154341"/>
                    <a:pt x="107044" y="166641"/>
                    <a:pt x="95575" y="170244"/>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37" name="Freeform: Shape 39">
              <a:extLst>
                <a:ext uri="{FF2B5EF4-FFF2-40B4-BE49-F238E27FC236}">
                  <a16:creationId xmlns:a16="http://schemas.microsoft.com/office/drawing/2014/main" id="{A23A5F8A-D025-4F68-9E6F-A77A48EB3781}"/>
                </a:ext>
              </a:extLst>
            </p:cNvPr>
            <p:cNvSpPr/>
            <p:nvPr/>
          </p:nvSpPr>
          <p:spPr>
            <a:xfrm>
              <a:off x="2539846" y="2271312"/>
              <a:ext cx="85930" cy="302834"/>
            </a:xfrm>
            <a:custGeom>
              <a:avLst/>
              <a:gdLst>
                <a:gd name="connsiteX0" fmla="*/ 17377 w 85929"/>
                <a:gd name="connsiteY0" fmla="*/ 260 h 302833"/>
                <a:gd name="connsiteX1" fmla="*/ 1646 w 85929"/>
                <a:gd name="connsiteY1" fmla="*/ 145163 h 302833"/>
                <a:gd name="connsiteX2" fmla="*/ 260 w 85929"/>
                <a:gd name="connsiteY2" fmla="*/ 145163 h 302833"/>
                <a:gd name="connsiteX3" fmla="*/ 953 w 85929"/>
                <a:gd name="connsiteY3" fmla="*/ 151434 h 302833"/>
                <a:gd name="connsiteX4" fmla="*/ 260 w 85929"/>
                <a:gd name="connsiteY4" fmla="*/ 157706 h 302833"/>
                <a:gd name="connsiteX5" fmla="*/ 1646 w 85929"/>
                <a:gd name="connsiteY5" fmla="*/ 157706 h 302833"/>
                <a:gd name="connsiteX6" fmla="*/ 17377 w 85929"/>
                <a:gd name="connsiteY6" fmla="*/ 302643 h 302833"/>
                <a:gd name="connsiteX7" fmla="*/ 85843 w 85929"/>
                <a:gd name="connsiteY7" fmla="*/ 244433 h 302833"/>
                <a:gd name="connsiteX8" fmla="*/ 85843 w 85929"/>
                <a:gd name="connsiteY8" fmla="*/ 157706 h 302833"/>
                <a:gd name="connsiteX9" fmla="*/ 85843 w 85929"/>
                <a:gd name="connsiteY9" fmla="*/ 145163 h 302833"/>
                <a:gd name="connsiteX10" fmla="*/ 85843 w 85929"/>
                <a:gd name="connsiteY10" fmla="*/ 58436 h 3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929" h="302833">
                  <a:moveTo>
                    <a:pt x="17377" y="260"/>
                  </a:moveTo>
                  <a:lnTo>
                    <a:pt x="1646" y="145163"/>
                  </a:lnTo>
                  <a:lnTo>
                    <a:pt x="260" y="145163"/>
                  </a:lnTo>
                  <a:lnTo>
                    <a:pt x="953" y="151434"/>
                  </a:lnTo>
                  <a:lnTo>
                    <a:pt x="260" y="157706"/>
                  </a:lnTo>
                  <a:lnTo>
                    <a:pt x="1646" y="157706"/>
                  </a:lnTo>
                  <a:lnTo>
                    <a:pt x="17377" y="302643"/>
                  </a:lnTo>
                  <a:lnTo>
                    <a:pt x="85843" y="244433"/>
                  </a:lnTo>
                  <a:lnTo>
                    <a:pt x="85843" y="157706"/>
                  </a:lnTo>
                  <a:lnTo>
                    <a:pt x="85843" y="145163"/>
                  </a:lnTo>
                  <a:lnTo>
                    <a:pt x="85843" y="58436"/>
                  </a:ln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38" name="Freeform: Shape 40">
              <a:extLst>
                <a:ext uri="{FF2B5EF4-FFF2-40B4-BE49-F238E27FC236}">
                  <a16:creationId xmlns:a16="http://schemas.microsoft.com/office/drawing/2014/main" id="{2B42E08C-8FE5-487E-BC35-77DF011B5DA4}"/>
                </a:ext>
              </a:extLst>
            </p:cNvPr>
            <p:cNvSpPr/>
            <p:nvPr/>
          </p:nvSpPr>
          <p:spPr>
            <a:xfrm>
              <a:off x="1326355" y="2477085"/>
              <a:ext cx="459448" cy="840935"/>
            </a:xfrm>
            <a:custGeom>
              <a:avLst/>
              <a:gdLst>
                <a:gd name="connsiteX0" fmla="*/ 423750 w 459447"/>
                <a:gd name="connsiteY0" fmla="*/ 795051 h 840935"/>
                <a:gd name="connsiteX1" fmla="*/ 284980 w 459447"/>
                <a:gd name="connsiteY1" fmla="*/ 838674 h 840935"/>
                <a:gd name="connsiteX2" fmla="*/ 221122 w 459447"/>
                <a:gd name="connsiteY2" fmla="*/ 805342 h 840935"/>
                <a:gd name="connsiteX3" fmla="*/ 2590 w 459447"/>
                <a:gd name="connsiteY3" fmla="*/ 110072 h 840935"/>
                <a:gd name="connsiteX4" fmla="*/ 35922 w 459447"/>
                <a:gd name="connsiteY4" fmla="*/ 46213 h 840935"/>
                <a:gd name="connsiteX5" fmla="*/ 174692 w 459447"/>
                <a:gd name="connsiteY5" fmla="*/ 2590 h 840935"/>
                <a:gd name="connsiteX6" fmla="*/ 238551 w 459447"/>
                <a:gd name="connsiteY6" fmla="*/ 35922 h 840935"/>
                <a:gd name="connsiteX7" fmla="*/ 457048 w 459447"/>
                <a:gd name="connsiteY7" fmla="*/ 731227 h 840935"/>
                <a:gd name="connsiteX8" fmla="*/ 423750 w 459447"/>
                <a:gd name="connsiteY8" fmla="*/ 795051 h 84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47" h="840935">
                  <a:moveTo>
                    <a:pt x="423750" y="795051"/>
                  </a:moveTo>
                  <a:lnTo>
                    <a:pt x="284980" y="838674"/>
                  </a:lnTo>
                  <a:cubicBezTo>
                    <a:pt x="258266" y="847059"/>
                    <a:pt x="229507" y="832091"/>
                    <a:pt x="221122" y="805342"/>
                  </a:cubicBezTo>
                  <a:lnTo>
                    <a:pt x="2590" y="110072"/>
                  </a:lnTo>
                  <a:cubicBezTo>
                    <a:pt x="-5795" y="83357"/>
                    <a:pt x="9173" y="54598"/>
                    <a:pt x="35922" y="46213"/>
                  </a:cubicBezTo>
                  <a:lnTo>
                    <a:pt x="174692" y="2590"/>
                  </a:lnTo>
                  <a:cubicBezTo>
                    <a:pt x="201407" y="-5795"/>
                    <a:pt x="230165" y="9173"/>
                    <a:pt x="238551" y="35922"/>
                  </a:cubicBezTo>
                  <a:lnTo>
                    <a:pt x="457048" y="731227"/>
                  </a:lnTo>
                  <a:cubicBezTo>
                    <a:pt x="465468" y="757942"/>
                    <a:pt x="450465" y="786666"/>
                    <a:pt x="423750" y="795051"/>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39" name="Freeform: Shape 41">
              <a:extLst>
                <a:ext uri="{FF2B5EF4-FFF2-40B4-BE49-F238E27FC236}">
                  <a16:creationId xmlns:a16="http://schemas.microsoft.com/office/drawing/2014/main" id="{9810FBDC-B7DE-4829-B156-4D8F1256CA88}"/>
                </a:ext>
              </a:extLst>
            </p:cNvPr>
            <p:cNvSpPr/>
            <p:nvPr/>
          </p:nvSpPr>
          <p:spPr>
            <a:xfrm>
              <a:off x="1471820" y="1927904"/>
              <a:ext cx="1038782" cy="989580"/>
            </a:xfrm>
            <a:custGeom>
              <a:avLst/>
              <a:gdLst>
                <a:gd name="connsiteX0" fmla="*/ 541133 w 1038782"/>
                <a:gd name="connsiteY0" fmla="*/ 221633 h 989580"/>
                <a:gd name="connsiteX1" fmla="*/ 260 w 1038782"/>
                <a:gd name="connsiteY1" fmla="*/ 221633 h 989580"/>
                <a:gd name="connsiteX2" fmla="*/ 260 w 1038782"/>
                <a:gd name="connsiteY2" fmla="*/ 487393 h 989580"/>
                <a:gd name="connsiteX3" fmla="*/ 260 w 1038782"/>
                <a:gd name="connsiteY3" fmla="*/ 502326 h 989580"/>
                <a:gd name="connsiteX4" fmla="*/ 260 w 1038782"/>
                <a:gd name="connsiteY4" fmla="*/ 768086 h 989580"/>
                <a:gd name="connsiteX5" fmla="*/ 541133 w 1038782"/>
                <a:gd name="connsiteY5" fmla="*/ 768086 h 989580"/>
                <a:gd name="connsiteX6" fmla="*/ 1038626 w 1038782"/>
                <a:gd name="connsiteY6" fmla="*/ 989459 h 989580"/>
                <a:gd name="connsiteX7" fmla="*/ 1038626 w 1038782"/>
                <a:gd name="connsiteY7" fmla="*/ 502326 h 989580"/>
                <a:gd name="connsiteX8" fmla="*/ 1038626 w 1038782"/>
                <a:gd name="connsiteY8" fmla="*/ 487393 h 989580"/>
                <a:gd name="connsiteX9" fmla="*/ 1038626 w 1038782"/>
                <a:gd name="connsiteY9" fmla="*/ 260 h 989580"/>
                <a:gd name="connsiteX10" fmla="*/ 541133 w 1038782"/>
                <a:gd name="connsiteY10" fmla="*/ 221633 h 98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8782" h="989580">
                  <a:moveTo>
                    <a:pt x="541133" y="221633"/>
                  </a:moveTo>
                  <a:lnTo>
                    <a:pt x="260" y="221633"/>
                  </a:lnTo>
                  <a:lnTo>
                    <a:pt x="260" y="487393"/>
                  </a:lnTo>
                  <a:lnTo>
                    <a:pt x="260" y="502326"/>
                  </a:lnTo>
                  <a:lnTo>
                    <a:pt x="260" y="768086"/>
                  </a:lnTo>
                  <a:lnTo>
                    <a:pt x="541133" y="768086"/>
                  </a:lnTo>
                  <a:cubicBezTo>
                    <a:pt x="541133" y="768086"/>
                    <a:pt x="851521" y="802319"/>
                    <a:pt x="1038626" y="989459"/>
                  </a:cubicBezTo>
                  <a:lnTo>
                    <a:pt x="1038626" y="502326"/>
                  </a:lnTo>
                  <a:lnTo>
                    <a:pt x="1038626" y="487393"/>
                  </a:lnTo>
                  <a:lnTo>
                    <a:pt x="1038626" y="260"/>
                  </a:lnTo>
                  <a:cubicBezTo>
                    <a:pt x="851486" y="187400"/>
                    <a:pt x="541133" y="221633"/>
                    <a:pt x="541133" y="221633"/>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40" name="Freeform: Shape 42">
              <a:extLst>
                <a:ext uri="{FF2B5EF4-FFF2-40B4-BE49-F238E27FC236}">
                  <a16:creationId xmlns:a16="http://schemas.microsoft.com/office/drawing/2014/main" id="{977B3F1A-7361-4CDC-8D96-D9C7790A42E4}"/>
                </a:ext>
              </a:extLst>
            </p:cNvPr>
            <p:cNvSpPr/>
            <p:nvPr/>
          </p:nvSpPr>
          <p:spPr>
            <a:xfrm>
              <a:off x="2510221" y="1872500"/>
              <a:ext cx="59597" cy="1100458"/>
            </a:xfrm>
            <a:custGeom>
              <a:avLst/>
              <a:gdLst>
                <a:gd name="connsiteX0" fmla="*/ 41562 w 59596"/>
                <a:gd name="connsiteY0" fmla="*/ 1100267 h 1100457"/>
                <a:gd name="connsiteX1" fmla="*/ 18277 w 59596"/>
                <a:gd name="connsiteY1" fmla="*/ 1100267 h 1100457"/>
                <a:gd name="connsiteX2" fmla="*/ 260 w 59596"/>
                <a:gd name="connsiteY2" fmla="*/ 1082250 h 1100457"/>
                <a:gd name="connsiteX3" fmla="*/ 260 w 59596"/>
                <a:gd name="connsiteY3" fmla="*/ 18277 h 1100457"/>
                <a:gd name="connsiteX4" fmla="*/ 18277 w 59596"/>
                <a:gd name="connsiteY4" fmla="*/ 260 h 1100457"/>
                <a:gd name="connsiteX5" fmla="*/ 41562 w 59596"/>
                <a:gd name="connsiteY5" fmla="*/ 260 h 1100457"/>
                <a:gd name="connsiteX6" fmla="*/ 59579 w 59596"/>
                <a:gd name="connsiteY6" fmla="*/ 18277 h 1100457"/>
                <a:gd name="connsiteX7" fmla="*/ 59579 w 59596"/>
                <a:gd name="connsiteY7" fmla="*/ 1082250 h 1100457"/>
                <a:gd name="connsiteX8" fmla="*/ 41562 w 59596"/>
                <a:gd name="connsiteY8" fmla="*/ 1100267 h 110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96" h="1100457">
                  <a:moveTo>
                    <a:pt x="41562" y="1100267"/>
                  </a:moveTo>
                  <a:lnTo>
                    <a:pt x="18277" y="1100267"/>
                  </a:lnTo>
                  <a:cubicBezTo>
                    <a:pt x="8368" y="1100267"/>
                    <a:pt x="260" y="1092159"/>
                    <a:pt x="260" y="1082250"/>
                  </a:cubicBezTo>
                  <a:lnTo>
                    <a:pt x="260" y="18277"/>
                  </a:lnTo>
                  <a:cubicBezTo>
                    <a:pt x="260" y="8368"/>
                    <a:pt x="8368" y="260"/>
                    <a:pt x="18277" y="260"/>
                  </a:cubicBezTo>
                  <a:lnTo>
                    <a:pt x="41562" y="260"/>
                  </a:lnTo>
                  <a:cubicBezTo>
                    <a:pt x="51471" y="260"/>
                    <a:pt x="59579" y="8368"/>
                    <a:pt x="59579" y="18277"/>
                  </a:cubicBezTo>
                  <a:lnTo>
                    <a:pt x="59579" y="1082250"/>
                  </a:lnTo>
                  <a:cubicBezTo>
                    <a:pt x="59579" y="1092159"/>
                    <a:pt x="51471" y="1100267"/>
                    <a:pt x="41562" y="1100267"/>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41" name="Freeform: Shape 43">
              <a:extLst>
                <a:ext uri="{FF2B5EF4-FFF2-40B4-BE49-F238E27FC236}">
                  <a16:creationId xmlns:a16="http://schemas.microsoft.com/office/drawing/2014/main" id="{67BAA5B1-430A-4745-A139-442DA0F46DB5}"/>
                </a:ext>
              </a:extLst>
            </p:cNvPr>
            <p:cNvSpPr/>
            <p:nvPr/>
          </p:nvSpPr>
          <p:spPr>
            <a:xfrm>
              <a:off x="1064519" y="2288498"/>
              <a:ext cx="126123" cy="267492"/>
            </a:xfrm>
            <a:custGeom>
              <a:avLst/>
              <a:gdLst>
                <a:gd name="connsiteX0" fmla="*/ 260 w 126122"/>
                <a:gd name="connsiteY0" fmla="*/ 260 h 267491"/>
                <a:gd name="connsiteX1" fmla="*/ 126071 w 126122"/>
                <a:gd name="connsiteY1" fmla="*/ 260 h 267491"/>
                <a:gd name="connsiteX2" fmla="*/ 126071 w 126122"/>
                <a:gd name="connsiteY2" fmla="*/ 267266 h 267491"/>
                <a:gd name="connsiteX3" fmla="*/ 260 w 126122"/>
                <a:gd name="connsiteY3" fmla="*/ 267266 h 267491"/>
              </a:gdLst>
              <a:ahLst/>
              <a:cxnLst>
                <a:cxn ang="0">
                  <a:pos x="connsiteX0" y="connsiteY0"/>
                </a:cxn>
                <a:cxn ang="0">
                  <a:pos x="connsiteX1" y="connsiteY1"/>
                </a:cxn>
                <a:cxn ang="0">
                  <a:pos x="connsiteX2" y="connsiteY2"/>
                </a:cxn>
                <a:cxn ang="0">
                  <a:pos x="connsiteX3" y="connsiteY3"/>
                </a:cxn>
              </a:cxnLst>
              <a:rect l="l" t="t" r="r" b="b"/>
              <a:pathLst>
                <a:path w="126122" h="267491">
                  <a:moveTo>
                    <a:pt x="260" y="260"/>
                  </a:moveTo>
                  <a:lnTo>
                    <a:pt x="126071" y="260"/>
                  </a:lnTo>
                  <a:lnTo>
                    <a:pt x="126071" y="267266"/>
                  </a:lnTo>
                  <a:lnTo>
                    <a:pt x="260" y="267266"/>
                  </a:ln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42" name="Freeform: Shape 44">
              <a:extLst>
                <a:ext uri="{FF2B5EF4-FFF2-40B4-BE49-F238E27FC236}">
                  <a16:creationId xmlns:a16="http://schemas.microsoft.com/office/drawing/2014/main" id="{DE5CE5B4-1C11-4FCB-9D7B-4F295529D84D}"/>
                </a:ext>
              </a:extLst>
            </p:cNvPr>
            <p:cNvSpPr/>
            <p:nvPr/>
          </p:nvSpPr>
          <p:spPr>
            <a:xfrm>
              <a:off x="1122660" y="2149278"/>
              <a:ext cx="349610" cy="545724"/>
            </a:xfrm>
            <a:custGeom>
              <a:avLst/>
              <a:gdLst>
                <a:gd name="connsiteX0" fmla="*/ 132620 w 349610"/>
                <a:gd name="connsiteY0" fmla="*/ 260 h 545724"/>
                <a:gd name="connsiteX1" fmla="*/ 260 w 349610"/>
                <a:gd name="connsiteY1" fmla="*/ 78463 h 545724"/>
                <a:gd name="connsiteX2" fmla="*/ 260 w 349610"/>
                <a:gd name="connsiteY2" fmla="*/ 269727 h 545724"/>
                <a:gd name="connsiteX3" fmla="*/ 260 w 349610"/>
                <a:gd name="connsiteY3" fmla="*/ 276206 h 545724"/>
                <a:gd name="connsiteX4" fmla="*/ 260 w 349610"/>
                <a:gd name="connsiteY4" fmla="*/ 467469 h 545724"/>
                <a:gd name="connsiteX5" fmla="*/ 132620 w 349610"/>
                <a:gd name="connsiteY5" fmla="*/ 545673 h 545724"/>
                <a:gd name="connsiteX6" fmla="*/ 349420 w 349610"/>
                <a:gd name="connsiteY6" fmla="*/ 545673 h 545724"/>
                <a:gd name="connsiteX7" fmla="*/ 349420 w 349610"/>
                <a:gd name="connsiteY7" fmla="*/ 276206 h 545724"/>
                <a:gd name="connsiteX8" fmla="*/ 349420 w 349610"/>
                <a:gd name="connsiteY8" fmla="*/ 269727 h 545724"/>
                <a:gd name="connsiteX9" fmla="*/ 349420 w 349610"/>
                <a:gd name="connsiteY9" fmla="*/ 260 h 54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0" h="545724">
                  <a:moveTo>
                    <a:pt x="132620" y="260"/>
                  </a:moveTo>
                  <a:lnTo>
                    <a:pt x="260" y="78463"/>
                  </a:lnTo>
                  <a:lnTo>
                    <a:pt x="260" y="269727"/>
                  </a:lnTo>
                  <a:lnTo>
                    <a:pt x="260" y="276206"/>
                  </a:lnTo>
                  <a:lnTo>
                    <a:pt x="260" y="467469"/>
                  </a:lnTo>
                  <a:lnTo>
                    <a:pt x="132620" y="545673"/>
                  </a:lnTo>
                  <a:lnTo>
                    <a:pt x="349420" y="545673"/>
                  </a:lnTo>
                  <a:lnTo>
                    <a:pt x="349420" y="276206"/>
                  </a:lnTo>
                  <a:lnTo>
                    <a:pt x="349420" y="269727"/>
                  </a:lnTo>
                  <a:lnTo>
                    <a:pt x="349420" y="260"/>
                  </a:ln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grpSp>
      <p:sp>
        <p:nvSpPr>
          <p:cNvPr id="2" name="Text Placeholder 1"/>
          <p:cNvSpPr>
            <a:spLocks noGrp="1"/>
          </p:cNvSpPr>
          <p:nvPr>
            <p:ph type="body" sz="quarter" idx="10"/>
          </p:nvPr>
        </p:nvSpPr>
        <p:spPr>
          <a:xfrm>
            <a:off x="1187624" y="302632"/>
            <a:ext cx="7956376" cy="909770"/>
          </a:xfrm>
        </p:spPr>
        <p:txBody>
          <a:bodyPr/>
          <a:lstStyle/>
          <a:p>
            <a:pPr latinLnBrk="0"/>
            <a:r>
              <a:rPr lang="en-US" altLang="ko-KR" b="1" dirty="0">
                <a:solidFill>
                  <a:srgbClr val="32AEB8"/>
                </a:solidFill>
              </a:rPr>
              <a:t>06. Kesimpulan</a:t>
            </a:r>
            <a:endParaRPr lang="ko-KR" altLang="en-US" b="1" dirty="0">
              <a:solidFill>
                <a:srgbClr val="32AEB8"/>
              </a:solidFill>
            </a:endParaRPr>
          </a:p>
        </p:txBody>
      </p:sp>
      <p:grpSp>
        <p:nvGrpSpPr>
          <p:cNvPr id="29" name="Group 28">
            <a:extLst>
              <a:ext uri="{FF2B5EF4-FFF2-40B4-BE49-F238E27FC236}">
                <a16:creationId xmlns:a16="http://schemas.microsoft.com/office/drawing/2014/main" id="{84AB299D-12B9-46D3-A5FF-DA39C6242B4B}"/>
              </a:ext>
            </a:extLst>
          </p:cNvPr>
          <p:cNvGrpSpPr/>
          <p:nvPr/>
        </p:nvGrpSpPr>
        <p:grpSpPr>
          <a:xfrm>
            <a:off x="142133" y="1528796"/>
            <a:ext cx="2775264" cy="3626866"/>
            <a:chOff x="1126074" y="2670966"/>
            <a:chExt cx="2734161" cy="3573152"/>
          </a:xfrm>
        </p:grpSpPr>
        <p:sp>
          <p:nvSpPr>
            <p:cNvPr id="30" name="Freeform 15">
              <a:extLst>
                <a:ext uri="{FF2B5EF4-FFF2-40B4-BE49-F238E27FC236}">
                  <a16:creationId xmlns:a16="http://schemas.microsoft.com/office/drawing/2014/main" id="{CA7407F4-C03D-4AF6-A332-92AC9B19029B}"/>
                </a:ext>
              </a:extLst>
            </p:cNvPr>
            <p:cNvSpPr/>
            <p:nvPr/>
          </p:nvSpPr>
          <p:spPr>
            <a:xfrm rot="1258431">
              <a:off x="3177475" y="3781009"/>
              <a:ext cx="682760" cy="881775"/>
            </a:xfrm>
            <a:custGeom>
              <a:avLst/>
              <a:gdLst>
                <a:gd name="connsiteX0" fmla="*/ 237850 w 650123"/>
                <a:gd name="connsiteY0" fmla="*/ 850974 h 866830"/>
                <a:gd name="connsiteX1" fmla="*/ 0 w 650123"/>
                <a:gd name="connsiteY1" fmla="*/ 63427 h 866830"/>
                <a:gd name="connsiteX2" fmla="*/ 153281 w 650123"/>
                <a:gd name="connsiteY2" fmla="*/ 184994 h 866830"/>
                <a:gd name="connsiteX3" fmla="*/ 216708 w 650123"/>
                <a:gd name="connsiteY3" fmla="*/ 5286 h 866830"/>
                <a:gd name="connsiteX4" fmla="*/ 317133 w 650123"/>
                <a:gd name="connsiteY4" fmla="*/ 184994 h 866830"/>
                <a:gd name="connsiteX5" fmla="*/ 359418 w 650123"/>
                <a:gd name="connsiteY5" fmla="*/ 0 h 866830"/>
                <a:gd name="connsiteX6" fmla="*/ 475700 w 650123"/>
                <a:gd name="connsiteY6" fmla="*/ 126853 h 866830"/>
                <a:gd name="connsiteX7" fmla="*/ 539126 w 650123"/>
                <a:gd name="connsiteY7" fmla="*/ 36999 h 866830"/>
                <a:gd name="connsiteX8" fmla="*/ 650123 w 650123"/>
                <a:gd name="connsiteY8" fmla="*/ 866830 h 866830"/>
                <a:gd name="connsiteX9" fmla="*/ 237850 w 650123"/>
                <a:gd name="connsiteY9" fmla="*/ 850974 h 866830"/>
                <a:gd name="connsiteX0" fmla="*/ 197028 w 609301"/>
                <a:gd name="connsiteY0" fmla="*/ 850974 h 866830"/>
                <a:gd name="connsiteX1" fmla="*/ 0 w 609301"/>
                <a:gd name="connsiteY1" fmla="*/ 60706 h 866830"/>
                <a:gd name="connsiteX2" fmla="*/ 112459 w 609301"/>
                <a:gd name="connsiteY2" fmla="*/ 184994 h 866830"/>
                <a:gd name="connsiteX3" fmla="*/ 175886 w 609301"/>
                <a:gd name="connsiteY3" fmla="*/ 5286 h 866830"/>
                <a:gd name="connsiteX4" fmla="*/ 276311 w 609301"/>
                <a:gd name="connsiteY4" fmla="*/ 184994 h 866830"/>
                <a:gd name="connsiteX5" fmla="*/ 318596 w 609301"/>
                <a:gd name="connsiteY5" fmla="*/ 0 h 866830"/>
                <a:gd name="connsiteX6" fmla="*/ 434878 w 609301"/>
                <a:gd name="connsiteY6" fmla="*/ 126853 h 866830"/>
                <a:gd name="connsiteX7" fmla="*/ 498304 w 609301"/>
                <a:gd name="connsiteY7" fmla="*/ 36999 h 866830"/>
                <a:gd name="connsiteX8" fmla="*/ 609301 w 609301"/>
                <a:gd name="connsiteY8" fmla="*/ 866830 h 866830"/>
                <a:gd name="connsiteX9" fmla="*/ 197028 w 609301"/>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9189 w 621462"/>
                <a:gd name="connsiteY0" fmla="*/ 850974 h 866830"/>
                <a:gd name="connsiteX1" fmla="*/ 12161 w 621462"/>
                <a:gd name="connsiteY1" fmla="*/ 60706 h 866830"/>
                <a:gd name="connsiteX2" fmla="*/ 124620 w 621462"/>
                <a:gd name="connsiteY2" fmla="*/ 184994 h 866830"/>
                <a:gd name="connsiteX3" fmla="*/ 188047 w 621462"/>
                <a:gd name="connsiteY3" fmla="*/ 5286 h 866830"/>
                <a:gd name="connsiteX4" fmla="*/ 288472 w 621462"/>
                <a:gd name="connsiteY4" fmla="*/ 184994 h 866830"/>
                <a:gd name="connsiteX5" fmla="*/ 330757 w 621462"/>
                <a:gd name="connsiteY5" fmla="*/ 0 h 866830"/>
                <a:gd name="connsiteX6" fmla="*/ 447039 w 621462"/>
                <a:gd name="connsiteY6" fmla="*/ 126853 h 866830"/>
                <a:gd name="connsiteX7" fmla="*/ 510465 w 621462"/>
                <a:gd name="connsiteY7" fmla="*/ 36999 h 866830"/>
                <a:gd name="connsiteX8" fmla="*/ 621462 w 621462"/>
                <a:gd name="connsiteY8" fmla="*/ 866830 h 866830"/>
                <a:gd name="connsiteX9" fmla="*/ 209189 w 621462"/>
                <a:gd name="connsiteY9" fmla="*/ 850974 h 866830"/>
                <a:gd name="connsiteX0" fmla="*/ 160744 w 624724"/>
                <a:gd name="connsiteY0" fmla="*/ 812874 h 866830"/>
                <a:gd name="connsiteX1" fmla="*/ 15423 w 624724"/>
                <a:gd name="connsiteY1" fmla="*/ 60706 h 866830"/>
                <a:gd name="connsiteX2" fmla="*/ 127882 w 624724"/>
                <a:gd name="connsiteY2" fmla="*/ 184994 h 866830"/>
                <a:gd name="connsiteX3" fmla="*/ 191309 w 624724"/>
                <a:gd name="connsiteY3" fmla="*/ 5286 h 866830"/>
                <a:gd name="connsiteX4" fmla="*/ 291734 w 624724"/>
                <a:gd name="connsiteY4" fmla="*/ 184994 h 866830"/>
                <a:gd name="connsiteX5" fmla="*/ 334019 w 624724"/>
                <a:gd name="connsiteY5" fmla="*/ 0 h 866830"/>
                <a:gd name="connsiteX6" fmla="*/ 450301 w 624724"/>
                <a:gd name="connsiteY6" fmla="*/ 126853 h 866830"/>
                <a:gd name="connsiteX7" fmla="*/ 513727 w 624724"/>
                <a:gd name="connsiteY7" fmla="*/ 36999 h 866830"/>
                <a:gd name="connsiteX8" fmla="*/ 624724 w 624724"/>
                <a:gd name="connsiteY8" fmla="*/ 866830 h 866830"/>
                <a:gd name="connsiteX9" fmla="*/ 160744 w 624724"/>
                <a:gd name="connsiteY9" fmla="*/ 812874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9190 w 621463"/>
                <a:gd name="connsiteY0" fmla="*/ 864582 h 866830"/>
                <a:gd name="connsiteX1" fmla="*/ 12162 w 621463"/>
                <a:gd name="connsiteY1" fmla="*/ 60706 h 866830"/>
                <a:gd name="connsiteX2" fmla="*/ 124621 w 621463"/>
                <a:gd name="connsiteY2" fmla="*/ 184994 h 866830"/>
                <a:gd name="connsiteX3" fmla="*/ 188048 w 621463"/>
                <a:gd name="connsiteY3" fmla="*/ 5286 h 866830"/>
                <a:gd name="connsiteX4" fmla="*/ 288473 w 621463"/>
                <a:gd name="connsiteY4" fmla="*/ 184994 h 866830"/>
                <a:gd name="connsiteX5" fmla="*/ 330758 w 621463"/>
                <a:gd name="connsiteY5" fmla="*/ 0 h 866830"/>
                <a:gd name="connsiteX6" fmla="*/ 447040 w 621463"/>
                <a:gd name="connsiteY6" fmla="*/ 126853 h 866830"/>
                <a:gd name="connsiteX7" fmla="*/ 510466 w 621463"/>
                <a:gd name="connsiteY7" fmla="*/ 36999 h 866830"/>
                <a:gd name="connsiteX8" fmla="*/ 621463 w 621463"/>
                <a:gd name="connsiteY8" fmla="*/ 866830 h 866830"/>
                <a:gd name="connsiteX9" fmla="*/ 209190 w 621463"/>
                <a:gd name="connsiteY9" fmla="*/ 864582 h 866830"/>
                <a:gd name="connsiteX0" fmla="*/ 209190 w 586084"/>
                <a:gd name="connsiteY0" fmla="*/ 864582 h 869551"/>
                <a:gd name="connsiteX1" fmla="*/ 12162 w 586084"/>
                <a:gd name="connsiteY1" fmla="*/ 60706 h 869551"/>
                <a:gd name="connsiteX2" fmla="*/ 124621 w 586084"/>
                <a:gd name="connsiteY2" fmla="*/ 184994 h 869551"/>
                <a:gd name="connsiteX3" fmla="*/ 188048 w 586084"/>
                <a:gd name="connsiteY3" fmla="*/ 5286 h 869551"/>
                <a:gd name="connsiteX4" fmla="*/ 288473 w 586084"/>
                <a:gd name="connsiteY4" fmla="*/ 184994 h 869551"/>
                <a:gd name="connsiteX5" fmla="*/ 330758 w 586084"/>
                <a:gd name="connsiteY5" fmla="*/ 0 h 869551"/>
                <a:gd name="connsiteX6" fmla="*/ 447040 w 586084"/>
                <a:gd name="connsiteY6" fmla="*/ 126853 h 869551"/>
                <a:gd name="connsiteX7" fmla="*/ 510466 w 586084"/>
                <a:gd name="connsiteY7" fmla="*/ 36999 h 869551"/>
                <a:gd name="connsiteX8" fmla="*/ 586084 w 586084"/>
                <a:gd name="connsiteY8" fmla="*/ 869551 h 869551"/>
                <a:gd name="connsiteX9" fmla="*/ 209190 w 586084"/>
                <a:gd name="connsiteY9" fmla="*/ 864582 h 869551"/>
                <a:gd name="connsiteX0" fmla="*/ 209190 w 602413"/>
                <a:gd name="connsiteY0" fmla="*/ 864582 h 864582"/>
                <a:gd name="connsiteX1" fmla="*/ 12162 w 602413"/>
                <a:gd name="connsiteY1" fmla="*/ 60706 h 864582"/>
                <a:gd name="connsiteX2" fmla="*/ 124621 w 602413"/>
                <a:gd name="connsiteY2" fmla="*/ 184994 h 864582"/>
                <a:gd name="connsiteX3" fmla="*/ 188048 w 602413"/>
                <a:gd name="connsiteY3" fmla="*/ 5286 h 864582"/>
                <a:gd name="connsiteX4" fmla="*/ 288473 w 602413"/>
                <a:gd name="connsiteY4" fmla="*/ 184994 h 864582"/>
                <a:gd name="connsiteX5" fmla="*/ 330758 w 602413"/>
                <a:gd name="connsiteY5" fmla="*/ 0 h 864582"/>
                <a:gd name="connsiteX6" fmla="*/ 447040 w 602413"/>
                <a:gd name="connsiteY6" fmla="*/ 126853 h 864582"/>
                <a:gd name="connsiteX7" fmla="*/ 510466 w 602413"/>
                <a:gd name="connsiteY7" fmla="*/ 36999 h 864582"/>
                <a:gd name="connsiteX8" fmla="*/ 602413 w 602413"/>
                <a:gd name="connsiteY8" fmla="*/ 864109 h 864582"/>
                <a:gd name="connsiteX9" fmla="*/ 209190 w 602413"/>
                <a:gd name="connsiteY9"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9592"/>
                <a:gd name="connsiteY0" fmla="*/ 864582 h 864582"/>
                <a:gd name="connsiteX1" fmla="*/ 12162 w 619592"/>
                <a:gd name="connsiteY1" fmla="*/ 60706 h 864582"/>
                <a:gd name="connsiteX2" fmla="*/ 124621 w 619592"/>
                <a:gd name="connsiteY2" fmla="*/ 184994 h 864582"/>
                <a:gd name="connsiteX3" fmla="*/ 188048 w 619592"/>
                <a:gd name="connsiteY3" fmla="*/ 5286 h 864582"/>
                <a:gd name="connsiteX4" fmla="*/ 288473 w 619592"/>
                <a:gd name="connsiteY4" fmla="*/ 184994 h 864582"/>
                <a:gd name="connsiteX5" fmla="*/ 330758 w 619592"/>
                <a:gd name="connsiteY5" fmla="*/ 0 h 864582"/>
                <a:gd name="connsiteX6" fmla="*/ 447040 w 619592"/>
                <a:gd name="connsiteY6" fmla="*/ 126853 h 864582"/>
                <a:gd name="connsiteX7" fmla="*/ 510466 w 619592"/>
                <a:gd name="connsiteY7" fmla="*/ 36999 h 864582"/>
                <a:gd name="connsiteX8" fmla="*/ 618742 w 619592"/>
                <a:gd name="connsiteY8" fmla="*/ 578595 h 864582"/>
                <a:gd name="connsiteX9" fmla="*/ 602413 w 619592"/>
                <a:gd name="connsiteY9" fmla="*/ 864109 h 864582"/>
                <a:gd name="connsiteX10" fmla="*/ 209190 w 619592"/>
                <a:gd name="connsiteY10" fmla="*/ 864582 h 864582"/>
                <a:gd name="connsiteX0" fmla="*/ 209190 w 620629"/>
                <a:gd name="connsiteY0" fmla="*/ 864582 h 864582"/>
                <a:gd name="connsiteX1" fmla="*/ 12162 w 620629"/>
                <a:gd name="connsiteY1" fmla="*/ 60706 h 864582"/>
                <a:gd name="connsiteX2" fmla="*/ 124621 w 620629"/>
                <a:gd name="connsiteY2" fmla="*/ 184994 h 864582"/>
                <a:gd name="connsiteX3" fmla="*/ 188048 w 620629"/>
                <a:gd name="connsiteY3" fmla="*/ 5286 h 864582"/>
                <a:gd name="connsiteX4" fmla="*/ 288473 w 620629"/>
                <a:gd name="connsiteY4" fmla="*/ 184994 h 864582"/>
                <a:gd name="connsiteX5" fmla="*/ 330758 w 620629"/>
                <a:gd name="connsiteY5" fmla="*/ 0 h 864582"/>
                <a:gd name="connsiteX6" fmla="*/ 447040 w 620629"/>
                <a:gd name="connsiteY6" fmla="*/ 126853 h 864582"/>
                <a:gd name="connsiteX7" fmla="*/ 510466 w 620629"/>
                <a:gd name="connsiteY7" fmla="*/ 36999 h 864582"/>
                <a:gd name="connsiteX8" fmla="*/ 618742 w 620629"/>
                <a:gd name="connsiteY8" fmla="*/ 578595 h 864582"/>
                <a:gd name="connsiteX9" fmla="*/ 602413 w 620629"/>
                <a:gd name="connsiteY9" fmla="*/ 864109 h 864582"/>
                <a:gd name="connsiteX10" fmla="*/ 209190 w 620629"/>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47040 w 618745"/>
                <a:gd name="connsiteY6" fmla="*/ 126853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82"/>
                <a:gd name="connsiteY0" fmla="*/ 864582 h 864582"/>
                <a:gd name="connsiteX1" fmla="*/ 12162 w 618782"/>
                <a:gd name="connsiteY1" fmla="*/ 60706 h 864582"/>
                <a:gd name="connsiteX2" fmla="*/ 124621 w 618782"/>
                <a:gd name="connsiteY2" fmla="*/ 184994 h 864582"/>
                <a:gd name="connsiteX3" fmla="*/ 188048 w 618782"/>
                <a:gd name="connsiteY3" fmla="*/ 5286 h 864582"/>
                <a:gd name="connsiteX4" fmla="*/ 288473 w 618782"/>
                <a:gd name="connsiteY4" fmla="*/ 184994 h 864582"/>
                <a:gd name="connsiteX5" fmla="*/ 330758 w 618782"/>
                <a:gd name="connsiteY5" fmla="*/ 0 h 864582"/>
                <a:gd name="connsiteX6" fmla="*/ 430711 w 618782"/>
                <a:gd name="connsiteY6" fmla="*/ 121410 h 864582"/>
                <a:gd name="connsiteX7" fmla="*/ 510466 w 618782"/>
                <a:gd name="connsiteY7" fmla="*/ 36999 h 864582"/>
                <a:gd name="connsiteX8" fmla="*/ 618742 w 618782"/>
                <a:gd name="connsiteY8" fmla="*/ 578595 h 864582"/>
                <a:gd name="connsiteX9" fmla="*/ 602413 w 618782"/>
                <a:gd name="connsiteY9" fmla="*/ 864109 h 864582"/>
                <a:gd name="connsiteX10" fmla="*/ 209190 w 618782"/>
                <a:gd name="connsiteY10" fmla="*/ 864582 h 864582"/>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12601 w 622193"/>
                <a:gd name="connsiteY0" fmla="*/ 864666 h 864666"/>
                <a:gd name="connsiteX1" fmla="*/ 15573 w 622193"/>
                <a:gd name="connsiteY1" fmla="*/ 60790 h 864666"/>
                <a:gd name="connsiteX2" fmla="*/ 128032 w 622193"/>
                <a:gd name="connsiteY2" fmla="*/ 185078 h 864666"/>
                <a:gd name="connsiteX3" fmla="*/ 191459 w 622193"/>
                <a:gd name="connsiteY3" fmla="*/ 5370 h 864666"/>
                <a:gd name="connsiteX4" fmla="*/ 278277 w 622193"/>
                <a:gd name="connsiteY4" fmla="*/ 144257 h 864666"/>
                <a:gd name="connsiteX5" fmla="*/ 334169 w 622193"/>
                <a:gd name="connsiteY5" fmla="*/ 84 h 864666"/>
                <a:gd name="connsiteX6" fmla="*/ 434122 w 622193"/>
                <a:gd name="connsiteY6" fmla="*/ 121494 h 864666"/>
                <a:gd name="connsiteX7" fmla="*/ 513877 w 622193"/>
                <a:gd name="connsiteY7" fmla="*/ 37083 h 864666"/>
                <a:gd name="connsiteX8" fmla="*/ 622153 w 622193"/>
                <a:gd name="connsiteY8" fmla="*/ 578679 h 864666"/>
                <a:gd name="connsiteX9" fmla="*/ 605824 w 622193"/>
                <a:gd name="connsiteY9" fmla="*/ 864193 h 864666"/>
                <a:gd name="connsiteX10" fmla="*/ 212601 w 622193"/>
                <a:gd name="connsiteY10" fmla="*/ 864666 h 864666"/>
                <a:gd name="connsiteX0" fmla="*/ 198912 w 608504"/>
                <a:gd name="connsiteY0" fmla="*/ 864666 h 864666"/>
                <a:gd name="connsiteX1" fmla="*/ 28798 w 608504"/>
                <a:gd name="connsiteY1" fmla="*/ 510643 h 864666"/>
                <a:gd name="connsiteX2" fmla="*/ 1884 w 608504"/>
                <a:gd name="connsiteY2" fmla="*/ 60790 h 864666"/>
                <a:gd name="connsiteX3" fmla="*/ 114343 w 608504"/>
                <a:gd name="connsiteY3" fmla="*/ 185078 h 864666"/>
                <a:gd name="connsiteX4" fmla="*/ 177770 w 608504"/>
                <a:gd name="connsiteY4" fmla="*/ 5370 h 864666"/>
                <a:gd name="connsiteX5" fmla="*/ 264588 w 608504"/>
                <a:gd name="connsiteY5" fmla="*/ 144257 h 864666"/>
                <a:gd name="connsiteX6" fmla="*/ 320480 w 608504"/>
                <a:gd name="connsiteY6" fmla="*/ 84 h 864666"/>
                <a:gd name="connsiteX7" fmla="*/ 420433 w 608504"/>
                <a:gd name="connsiteY7" fmla="*/ 121494 h 864666"/>
                <a:gd name="connsiteX8" fmla="*/ 500188 w 608504"/>
                <a:gd name="connsiteY8" fmla="*/ 37083 h 864666"/>
                <a:gd name="connsiteX9" fmla="*/ 608464 w 608504"/>
                <a:gd name="connsiteY9" fmla="*/ 578679 h 864666"/>
                <a:gd name="connsiteX10" fmla="*/ 592135 w 608504"/>
                <a:gd name="connsiteY10" fmla="*/ 864193 h 864666"/>
                <a:gd name="connsiteX11" fmla="*/ 198912 w 608504"/>
                <a:gd name="connsiteY11" fmla="*/ 864666 h 864666"/>
                <a:gd name="connsiteX0" fmla="*/ 201622 w 611214"/>
                <a:gd name="connsiteY0" fmla="*/ 864666 h 864666"/>
                <a:gd name="connsiteX1" fmla="*/ 31508 w 611214"/>
                <a:gd name="connsiteY1" fmla="*/ 510643 h 864666"/>
                <a:gd name="connsiteX2" fmla="*/ 4594 w 611214"/>
                <a:gd name="connsiteY2" fmla="*/ 60790 h 864666"/>
                <a:gd name="connsiteX3" fmla="*/ 117053 w 611214"/>
                <a:gd name="connsiteY3" fmla="*/ 185078 h 864666"/>
                <a:gd name="connsiteX4" fmla="*/ 180480 w 611214"/>
                <a:gd name="connsiteY4" fmla="*/ 5370 h 864666"/>
                <a:gd name="connsiteX5" fmla="*/ 267298 w 611214"/>
                <a:gd name="connsiteY5" fmla="*/ 144257 h 864666"/>
                <a:gd name="connsiteX6" fmla="*/ 323190 w 611214"/>
                <a:gd name="connsiteY6" fmla="*/ 84 h 864666"/>
                <a:gd name="connsiteX7" fmla="*/ 423143 w 611214"/>
                <a:gd name="connsiteY7" fmla="*/ 121494 h 864666"/>
                <a:gd name="connsiteX8" fmla="*/ 502898 w 611214"/>
                <a:gd name="connsiteY8" fmla="*/ 37083 h 864666"/>
                <a:gd name="connsiteX9" fmla="*/ 611174 w 611214"/>
                <a:gd name="connsiteY9" fmla="*/ 578679 h 864666"/>
                <a:gd name="connsiteX10" fmla="*/ 594845 w 611214"/>
                <a:gd name="connsiteY10" fmla="*/ 864193 h 864666"/>
                <a:gd name="connsiteX11" fmla="*/ 201622 w 611214"/>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6998 w 641159"/>
                <a:gd name="connsiteY3" fmla="*/ 185078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4276 w 641159"/>
                <a:gd name="connsiteY3" fmla="*/ 138814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197525 w 641159"/>
                <a:gd name="connsiteY1" fmla="*/ 793672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57487 w 667079"/>
                <a:gd name="connsiteY0" fmla="*/ 864666 h 864666"/>
                <a:gd name="connsiteX1" fmla="*/ 228888 w 667079"/>
                <a:gd name="connsiteY1" fmla="*/ 801837 h 864666"/>
                <a:gd name="connsiteX2" fmla="*/ 125473 w 667079"/>
                <a:gd name="connsiteY2" fmla="*/ 807279 h 864666"/>
                <a:gd name="connsiteX3" fmla="*/ 288 w 667079"/>
                <a:gd name="connsiteY3" fmla="*/ 595007 h 864666"/>
                <a:gd name="connsiteX4" fmla="*/ 87373 w 667079"/>
                <a:gd name="connsiteY4" fmla="*/ 510643 h 864666"/>
                <a:gd name="connsiteX5" fmla="*/ 60459 w 667079"/>
                <a:gd name="connsiteY5" fmla="*/ 60790 h 864666"/>
                <a:gd name="connsiteX6" fmla="*/ 181082 w 667079"/>
                <a:gd name="connsiteY6" fmla="*/ 130650 h 864666"/>
                <a:gd name="connsiteX7" fmla="*/ 236345 w 667079"/>
                <a:gd name="connsiteY7" fmla="*/ 5370 h 864666"/>
                <a:gd name="connsiteX8" fmla="*/ 323163 w 667079"/>
                <a:gd name="connsiteY8" fmla="*/ 117043 h 864666"/>
                <a:gd name="connsiteX9" fmla="*/ 379055 w 667079"/>
                <a:gd name="connsiteY9" fmla="*/ 84 h 864666"/>
                <a:gd name="connsiteX10" fmla="*/ 479008 w 667079"/>
                <a:gd name="connsiteY10" fmla="*/ 121494 h 864666"/>
                <a:gd name="connsiteX11" fmla="*/ 558763 w 667079"/>
                <a:gd name="connsiteY11" fmla="*/ 37083 h 864666"/>
                <a:gd name="connsiteX12" fmla="*/ 667039 w 667079"/>
                <a:gd name="connsiteY12" fmla="*/ 578679 h 864666"/>
                <a:gd name="connsiteX13" fmla="*/ 650710 w 667079"/>
                <a:gd name="connsiteY13" fmla="*/ 864193 h 864666"/>
                <a:gd name="connsiteX14" fmla="*/ 257487 w 667079"/>
                <a:gd name="connsiteY14" fmla="*/ 864666 h 864666"/>
                <a:gd name="connsiteX0" fmla="*/ 260201 w 669793"/>
                <a:gd name="connsiteY0" fmla="*/ 864666 h 864666"/>
                <a:gd name="connsiteX1" fmla="*/ 231602 w 669793"/>
                <a:gd name="connsiteY1" fmla="*/ 801837 h 864666"/>
                <a:gd name="connsiteX2" fmla="*/ 128187 w 669793"/>
                <a:gd name="connsiteY2" fmla="*/ 807279 h 864666"/>
                <a:gd name="connsiteX3" fmla="*/ 281 w 669793"/>
                <a:gd name="connsiteY3" fmla="*/ 526971 h 864666"/>
                <a:gd name="connsiteX4" fmla="*/ 90087 w 669793"/>
                <a:gd name="connsiteY4" fmla="*/ 510643 h 864666"/>
                <a:gd name="connsiteX5" fmla="*/ 63173 w 669793"/>
                <a:gd name="connsiteY5" fmla="*/ 60790 h 864666"/>
                <a:gd name="connsiteX6" fmla="*/ 183796 w 669793"/>
                <a:gd name="connsiteY6" fmla="*/ 130650 h 864666"/>
                <a:gd name="connsiteX7" fmla="*/ 239059 w 669793"/>
                <a:gd name="connsiteY7" fmla="*/ 5370 h 864666"/>
                <a:gd name="connsiteX8" fmla="*/ 325877 w 669793"/>
                <a:gd name="connsiteY8" fmla="*/ 117043 h 864666"/>
                <a:gd name="connsiteX9" fmla="*/ 381769 w 669793"/>
                <a:gd name="connsiteY9" fmla="*/ 84 h 864666"/>
                <a:gd name="connsiteX10" fmla="*/ 481722 w 669793"/>
                <a:gd name="connsiteY10" fmla="*/ 121494 h 864666"/>
                <a:gd name="connsiteX11" fmla="*/ 561477 w 669793"/>
                <a:gd name="connsiteY11" fmla="*/ 37083 h 864666"/>
                <a:gd name="connsiteX12" fmla="*/ 669753 w 669793"/>
                <a:gd name="connsiteY12" fmla="*/ 578679 h 864666"/>
                <a:gd name="connsiteX13" fmla="*/ 653424 w 669793"/>
                <a:gd name="connsiteY13" fmla="*/ 864193 h 864666"/>
                <a:gd name="connsiteX14" fmla="*/ 260201 w 669793"/>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9512" h="864666">
                  <a:moveTo>
                    <a:pt x="259920" y="864666"/>
                  </a:moveTo>
                  <a:cubicBezTo>
                    <a:pt x="237695" y="826606"/>
                    <a:pt x="245159" y="825008"/>
                    <a:pt x="231321" y="801837"/>
                  </a:cubicBezTo>
                  <a:cubicBezTo>
                    <a:pt x="184826" y="794994"/>
                    <a:pt x="202292" y="803651"/>
                    <a:pt x="127906" y="807279"/>
                  </a:cubicBezTo>
                  <a:cubicBezTo>
                    <a:pt x="107042" y="780972"/>
                    <a:pt x="6350" y="576410"/>
                    <a:pt x="0" y="526971"/>
                  </a:cubicBezTo>
                  <a:cubicBezTo>
                    <a:pt x="58964" y="502024"/>
                    <a:pt x="28977" y="523479"/>
                    <a:pt x="89806" y="510643"/>
                  </a:cubicBezTo>
                  <a:cubicBezTo>
                    <a:pt x="46082" y="333121"/>
                    <a:pt x="-8516" y="81486"/>
                    <a:pt x="62892" y="60790"/>
                  </a:cubicBezTo>
                  <a:cubicBezTo>
                    <a:pt x="138478" y="39627"/>
                    <a:pt x="162358" y="62006"/>
                    <a:pt x="183515" y="130650"/>
                  </a:cubicBezTo>
                  <a:cubicBezTo>
                    <a:pt x="185607" y="62583"/>
                    <a:pt x="163207" y="19009"/>
                    <a:pt x="238778" y="5370"/>
                  </a:cubicBezTo>
                  <a:cubicBezTo>
                    <a:pt x="335937" y="-2341"/>
                    <a:pt x="301811" y="117924"/>
                    <a:pt x="325596" y="117043"/>
                  </a:cubicBezTo>
                  <a:cubicBezTo>
                    <a:pt x="328806" y="55378"/>
                    <a:pt x="299358" y="7320"/>
                    <a:pt x="381488" y="84"/>
                  </a:cubicBezTo>
                  <a:cubicBezTo>
                    <a:pt x="488285" y="-2989"/>
                    <a:pt x="459008" y="78303"/>
                    <a:pt x="481441" y="121494"/>
                  </a:cubicBezTo>
                  <a:cubicBezTo>
                    <a:pt x="497140" y="80657"/>
                    <a:pt x="482904" y="31655"/>
                    <a:pt x="561196" y="37083"/>
                  </a:cubicBezTo>
                  <a:cubicBezTo>
                    <a:pt x="672580" y="39816"/>
                    <a:pt x="669666" y="488862"/>
                    <a:pt x="669472" y="578679"/>
                  </a:cubicBezTo>
                  <a:cubicBezTo>
                    <a:pt x="666751" y="690178"/>
                    <a:pt x="672193" y="766300"/>
                    <a:pt x="653143" y="864193"/>
                  </a:cubicBezTo>
                  <a:cubicBezTo>
                    <a:pt x="514812" y="859815"/>
                    <a:pt x="460845" y="856509"/>
                    <a:pt x="259920" y="864666"/>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31" name="Freeform 18">
              <a:extLst>
                <a:ext uri="{FF2B5EF4-FFF2-40B4-BE49-F238E27FC236}">
                  <a16:creationId xmlns:a16="http://schemas.microsoft.com/office/drawing/2014/main" id="{36C19356-2709-4D4D-B922-7AA6298EEBA4}"/>
                </a:ext>
              </a:extLst>
            </p:cNvPr>
            <p:cNvSpPr>
              <a:spLocks/>
            </p:cNvSpPr>
            <p:nvPr/>
          </p:nvSpPr>
          <p:spPr bwMode="auto">
            <a:xfrm rot="20940928" flipH="1">
              <a:off x="1126074" y="2670966"/>
              <a:ext cx="1656184" cy="1909514"/>
            </a:xfrm>
            <a:custGeom>
              <a:avLst/>
              <a:gdLst>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699234 w 1656184"/>
                <a:gd name="connsiteY94" fmla="*/ 1702328 h 1909514"/>
                <a:gd name="connsiteX95" fmla="*/ 697686 w 1656184"/>
                <a:gd name="connsiteY95" fmla="*/ 1708838 h 1909514"/>
                <a:gd name="connsiteX96" fmla="*/ 1413007 w 1656184"/>
                <a:gd name="connsiteY96" fmla="*/ 1487444 h 1909514"/>
                <a:gd name="connsiteX97" fmla="*/ 1412429 w 1656184"/>
                <a:gd name="connsiteY97" fmla="*/ 1485195 h 1909514"/>
                <a:gd name="connsiteX98" fmla="*/ 1405111 w 1656184"/>
                <a:gd name="connsiteY98" fmla="*/ 1455538 h 1909514"/>
                <a:gd name="connsiteX99" fmla="*/ 1398918 w 1656184"/>
                <a:gd name="connsiteY99" fmla="*/ 1425881 h 1909514"/>
                <a:gd name="connsiteX100" fmla="*/ 1394978 w 1656184"/>
                <a:gd name="connsiteY100" fmla="*/ 1398549 h 1909514"/>
                <a:gd name="connsiteX101" fmla="*/ 1392163 w 1656184"/>
                <a:gd name="connsiteY101" fmla="*/ 1372381 h 1909514"/>
                <a:gd name="connsiteX102" fmla="*/ 1391037 w 1656184"/>
                <a:gd name="connsiteY102" fmla="*/ 1350865 h 1909514"/>
                <a:gd name="connsiteX103" fmla="*/ 1392163 w 1656184"/>
                <a:gd name="connsiteY103" fmla="*/ 1332837 h 1909514"/>
                <a:gd name="connsiteX104" fmla="*/ 1401171 w 1656184"/>
                <a:gd name="connsiteY104" fmla="*/ 1295039 h 1909514"/>
                <a:gd name="connsiteX105" fmla="*/ 1412429 w 1656184"/>
                <a:gd name="connsiteY105" fmla="*/ 1260148 h 1909514"/>
                <a:gd name="connsiteX106" fmla="*/ 1426503 w 1656184"/>
                <a:gd name="connsiteY106" fmla="*/ 1227001 h 1909514"/>
                <a:gd name="connsiteX107" fmla="*/ 1443954 w 1656184"/>
                <a:gd name="connsiteY107" fmla="*/ 1197926 h 1909514"/>
                <a:gd name="connsiteX108" fmla="*/ 1469849 w 1656184"/>
                <a:gd name="connsiteY108" fmla="*/ 1161872 h 1909514"/>
                <a:gd name="connsiteX109" fmla="*/ 1496308 w 1656184"/>
                <a:gd name="connsiteY109" fmla="*/ 1125818 h 1909514"/>
                <a:gd name="connsiteX110" fmla="*/ 1522767 w 1656184"/>
                <a:gd name="connsiteY110" fmla="*/ 1090926 h 1909514"/>
                <a:gd name="connsiteX111" fmla="*/ 1549788 w 1656184"/>
                <a:gd name="connsiteY111" fmla="*/ 1053710 h 1909514"/>
                <a:gd name="connsiteX112" fmla="*/ 1573995 w 1656184"/>
                <a:gd name="connsiteY112" fmla="*/ 1015911 h 1909514"/>
                <a:gd name="connsiteX113" fmla="*/ 1597637 w 1656184"/>
                <a:gd name="connsiteY113" fmla="*/ 976949 h 1909514"/>
                <a:gd name="connsiteX114" fmla="*/ 1617341 w 1656184"/>
                <a:gd name="connsiteY114" fmla="*/ 934499 h 1909514"/>
                <a:gd name="connsiteX115" fmla="*/ 1633666 w 1656184"/>
                <a:gd name="connsiteY115" fmla="*/ 889140 h 1909514"/>
                <a:gd name="connsiteX116" fmla="*/ 1646051 w 1656184"/>
                <a:gd name="connsiteY116" fmla="*/ 836222 h 1909514"/>
                <a:gd name="connsiteX117" fmla="*/ 1652807 w 1656184"/>
                <a:gd name="connsiteY117" fmla="*/ 782141 h 1909514"/>
                <a:gd name="connsiteX118" fmla="*/ 1656184 w 1656184"/>
                <a:gd name="connsiteY118" fmla="*/ 726897 h 1909514"/>
                <a:gd name="connsiteX119" fmla="*/ 1655059 w 1656184"/>
                <a:gd name="connsiteY119" fmla="*/ 671072 h 1909514"/>
                <a:gd name="connsiteX120" fmla="*/ 1651118 w 1656184"/>
                <a:gd name="connsiteY120" fmla="*/ 616409 h 1909514"/>
                <a:gd name="connsiteX121" fmla="*/ 1642674 w 1656184"/>
                <a:gd name="connsiteY121" fmla="*/ 563490 h 1909514"/>
                <a:gd name="connsiteX122" fmla="*/ 1631415 w 1656184"/>
                <a:gd name="connsiteY122" fmla="*/ 511736 h 1909514"/>
                <a:gd name="connsiteX123" fmla="*/ 1617341 w 1656184"/>
                <a:gd name="connsiteY123" fmla="*/ 464051 h 1909514"/>
                <a:gd name="connsiteX124" fmla="*/ 1601579 w 1656184"/>
                <a:gd name="connsiteY124" fmla="*/ 420438 h 1909514"/>
                <a:gd name="connsiteX125" fmla="*/ 1583565 w 1656184"/>
                <a:gd name="connsiteY125" fmla="*/ 381475 h 1909514"/>
                <a:gd name="connsiteX126" fmla="*/ 1556543 w 1656184"/>
                <a:gd name="connsiteY126" fmla="*/ 334954 h 1909514"/>
                <a:gd name="connsiteX127" fmla="*/ 1527270 w 1656184"/>
                <a:gd name="connsiteY127" fmla="*/ 290759 h 1909514"/>
                <a:gd name="connsiteX128" fmla="*/ 1494056 w 1656184"/>
                <a:gd name="connsiteY128" fmla="*/ 249471 h 1909514"/>
                <a:gd name="connsiteX129" fmla="*/ 1458590 w 1656184"/>
                <a:gd name="connsiteY129" fmla="*/ 209928 h 1909514"/>
                <a:gd name="connsiteX130" fmla="*/ 1419747 w 1656184"/>
                <a:gd name="connsiteY130" fmla="*/ 174455 h 1909514"/>
                <a:gd name="connsiteX131" fmla="*/ 1376400 w 1656184"/>
                <a:gd name="connsiteY131" fmla="*/ 141309 h 1909514"/>
                <a:gd name="connsiteX132" fmla="*/ 1331365 w 1656184"/>
                <a:gd name="connsiteY132" fmla="*/ 111652 h 1909514"/>
                <a:gd name="connsiteX133" fmla="*/ 1283515 w 1656184"/>
                <a:gd name="connsiteY133" fmla="*/ 85483 h 1909514"/>
                <a:gd name="connsiteX134" fmla="*/ 1231161 w 1656184"/>
                <a:gd name="connsiteY134" fmla="*/ 63386 h 1909514"/>
                <a:gd name="connsiteX135" fmla="*/ 1177119 w 1656184"/>
                <a:gd name="connsiteY135" fmla="*/ 43033 h 1909514"/>
                <a:gd name="connsiteX136" fmla="*/ 1118572 w 1656184"/>
                <a:gd name="connsiteY136" fmla="*/ 27332 h 1909514"/>
                <a:gd name="connsiteX137" fmla="*/ 1057210 w 1656184"/>
                <a:gd name="connsiteY137" fmla="*/ 14538 h 1909514"/>
                <a:gd name="connsiteX138" fmla="*/ 993036 w 1656184"/>
                <a:gd name="connsiteY138" fmla="*/ 5815 h 1909514"/>
                <a:gd name="connsiteX139" fmla="*/ 925482 w 1656184"/>
                <a:gd name="connsiteY139" fmla="*/ 582 h 1909514"/>
                <a:gd name="connsiteX140" fmla="*/ 853425 w 1656184"/>
                <a:gd name="connsiteY140" fmla="*/ 0 h 1909514"/>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699234 w 1656184"/>
                <a:gd name="connsiteY94" fmla="*/ 1702328 h 1909514"/>
                <a:gd name="connsiteX95" fmla="*/ 1413007 w 1656184"/>
                <a:gd name="connsiteY95" fmla="*/ 1487444 h 1909514"/>
                <a:gd name="connsiteX96" fmla="*/ 1412429 w 1656184"/>
                <a:gd name="connsiteY96" fmla="*/ 1485195 h 1909514"/>
                <a:gd name="connsiteX97" fmla="*/ 1405111 w 1656184"/>
                <a:gd name="connsiteY97" fmla="*/ 1455538 h 1909514"/>
                <a:gd name="connsiteX98" fmla="*/ 1398918 w 1656184"/>
                <a:gd name="connsiteY98" fmla="*/ 1425881 h 1909514"/>
                <a:gd name="connsiteX99" fmla="*/ 1394978 w 1656184"/>
                <a:gd name="connsiteY99" fmla="*/ 1398549 h 1909514"/>
                <a:gd name="connsiteX100" fmla="*/ 1392163 w 1656184"/>
                <a:gd name="connsiteY100" fmla="*/ 1372381 h 1909514"/>
                <a:gd name="connsiteX101" fmla="*/ 1391037 w 1656184"/>
                <a:gd name="connsiteY101" fmla="*/ 1350865 h 1909514"/>
                <a:gd name="connsiteX102" fmla="*/ 1392163 w 1656184"/>
                <a:gd name="connsiteY102" fmla="*/ 1332837 h 1909514"/>
                <a:gd name="connsiteX103" fmla="*/ 1401171 w 1656184"/>
                <a:gd name="connsiteY103" fmla="*/ 1295039 h 1909514"/>
                <a:gd name="connsiteX104" fmla="*/ 1412429 w 1656184"/>
                <a:gd name="connsiteY104" fmla="*/ 1260148 h 1909514"/>
                <a:gd name="connsiteX105" fmla="*/ 1426503 w 1656184"/>
                <a:gd name="connsiteY105" fmla="*/ 1227001 h 1909514"/>
                <a:gd name="connsiteX106" fmla="*/ 1443954 w 1656184"/>
                <a:gd name="connsiteY106" fmla="*/ 1197926 h 1909514"/>
                <a:gd name="connsiteX107" fmla="*/ 1469849 w 1656184"/>
                <a:gd name="connsiteY107" fmla="*/ 1161872 h 1909514"/>
                <a:gd name="connsiteX108" fmla="*/ 1496308 w 1656184"/>
                <a:gd name="connsiteY108" fmla="*/ 1125818 h 1909514"/>
                <a:gd name="connsiteX109" fmla="*/ 1522767 w 1656184"/>
                <a:gd name="connsiteY109" fmla="*/ 1090926 h 1909514"/>
                <a:gd name="connsiteX110" fmla="*/ 1549788 w 1656184"/>
                <a:gd name="connsiteY110" fmla="*/ 1053710 h 1909514"/>
                <a:gd name="connsiteX111" fmla="*/ 1573995 w 1656184"/>
                <a:gd name="connsiteY111" fmla="*/ 1015911 h 1909514"/>
                <a:gd name="connsiteX112" fmla="*/ 1597637 w 1656184"/>
                <a:gd name="connsiteY112" fmla="*/ 976949 h 1909514"/>
                <a:gd name="connsiteX113" fmla="*/ 1617341 w 1656184"/>
                <a:gd name="connsiteY113" fmla="*/ 934499 h 1909514"/>
                <a:gd name="connsiteX114" fmla="*/ 1633666 w 1656184"/>
                <a:gd name="connsiteY114" fmla="*/ 889140 h 1909514"/>
                <a:gd name="connsiteX115" fmla="*/ 1646051 w 1656184"/>
                <a:gd name="connsiteY115" fmla="*/ 836222 h 1909514"/>
                <a:gd name="connsiteX116" fmla="*/ 1652807 w 1656184"/>
                <a:gd name="connsiteY116" fmla="*/ 782141 h 1909514"/>
                <a:gd name="connsiteX117" fmla="*/ 1656184 w 1656184"/>
                <a:gd name="connsiteY117" fmla="*/ 726897 h 1909514"/>
                <a:gd name="connsiteX118" fmla="*/ 1655059 w 1656184"/>
                <a:gd name="connsiteY118" fmla="*/ 671072 h 1909514"/>
                <a:gd name="connsiteX119" fmla="*/ 1651118 w 1656184"/>
                <a:gd name="connsiteY119" fmla="*/ 616409 h 1909514"/>
                <a:gd name="connsiteX120" fmla="*/ 1642674 w 1656184"/>
                <a:gd name="connsiteY120" fmla="*/ 563490 h 1909514"/>
                <a:gd name="connsiteX121" fmla="*/ 1631415 w 1656184"/>
                <a:gd name="connsiteY121" fmla="*/ 511736 h 1909514"/>
                <a:gd name="connsiteX122" fmla="*/ 1617341 w 1656184"/>
                <a:gd name="connsiteY122" fmla="*/ 464051 h 1909514"/>
                <a:gd name="connsiteX123" fmla="*/ 1601579 w 1656184"/>
                <a:gd name="connsiteY123" fmla="*/ 420438 h 1909514"/>
                <a:gd name="connsiteX124" fmla="*/ 1583565 w 1656184"/>
                <a:gd name="connsiteY124" fmla="*/ 381475 h 1909514"/>
                <a:gd name="connsiteX125" fmla="*/ 1556543 w 1656184"/>
                <a:gd name="connsiteY125" fmla="*/ 334954 h 1909514"/>
                <a:gd name="connsiteX126" fmla="*/ 1527270 w 1656184"/>
                <a:gd name="connsiteY126" fmla="*/ 290759 h 1909514"/>
                <a:gd name="connsiteX127" fmla="*/ 1494056 w 1656184"/>
                <a:gd name="connsiteY127" fmla="*/ 249471 h 1909514"/>
                <a:gd name="connsiteX128" fmla="*/ 1458590 w 1656184"/>
                <a:gd name="connsiteY128" fmla="*/ 209928 h 1909514"/>
                <a:gd name="connsiteX129" fmla="*/ 1419747 w 1656184"/>
                <a:gd name="connsiteY129" fmla="*/ 174455 h 1909514"/>
                <a:gd name="connsiteX130" fmla="*/ 1376400 w 1656184"/>
                <a:gd name="connsiteY130" fmla="*/ 141309 h 1909514"/>
                <a:gd name="connsiteX131" fmla="*/ 1331365 w 1656184"/>
                <a:gd name="connsiteY131" fmla="*/ 111652 h 1909514"/>
                <a:gd name="connsiteX132" fmla="*/ 1283515 w 1656184"/>
                <a:gd name="connsiteY132" fmla="*/ 85483 h 1909514"/>
                <a:gd name="connsiteX133" fmla="*/ 1231161 w 1656184"/>
                <a:gd name="connsiteY133" fmla="*/ 63386 h 1909514"/>
                <a:gd name="connsiteX134" fmla="*/ 1177119 w 1656184"/>
                <a:gd name="connsiteY134" fmla="*/ 43033 h 1909514"/>
                <a:gd name="connsiteX135" fmla="*/ 1118572 w 1656184"/>
                <a:gd name="connsiteY135" fmla="*/ 27332 h 1909514"/>
                <a:gd name="connsiteX136" fmla="*/ 1057210 w 1656184"/>
                <a:gd name="connsiteY136" fmla="*/ 14538 h 1909514"/>
                <a:gd name="connsiteX137" fmla="*/ 993036 w 1656184"/>
                <a:gd name="connsiteY137" fmla="*/ 5815 h 1909514"/>
                <a:gd name="connsiteX138" fmla="*/ 925482 w 1656184"/>
                <a:gd name="connsiteY138" fmla="*/ 582 h 1909514"/>
                <a:gd name="connsiteX139" fmla="*/ 853425 w 1656184"/>
                <a:gd name="connsiteY139" fmla="*/ 0 h 1909514"/>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1413007 w 1656184"/>
                <a:gd name="connsiteY94" fmla="*/ 1487444 h 1909514"/>
                <a:gd name="connsiteX95" fmla="*/ 1412429 w 1656184"/>
                <a:gd name="connsiteY95" fmla="*/ 1485195 h 1909514"/>
                <a:gd name="connsiteX96" fmla="*/ 1405111 w 1656184"/>
                <a:gd name="connsiteY96" fmla="*/ 1455538 h 1909514"/>
                <a:gd name="connsiteX97" fmla="*/ 1398918 w 1656184"/>
                <a:gd name="connsiteY97" fmla="*/ 1425881 h 1909514"/>
                <a:gd name="connsiteX98" fmla="*/ 1394978 w 1656184"/>
                <a:gd name="connsiteY98" fmla="*/ 1398549 h 1909514"/>
                <a:gd name="connsiteX99" fmla="*/ 1392163 w 1656184"/>
                <a:gd name="connsiteY99" fmla="*/ 1372381 h 1909514"/>
                <a:gd name="connsiteX100" fmla="*/ 1391037 w 1656184"/>
                <a:gd name="connsiteY100" fmla="*/ 1350865 h 1909514"/>
                <a:gd name="connsiteX101" fmla="*/ 1392163 w 1656184"/>
                <a:gd name="connsiteY101" fmla="*/ 1332837 h 1909514"/>
                <a:gd name="connsiteX102" fmla="*/ 1401171 w 1656184"/>
                <a:gd name="connsiteY102" fmla="*/ 1295039 h 1909514"/>
                <a:gd name="connsiteX103" fmla="*/ 1412429 w 1656184"/>
                <a:gd name="connsiteY103" fmla="*/ 1260148 h 1909514"/>
                <a:gd name="connsiteX104" fmla="*/ 1426503 w 1656184"/>
                <a:gd name="connsiteY104" fmla="*/ 1227001 h 1909514"/>
                <a:gd name="connsiteX105" fmla="*/ 1443954 w 1656184"/>
                <a:gd name="connsiteY105" fmla="*/ 1197926 h 1909514"/>
                <a:gd name="connsiteX106" fmla="*/ 1469849 w 1656184"/>
                <a:gd name="connsiteY106" fmla="*/ 1161872 h 1909514"/>
                <a:gd name="connsiteX107" fmla="*/ 1496308 w 1656184"/>
                <a:gd name="connsiteY107" fmla="*/ 1125818 h 1909514"/>
                <a:gd name="connsiteX108" fmla="*/ 1522767 w 1656184"/>
                <a:gd name="connsiteY108" fmla="*/ 1090926 h 1909514"/>
                <a:gd name="connsiteX109" fmla="*/ 1549788 w 1656184"/>
                <a:gd name="connsiteY109" fmla="*/ 1053710 h 1909514"/>
                <a:gd name="connsiteX110" fmla="*/ 1573995 w 1656184"/>
                <a:gd name="connsiteY110" fmla="*/ 1015911 h 1909514"/>
                <a:gd name="connsiteX111" fmla="*/ 1597637 w 1656184"/>
                <a:gd name="connsiteY111" fmla="*/ 976949 h 1909514"/>
                <a:gd name="connsiteX112" fmla="*/ 1617341 w 1656184"/>
                <a:gd name="connsiteY112" fmla="*/ 934499 h 1909514"/>
                <a:gd name="connsiteX113" fmla="*/ 1633666 w 1656184"/>
                <a:gd name="connsiteY113" fmla="*/ 889140 h 1909514"/>
                <a:gd name="connsiteX114" fmla="*/ 1646051 w 1656184"/>
                <a:gd name="connsiteY114" fmla="*/ 836222 h 1909514"/>
                <a:gd name="connsiteX115" fmla="*/ 1652807 w 1656184"/>
                <a:gd name="connsiteY115" fmla="*/ 782141 h 1909514"/>
                <a:gd name="connsiteX116" fmla="*/ 1656184 w 1656184"/>
                <a:gd name="connsiteY116" fmla="*/ 726897 h 1909514"/>
                <a:gd name="connsiteX117" fmla="*/ 1655059 w 1656184"/>
                <a:gd name="connsiteY117" fmla="*/ 671072 h 1909514"/>
                <a:gd name="connsiteX118" fmla="*/ 1651118 w 1656184"/>
                <a:gd name="connsiteY118" fmla="*/ 616409 h 1909514"/>
                <a:gd name="connsiteX119" fmla="*/ 1642674 w 1656184"/>
                <a:gd name="connsiteY119" fmla="*/ 563490 h 1909514"/>
                <a:gd name="connsiteX120" fmla="*/ 1631415 w 1656184"/>
                <a:gd name="connsiteY120" fmla="*/ 511736 h 1909514"/>
                <a:gd name="connsiteX121" fmla="*/ 1617341 w 1656184"/>
                <a:gd name="connsiteY121" fmla="*/ 464051 h 1909514"/>
                <a:gd name="connsiteX122" fmla="*/ 1601579 w 1656184"/>
                <a:gd name="connsiteY122" fmla="*/ 420438 h 1909514"/>
                <a:gd name="connsiteX123" fmla="*/ 1583565 w 1656184"/>
                <a:gd name="connsiteY123" fmla="*/ 381475 h 1909514"/>
                <a:gd name="connsiteX124" fmla="*/ 1556543 w 1656184"/>
                <a:gd name="connsiteY124" fmla="*/ 334954 h 1909514"/>
                <a:gd name="connsiteX125" fmla="*/ 1527270 w 1656184"/>
                <a:gd name="connsiteY125" fmla="*/ 290759 h 1909514"/>
                <a:gd name="connsiteX126" fmla="*/ 1494056 w 1656184"/>
                <a:gd name="connsiteY126" fmla="*/ 249471 h 1909514"/>
                <a:gd name="connsiteX127" fmla="*/ 1458590 w 1656184"/>
                <a:gd name="connsiteY127" fmla="*/ 209928 h 1909514"/>
                <a:gd name="connsiteX128" fmla="*/ 1419747 w 1656184"/>
                <a:gd name="connsiteY128" fmla="*/ 174455 h 1909514"/>
                <a:gd name="connsiteX129" fmla="*/ 1376400 w 1656184"/>
                <a:gd name="connsiteY129" fmla="*/ 141309 h 1909514"/>
                <a:gd name="connsiteX130" fmla="*/ 1331365 w 1656184"/>
                <a:gd name="connsiteY130" fmla="*/ 111652 h 1909514"/>
                <a:gd name="connsiteX131" fmla="*/ 1283515 w 1656184"/>
                <a:gd name="connsiteY131" fmla="*/ 85483 h 1909514"/>
                <a:gd name="connsiteX132" fmla="*/ 1231161 w 1656184"/>
                <a:gd name="connsiteY132" fmla="*/ 63386 h 1909514"/>
                <a:gd name="connsiteX133" fmla="*/ 1177119 w 1656184"/>
                <a:gd name="connsiteY133" fmla="*/ 43033 h 1909514"/>
                <a:gd name="connsiteX134" fmla="*/ 1118572 w 1656184"/>
                <a:gd name="connsiteY134" fmla="*/ 27332 h 1909514"/>
                <a:gd name="connsiteX135" fmla="*/ 1057210 w 1656184"/>
                <a:gd name="connsiteY135" fmla="*/ 14538 h 1909514"/>
                <a:gd name="connsiteX136" fmla="*/ 993036 w 1656184"/>
                <a:gd name="connsiteY136" fmla="*/ 5815 h 1909514"/>
                <a:gd name="connsiteX137" fmla="*/ 925482 w 1656184"/>
                <a:gd name="connsiteY137" fmla="*/ 582 h 1909514"/>
                <a:gd name="connsiteX138" fmla="*/ 853425 w 1656184"/>
                <a:gd name="connsiteY138" fmla="*/ 0 h 190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1656184" h="1909514">
                  <a:moveTo>
                    <a:pt x="853425" y="0"/>
                  </a:moveTo>
                  <a:lnTo>
                    <a:pt x="789249" y="5234"/>
                  </a:lnTo>
                  <a:lnTo>
                    <a:pt x="628247" y="41869"/>
                  </a:lnTo>
                  <a:lnTo>
                    <a:pt x="580396" y="59896"/>
                  </a:lnTo>
                  <a:lnTo>
                    <a:pt x="533110" y="80250"/>
                  </a:lnTo>
                  <a:lnTo>
                    <a:pt x="486948" y="104673"/>
                  </a:lnTo>
                  <a:lnTo>
                    <a:pt x="444164" y="132005"/>
                  </a:lnTo>
                  <a:lnTo>
                    <a:pt x="403069" y="162825"/>
                  </a:lnTo>
                  <a:lnTo>
                    <a:pt x="365352" y="196553"/>
                  </a:lnTo>
                  <a:lnTo>
                    <a:pt x="330449" y="233188"/>
                  </a:lnTo>
                  <a:lnTo>
                    <a:pt x="298924" y="273313"/>
                  </a:lnTo>
                  <a:lnTo>
                    <a:pt x="271340" y="315764"/>
                  </a:lnTo>
                  <a:lnTo>
                    <a:pt x="247696" y="361123"/>
                  </a:lnTo>
                  <a:lnTo>
                    <a:pt x="227993" y="409970"/>
                  </a:lnTo>
                  <a:lnTo>
                    <a:pt x="196468" y="544301"/>
                  </a:lnTo>
                  <a:lnTo>
                    <a:pt x="193653" y="576865"/>
                  </a:lnTo>
                  <a:lnTo>
                    <a:pt x="192528" y="607686"/>
                  </a:lnTo>
                  <a:lnTo>
                    <a:pt x="193653" y="636180"/>
                  </a:lnTo>
                  <a:cubicBezTo>
                    <a:pt x="193840" y="645678"/>
                    <a:pt x="194028" y="655177"/>
                    <a:pt x="194216" y="664674"/>
                  </a:cubicBezTo>
                  <a:lnTo>
                    <a:pt x="194216" y="691424"/>
                  </a:lnTo>
                  <a:lnTo>
                    <a:pt x="191402" y="716430"/>
                  </a:lnTo>
                  <a:lnTo>
                    <a:pt x="182958" y="742016"/>
                  </a:lnTo>
                  <a:lnTo>
                    <a:pt x="167758" y="772837"/>
                  </a:lnTo>
                  <a:lnTo>
                    <a:pt x="149181" y="801331"/>
                  </a:lnTo>
                  <a:lnTo>
                    <a:pt x="128915" y="826336"/>
                  </a:lnTo>
                  <a:lnTo>
                    <a:pt x="107523" y="851923"/>
                  </a:lnTo>
                  <a:lnTo>
                    <a:pt x="85005" y="875184"/>
                  </a:lnTo>
                  <a:lnTo>
                    <a:pt x="62487" y="898445"/>
                  </a:lnTo>
                  <a:lnTo>
                    <a:pt x="41095" y="924031"/>
                  </a:lnTo>
                  <a:lnTo>
                    <a:pt x="33777" y="931009"/>
                  </a:lnTo>
                  <a:lnTo>
                    <a:pt x="24769" y="939732"/>
                  </a:lnTo>
                  <a:lnTo>
                    <a:pt x="15200" y="950199"/>
                  </a:lnTo>
                  <a:lnTo>
                    <a:pt x="7319" y="960666"/>
                  </a:lnTo>
                  <a:lnTo>
                    <a:pt x="2252" y="973460"/>
                  </a:lnTo>
                  <a:lnTo>
                    <a:pt x="0" y="987416"/>
                  </a:lnTo>
                  <a:lnTo>
                    <a:pt x="2815" y="1001955"/>
                  </a:lnTo>
                  <a:lnTo>
                    <a:pt x="10133" y="1015911"/>
                  </a:lnTo>
                  <a:lnTo>
                    <a:pt x="22518" y="1027541"/>
                  </a:lnTo>
                  <a:lnTo>
                    <a:pt x="36592" y="1035682"/>
                  </a:lnTo>
                  <a:lnTo>
                    <a:pt x="54043" y="1043243"/>
                  </a:lnTo>
                  <a:lnTo>
                    <a:pt x="72621" y="1049639"/>
                  </a:lnTo>
                  <a:lnTo>
                    <a:pt x="91197" y="1056035"/>
                  </a:lnTo>
                  <a:lnTo>
                    <a:pt x="109212" y="1062432"/>
                  </a:lnTo>
                  <a:lnTo>
                    <a:pt x="126663" y="1069992"/>
                  </a:lnTo>
                  <a:lnTo>
                    <a:pt x="142425" y="1078133"/>
                  </a:lnTo>
                  <a:lnTo>
                    <a:pt x="153685" y="1088601"/>
                  </a:lnTo>
                  <a:lnTo>
                    <a:pt x="150306" y="1102557"/>
                  </a:lnTo>
                  <a:lnTo>
                    <a:pt x="144114" y="1115351"/>
                  </a:lnTo>
                  <a:lnTo>
                    <a:pt x="137921" y="1128725"/>
                  </a:lnTo>
                  <a:lnTo>
                    <a:pt x="131166" y="1141518"/>
                  </a:lnTo>
                  <a:lnTo>
                    <a:pt x="124974" y="1154312"/>
                  </a:lnTo>
                  <a:lnTo>
                    <a:pt x="120471" y="1167105"/>
                  </a:lnTo>
                  <a:lnTo>
                    <a:pt x="118781" y="1178735"/>
                  </a:lnTo>
                  <a:cubicBezTo>
                    <a:pt x="119156" y="1183000"/>
                    <a:pt x="119532" y="1187264"/>
                    <a:pt x="119907" y="1191529"/>
                  </a:cubicBezTo>
                  <a:lnTo>
                    <a:pt x="126100" y="1203159"/>
                  </a:lnTo>
                  <a:lnTo>
                    <a:pt x="137359" y="1214790"/>
                  </a:lnTo>
                  <a:lnTo>
                    <a:pt x="153685" y="1226420"/>
                  </a:lnTo>
                  <a:lnTo>
                    <a:pt x="150306" y="1235725"/>
                  </a:lnTo>
                  <a:lnTo>
                    <a:pt x="145240" y="1245029"/>
                  </a:lnTo>
                  <a:lnTo>
                    <a:pt x="141300" y="1256077"/>
                  </a:lnTo>
                  <a:lnTo>
                    <a:pt x="140174" y="1267708"/>
                  </a:lnTo>
                  <a:lnTo>
                    <a:pt x="142425" y="1279339"/>
                  </a:lnTo>
                  <a:lnTo>
                    <a:pt x="148618" y="1289806"/>
                  </a:lnTo>
                  <a:lnTo>
                    <a:pt x="156499" y="1297947"/>
                  </a:lnTo>
                  <a:lnTo>
                    <a:pt x="166632" y="1305506"/>
                  </a:lnTo>
                  <a:lnTo>
                    <a:pt x="176765" y="1310740"/>
                  </a:lnTo>
                  <a:lnTo>
                    <a:pt x="186335" y="1317137"/>
                  </a:lnTo>
                  <a:lnTo>
                    <a:pt x="195343" y="1325860"/>
                  </a:lnTo>
                  <a:lnTo>
                    <a:pt x="200408" y="1335164"/>
                  </a:lnTo>
                  <a:lnTo>
                    <a:pt x="205475" y="1352028"/>
                  </a:lnTo>
                  <a:lnTo>
                    <a:pt x="205475" y="1371218"/>
                  </a:lnTo>
                  <a:lnTo>
                    <a:pt x="203787" y="1389245"/>
                  </a:lnTo>
                  <a:lnTo>
                    <a:pt x="199283" y="1407854"/>
                  </a:lnTo>
                  <a:lnTo>
                    <a:pt x="195343" y="1425881"/>
                  </a:lnTo>
                  <a:lnTo>
                    <a:pt x="192528" y="1442163"/>
                  </a:lnTo>
                  <a:lnTo>
                    <a:pt x="190276" y="1465424"/>
                  </a:lnTo>
                  <a:lnTo>
                    <a:pt x="192528" y="1486358"/>
                  </a:lnTo>
                  <a:lnTo>
                    <a:pt x="198719" y="1505548"/>
                  </a:lnTo>
                  <a:lnTo>
                    <a:pt x="206601" y="1522413"/>
                  </a:lnTo>
                  <a:lnTo>
                    <a:pt x="217860" y="1535787"/>
                  </a:lnTo>
                  <a:lnTo>
                    <a:pt x="232497" y="1548581"/>
                  </a:lnTo>
                  <a:lnTo>
                    <a:pt x="246570" y="1559048"/>
                  </a:lnTo>
                  <a:lnTo>
                    <a:pt x="262896" y="1567771"/>
                  </a:lnTo>
                  <a:lnTo>
                    <a:pt x="279221" y="1575331"/>
                  </a:lnTo>
                  <a:lnTo>
                    <a:pt x="295546" y="1579401"/>
                  </a:lnTo>
                  <a:lnTo>
                    <a:pt x="325383" y="1584635"/>
                  </a:lnTo>
                  <a:lnTo>
                    <a:pt x="356908" y="1586961"/>
                  </a:lnTo>
                  <a:lnTo>
                    <a:pt x="390121" y="1585798"/>
                  </a:lnTo>
                  <a:lnTo>
                    <a:pt x="422772" y="1582309"/>
                  </a:lnTo>
                  <a:lnTo>
                    <a:pt x="455423" y="1578238"/>
                  </a:lnTo>
                  <a:lnTo>
                    <a:pt x="486385" y="1571841"/>
                  </a:lnTo>
                  <a:lnTo>
                    <a:pt x="513969" y="1564281"/>
                  </a:lnTo>
                  <a:lnTo>
                    <a:pt x="529900" y="1558923"/>
                  </a:lnTo>
                  <a:lnTo>
                    <a:pt x="627355" y="1909514"/>
                  </a:lnTo>
                  <a:lnTo>
                    <a:pt x="1413007" y="1487444"/>
                  </a:lnTo>
                  <a:lnTo>
                    <a:pt x="1412429" y="1485195"/>
                  </a:lnTo>
                  <a:lnTo>
                    <a:pt x="1405111" y="1455538"/>
                  </a:lnTo>
                  <a:lnTo>
                    <a:pt x="1398918" y="1425881"/>
                  </a:lnTo>
                  <a:lnTo>
                    <a:pt x="1394978" y="1398549"/>
                  </a:lnTo>
                  <a:lnTo>
                    <a:pt x="1392163" y="1372381"/>
                  </a:lnTo>
                  <a:cubicBezTo>
                    <a:pt x="1391788" y="1365209"/>
                    <a:pt x="1391412" y="1358037"/>
                    <a:pt x="1391037" y="1350865"/>
                  </a:cubicBezTo>
                  <a:cubicBezTo>
                    <a:pt x="1391412" y="1344856"/>
                    <a:pt x="1391788" y="1338846"/>
                    <a:pt x="1392163" y="1332837"/>
                  </a:cubicBezTo>
                  <a:lnTo>
                    <a:pt x="1401171" y="1295039"/>
                  </a:lnTo>
                  <a:lnTo>
                    <a:pt x="1412429" y="1260148"/>
                  </a:lnTo>
                  <a:lnTo>
                    <a:pt x="1426503" y="1227001"/>
                  </a:lnTo>
                  <a:lnTo>
                    <a:pt x="1443954" y="1197926"/>
                  </a:lnTo>
                  <a:lnTo>
                    <a:pt x="1469849" y="1161872"/>
                  </a:lnTo>
                  <a:lnTo>
                    <a:pt x="1496308" y="1125818"/>
                  </a:lnTo>
                  <a:lnTo>
                    <a:pt x="1522767" y="1090926"/>
                  </a:lnTo>
                  <a:lnTo>
                    <a:pt x="1549788" y="1053710"/>
                  </a:lnTo>
                  <a:lnTo>
                    <a:pt x="1573995" y="1015911"/>
                  </a:lnTo>
                  <a:lnTo>
                    <a:pt x="1597637" y="976949"/>
                  </a:lnTo>
                  <a:lnTo>
                    <a:pt x="1617341" y="934499"/>
                  </a:lnTo>
                  <a:lnTo>
                    <a:pt x="1633666" y="889140"/>
                  </a:lnTo>
                  <a:lnTo>
                    <a:pt x="1646051" y="836222"/>
                  </a:lnTo>
                  <a:lnTo>
                    <a:pt x="1652807" y="782141"/>
                  </a:lnTo>
                  <a:lnTo>
                    <a:pt x="1656184" y="726897"/>
                  </a:lnTo>
                  <a:lnTo>
                    <a:pt x="1655059" y="671072"/>
                  </a:lnTo>
                  <a:lnTo>
                    <a:pt x="1651118" y="616409"/>
                  </a:lnTo>
                  <a:lnTo>
                    <a:pt x="1642674" y="563490"/>
                  </a:lnTo>
                  <a:lnTo>
                    <a:pt x="1631415" y="511736"/>
                  </a:lnTo>
                  <a:lnTo>
                    <a:pt x="1617341" y="464051"/>
                  </a:lnTo>
                  <a:lnTo>
                    <a:pt x="1601579" y="420438"/>
                  </a:lnTo>
                  <a:lnTo>
                    <a:pt x="1583565" y="381475"/>
                  </a:lnTo>
                  <a:lnTo>
                    <a:pt x="1556543" y="334954"/>
                  </a:lnTo>
                  <a:lnTo>
                    <a:pt x="1527270" y="290759"/>
                  </a:lnTo>
                  <a:lnTo>
                    <a:pt x="1494056" y="249471"/>
                  </a:lnTo>
                  <a:lnTo>
                    <a:pt x="1458590" y="209928"/>
                  </a:lnTo>
                  <a:lnTo>
                    <a:pt x="1419747" y="174455"/>
                  </a:lnTo>
                  <a:lnTo>
                    <a:pt x="1376400" y="141309"/>
                  </a:lnTo>
                  <a:lnTo>
                    <a:pt x="1331365" y="111652"/>
                  </a:lnTo>
                  <a:lnTo>
                    <a:pt x="1283515" y="85483"/>
                  </a:lnTo>
                  <a:lnTo>
                    <a:pt x="1231161" y="63386"/>
                  </a:lnTo>
                  <a:lnTo>
                    <a:pt x="1177119" y="43033"/>
                  </a:lnTo>
                  <a:lnTo>
                    <a:pt x="1118572" y="27332"/>
                  </a:lnTo>
                  <a:lnTo>
                    <a:pt x="1057210" y="14538"/>
                  </a:lnTo>
                  <a:lnTo>
                    <a:pt x="993036" y="5815"/>
                  </a:lnTo>
                  <a:lnTo>
                    <a:pt x="925482" y="582"/>
                  </a:lnTo>
                  <a:lnTo>
                    <a:pt x="853425"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latinLnBrk="0"/>
              <a:endParaRPr lang="ko-KR" altLang="en-US" sz="2701" dirty="0"/>
            </a:p>
          </p:txBody>
        </p:sp>
        <p:sp>
          <p:nvSpPr>
            <p:cNvPr id="32" name="Freeform 11">
              <a:extLst>
                <a:ext uri="{FF2B5EF4-FFF2-40B4-BE49-F238E27FC236}">
                  <a16:creationId xmlns:a16="http://schemas.microsoft.com/office/drawing/2014/main" id="{12882230-09B0-4081-ACDC-764E05CA7BDC}"/>
                </a:ext>
              </a:extLst>
            </p:cNvPr>
            <p:cNvSpPr/>
            <p:nvPr/>
          </p:nvSpPr>
          <p:spPr>
            <a:xfrm>
              <a:off x="1358088" y="4198964"/>
              <a:ext cx="1089158" cy="611109"/>
            </a:xfrm>
            <a:custGeom>
              <a:avLst/>
              <a:gdLst>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10547 w 1094108"/>
                <a:gd name="connsiteY2" fmla="*/ 293729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30550 h 611110"/>
                <a:gd name="connsiteX1" fmla="*/ 119888 w 1094108"/>
                <a:gd name="connsiteY1" fmla="*/ 0 h 611110"/>
                <a:gd name="connsiteX2" fmla="*/ 1010547 w 1094108"/>
                <a:gd name="connsiteY2" fmla="*/ 323428 h 611110"/>
                <a:gd name="connsiteX3" fmla="*/ 1094108 w 1094108"/>
                <a:gd name="connsiteY3" fmla="*/ 441972 h 611110"/>
                <a:gd name="connsiteX4" fmla="*/ 1078252 w 1094108"/>
                <a:gd name="connsiteY4" fmla="*/ 547683 h 611110"/>
                <a:gd name="connsiteX5" fmla="*/ 1014825 w 1094108"/>
                <a:gd name="connsiteY5" fmla="*/ 510684 h 611110"/>
                <a:gd name="connsiteX6" fmla="*/ 998968 w 1094108"/>
                <a:gd name="connsiteY6" fmla="*/ 611110 h 611110"/>
                <a:gd name="connsiteX7" fmla="*/ 0 w 1094108"/>
                <a:gd name="connsiteY7" fmla="*/ 230550 h 611110"/>
                <a:gd name="connsiteX0" fmla="*/ 0 w 1089158"/>
                <a:gd name="connsiteY0" fmla="*/ 210751 h 611110"/>
                <a:gd name="connsiteX1" fmla="*/ 114938 w 1089158"/>
                <a:gd name="connsiteY1" fmla="*/ 0 h 611110"/>
                <a:gd name="connsiteX2" fmla="*/ 1005597 w 1089158"/>
                <a:gd name="connsiteY2" fmla="*/ 323428 h 611110"/>
                <a:gd name="connsiteX3" fmla="*/ 1089158 w 1089158"/>
                <a:gd name="connsiteY3" fmla="*/ 441972 h 611110"/>
                <a:gd name="connsiteX4" fmla="*/ 1073302 w 1089158"/>
                <a:gd name="connsiteY4" fmla="*/ 547683 h 611110"/>
                <a:gd name="connsiteX5" fmla="*/ 1009875 w 1089158"/>
                <a:gd name="connsiteY5" fmla="*/ 510684 h 611110"/>
                <a:gd name="connsiteX6" fmla="*/ 994018 w 1089158"/>
                <a:gd name="connsiteY6" fmla="*/ 611110 h 611110"/>
                <a:gd name="connsiteX7" fmla="*/ 0 w 1089158"/>
                <a:gd name="connsiteY7" fmla="*/ 210751 h 61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158" h="611110">
                  <a:moveTo>
                    <a:pt x="0" y="210751"/>
                  </a:moveTo>
                  <a:lnTo>
                    <a:pt x="114938" y="0"/>
                  </a:lnTo>
                  <a:lnTo>
                    <a:pt x="1005597" y="323428"/>
                  </a:lnTo>
                  <a:lnTo>
                    <a:pt x="1089158" y="441972"/>
                  </a:lnTo>
                  <a:lnTo>
                    <a:pt x="1073302" y="547683"/>
                  </a:lnTo>
                  <a:lnTo>
                    <a:pt x="1009875" y="510684"/>
                  </a:lnTo>
                  <a:lnTo>
                    <a:pt x="994018" y="611110"/>
                  </a:lnTo>
                  <a:cubicBezTo>
                    <a:pt x="629604" y="505207"/>
                    <a:pt x="332989" y="337604"/>
                    <a:pt x="0" y="210751"/>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sp>
          <p:nvSpPr>
            <p:cNvPr id="33" name="Freeform 14">
              <a:extLst>
                <a:ext uri="{FF2B5EF4-FFF2-40B4-BE49-F238E27FC236}">
                  <a16:creationId xmlns:a16="http://schemas.microsoft.com/office/drawing/2014/main" id="{908C5288-C1B2-4B4E-84F2-259C8FE515DD}"/>
                </a:ext>
              </a:extLst>
            </p:cNvPr>
            <p:cNvSpPr/>
            <p:nvPr/>
          </p:nvSpPr>
          <p:spPr>
            <a:xfrm>
              <a:off x="3145709" y="4476837"/>
              <a:ext cx="591981" cy="227104"/>
            </a:xfrm>
            <a:custGeom>
              <a:avLst/>
              <a:gdLst>
                <a:gd name="connsiteX0" fmla="*/ 5285 w 739976"/>
                <a:gd name="connsiteY0" fmla="*/ 68712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68712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671264"/>
                <a:gd name="connsiteY0" fmla="*/ 110997 h 206136"/>
                <a:gd name="connsiteX1" fmla="*/ 0 w 671264"/>
                <a:gd name="connsiteY1" fmla="*/ 5285 h 206136"/>
                <a:gd name="connsiteX2" fmla="*/ 158566 w 671264"/>
                <a:gd name="connsiteY2" fmla="*/ 0 h 206136"/>
                <a:gd name="connsiteX3" fmla="*/ 163852 w 671264"/>
                <a:gd name="connsiteY3" fmla="*/ 58141 h 206136"/>
                <a:gd name="connsiteX4" fmla="*/ 581409 w 671264"/>
                <a:gd name="connsiteY4" fmla="*/ 52856 h 206136"/>
                <a:gd name="connsiteX5" fmla="*/ 671264 w 671264"/>
                <a:gd name="connsiteY5" fmla="*/ 206136 h 206136"/>
                <a:gd name="connsiteX6" fmla="*/ 110996 w 671264"/>
                <a:gd name="connsiteY6" fmla="*/ 174423 h 206136"/>
                <a:gd name="connsiteX7" fmla="*/ 89854 w 671264"/>
                <a:gd name="connsiteY7" fmla="*/ 84569 h 206136"/>
                <a:gd name="connsiteX8" fmla="*/ 5285 w 671264"/>
                <a:gd name="connsiteY8" fmla="*/ 110997 h 206136"/>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89854 w 591981"/>
                <a:gd name="connsiteY7" fmla="*/ 115812 h 221522"/>
                <a:gd name="connsiteX8" fmla="*/ 5285 w 591981"/>
                <a:gd name="connsiteY8" fmla="*/ 142240 h 221522"/>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105475 w 591981"/>
                <a:gd name="connsiteY7" fmla="*/ 136641 h 221522"/>
                <a:gd name="connsiteX8" fmla="*/ 5285 w 591981"/>
                <a:gd name="connsiteY8" fmla="*/ 142240 h 221522"/>
                <a:gd name="connsiteX0" fmla="*/ 5285 w 591981"/>
                <a:gd name="connsiteY0" fmla="*/ 142240 h 227104"/>
                <a:gd name="connsiteX1" fmla="*/ 0 w 591981"/>
                <a:gd name="connsiteY1" fmla="*/ 36528 h 227104"/>
                <a:gd name="connsiteX2" fmla="*/ 163774 w 591981"/>
                <a:gd name="connsiteY2" fmla="*/ 0 h 227104"/>
                <a:gd name="connsiteX3" fmla="*/ 163852 w 591981"/>
                <a:gd name="connsiteY3" fmla="*/ 89384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81" h="227104">
                  <a:moveTo>
                    <a:pt x="5285" y="142240"/>
                  </a:moveTo>
                  <a:lnTo>
                    <a:pt x="0" y="36528"/>
                  </a:lnTo>
                  <a:lnTo>
                    <a:pt x="163774" y="0"/>
                  </a:lnTo>
                  <a:cubicBezTo>
                    <a:pt x="163800" y="29795"/>
                    <a:pt x="195069" y="54382"/>
                    <a:pt x="195095" y="84177"/>
                  </a:cubicBezTo>
                  <a:cubicBezTo>
                    <a:pt x="397943" y="29168"/>
                    <a:pt x="389368" y="75290"/>
                    <a:pt x="581409" y="84099"/>
                  </a:cubicBezTo>
                  <a:lnTo>
                    <a:pt x="591981" y="221522"/>
                  </a:lnTo>
                  <a:cubicBezTo>
                    <a:pt x="431653" y="200380"/>
                    <a:pt x="276532" y="231780"/>
                    <a:pt x="116204" y="226495"/>
                  </a:cubicBezTo>
                  <a:lnTo>
                    <a:pt x="105475" y="136641"/>
                  </a:lnTo>
                  <a:lnTo>
                    <a:pt x="5285" y="14224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sp>
          <p:nvSpPr>
            <p:cNvPr id="34" name="Freeform 10">
              <a:extLst>
                <a:ext uri="{FF2B5EF4-FFF2-40B4-BE49-F238E27FC236}">
                  <a16:creationId xmlns:a16="http://schemas.microsoft.com/office/drawing/2014/main" id="{6BB015EF-DA86-423C-8231-A3A162BBB486}"/>
                </a:ext>
              </a:extLst>
            </p:cNvPr>
            <p:cNvSpPr/>
            <p:nvPr/>
          </p:nvSpPr>
          <p:spPr>
            <a:xfrm>
              <a:off x="1130675" y="4343401"/>
              <a:ext cx="2709784" cy="1900717"/>
            </a:xfrm>
            <a:custGeom>
              <a:avLst/>
              <a:gdLst>
                <a:gd name="connsiteX0" fmla="*/ 19050 w 2628900"/>
                <a:gd name="connsiteY0" fmla="*/ 95250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19050 w 2628900"/>
                <a:gd name="connsiteY8" fmla="*/ 95250 h 2085975"/>
                <a:gd name="connsiteX0" fmla="*/ 95250 w 2628900"/>
                <a:gd name="connsiteY0" fmla="*/ 66675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95250 w 262890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114300 h 2133600"/>
                <a:gd name="connsiteX1" fmla="*/ 137220 w 2766120"/>
                <a:gd name="connsiteY1" fmla="*/ 2133600 h 2133600"/>
                <a:gd name="connsiteX2" fmla="*/ 1823145 w 2766120"/>
                <a:gd name="connsiteY2" fmla="*/ 2133600 h 2133600"/>
                <a:gd name="connsiteX3" fmla="*/ 1842195 w 2766120"/>
                <a:gd name="connsiteY3" fmla="*/ 1628775 h 2133600"/>
                <a:gd name="connsiteX4" fmla="*/ 2766120 w 2766120"/>
                <a:gd name="connsiteY4" fmla="*/ 95250 h 2133600"/>
                <a:gd name="connsiteX5" fmla="*/ 1908870 w 2766120"/>
                <a:gd name="connsiteY5" fmla="*/ 0 h 2133600"/>
                <a:gd name="connsiteX6" fmla="*/ 2051745 w 2766120"/>
                <a:gd name="connsiteY6" fmla="*/ 809625 h 2133600"/>
                <a:gd name="connsiteX7" fmla="*/ 1270695 w 2766120"/>
                <a:gd name="connsiteY7" fmla="*/ 581025 h 2133600"/>
                <a:gd name="connsiteX8" fmla="*/ 232470 w 2766120"/>
                <a:gd name="connsiteY8" fmla="*/ 114300 h 2133600"/>
                <a:gd name="connsiteX0" fmla="*/ 232470 w 2766120"/>
                <a:gd name="connsiteY0" fmla="*/ 151521 h 2170821"/>
                <a:gd name="connsiteX1" fmla="*/ 137220 w 2766120"/>
                <a:gd name="connsiteY1" fmla="*/ 2170821 h 2170821"/>
                <a:gd name="connsiteX2" fmla="*/ 1823145 w 2766120"/>
                <a:gd name="connsiteY2" fmla="*/ 2170821 h 2170821"/>
                <a:gd name="connsiteX3" fmla="*/ 1842195 w 2766120"/>
                <a:gd name="connsiteY3" fmla="*/ 1665996 h 2170821"/>
                <a:gd name="connsiteX4" fmla="*/ 2766120 w 2766120"/>
                <a:gd name="connsiteY4" fmla="*/ 132471 h 2170821"/>
                <a:gd name="connsiteX5" fmla="*/ 1908870 w 2766120"/>
                <a:gd name="connsiteY5" fmla="*/ 37221 h 2170821"/>
                <a:gd name="connsiteX6" fmla="*/ 1937445 w 2766120"/>
                <a:gd name="connsiteY6" fmla="*/ 808746 h 2170821"/>
                <a:gd name="connsiteX7" fmla="*/ 1270695 w 2766120"/>
                <a:gd name="connsiteY7" fmla="*/ 618246 h 2170821"/>
                <a:gd name="connsiteX8" fmla="*/ 232470 w 2766120"/>
                <a:gd name="connsiteY8" fmla="*/ 151521 h 2170821"/>
                <a:gd name="connsiteX0" fmla="*/ 232470 w 2766120"/>
                <a:gd name="connsiteY0" fmla="*/ 176078 h 2195378"/>
                <a:gd name="connsiteX1" fmla="*/ 137220 w 2766120"/>
                <a:gd name="connsiteY1" fmla="*/ 2195378 h 2195378"/>
                <a:gd name="connsiteX2" fmla="*/ 1823145 w 2766120"/>
                <a:gd name="connsiteY2" fmla="*/ 2195378 h 2195378"/>
                <a:gd name="connsiteX3" fmla="*/ 1842195 w 2766120"/>
                <a:gd name="connsiteY3" fmla="*/ 1690553 h 2195378"/>
                <a:gd name="connsiteX4" fmla="*/ 2766120 w 2766120"/>
                <a:gd name="connsiteY4" fmla="*/ 157028 h 2195378"/>
                <a:gd name="connsiteX5" fmla="*/ 1908870 w 2766120"/>
                <a:gd name="connsiteY5" fmla="*/ 61778 h 2195378"/>
                <a:gd name="connsiteX6" fmla="*/ 1937445 w 2766120"/>
                <a:gd name="connsiteY6" fmla="*/ 833303 h 2195378"/>
                <a:gd name="connsiteX7" fmla="*/ 1270695 w 2766120"/>
                <a:gd name="connsiteY7" fmla="*/ 642803 h 2195378"/>
                <a:gd name="connsiteX8" fmla="*/ 232470 w 2766120"/>
                <a:gd name="connsiteY8" fmla="*/ 176078 h 2195378"/>
                <a:gd name="connsiteX0" fmla="*/ 232470 w 2661345"/>
                <a:gd name="connsiteY0" fmla="*/ 155790 h 2175090"/>
                <a:gd name="connsiteX1" fmla="*/ 137220 w 2661345"/>
                <a:gd name="connsiteY1" fmla="*/ 2175090 h 2175090"/>
                <a:gd name="connsiteX2" fmla="*/ 1823145 w 2661345"/>
                <a:gd name="connsiteY2" fmla="*/ 2175090 h 2175090"/>
                <a:gd name="connsiteX3" fmla="*/ 1842195 w 2661345"/>
                <a:gd name="connsiteY3" fmla="*/ 1670265 h 2175090"/>
                <a:gd name="connsiteX4" fmla="*/ 2661345 w 2661345"/>
                <a:gd name="connsiteY4" fmla="*/ 117690 h 2175090"/>
                <a:gd name="connsiteX5" fmla="*/ 1908870 w 2661345"/>
                <a:gd name="connsiteY5" fmla="*/ 41490 h 2175090"/>
                <a:gd name="connsiteX6" fmla="*/ 1937445 w 2661345"/>
                <a:gd name="connsiteY6" fmla="*/ 813015 h 2175090"/>
                <a:gd name="connsiteX7" fmla="*/ 1270695 w 2661345"/>
                <a:gd name="connsiteY7" fmla="*/ 622515 h 2175090"/>
                <a:gd name="connsiteX8" fmla="*/ 232470 w 2661345"/>
                <a:gd name="connsiteY8" fmla="*/ 155790 h 2175090"/>
                <a:gd name="connsiteX0" fmla="*/ 232470 w 2709520"/>
                <a:gd name="connsiteY0" fmla="*/ 155790 h 2175090"/>
                <a:gd name="connsiteX1" fmla="*/ 137220 w 2709520"/>
                <a:gd name="connsiteY1" fmla="*/ 2175090 h 2175090"/>
                <a:gd name="connsiteX2" fmla="*/ 1823145 w 2709520"/>
                <a:gd name="connsiteY2" fmla="*/ 2175090 h 2175090"/>
                <a:gd name="connsiteX3" fmla="*/ 1842195 w 2709520"/>
                <a:gd name="connsiteY3" fmla="*/ 1670265 h 2175090"/>
                <a:gd name="connsiteX4" fmla="*/ 2661345 w 2709520"/>
                <a:gd name="connsiteY4" fmla="*/ 117690 h 2175090"/>
                <a:gd name="connsiteX5" fmla="*/ 1908870 w 2709520"/>
                <a:gd name="connsiteY5" fmla="*/ 41490 h 2175090"/>
                <a:gd name="connsiteX6" fmla="*/ 1937445 w 2709520"/>
                <a:gd name="connsiteY6" fmla="*/ 813015 h 2175090"/>
                <a:gd name="connsiteX7" fmla="*/ 1270695 w 2709520"/>
                <a:gd name="connsiteY7" fmla="*/ 622515 h 2175090"/>
                <a:gd name="connsiteX8" fmla="*/ 232470 w 2709520"/>
                <a:gd name="connsiteY8" fmla="*/ 155790 h 2175090"/>
                <a:gd name="connsiteX0" fmla="*/ 232470 w 2725405"/>
                <a:gd name="connsiteY0" fmla="*/ 155790 h 2175090"/>
                <a:gd name="connsiteX1" fmla="*/ 137220 w 2725405"/>
                <a:gd name="connsiteY1" fmla="*/ 2175090 h 2175090"/>
                <a:gd name="connsiteX2" fmla="*/ 1823145 w 2725405"/>
                <a:gd name="connsiteY2" fmla="*/ 2175090 h 2175090"/>
                <a:gd name="connsiteX3" fmla="*/ 1842195 w 2725405"/>
                <a:gd name="connsiteY3" fmla="*/ 1670265 h 2175090"/>
                <a:gd name="connsiteX4" fmla="*/ 2661345 w 2725405"/>
                <a:gd name="connsiteY4" fmla="*/ 117690 h 2175090"/>
                <a:gd name="connsiteX5" fmla="*/ 1908870 w 2725405"/>
                <a:gd name="connsiteY5" fmla="*/ 41490 h 2175090"/>
                <a:gd name="connsiteX6" fmla="*/ 1937445 w 2725405"/>
                <a:gd name="connsiteY6" fmla="*/ 813015 h 2175090"/>
                <a:gd name="connsiteX7" fmla="*/ 1270695 w 2725405"/>
                <a:gd name="connsiteY7" fmla="*/ 622515 h 2175090"/>
                <a:gd name="connsiteX8" fmla="*/ 232470 w 2725405"/>
                <a:gd name="connsiteY8" fmla="*/ 155790 h 2175090"/>
                <a:gd name="connsiteX0" fmla="*/ 232470 w 2760521"/>
                <a:gd name="connsiteY0" fmla="*/ 155790 h 2175090"/>
                <a:gd name="connsiteX1" fmla="*/ 137220 w 2760521"/>
                <a:gd name="connsiteY1" fmla="*/ 2175090 h 2175090"/>
                <a:gd name="connsiteX2" fmla="*/ 1823145 w 2760521"/>
                <a:gd name="connsiteY2" fmla="*/ 2175090 h 2175090"/>
                <a:gd name="connsiteX3" fmla="*/ 1842195 w 2760521"/>
                <a:gd name="connsiteY3" fmla="*/ 1670265 h 2175090"/>
                <a:gd name="connsiteX4" fmla="*/ 2699445 w 2760521"/>
                <a:gd name="connsiteY4" fmla="*/ 117690 h 2175090"/>
                <a:gd name="connsiteX5" fmla="*/ 1908870 w 2760521"/>
                <a:gd name="connsiteY5" fmla="*/ 41490 h 2175090"/>
                <a:gd name="connsiteX6" fmla="*/ 1937445 w 2760521"/>
                <a:gd name="connsiteY6" fmla="*/ 813015 h 2175090"/>
                <a:gd name="connsiteX7" fmla="*/ 1270695 w 2760521"/>
                <a:gd name="connsiteY7" fmla="*/ 622515 h 2175090"/>
                <a:gd name="connsiteX8" fmla="*/ 232470 w 2760521"/>
                <a:gd name="connsiteY8" fmla="*/ 155790 h 2175090"/>
                <a:gd name="connsiteX0" fmla="*/ 232470 w 2757220"/>
                <a:gd name="connsiteY0" fmla="*/ 155790 h 2175090"/>
                <a:gd name="connsiteX1" fmla="*/ 137220 w 2757220"/>
                <a:gd name="connsiteY1" fmla="*/ 2175090 h 2175090"/>
                <a:gd name="connsiteX2" fmla="*/ 1823145 w 2757220"/>
                <a:gd name="connsiteY2" fmla="*/ 2175090 h 2175090"/>
                <a:gd name="connsiteX3" fmla="*/ 1842195 w 2757220"/>
                <a:gd name="connsiteY3" fmla="*/ 1670265 h 2175090"/>
                <a:gd name="connsiteX4" fmla="*/ 2699445 w 2757220"/>
                <a:gd name="connsiteY4" fmla="*/ 117690 h 2175090"/>
                <a:gd name="connsiteX5" fmla="*/ 1908870 w 2757220"/>
                <a:gd name="connsiteY5" fmla="*/ 41490 h 2175090"/>
                <a:gd name="connsiteX6" fmla="*/ 1937445 w 2757220"/>
                <a:gd name="connsiteY6" fmla="*/ 813015 h 2175090"/>
                <a:gd name="connsiteX7" fmla="*/ 1270695 w 2757220"/>
                <a:gd name="connsiteY7" fmla="*/ 622515 h 2175090"/>
                <a:gd name="connsiteX8" fmla="*/ 232470 w 2757220"/>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47713 h 2167013"/>
                <a:gd name="connsiteX1" fmla="*/ 137220 w 2741311"/>
                <a:gd name="connsiteY1" fmla="*/ 2167013 h 2167013"/>
                <a:gd name="connsiteX2" fmla="*/ 1823145 w 2741311"/>
                <a:gd name="connsiteY2" fmla="*/ 2167013 h 2167013"/>
                <a:gd name="connsiteX3" fmla="*/ 1842195 w 2741311"/>
                <a:gd name="connsiteY3" fmla="*/ 1662188 h 2167013"/>
                <a:gd name="connsiteX4" fmla="*/ 2699445 w 2741311"/>
                <a:gd name="connsiteY4" fmla="*/ 109613 h 2167013"/>
                <a:gd name="connsiteX5" fmla="*/ 1908870 w 2741311"/>
                <a:gd name="connsiteY5" fmla="*/ 33413 h 2167013"/>
                <a:gd name="connsiteX6" fmla="*/ 1937445 w 2741311"/>
                <a:gd name="connsiteY6" fmla="*/ 804938 h 2167013"/>
                <a:gd name="connsiteX7" fmla="*/ 1270695 w 2741311"/>
                <a:gd name="connsiteY7" fmla="*/ 614438 h 2167013"/>
                <a:gd name="connsiteX8" fmla="*/ 232470 w 2741311"/>
                <a:gd name="connsiteY8" fmla="*/ 147713 h 2167013"/>
                <a:gd name="connsiteX0" fmla="*/ 232470 w 2741311"/>
                <a:gd name="connsiteY0" fmla="*/ 95560 h 2114860"/>
                <a:gd name="connsiteX1" fmla="*/ 137220 w 2741311"/>
                <a:gd name="connsiteY1" fmla="*/ 2114860 h 2114860"/>
                <a:gd name="connsiteX2" fmla="*/ 1823145 w 2741311"/>
                <a:gd name="connsiteY2" fmla="*/ 2114860 h 2114860"/>
                <a:gd name="connsiteX3" fmla="*/ 1842195 w 2741311"/>
                <a:gd name="connsiteY3" fmla="*/ 1610035 h 2114860"/>
                <a:gd name="connsiteX4" fmla="*/ 2699445 w 2741311"/>
                <a:gd name="connsiteY4" fmla="*/ 57460 h 2114860"/>
                <a:gd name="connsiteX5" fmla="*/ 1927920 w 2741311"/>
                <a:gd name="connsiteY5" fmla="*/ 47935 h 2114860"/>
                <a:gd name="connsiteX6" fmla="*/ 1937445 w 2741311"/>
                <a:gd name="connsiteY6" fmla="*/ 752785 h 2114860"/>
                <a:gd name="connsiteX7" fmla="*/ 1270695 w 2741311"/>
                <a:gd name="connsiteY7" fmla="*/ 562285 h 2114860"/>
                <a:gd name="connsiteX8" fmla="*/ 232470 w 2741311"/>
                <a:gd name="connsiteY8" fmla="*/ 95560 h 2114860"/>
                <a:gd name="connsiteX0" fmla="*/ 232470 w 2741311"/>
                <a:gd name="connsiteY0" fmla="*/ 189280 h 2208580"/>
                <a:gd name="connsiteX1" fmla="*/ 137220 w 2741311"/>
                <a:gd name="connsiteY1" fmla="*/ 2208580 h 2208580"/>
                <a:gd name="connsiteX2" fmla="*/ 1823145 w 2741311"/>
                <a:gd name="connsiteY2" fmla="*/ 2208580 h 2208580"/>
                <a:gd name="connsiteX3" fmla="*/ 1842195 w 2741311"/>
                <a:gd name="connsiteY3" fmla="*/ 1703755 h 2208580"/>
                <a:gd name="connsiteX4" fmla="*/ 2699445 w 2741311"/>
                <a:gd name="connsiteY4" fmla="*/ 151180 h 2208580"/>
                <a:gd name="connsiteX5" fmla="*/ 1908870 w 2741311"/>
                <a:gd name="connsiteY5" fmla="*/ 27355 h 2208580"/>
                <a:gd name="connsiteX6" fmla="*/ 1937445 w 2741311"/>
                <a:gd name="connsiteY6" fmla="*/ 846505 h 2208580"/>
                <a:gd name="connsiteX7" fmla="*/ 1270695 w 2741311"/>
                <a:gd name="connsiteY7" fmla="*/ 656005 h 2208580"/>
                <a:gd name="connsiteX8" fmla="*/ 232470 w 2741311"/>
                <a:gd name="connsiteY8" fmla="*/ 189280 h 2208580"/>
                <a:gd name="connsiteX0" fmla="*/ 232470 w 2741311"/>
                <a:gd name="connsiteY0" fmla="*/ 213274 h 2232574"/>
                <a:gd name="connsiteX1" fmla="*/ 137220 w 2741311"/>
                <a:gd name="connsiteY1" fmla="*/ 2232574 h 2232574"/>
                <a:gd name="connsiteX2" fmla="*/ 1823145 w 2741311"/>
                <a:gd name="connsiteY2" fmla="*/ 2232574 h 2232574"/>
                <a:gd name="connsiteX3" fmla="*/ 1842195 w 2741311"/>
                <a:gd name="connsiteY3" fmla="*/ 1727749 h 2232574"/>
                <a:gd name="connsiteX4" fmla="*/ 2699445 w 2741311"/>
                <a:gd name="connsiteY4" fmla="*/ 175174 h 2232574"/>
                <a:gd name="connsiteX5" fmla="*/ 2127946 w 2741311"/>
                <a:gd name="connsiteY5" fmla="*/ 127549 h 2232574"/>
                <a:gd name="connsiteX6" fmla="*/ 1908870 w 2741311"/>
                <a:gd name="connsiteY6" fmla="*/ 51349 h 2232574"/>
                <a:gd name="connsiteX7" fmla="*/ 1937445 w 2741311"/>
                <a:gd name="connsiteY7" fmla="*/ 870499 h 2232574"/>
                <a:gd name="connsiteX8" fmla="*/ 1270695 w 2741311"/>
                <a:gd name="connsiteY8" fmla="*/ 679999 h 2232574"/>
                <a:gd name="connsiteX9" fmla="*/ 232470 w 2741311"/>
                <a:gd name="connsiteY9" fmla="*/ 213274 h 2232574"/>
                <a:gd name="connsiteX0" fmla="*/ 232470 w 2741311"/>
                <a:gd name="connsiteY0" fmla="*/ 214182 h 2233482"/>
                <a:gd name="connsiteX1" fmla="*/ 137220 w 2741311"/>
                <a:gd name="connsiteY1" fmla="*/ 2233482 h 2233482"/>
                <a:gd name="connsiteX2" fmla="*/ 1823145 w 2741311"/>
                <a:gd name="connsiteY2" fmla="*/ 2233482 h 2233482"/>
                <a:gd name="connsiteX3" fmla="*/ 1842195 w 2741311"/>
                <a:gd name="connsiteY3" fmla="*/ 1728657 h 2233482"/>
                <a:gd name="connsiteX4" fmla="*/ 2699445 w 2741311"/>
                <a:gd name="connsiteY4" fmla="*/ 176082 h 2233482"/>
                <a:gd name="connsiteX5" fmla="*/ 2048663 w 2741311"/>
                <a:gd name="connsiteY5" fmla="*/ 123172 h 2233482"/>
                <a:gd name="connsiteX6" fmla="*/ 1908870 w 2741311"/>
                <a:gd name="connsiteY6" fmla="*/ 52257 h 2233482"/>
                <a:gd name="connsiteX7" fmla="*/ 1937445 w 2741311"/>
                <a:gd name="connsiteY7" fmla="*/ 871407 h 2233482"/>
                <a:gd name="connsiteX8" fmla="*/ 1270695 w 2741311"/>
                <a:gd name="connsiteY8" fmla="*/ 680907 h 2233482"/>
                <a:gd name="connsiteX9" fmla="*/ 232470 w 2741311"/>
                <a:gd name="connsiteY9" fmla="*/ 214182 h 2233482"/>
                <a:gd name="connsiteX0" fmla="*/ 232470 w 2741311"/>
                <a:gd name="connsiteY0" fmla="*/ 228069 h 2247369"/>
                <a:gd name="connsiteX1" fmla="*/ 137220 w 2741311"/>
                <a:gd name="connsiteY1" fmla="*/ 2247369 h 2247369"/>
                <a:gd name="connsiteX2" fmla="*/ 1823145 w 2741311"/>
                <a:gd name="connsiteY2" fmla="*/ 2247369 h 2247369"/>
                <a:gd name="connsiteX3" fmla="*/ 1842195 w 2741311"/>
                <a:gd name="connsiteY3" fmla="*/ 1742544 h 2247369"/>
                <a:gd name="connsiteX4" fmla="*/ 2699445 w 2741311"/>
                <a:gd name="connsiteY4" fmla="*/ 189969 h 2247369"/>
                <a:gd name="connsiteX5" fmla="*/ 2048663 w 2741311"/>
                <a:gd name="connsiteY5" fmla="*/ 137059 h 2247369"/>
                <a:gd name="connsiteX6" fmla="*/ 1908870 w 2741311"/>
                <a:gd name="connsiteY6" fmla="*/ 66144 h 2247369"/>
                <a:gd name="connsiteX7" fmla="*/ 1937445 w 2741311"/>
                <a:gd name="connsiteY7" fmla="*/ 885294 h 2247369"/>
                <a:gd name="connsiteX8" fmla="*/ 1270695 w 2741311"/>
                <a:gd name="connsiteY8" fmla="*/ 694794 h 2247369"/>
                <a:gd name="connsiteX9" fmla="*/ 232470 w 2741311"/>
                <a:gd name="connsiteY9" fmla="*/ 228069 h 2247369"/>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188264 h 2207564"/>
                <a:gd name="connsiteX1" fmla="*/ 137220 w 2741311"/>
                <a:gd name="connsiteY1" fmla="*/ 2207564 h 2207564"/>
                <a:gd name="connsiteX2" fmla="*/ 1823145 w 2741311"/>
                <a:gd name="connsiteY2" fmla="*/ 2207564 h 2207564"/>
                <a:gd name="connsiteX3" fmla="*/ 1842195 w 2741311"/>
                <a:gd name="connsiteY3" fmla="*/ 1702739 h 2207564"/>
                <a:gd name="connsiteX4" fmla="*/ 2699445 w 2741311"/>
                <a:gd name="connsiteY4" fmla="*/ 150164 h 2207564"/>
                <a:gd name="connsiteX5" fmla="*/ 2048663 w 2741311"/>
                <a:gd name="connsiteY5" fmla="*/ 97254 h 2207564"/>
                <a:gd name="connsiteX6" fmla="*/ 2040679 w 2741311"/>
                <a:gd name="connsiteY6" fmla="*/ 4591 h 2207564"/>
                <a:gd name="connsiteX7" fmla="*/ 1908870 w 2741311"/>
                <a:gd name="connsiteY7" fmla="*/ 26339 h 2207564"/>
                <a:gd name="connsiteX8" fmla="*/ 1937445 w 2741311"/>
                <a:gd name="connsiteY8" fmla="*/ 845489 h 2207564"/>
                <a:gd name="connsiteX9" fmla="*/ 1270695 w 2741311"/>
                <a:gd name="connsiteY9" fmla="*/ 654989 h 2207564"/>
                <a:gd name="connsiteX10" fmla="*/ 232470 w 2741311"/>
                <a:gd name="connsiteY10" fmla="*/ 188264 h 2207564"/>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4220"/>
                <a:gd name="connsiteY0" fmla="*/ 183976 h 2203276"/>
                <a:gd name="connsiteX1" fmla="*/ 137220 w 2664220"/>
                <a:gd name="connsiteY1" fmla="*/ 2203276 h 2203276"/>
                <a:gd name="connsiteX2" fmla="*/ 1823145 w 2664220"/>
                <a:gd name="connsiteY2" fmla="*/ 2203276 h 2203276"/>
                <a:gd name="connsiteX3" fmla="*/ 1842195 w 2664220"/>
                <a:gd name="connsiteY3" fmla="*/ 1698451 h 2203276"/>
                <a:gd name="connsiteX4" fmla="*/ 2614876 w 2664220"/>
                <a:gd name="connsiteY4" fmla="*/ 119448 h 2203276"/>
                <a:gd name="connsiteX5" fmla="*/ 2048663 w 2664220"/>
                <a:gd name="connsiteY5" fmla="*/ 92966 h 2203276"/>
                <a:gd name="connsiteX6" fmla="*/ 2040679 w 2664220"/>
                <a:gd name="connsiteY6" fmla="*/ 303 h 2203276"/>
                <a:gd name="connsiteX7" fmla="*/ 1908870 w 2664220"/>
                <a:gd name="connsiteY7" fmla="*/ 22051 h 2203276"/>
                <a:gd name="connsiteX8" fmla="*/ 1937445 w 2664220"/>
                <a:gd name="connsiteY8" fmla="*/ 841201 h 2203276"/>
                <a:gd name="connsiteX9" fmla="*/ 1270695 w 2664220"/>
                <a:gd name="connsiteY9" fmla="*/ 650701 h 2203276"/>
                <a:gd name="connsiteX10" fmla="*/ 232470 w 2664220"/>
                <a:gd name="connsiteY10" fmla="*/ 183976 h 2203276"/>
                <a:gd name="connsiteX0" fmla="*/ 232470 w 2695242"/>
                <a:gd name="connsiteY0" fmla="*/ 183976 h 2203276"/>
                <a:gd name="connsiteX1" fmla="*/ 137220 w 2695242"/>
                <a:gd name="connsiteY1" fmla="*/ 2203276 h 2203276"/>
                <a:gd name="connsiteX2" fmla="*/ 1823145 w 2695242"/>
                <a:gd name="connsiteY2" fmla="*/ 2203276 h 2203276"/>
                <a:gd name="connsiteX3" fmla="*/ 1842195 w 2695242"/>
                <a:gd name="connsiteY3" fmla="*/ 1698451 h 2203276"/>
                <a:gd name="connsiteX4" fmla="*/ 2614876 w 2695242"/>
                <a:gd name="connsiteY4" fmla="*/ 119448 h 2203276"/>
                <a:gd name="connsiteX5" fmla="*/ 2048663 w 2695242"/>
                <a:gd name="connsiteY5" fmla="*/ 92966 h 2203276"/>
                <a:gd name="connsiteX6" fmla="*/ 2040679 w 2695242"/>
                <a:gd name="connsiteY6" fmla="*/ 303 h 2203276"/>
                <a:gd name="connsiteX7" fmla="*/ 1908870 w 2695242"/>
                <a:gd name="connsiteY7" fmla="*/ 22051 h 2203276"/>
                <a:gd name="connsiteX8" fmla="*/ 1937445 w 2695242"/>
                <a:gd name="connsiteY8" fmla="*/ 841201 h 2203276"/>
                <a:gd name="connsiteX9" fmla="*/ 1270695 w 2695242"/>
                <a:gd name="connsiteY9" fmla="*/ 650701 h 2203276"/>
                <a:gd name="connsiteX10" fmla="*/ 232470 w 2695242"/>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270695 w 2718665"/>
                <a:gd name="connsiteY9" fmla="*/ 650701 h 2203276"/>
                <a:gd name="connsiteX10" fmla="*/ 232470 w 2718665"/>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20059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26782 w 2764339"/>
                <a:gd name="connsiteY0" fmla="*/ 183976 h 2400339"/>
                <a:gd name="connsiteX1" fmla="*/ 150300 w 2764339"/>
                <a:gd name="connsiteY1" fmla="*/ 2400339 h 2400339"/>
                <a:gd name="connsiteX2" fmla="*/ 1817457 w 2764339"/>
                <a:gd name="connsiteY2" fmla="*/ 2203276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31749 w 2769306"/>
                <a:gd name="connsiteY0" fmla="*/ 183976 h 2390955"/>
                <a:gd name="connsiteX1" fmla="*/ 138828 w 2769306"/>
                <a:gd name="connsiteY1" fmla="*/ 2064983 h 2390955"/>
                <a:gd name="connsiteX2" fmla="*/ 1878728 w 2769306"/>
                <a:gd name="connsiteY2" fmla="*/ 2390955 h 2390955"/>
                <a:gd name="connsiteX3" fmla="*/ 1841474 w 2769306"/>
                <a:gd name="connsiteY3" fmla="*/ 1698451 h 2390955"/>
                <a:gd name="connsiteX4" fmla="*/ 2674026 w 2769306"/>
                <a:gd name="connsiteY4" fmla="*/ 130334 h 2390955"/>
                <a:gd name="connsiteX5" fmla="*/ 2064270 w 2769306"/>
                <a:gd name="connsiteY5" fmla="*/ 98409 h 2390955"/>
                <a:gd name="connsiteX6" fmla="*/ 2039958 w 2769306"/>
                <a:gd name="connsiteY6" fmla="*/ 303 h 2390955"/>
                <a:gd name="connsiteX7" fmla="*/ 1908149 w 2769306"/>
                <a:gd name="connsiteY7" fmla="*/ 22051 h 2390955"/>
                <a:gd name="connsiteX8" fmla="*/ 1910297 w 2769306"/>
                <a:gd name="connsiteY8" fmla="*/ 783060 h 2390955"/>
                <a:gd name="connsiteX9" fmla="*/ 1236554 w 2769306"/>
                <a:gd name="connsiteY9" fmla="*/ 497145 h 2390955"/>
                <a:gd name="connsiteX10" fmla="*/ 1140747 w 2769306"/>
                <a:gd name="connsiteY10" fmla="*/ 572491 h 2390955"/>
                <a:gd name="connsiteX11" fmla="*/ 231749 w 2769306"/>
                <a:gd name="connsiteY11" fmla="*/ 183976 h 2390955"/>
                <a:gd name="connsiteX0" fmla="*/ 221873 w 2759430"/>
                <a:gd name="connsiteY0" fmla="*/ 183976 h 2390955"/>
                <a:gd name="connsiteX1" fmla="*/ 128952 w 2759430"/>
                <a:gd name="connsiteY1" fmla="*/ 2064983 h 2390955"/>
                <a:gd name="connsiteX2" fmla="*/ 1868852 w 2759430"/>
                <a:gd name="connsiteY2" fmla="*/ 2390955 h 2390955"/>
                <a:gd name="connsiteX3" fmla="*/ 1831598 w 2759430"/>
                <a:gd name="connsiteY3" fmla="*/ 1698451 h 2390955"/>
                <a:gd name="connsiteX4" fmla="*/ 2664150 w 2759430"/>
                <a:gd name="connsiteY4" fmla="*/ 130334 h 2390955"/>
                <a:gd name="connsiteX5" fmla="*/ 2054394 w 2759430"/>
                <a:gd name="connsiteY5" fmla="*/ 98409 h 2390955"/>
                <a:gd name="connsiteX6" fmla="*/ 2030082 w 2759430"/>
                <a:gd name="connsiteY6" fmla="*/ 303 h 2390955"/>
                <a:gd name="connsiteX7" fmla="*/ 1898273 w 2759430"/>
                <a:gd name="connsiteY7" fmla="*/ 22051 h 2390955"/>
                <a:gd name="connsiteX8" fmla="*/ 1900421 w 2759430"/>
                <a:gd name="connsiteY8" fmla="*/ 783060 h 2390955"/>
                <a:gd name="connsiteX9" fmla="*/ 1226678 w 2759430"/>
                <a:gd name="connsiteY9" fmla="*/ 497145 h 2390955"/>
                <a:gd name="connsiteX10" fmla="*/ 1130871 w 2759430"/>
                <a:gd name="connsiteY10" fmla="*/ 572491 h 2390955"/>
                <a:gd name="connsiteX11" fmla="*/ 221873 w 2759430"/>
                <a:gd name="connsiteY11" fmla="*/ 183976 h 2390955"/>
                <a:gd name="connsiteX0" fmla="*/ 221873 w 2759430"/>
                <a:gd name="connsiteY0" fmla="*/ 183976 h 2065462"/>
                <a:gd name="connsiteX1" fmla="*/ 128952 w 2759430"/>
                <a:gd name="connsiteY1" fmla="*/ 2064983 h 2065462"/>
                <a:gd name="connsiteX2" fmla="*/ 1852414 w 2759430"/>
                <a:gd name="connsiteY2" fmla="*/ 2065462 h 2065462"/>
                <a:gd name="connsiteX3" fmla="*/ 1831598 w 2759430"/>
                <a:gd name="connsiteY3" fmla="*/ 1698451 h 2065462"/>
                <a:gd name="connsiteX4" fmla="*/ 2664150 w 2759430"/>
                <a:gd name="connsiteY4" fmla="*/ 130334 h 2065462"/>
                <a:gd name="connsiteX5" fmla="*/ 2054394 w 2759430"/>
                <a:gd name="connsiteY5" fmla="*/ 98409 h 2065462"/>
                <a:gd name="connsiteX6" fmla="*/ 2030082 w 2759430"/>
                <a:gd name="connsiteY6" fmla="*/ 303 h 2065462"/>
                <a:gd name="connsiteX7" fmla="*/ 1898273 w 2759430"/>
                <a:gd name="connsiteY7" fmla="*/ 22051 h 2065462"/>
                <a:gd name="connsiteX8" fmla="*/ 1900421 w 2759430"/>
                <a:gd name="connsiteY8" fmla="*/ 783060 h 2065462"/>
                <a:gd name="connsiteX9" fmla="*/ 1226678 w 2759430"/>
                <a:gd name="connsiteY9" fmla="*/ 497145 h 2065462"/>
                <a:gd name="connsiteX10" fmla="*/ 1130871 w 2759430"/>
                <a:gd name="connsiteY10" fmla="*/ 572491 h 2065462"/>
                <a:gd name="connsiteX11" fmla="*/ 221873 w 2759430"/>
                <a:gd name="connsiteY11" fmla="*/ 183976 h 2065462"/>
                <a:gd name="connsiteX0" fmla="*/ 221873 w 2759430"/>
                <a:gd name="connsiteY0" fmla="*/ 183976 h 2068751"/>
                <a:gd name="connsiteX1" fmla="*/ 128952 w 2759430"/>
                <a:gd name="connsiteY1" fmla="*/ 2064983 h 2068751"/>
                <a:gd name="connsiteX2" fmla="*/ 1852414 w 2759430"/>
                <a:gd name="connsiteY2" fmla="*/ 2068751 h 2068751"/>
                <a:gd name="connsiteX3" fmla="*/ 1831598 w 2759430"/>
                <a:gd name="connsiteY3" fmla="*/ 1698451 h 2068751"/>
                <a:gd name="connsiteX4" fmla="*/ 2664150 w 2759430"/>
                <a:gd name="connsiteY4" fmla="*/ 130334 h 2068751"/>
                <a:gd name="connsiteX5" fmla="*/ 2054394 w 2759430"/>
                <a:gd name="connsiteY5" fmla="*/ 98409 h 2068751"/>
                <a:gd name="connsiteX6" fmla="*/ 2030082 w 2759430"/>
                <a:gd name="connsiteY6" fmla="*/ 303 h 2068751"/>
                <a:gd name="connsiteX7" fmla="*/ 1898273 w 2759430"/>
                <a:gd name="connsiteY7" fmla="*/ 22051 h 2068751"/>
                <a:gd name="connsiteX8" fmla="*/ 1900421 w 2759430"/>
                <a:gd name="connsiteY8" fmla="*/ 783060 h 2068751"/>
                <a:gd name="connsiteX9" fmla="*/ 1226678 w 2759430"/>
                <a:gd name="connsiteY9" fmla="*/ 497145 h 2068751"/>
                <a:gd name="connsiteX10" fmla="*/ 1130871 w 2759430"/>
                <a:gd name="connsiteY10" fmla="*/ 572491 h 2068751"/>
                <a:gd name="connsiteX11" fmla="*/ 221873 w 2759430"/>
                <a:gd name="connsiteY11" fmla="*/ 183976 h 2068751"/>
                <a:gd name="connsiteX0" fmla="*/ 221873 w 2759430"/>
                <a:gd name="connsiteY0" fmla="*/ 183976 h 2077670"/>
                <a:gd name="connsiteX1" fmla="*/ 128952 w 2759430"/>
                <a:gd name="connsiteY1" fmla="*/ 2064983 h 2077670"/>
                <a:gd name="connsiteX2" fmla="*/ 1861333 w 2759430"/>
                <a:gd name="connsiteY2" fmla="*/ 2077670 h 2077670"/>
                <a:gd name="connsiteX3" fmla="*/ 1831598 w 2759430"/>
                <a:gd name="connsiteY3" fmla="*/ 1698451 h 2077670"/>
                <a:gd name="connsiteX4" fmla="*/ 2664150 w 2759430"/>
                <a:gd name="connsiteY4" fmla="*/ 130334 h 2077670"/>
                <a:gd name="connsiteX5" fmla="*/ 2054394 w 2759430"/>
                <a:gd name="connsiteY5" fmla="*/ 98409 h 2077670"/>
                <a:gd name="connsiteX6" fmla="*/ 2030082 w 2759430"/>
                <a:gd name="connsiteY6" fmla="*/ 303 h 2077670"/>
                <a:gd name="connsiteX7" fmla="*/ 1898273 w 2759430"/>
                <a:gd name="connsiteY7" fmla="*/ 22051 h 2077670"/>
                <a:gd name="connsiteX8" fmla="*/ 1900421 w 2759430"/>
                <a:gd name="connsiteY8" fmla="*/ 783060 h 2077670"/>
                <a:gd name="connsiteX9" fmla="*/ 1226678 w 2759430"/>
                <a:gd name="connsiteY9" fmla="*/ 497145 h 2077670"/>
                <a:gd name="connsiteX10" fmla="*/ 1130871 w 2759430"/>
                <a:gd name="connsiteY10" fmla="*/ 572491 h 2077670"/>
                <a:gd name="connsiteX11" fmla="*/ 221873 w 2759430"/>
                <a:gd name="connsiteY11" fmla="*/ 183976 h 2077670"/>
                <a:gd name="connsiteX0" fmla="*/ 221873 w 2760753"/>
                <a:gd name="connsiteY0" fmla="*/ 183976 h 2077670"/>
                <a:gd name="connsiteX1" fmla="*/ 128952 w 2760753"/>
                <a:gd name="connsiteY1" fmla="*/ 2064983 h 2077670"/>
                <a:gd name="connsiteX2" fmla="*/ 1861333 w 2760753"/>
                <a:gd name="connsiteY2" fmla="*/ 2077670 h 2077670"/>
                <a:gd name="connsiteX3" fmla="*/ 1841497 w 2760753"/>
                <a:gd name="connsiteY3" fmla="*/ 1807346 h 2077670"/>
                <a:gd name="connsiteX4" fmla="*/ 2664150 w 2760753"/>
                <a:gd name="connsiteY4" fmla="*/ 130334 h 2077670"/>
                <a:gd name="connsiteX5" fmla="*/ 2054394 w 2760753"/>
                <a:gd name="connsiteY5" fmla="*/ 98409 h 2077670"/>
                <a:gd name="connsiteX6" fmla="*/ 2030082 w 2760753"/>
                <a:gd name="connsiteY6" fmla="*/ 303 h 2077670"/>
                <a:gd name="connsiteX7" fmla="*/ 1898273 w 2760753"/>
                <a:gd name="connsiteY7" fmla="*/ 22051 h 2077670"/>
                <a:gd name="connsiteX8" fmla="*/ 1900421 w 2760753"/>
                <a:gd name="connsiteY8" fmla="*/ 783060 h 2077670"/>
                <a:gd name="connsiteX9" fmla="*/ 1226678 w 2760753"/>
                <a:gd name="connsiteY9" fmla="*/ 497145 h 2077670"/>
                <a:gd name="connsiteX10" fmla="*/ 1130871 w 2760753"/>
                <a:gd name="connsiteY10" fmla="*/ 572491 h 2077670"/>
                <a:gd name="connsiteX11" fmla="*/ 221873 w 2760753"/>
                <a:gd name="connsiteY11" fmla="*/ 183976 h 2077670"/>
                <a:gd name="connsiteX0" fmla="*/ 221873 w 2756874"/>
                <a:gd name="connsiteY0" fmla="*/ 183976 h 2077670"/>
                <a:gd name="connsiteX1" fmla="*/ 128952 w 2756874"/>
                <a:gd name="connsiteY1" fmla="*/ 2064983 h 2077670"/>
                <a:gd name="connsiteX2" fmla="*/ 1861333 w 2756874"/>
                <a:gd name="connsiteY2" fmla="*/ 2077670 h 2077670"/>
                <a:gd name="connsiteX3" fmla="*/ 1811798 w 2756874"/>
                <a:gd name="connsiteY3" fmla="*/ 1807346 h 2077670"/>
                <a:gd name="connsiteX4" fmla="*/ 2664150 w 2756874"/>
                <a:gd name="connsiteY4" fmla="*/ 130334 h 2077670"/>
                <a:gd name="connsiteX5" fmla="*/ 2054394 w 2756874"/>
                <a:gd name="connsiteY5" fmla="*/ 98409 h 2077670"/>
                <a:gd name="connsiteX6" fmla="*/ 2030082 w 2756874"/>
                <a:gd name="connsiteY6" fmla="*/ 303 h 2077670"/>
                <a:gd name="connsiteX7" fmla="*/ 1898273 w 2756874"/>
                <a:gd name="connsiteY7" fmla="*/ 22051 h 2077670"/>
                <a:gd name="connsiteX8" fmla="*/ 1900421 w 2756874"/>
                <a:gd name="connsiteY8" fmla="*/ 783060 h 2077670"/>
                <a:gd name="connsiteX9" fmla="*/ 1226678 w 2756874"/>
                <a:gd name="connsiteY9" fmla="*/ 497145 h 2077670"/>
                <a:gd name="connsiteX10" fmla="*/ 1130871 w 2756874"/>
                <a:gd name="connsiteY10" fmla="*/ 572491 h 2077670"/>
                <a:gd name="connsiteX11" fmla="*/ 221873 w 2756874"/>
                <a:gd name="connsiteY11" fmla="*/ 183976 h 2077670"/>
                <a:gd name="connsiteX0" fmla="*/ 221873 w 2764111"/>
                <a:gd name="connsiteY0" fmla="*/ 183976 h 2077670"/>
                <a:gd name="connsiteX1" fmla="*/ 128952 w 2764111"/>
                <a:gd name="connsiteY1" fmla="*/ 2064983 h 2077670"/>
                <a:gd name="connsiteX2" fmla="*/ 1861333 w 2764111"/>
                <a:gd name="connsiteY2" fmla="*/ 2077670 h 2077670"/>
                <a:gd name="connsiteX3" fmla="*/ 1811798 w 2764111"/>
                <a:gd name="connsiteY3" fmla="*/ 1807346 h 2077670"/>
                <a:gd name="connsiteX4" fmla="*/ 2664150 w 2764111"/>
                <a:gd name="connsiteY4" fmla="*/ 130334 h 2077670"/>
                <a:gd name="connsiteX5" fmla="*/ 2054394 w 2764111"/>
                <a:gd name="connsiteY5" fmla="*/ 98409 h 2077670"/>
                <a:gd name="connsiteX6" fmla="*/ 2030082 w 2764111"/>
                <a:gd name="connsiteY6" fmla="*/ 303 h 2077670"/>
                <a:gd name="connsiteX7" fmla="*/ 1898273 w 2764111"/>
                <a:gd name="connsiteY7" fmla="*/ 22051 h 2077670"/>
                <a:gd name="connsiteX8" fmla="*/ 1900421 w 2764111"/>
                <a:gd name="connsiteY8" fmla="*/ 783060 h 2077670"/>
                <a:gd name="connsiteX9" fmla="*/ 1226678 w 2764111"/>
                <a:gd name="connsiteY9" fmla="*/ 497145 h 2077670"/>
                <a:gd name="connsiteX10" fmla="*/ 1130871 w 2764111"/>
                <a:gd name="connsiteY10" fmla="*/ 572491 h 2077670"/>
                <a:gd name="connsiteX11" fmla="*/ 221873 w 2764111"/>
                <a:gd name="connsiteY11" fmla="*/ 183976 h 2077670"/>
                <a:gd name="connsiteX0" fmla="*/ 221873 w 2749398"/>
                <a:gd name="connsiteY0" fmla="*/ 183976 h 2077670"/>
                <a:gd name="connsiteX1" fmla="*/ 128952 w 2749398"/>
                <a:gd name="connsiteY1" fmla="*/ 2064983 h 2077670"/>
                <a:gd name="connsiteX2" fmla="*/ 1861333 w 2749398"/>
                <a:gd name="connsiteY2" fmla="*/ 2077670 h 2077670"/>
                <a:gd name="connsiteX3" fmla="*/ 1811798 w 2749398"/>
                <a:gd name="connsiteY3" fmla="*/ 1807346 h 2077670"/>
                <a:gd name="connsiteX4" fmla="*/ 2664150 w 2749398"/>
                <a:gd name="connsiteY4" fmla="*/ 130334 h 2077670"/>
                <a:gd name="connsiteX5" fmla="*/ 2054394 w 2749398"/>
                <a:gd name="connsiteY5" fmla="*/ 98409 h 2077670"/>
                <a:gd name="connsiteX6" fmla="*/ 2030082 w 2749398"/>
                <a:gd name="connsiteY6" fmla="*/ 303 h 2077670"/>
                <a:gd name="connsiteX7" fmla="*/ 1898273 w 2749398"/>
                <a:gd name="connsiteY7" fmla="*/ 22051 h 2077670"/>
                <a:gd name="connsiteX8" fmla="*/ 1900421 w 2749398"/>
                <a:gd name="connsiteY8" fmla="*/ 783060 h 2077670"/>
                <a:gd name="connsiteX9" fmla="*/ 1226678 w 2749398"/>
                <a:gd name="connsiteY9" fmla="*/ 497145 h 2077670"/>
                <a:gd name="connsiteX10" fmla="*/ 1130871 w 2749398"/>
                <a:gd name="connsiteY10" fmla="*/ 572491 h 2077670"/>
                <a:gd name="connsiteX11" fmla="*/ 221873 w 2749398"/>
                <a:gd name="connsiteY11" fmla="*/ 183976 h 2077670"/>
                <a:gd name="connsiteX0" fmla="*/ 221873 w 2749398"/>
                <a:gd name="connsiteY0" fmla="*/ 183976 h 2077670"/>
                <a:gd name="connsiteX1" fmla="*/ 128952 w 2749398"/>
                <a:gd name="connsiteY1" fmla="*/ 2064983 h 2077670"/>
                <a:gd name="connsiteX2" fmla="*/ 1861333 w 2749398"/>
                <a:gd name="connsiteY2" fmla="*/ 2077670 h 2077670"/>
                <a:gd name="connsiteX3" fmla="*/ 1811798 w 2749398"/>
                <a:gd name="connsiteY3" fmla="*/ 1807346 h 2077670"/>
                <a:gd name="connsiteX4" fmla="*/ 2664150 w 2749398"/>
                <a:gd name="connsiteY4" fmla="*/ 130334 h 2077670"/>
                <a:gd name="connsiteX5" fmla="*/ 2074193 w 2749398"/>
                <a:gd name="connsiteY5" fmla="*/ 375596 h 2077670"/>
                <a:gd name="connsiteX6" fmla="*/ 2030082 w 2749398"/>
                <a:gd name="connsiteY6" fmla="*/ 303 h 2077670"/>
                <a:gd name="connsiteX7" fmla="*/ 1898273 w 2749398"/>
                <a:gd name="connsiteY7" fmla="*/ 22051 h 2077670"/>
                <a:gd name="connsiteX8" fmla="*/ 1900421 w 2749398"/>
                <a:gd name="connsiteY8" fmla="*/ 783060 h 2077670"/>
                <a:gd name="connsiteX9" fmla="*/ 1226678 w 2749398"/>
                <a:gd name="connsiteY9" fmla="*/ 497145 h 2077670"/>
                <a:gd name="connsiteX10" fmla="*/ 1130871 w 2749398"/>
                <a:gd name="connsiteY10" fmla="*/ 572491 h 2077670"/>
                <a:gd name="connsiteX11" fmla="*/ 221873 w 2749398"/>
                <a:gd name="connsiteY11" fmla="*/ 183976 h 2077670"/>
                <a:gd name="connsiteX0" fmla="*/ 221873 w 2758225"/>
                <a:gd name="connsiteY0" fmla="*/ 183976 h 2109781"/>
                <a:gd name="connsiteX1" fmla="*/ 128952 w 2758225"/>
                <a:gd name="connsiteY1" fmla="*/ 2064983 h 2109781"/>
                <a:gd name="connsiteX2" fmla="*/ 1861333 w 2758225"/>
                <a:gd name="connsiteY2" fmla="*/ 2077670 h 2109781"/>
                <a:gd name="connsiteX3" fmla="*/ 1811798 w 2758225"/>
                <a:gd name="connsiteY3" fmla="*/ 1807346 h 2109781"/>
                <a:gd name="connsiteX4" fmla="*/ 2674050 w 2758225"/>
                <a:gd name="connsiteY4" fmla="*/ 407521 h 2109781"/>
                <a:gd name="connsiteX5" fmla="*/ 2074193 w 2758225"/>
                <a:gd name="connsiteY5" fmla="*/ 375596 h 2109781"/>
                <a:gd name="connsiteX6" fmla="*/ 2030082 w 2758225"/>
                <a:gd name="connsiteY6" fmla="*/ 303 h 2109781"/>
                <a:gd name="connsiteX7" fmla="*/ 1898273 w 2758225"/>
                <a:gd name="connsiteY7" fmla="*/ 22051 h 2109781"/>
                <a:gd name="connsiteX8" fmla="*/ 1900421 w 2758225"/>
                <a:gd name="connsiteY8" fmla="*/ 783060 h 2109781"/>
                <a:gd name="connsiteX9" fmla="*/ 1226678 w 2758225"/>
                <a:gd name="connsiteY9" fmla="*/ 497145 h 2109781"/>
                <a:gd name="connsiteX10" fmla="*/ 1130871 w 2758225"/>
                <a:gd name="connsiteY10" fmla="*/ 572491 h 2109781"/>
                <a:gd name="connsiteX11" fmla="*/ 221873 w 2758225"/>
                <a:gd name="connsiteY11" fmla="*/ 183976 h 2109781"/>
                <a:gd name="connsiteX0" fmla="*/ 221873 w 2758225"/>
                <a:gd name="connsiteY0" fmla="*/ 162543 h 2088348"/>
                <a:gd name="connsiteX1" fmla="*/ 128952 w 2758225"/>
                <a:gd name="connsiteY1" fmla="*/ 2043550 h 2088348"/>
                <a:gd name="connsiteX2" fmla="*/ 1861333 w 2758225"/>
                <a:gd name="connsiteY2" fmla="*/ 2056237 h 2088348"/>
                <a:gd name="connsiteX3" fmla="*/ 1811798 w 2758225"/>
                <a:gd name="connsiteY3" fmla="*/ 1785913 h 2088348"/>
                <a:gd name="connsiteX4" fmla="*/ 2674050 w 2758225"/>
                <a:gd name="connsiteY4" fmla="*/ 386088 h 2088348"/>
                <a:gd name="connsiteX5" fmla="*/ 2074193 w 2758225"/>
                <a:gd name="connsiteY5" fmla="*/ 354163 h 2088348"/>
                <a:gd name="connsiteX6" fmla="*/ 2059780 w 2758225"/>
                <a:gd name="connsiteY6" fmla="*/ 513445 h 2088348"/>
                <a:gd name="connsiteX7" fmla="*/ 1898273 w 2758225"/>
                <a:gd name="connsiteY7" fmla="*/ 618 h 2088348"/>
                <a:gd name="connsiteX8" fmla="*/ 1900421 w 2758225"/>
                <a:gd name="connsiteY8" fmla="*/ 761627 h 2088348"/>
                <a:gd name="connsiteX9" fmla="*/ 1226678 w 2758225"/>
                <a:gd name="connsiteY9" fmla="*/ 475712 h 2088348"/>
                <a:gd name="connsiteX10" fmla="*/ 1130871 w 2758225"/>
                <a:gd name="connsiteY10" fmla="*/ 551058 h 2088348"/>
                <a:gd name="connsiteX11" fmla="*/ 221873 w 2758225"/>
                <a:gd name="connsiteY11" fmla="*/ 162543 h 2088348"/>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47770 w 2758225"/>
                <a:gd name="connsiteY7" fmla="*/ 323152 h 1925805"/>
                <a:gd name="connsiteX8" fmla="*/ 1900421 w 2758225"/>
                <a:gd name="connsiteY8" fmla="*/ 599084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00421 w 2758225"/>
                <a:gd name="connsiteY8" fmla="*/ 599084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74630 w 2758225"/>
                <a:gd name="connsiteY6" fmla="*/ 425149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9142 w 2758225"/>
                <a:gd name="connsiteY5" fmla="*/ 335163 h 1925805"/>
                <a:gd name="connsiteX6" fmla="*/ 2074630 w 2758225"/>
                <a:gd name="connsiteY6" fmla="*/ 425149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3809"/>
                <a:gd name="connsiteY0" fmla="*/ 0 h 1962926"/>
                <a:gd name="connsiteX1" fmla="*/ 128952 w 2753809"/>
                <a:gd name="connsiteY1" fmla="*/ 1881007 h 1962926"/>
                <a:gd name="connsiteX2" fmla="*/ 1861333 w 2753809"/>
                <a:gd name="connsiteY2" fmla="*/ 1893694 h 1962926"/>
                <a:gd name="connsiteX3" fmla="*/ 1811798 w 2753809"/>
                <a:gd name="connsiteY3" fmla="*/ 1623370 h 1962926"/>
                <a:gd name="connsiteX4" fmla="*/ 2669101 w 2753809"/>
                <a:gd name="connsiteY4" fmla="*/ 357189 h 1962926"/>
                <a:gd name="connsiteX5" fmla="*/ 2079142 w 2753809"/>
                <a:gd name="connsiteY5" fmla="*/ 335163 h 1962926"/>
                <a:gd name="connsiteX6" fmla="*/ 2074630 w 2753809"/>
                <a:gd name="connsiteY6" fmla="*/ 425149 h 1962926"/>
                <a:gd name="connsiteX7" fmla="*/ 1932922 w 2753809"/>
                <a:gd name="connsiteY7" fmla="*/ 441947 h 1962926"/>
                <a:gd name="connsiteX8" fmla="*/ 1940020 w 2753809"/>
                <a:gd name="connsiteY8" fmla="*/ 698080 h 1962926"/>
                <a:gd name="connsiteX9" fmla="*/ 1226678 w 2753809"/>
                <a:gd name="connsiteY9" fmla="*/ 313169 h 1962926"/>
                <a:gd name="connsiteX10" fmla="*/ 1130871 w 2753809"/>
                <a:gd name="connsiteY10" fmla="*/ 388515 h 1962926"/>
                <a:gd name="connsiteX11" fmla="*/ 221873 w 2753809"/>
                <a:gd name="connsiteY11" fmla="*/ 0 h 1962926"/>
                <a:gd name="connsiteX0" fmla="*/ 221873 w 2753809"/>
                <a:gd name="connsiteY0" fmla="*/ 0 h 1952784"/>
                <a:gd name="connsiteX1" fmla="*/ 128952 w 2753809"/>
                <a:gd name="connsiteY1" fmla="*/ 1881007 h 1952784"/>
                <a:gd name="connsiteX2" fmla="*/ 1861333 w 2753809"/>
                <a:gd name="connsiteY2" fmla="*/ 1893694 h 1952784"/>
                <a:gd name="connsiteX3" fmla="*/ 1811798 w 2753809"/>
                <a:gd name="connsiteY3" fmla="*/ 1623370 h 1952784"/>
                <a:gd name="connsiteX4" fmla="*/ 2669101 w 2753809"/>
                <a:gd name="connsiteY4" fmla="*/ 322540 h 1952784"/>
                <a:gd name="connsiteX5" fmla="*/ 2079142 w 2753809"/>
                <a:gd name="connsiteY5" fmla="*/ 335163 h 1952784"/>
                <a:gd name="connsiteX6" fmla="*/ 2074630 w 2753809"/>
                <a:gd name="connsiteY6" fmla="*/ 425149 h 1952784"/>
                <a:gd name="connsiteX7" fmla="*/ 1932922 w 2753809"/>
                <a:gd name="connsiteY7" fmla="*/ 441947 h 1952784"/>
                <a:gd name="connsiteX8" fmla="*/ 1940020 w 2753809"/>
                <a:gd name="connsiteY8" fmla="*/ 698080 h 1952784"/>
                <a:gd name="connsiteX9" fmla="*/ 1226678 w 2753809"/>
                <a:gd name="connsiteY9" fmla="*/ 313169 h 1952784"/>
                <a:gd name="connsiteX10" fmla="*/ 1130871 w 2753809"/>
                <a:gd name="connsiteY10" fmla="*/ 388515 h 1952784"/>
                <a:gd name="connsiteX11" fmla="*/ 221873 w 2753809"/>
                <a:gd name="connsiteY11" fmla="*/ 0 h 1952784"/>
                <a:gd name="connsiteX0" fmla="*/ 221873 w 2753809"/>
                <a:gd name="connsiteY0" fmla="*/ 0 h 1952784"/>
                <a:gd name="connsiteX1" fmla="*/ 128952 w 2753809"/>
                <a:gd name="connsiteY1" fmla="*/ 1881007 h 1952784"/>
                <a:gd name="connsiteX2" fmla="*/ 1861333 w 2753809"/>
                <a:gd name="connsiteY2" fmla="*/ 1893694 h 1952784"/>
                <a:gd name="connsiteX3" fmla="*/ 1811798 w 2753809"/>
                <a:gd name="connsiteY3" fmla="*/ 1623370 h 1952784"/>
                <a:gd name="connsiteX4" fmla="*/ 2669101 w 2753809"/>
                <a:gd name="connsiteY4" fmla="*/ 322540 h 1952784"/>
                <a:gd name="connsiteX5" fmla="*/ 2079142 w 2753809"/>
                <a:gd name="connsiteY5" fmla="*/ 335163 h 1952784"/>
                <a:gd name="connsiteX6" fmla="*/ 2074630 w 2753809"/>
                <a:gd name="connsiteY6" fmla="*/ 425149 h 1952784"/>
                <a:gd name="connsiteX7" fmla="*/ 1932922 w 2753809"/>
                <a:gd name="connsiteY7" fmla="*/ 441947 h 1952784"/>
                <a:gd name="connsiteX8" fmla="*/ 1940020 w 2753809"/>
                <a:gd name="connsiteY8" fmla="*/ 698080 h 1952784"/>
                <a:gd name="connsiteX9" fmla="*/ 1226678 w 2753809"/>
                <a:gd name="connsiteY9" fmla="*/ 313169 h 1952784"/>
                <a:gd name="connsiteX10" fmla="*/ 1130871 w 2753809"/>
                <a:gd name="connsiteY10" fmla="*/ 388515 h 1952784"/>
                <a:gd name="connsiteX11" fmla="*/ 221873 w 2753809"/>
                <a:gd name="connsiteY11" fmla="*/ 0 h 1952784"/>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79142 w 2709782"/>
                <a:gd name="connsiteY5" fmla="*/ 335163 h 1900716"/>
                <a:gd name="connsiteX6" fmla="*/ 2074630 w 2709782"/>
                <a:gd name="connsiteY6" fmla="*/ 425149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074630 w 2709782"/>
                <a:gd name="connsiteY6" fmla="*/ 425149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09316 w 2709782"/>
                <a:gd name="connsiteY8" fmla="*/ 717879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665772 w 2709782"/>
                <a:gd name="connsiteY9" fmla="*/ 522224 h 1900716"/>
                <a:gd name="connsiteX10" fmla="*/ 1226678 w 2709782"/>
                <a:gd name="connsiteY10" fmla="*/ 313169 h 1900716"/>
                <a:gd name="connsiteX11" fmla="*/ 1130871 w 2709782"/>
                <a:gd name="connsiteY11" fmla="*/ 388515 h 1900716"/>
                <a:gd name="connsiteX12" fmla="*/ 221873 w 2709782"/>
                <a:gd name="connsiteY12"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546978 w 2709782"/>
                <a:gd name="connsiteY9" fmla="*/ 447977 h 1900716"/>
                <a:gd name="connsiteX10" fmla="*/ 1226678 w 2709782"/>
                <a:gd name="connsiteY10" fmla="*/ 313169 h 1900716"/>
                <a:gd name="connsiteX11" fmla="*/ 1130871 w 2709782"/>
                <a:gd name="connsiteY11" fmla="*/ 388515 h 1900716"/>
                <a:gd name="connsiteX12" fmla="*/ 221873 w 2709782"/>
                <a:gd name="connsiteY12" fmla="*/ 0 h 19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9782" h="1900716">
                  <a:moveTo>
                    <a:pt x="221873" y="0"/>
                  </a:moveTo>
                  <a:cubicBezTo>
                    <a:pt x="-257552" y="739775"/>
                    <a:pt x="200156" y="1655049"/>
                    <a:pt x="128952" y="1881007"/>
                  </a:cubicBezTo>
                  <a:lnTo>
                    <a:pt x="1861333" y="1893694"/>
                  </a:lnTo>
                  <a:cubicBezTo>
                    <a:pt x="1851421" y="1767288"/>
                    <a:pt x="1821710" y="1749776"/>
                    <a:pt x="1811798" y="1623370"/>
                  </a:cubicBezTo>
                  <a:cubicBezTo>
                    <a:pt x="2488388" y="2190050"/>
                    <a:pt x="2833837" y="1950617"/>
                    <a:pt x="2669101" y="322540"/>
                  </a:cubicBezTo>
                  <a:cubicBezTo>
                    <a:pt x="2260425" y="300724"/>
                    <a:pt x="2236145" y="330814"/>
                    <a:pt x="2098940" y="340113"/>
                  </a:cubicBezTo>
                  <a:cubicBezTo>
                    <a:pt x="2090924" y="281495"/>
                    <a:pt x="2127627" y="315574"/>
                    <a:pt x="2104328" y="266756"/>
                  </a:cubicBezTo>
                  <a:cubicBezTo>
                    <a:pt x="2038744" y="265508"/>
                    <a:pt x="2090026" y="262329"/>
                    <a:pt x="1987370" y="283554"/>
                  </a:cubicBezTo>
                  <a:cubicBezTo>
                    <a:pt x="1973922" y="463120"/>
                    <a:pt x="2019590" y="604247"/>
                    <a:pt x="2029115" y="861422"/>
                  </a:cubicBezTo>
                  <a:cubicBezTo>
                    <a:pt x="1974690" y="912750"/>
                    <a:pt x="1680717" y="539352"/>
                    <a:pt x="1546978" y="447977"/>
                  </a:cubicBezTo>
                  <a:cubicBezTo>
                    <a:pt x="1413239" y="356602"/>
                    <a:pt x="1315003" y="347003"/>
                    <a:pt x="1226678" y="313169"/>
                  </a:cubicBezTo>
                  <a:cubicBezTo>
                    <a:pt x="1226550" y="434700"/>
                    <a:pt x="1264864" y="504137"/>
                    <a:pt x="1130871" y="388515"/>
                  </a:cubicBezTo>
                  <a:cubicBezTo>
                    <a:pt x="766733" y="297358"/>
                    <a:pt x="654943" y="201789"/>
                    <a:pt x="22187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grpSp>
      <p:sp>
        <p:nvSpPr>
          <p:cNvPr id="44" name="Rectangle 43"/>
          <p:cNvSpPr/>
          <p:nvPr/>
        </p:nvSpPr>
        <p:spPr>
          <a:xfrm>
            <a:off x="-5867" y="0"/>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Tree>
    <p:extLst>
      <p:ext uri="{BB962C8B-B14F-4D97-AF65-F5344CB8AC3E}">
        <p14:creationId xmlns:p14="http://schemas.microsoft.com/office/powerpoint/2010/main" val="1482445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1522063" y="207512"/>
            <a:ext cx="7455676" cy="636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tx1">
                  <a:lumMod val="75000"/>
                  <a:lumOff val="25000"/>
                </a:schemeClr>
              </a:solidFill>
            </a:endParaRPr>
          </a:p>
        </p:txBody>
      </p:sp>
      <p:sp>
        <p:nvSpPr>
          <p:cNvPr id="75" name="Rectangle 74"/>
          <p:cNvSpPr/>
          <p:nvPr/>
        </p:nvSpPr>
        <p:spPr>
          <a:xfrm>
            <a:off x="6838564" y="51470"/>
            <a:ext cx="2305435" cy="623285"/>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tx1">
                  <a:lumMod val="75000"/>
                  <a:lumOff val="25000"/>
                </a:schemeClr>
              </a:solidFill>
            </a:endParaRPr>
          </a:p>
        </p:txBody>
      </p:sp>
      <p:sp>
        <p:nvSpPr>
          <p:cNvPr id="76" name="Text Placeholder 1"/>
          <p:cNvSpPr>
            <a:spLocks noGrp="1"/>
          </p:cNvSpPr>
          <p:nvPr>
            <p:ph type="body" sz="quarter" idx="10"/>
          </p:nvPr>
        </p:nvSpPr>
        <p:spPr>
          <a:xfrm>
            <a:off x="1519526" y="228365"/>
            <a:ext cx="6004802" cy="543185"/>
          </a:xfrm>
        </p:spPr>
        <p:txBody>
          <a:bodyPr/>
          <a:lstStyle/>
          <a:p>
            <a:pPr algn="l" latinLnBrk="0"/>
            <a:r>
              <a:rPr lang="en-US" dirty="0" err="1">
                <a:solidFill>
                  <a:schemeClr val="bg1"/>
                </a:solidFill>
              </a:rPr>
              <a:t>Kesimpulan</a:t>
            </a:r>
            <a:endParaRPr lang="en-US" sz="2800" dirty="0">
              <a:solidFill>
                <a:schemeClr val="bg1"/>
              </a:solidFill>
            </a:endParaRPr>
          </a:p>
        </p:txBody>
      </p:sp>
      <p:grpSp>
        <p:nvGrpSpPr>
          <p:cNvPr id="24" name="그룹 4">
            <a:extLst>
              <a:ext uri="{FF2B5EF4-FFF2-40B4-BE49-F238E27FC236}">
                <a16:creationId xmlns:a16="http://schemas.microsoft.com/office/drawing/2014/main" id="{EADDC60C-D515-4BEF-B700-58B5D22465A1}"/>
              </a:ext>
            </a:extLst>
          </p:cNvPr>
          <p:cNvGrpSpPr/>
          <p:nvPr/>
        </p:nvGrpSpPr>
        <p:grpSpPr>
          <a:xfrm>
            <a:off x="1" y="2571750"/>
            <a:ext cx="1619671" cy="2406778"/>
            <a:chOff x="4389329" y="2708921"/>
            <a:chExt cx="2987325" cy="3504804"/>
          </a:xfrm>
        </p:grpSpPr>
        <p:sp>
          <p:nvSpPr>
            <p:cNvPr id="25" name="Freeform 2">
              <a:extLst>
                <a:ext uri="{FF2B5EF4-FFF2-40B4-BE49-F238E27FC236}">
                  <a16:creationId xmlns:a16="http://schemas.microsoft.com/office/drawing/2014/main" id="{28E7C65B-B0A7-4862-A8DD-0BFD39A5F21C}"/>
                </a:ext>
              </a:extLst>
            </p:cNvPr>
            <p:cNvSpPr/>
            <p:nvPr/>
          </p:nvSpPr>
          <p:spPr>
            <a:xfrm flipH="1">
              <a:off x="5804264" y="4676931"/>
              <a:ext cx="1572390" cy="1536794"/>
            </a:xfrm>
            <a:custGeom>
              <a:avLst/>
              <a:gdLst/>
              <a:ahLst/>
              <a:cxnLst/>
              <a:rect l="l" t="t" r="r" b="b"/>
              <a:pathLst>
                <a:path w="1572390" h="1536794">
                  <a:moveTo>
                    <a:pt x="1248143" y="0"/>
                  </a:moveTo>
                  <a:lnTo>
                    <a:pt x="879865" y="0"/>
                  </a:lnTo>
                  <a:cubicBezTo>
                    <a:pt x="929255" y="93876"/>
                    <a:pt x="906134" y="209735"/>
                    <a:pt x="824277" y="278532"/>
                  </a:cubicBezTo>
                  <a:cubicBezTo>
                    <a:pt x="739889" y="349455"/>
                    <a:pt x="616971" y="350279"/>
                    <a:pt x="531641" y="280492"/>
                  </a:cubicBezTo>
                  <a:cubicBezTo>
                    <a:pt x="448125" y="212189"/>
                    <a:pt x="423759" y="95175"/>
                    <a:pt x="473243" y="0"/>
                  </a:cubicBezTo>
                  <a:lnTo>
                    <a:pt x="0" y="0"/>
                  </a:lnTo>
                  <a:cubicBezTo>
                    <a:pt x="2104" y="26248"/>
                    <a:pt x="3963" y="56656"/>
                    <a:pt x="4027" y="94549"/>
                  </a:cubicBezTo>
                  <a:cubicBezTo>
                    <a:pt x="44267" y="236414"/>
                    <a:pt x="12272" y="293089"/>
                    <a:pt x="45740" y="420046"/>
                  </a:cubicBezTo>
                  <a:cubicBezTo>
                    <a:pt x="90589" y="583297"/>
                    <a:pt x="144467" y="663488"/>
                    <a:pt x="187059" y="752198"/>
                  </a:cubicBezTo>
                  <a:cubicBezTo>
                    <a:pt x="238977" y="877719"/>
                    <a:pt x="220919" y="903144"/>
                    <a:pt x="234462" y="971163"/>
                  </a:cubicBezTo>
                  <a:lnTo>
                    <a:pt x="284499" y="1004352"/>
                  </a:lnTo>
                  <a:cubicBezTo>
                    <a:pt x="262756" y="1087515"/>
                    <a:pt x="272618" y="1085489"/>
                    <a:pt x="268934" y="1153744"/>
                  </a:cubicBezTo>
                  <a:cubicBezTo>
                    <a:pt x="301414" y="1226245"/>
                    <a:pt x="306806" y="1243371"/>
                    <a:pt x="325743" y="1298834"/>
                  </a:cubicBezTo>
                  <a:lnTo>
                    <a:pt x="292823" y="1532264"/>
                  </a:lnTo>
                  <a:lnTo>
                    <a:pt x="1248143" y="1536794"/>
                  </a:lnTo>
                  <a:lnTo>
                    <a:pt x="1248143" y="816303"/>
                  </a:lnTo>
                  <a:lnTo>
                    <a:pt x="1250048" y="816303"/>
                  </a:lnTo>
                  <a:cubicBezTo>
                    <a:pt x="1280289" y="862546"/>
                    <a:pt x="1332969" y="891312"/>
                    <a:pt x="1392366" y="891312"/>
                  </a:cubicBezTo>
                  <a:cubicBezTo>
                    <a:pt x="1491791" y="891312"/>
                    <a:pt x="1572390" y="810714"/>
                    <a:pt x="1572390" y="711292"/>
                  </a:cubicBezTo>
                  <a:cubicBezTo>
                    <a:pt x="1572390" y="611869"/>
                    <a:pt x="1491791" y="531272"/>
                    <a:pt x="1392366" y="531272"/>
                  </a:cubicBezTo>
                  <a:cubicBezTo>
                    <a:pt x="1332969" y="531272"/>
                    <a:pt x="1280289" y="560037"/>
                    <a:pt x="1250048" y="606280"/>
                  </a:cubicBezTo>
                  <a:lnTo>
                    <a:pt x="1248143" y="60628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0"/>
            </a:p>
          </p:txBody>
        </p:sp>
        <p:sp>
          <p:nvSpPr>
            <p:cNvPr id="26" name="Freeform 5">
              <a:extLst>
                <a:ext uri="{FF2B5EF4-FFF2-40B4-BE49-F238E27FC236}">
                  <a16:creationId xmlns:a16="http://schemas.microsoft.com/office/drawing/2014/main" id="{93B244E8-EE81-457B-A433-A1FEBA0EE864}"/>
                </a:ext>
              </a:extLst>
            </p:cNvPr>
            <p:cNvSpPr/>
            <p:nvPr/>
          </p:nvSpPr>
          <p:spPr>
            <a:xfrm flipH="1">
              <a:off x="4389329" y="4349265"/>
              <a:ext cx="1699617" cy="1864460"/>
            </a:xfrm>
            <a:custGeom>
              <a:avLst/>
              <a:gdLst/>
              <a:ahLst/>
              <a:cxnLst/>
              <a:rect l="l" t="t" r="r" b="b"/>
              <a:pathLst>
                <a:path w="1699617" h="1864460">
                  <a:moveTo>
                    <a:pt x="376148" y="1079562"/>
                  </a:moveTo>
                  <a:lnTo>
                    <a:pt x="473212" y="1132806"/>
                  </a:lnTo>
                  <a:cubicBezTo>
                    <a:pt x="540933" y="1181790"/>
                    <a:pt x="518358" y="1303186"/>
                    <a:pt x="457411" y="1313834"/>
                  </a:cubicBezTo>
                  <a:cubicBezTo>
                    <a:pt x="477727" y="1229354"/>
                    <a:pt x="489015" y="1200247"/>
                    <a:pt x="376148" y="1079562"/>
                  </a:cubicBezTo>
                  <a:close/>
                  <a:moveTo>
                    <a:pt x="652259" y="0"/>
                  </a:moveTo>
                  <a:cubicBezTo>
                    <a:pt x="552836" y="0"/>
                    <a:pt x="472239" y="80599"/>
                    <a:pt x="472239" y="180023"/>
                  </a:cubicBezTo>
                  <a:cubicBezTo>
                    <a:pt x="472239" y="239421"/>
                    <a:pt x="501005" y="292100"/>
                    <a:pt x="547247" y="322341"/>
                  </a:cubicBezTo>
                  <a:lnTo>
                    <a:pt x="547247" y="322657"/>
                  </a:lnTo>
                  <a:lnTo>
                    <a:pt x="0" y="322657"/>
                  </a:lnTo>
                  <a:lnTo>
                    <a:pt x="0" y="843255"/>
                  </a:lnTo>
                  <a:lnTo>
                    <a:pt x="6954" y="843255"/>
                  </a:lnTo>
                  <a:lnTo>
                    <a:pt x="6926" y="839169"/>
                  </a:lnTo>
                  <a:cubicBezTo>
                    <a:pt x="30943" y="825654"/>
                    <a:pt x="56514" y="816890"/>
                    <a:pt x="82470" y="812665"/>
                  </a:cubicBezTo>
                  <a:cubicBezTo>
                    <a:pt x="101937" y="809497"/>
                    <a:pt x="121620" y="808881"/>
                    <a:pt x="141026" y="810730"/>
                  </a:cubicBezTo>
                  <a:cubicBezTo>
                    <a:pt x="199244" y="816274"/>
                    <a:pt x="254964" y="843991"/>
                    <a:pt x="294859" y="891459"/>
                  </a:cubicBezTo>
                  <a:cubicBezTo>
                    <a:pt x="365782" y="975847"/>
                    <a:pt x="366606" y="1098765"/>
                    <a:pt x="296819" y="1184095"/>
                  </a:cubicBezTo>
                  <a:cubicBezTo>
                    <a:pt x="227032" y="1269425"/>
                    <a:pt x="106396" y="1293008"/>
                    <a:pt x="9613" y="1240238"/>
                  </a:cubicBezTo>
                  <a:lnTo>
                    <a:pt x="9613" y="1240154"/>
                  </a:lnTo>
                  <a:lnTo>
                    <a:pt x="0" y="1240154"/>
                  </a:lnTo>
                  <a:lnTo>
                    <a:pt x="0" y="1859451"/>
                  </a:lnTo>
                  <a:lnTo>
                    <a:pt x="1056476" y="1864460"/>
                  </a:lnTo>
                  <a:lnTo>
                    <a:pt x="1021064" y="1732948"/>
                  </a:lnTo>
                  <a:cubicBezTo>
                    <a:pt x="1062668" y="1770381"/>
                    <a:pt x="1045582" y="1769478"/>
                    <a:pt x="1096215" y="1779224"/>
                  </a:cubicBezTo>
                  <a:lnTo>
                    <a:pt x="1387597" y="1775455"/>
                  </a:lnTo>
                  <a:cubicBezTo>
                    <a:pt x="1620023" y="1726544"/>
                    <a:pt x="1631232" y="1630779"/>
                    <a:pt x="1698873" y="1477511"/>
                  </a:cubicBezTo>
                  <a:cubicBezTo>
                    <a:pt x="1704015" y="1325249"/>
                    <a:pt x="1682068" y="1279474"/>
                    <a:pt x="1646578" y="1174066"/>
                  </a:cubicBezTo>
                  <a:lnTo>
                    <a:pt x="1541989" y="1112392"/>
                  </a:lnTo>
                  <a:cubicBezTo>
                    <a:pt x="1474833" y="972375"/>
                    <a:pt x="1362532" y="772726"/>
                    <a:pt x="1295376" y="743457"/>
                  </a:cubicBezTo>
                  <a:cubicBezTo>
                    <a:pt x="1296959" y="711836"/>
                    <a:pt x="1318859" y="678086"/>
                    <a:pt x="1300126" y="648594"/>
                  </a:cubicBezTo>
                  <a:cubicBezTo>
                    <a:pt x="1273821" y="619636"/>
                    <a:pt x="1265576" y="631142"/>
                    <a:pt x="1243787" y="619222"/>
                  </a:cubicBezTo>
                  <a:lnTo>
                    <a:pt x="1253521" y="570548"/>
                  </a:lnTo>
                  <a:cubicBezTo>
                    <a:pt x="1220884" y="541841"/>
                    <a:pt x="1240165" y="564247"/>
                    <a:pt x="1214300" y="524891"/>
                  </a:cubicBezTo>
                  <a:lnTo>
                    <a:pt x="1216699" y="409841"/>
                  </a:lnTo>
                  <a:cubicBezTo>
                    <a:pt x="1196257" y="384432"/>
                    <a:pt x="1191618" y="386709"/>
                    <a:pt x="1155374" y="333613"/>
                  </a:cubicBezTo>
                  <a:cubicBezTo>
                    <a:pt x="1154246" y="330251"/>
                    <a:pt x="1153164" y="326621"/>
                    <a:pt x="1152469" y="322657"/>
                  </a:cubicBezTo>
                  <a:lnTo>
                    <a:pt x="757271" y="322657"/>
                  </a:lnTo>
                  <a:lnTo>
                    <a:pt x="757271" y="322341"/>
                  </a:lnTo>
                  <a:cubicBezTo>
                    <a:pt x="803514" y="292100"/>
                    <a:pt x="832279" y="239421"/>
                    <a:pt x="832279" y="180023"/>
                  </a:cubicBezTo>
                  <a:cubicBezTo>
                    <a:pt x="832279" y="80599"/>
                    <a:pt x="751682" y="0"/>
                    <a:pt x="65225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0"/>
            </a:p>
          </p:txBody>
        </p:sp>
        <p:sp>
          <p:nvSpPr>
            <p:cNvPr id="27" name="Freeform 7">
              <a:extLst>
                <a:ext uri="{FF2B5EF4-FFF2-40B4-BE49-F238E27FC236}">
                  <a16:creationId xmlns:a16="http://schemas.microsoft.com/office/drawing/2014/main" id="{26D77244-6499-4C3B-8607-5B7F5F15782F}"/>
                </a:ext>
              </a:extLst>
            </p:cNvPr>
            <p:cNvSpPr/>
            <p:nvPr/>
          </p:nvSpPr>
          <p:spPr>
            <a:xfrm flipH="1">
              <a:off x="4923562" y="2708921"/>
              <a:ext cx="1470219" cy="1921729"/>
            </a:xfrm>
            <a:custGeom>
              <a:avLst/>
              <a:gdLst/>
              <a:ahLst/>
              <a:cxnLst/>
              <a:rect l="l" t="t" r="r" b="b"/>
              <a:pathLst>
                <a:path w="1470219" h="1921729">
                  <a:moveTo>
                    <a:pt x="317750" y="0"/>
                  </a:moveTo>
                  <a:lnTo>
                    <a:pt x="317750" y="519295"/>
                  </a:lnTo>
                  <a:cubicBezTo>
                    <a:pt x="287598" y="476035"/>
                    <a:pt x="236890" y="449670"/>
                    <a:pt x="180024" y="449670"/>
                  </a:cubicBezTo>
                  <a:cubicBezTo>
                    <a:pt x="80599" y="449670"/>
                    <a:pt x="0" y="530267"/>
                    <a:pt x="0" y="629690"/>
                  </a:cubicBezTo>
                  <a:cubicBezTo>
                    <a:pt x="0" y="729112"/>
                    <a:pt x="80599" y="809710"/>
                    <a:pt x="180024" y="809710"/>
                  </a:cubicBezTo>
                  <a:cubicBezTo>
                    <a:pt x="236890" y="809710"/>
                    <a:pt x="287598" y="783344"/>
                    <a:pt x="317750" y="740084"/>
                  </a:cubicBezTo>
                  <a:lnTo>
                    <a:pt x="317750" y="1366266"/>
                  </a:lnTo>
                  <a:cubicBezTo>
                    <a:pt x="334104" y="1364723"/>
                    <a:pt x="350498" y="1361676"/>
                    <a:pt x="369339" y="1360802"/>
                  </a:cubicBezTo>
                  <a:cubicBezTo>
                    <a:pt x="402266" y="1377733"/>
                    <a:pt x="435193" y="1387415"/>
                    <a:pt x="467827" y="1410291"/>
                  </a:cubicBezTo>
                  <a:lnTo>
                    <a:pt x="455870" y="1410142"/>
                  </a:lnTo>
                  <a:lnTo>
                    <a:pt x="317750" y="1534494"/>
                  </a:lnTo>
                  <a:lnTo>
                    <a:pt x="317750" y="1615990"/>
                  </a:lnTo>
                  <a:cubicBezTo>
                    <a:pt x="386499" y="1670478"/>
                    <a:pt x="389428" y="1688371"/>
                    <a:pt x="408089" y="1738922"/>
                  </a:cubicBezTo>
                  <a:cubicBezTo>
                    <a:pt x="379727" y="1707581"/>
                    <a:pt x="349150" y="1673825"/>
                    <a:pt x="317750" y="1638805"/>
                  </a:cubicBezTo>
                  <a:lnTo>
                    <a:pt x="317750" y="1921729"/>
                  </a:lnTo>
                  <a:lnTo>
                    <a:pt x="755913" y="1921729"/>
                  </a:lnTo>
                  <a:cubicBezTo>
                    <a:pt x="706403" y="1827798"/>
                    <a:pt x="729495" y="1711808"/>
                    <a:pt x="811417" y="1642956"/>
                  </a:cubicBezTo>
                  <a:cubicBezTo>
                    <a:pt x="895805" y="1572033"/>
                    <a:pt x="1018723" y="1571209"/>
                    <a:pt x="1104053" y="1640996"/>
                  </a:cubicBezTo>
                  <a:cubicBezTo>
                    <a:pt x="1187635" y="1709353"/>
                    <a:pt x="1211974" y="1826497"/>
                    <a:pt x="1162370" y="1921729"/>
                  </a:cubicBezTo>
                  <a:lnTo>
                    <a:pt x="1470219" y="1921729"/>
                  </a:lnTo>
                  <a:cubicBezTo>
                    <a:pt x="1451557" y="1854186"/>
                    <a:pt x="1443779" y="1713479"/>
                    <a:pt x="1383490" y="1654709"/>
                  </a:cubicBezTo>
                  <a:cubicBezTo>
                    <a:pt x="1345256" y="1600370"/>
                    <a:pt x="1270906" y="1605665"/>
                    <a:pt x="1214613" y="1581143"/>
                  </a:cubicBezTo>
                  <a:cubicBezTo>
                    <a:pt x="1023979" y="1516260"/>
                    <a:pt x="855919" y="1498231"/>
                    <a:pt x="667541" y="1420569"/>
                  </a:cubicBezTo>
                  <a:cubicBezTo>
                    <a:pt x="641002" y="1406060"/>
                    <a:pt x="628007" y="1359605"/>
                    <a:pt x="596953" y="1264165"/>
                  </a:cubicBezTo>
                  <a:lnTo>
                    <a:pt x="605982" y="1483707"/>
                  </a:lnTo>
                  <a:cubicBezTo>
                    <a:pt x="633003" y="1532193"/>
                    <a:pt x="647443" y="1570873"/>
                    <a:pt x="655559" y="1604936"/>
                  </a:cubicBezTo>
                  <a:lnTo>
                    <a:pt x="669187" y="1618813"/>
                  </a:lnTo>
                  <a:lnTo>
                    <a:pt x="658716" y="1618119"/>
                  </a:lnTo>
                  <a:cubicBezTo>
                    <a:pt x="671015" y="1675268"/>
                    <a:pt x="667528" y="1720297"/>
                    <a:pt x="683108" y="1780186"/>
                  </a:cubicBezTo>
                  <a:lnTo>
                    <a:pt x="591592" y="1613666"/>
                  </a:lnTo>
                  <a:lnTo>
                    <a:pt x="658716" y="1618119"/>
                  </a:lnTo>
                  <a:cubicBezTo>
                    <a:pt x="657988" y="1613751"/>
                    <a:pt x="656981" y="1609350"/>
                    <a:pt x="655559" y="1604936"/>
                  </a:cubicBezTo>
                  <a:cubicBezTo>
                    <a:pt x="595208" y="1543644"/>
                    <a:pt x="572037" y="1416889"/>
                    <a:pt x="482935" y="1410479"/>
                  </a:cubicBezTo>
                  <a:cubicBezTo>
                    <a:pt x="535122" y="1370544"/>
                    <a:pt x="588839" y="1317812"/>
                    <a:pt x="588628" y="1233771"/>
                  </a:cubicBezTo>
                  <a:cubicBezTo>
                    <a:pt x="593535" y="1201617"/>
                    <a:pt x="591670" y="1173724"/>
                    <a:pt x="603348" y="1137311"/>
                  </a:cubicBezTo>
                  <a:cubicBezTo>
                    <a:pt x="681305" y="1043677"/>
                    <a:pt x="723143" y="969209"/>
                    <a:pt x="728865" y="818070"/>
                  </a:cubicBezTo>
                  <a:cubicBezTo>
                    <a:pt x="757787" y="830627"/>
                    <a:pt x="777680" y="847444"/>
                    <a:pt x="802088" y="759902"/>
                  </a:cubicBezTo>
                  <a:cubicBezTo>
                    <a:pt x="810208" y="713002"/>
                    <a:pt x="879277" y="465908"/>
                    <a:pt x="776787" y="510588"/>
                  </a:cubicBezTo>
                  <a:cubicBezTo>
                    <a:pt x="737961" y="316337"/>
                    <a:pt x="730052" y="30689"/>
                    <a:pt x="31775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0"/>
            </a:p>
          </p:txBody>
        </p:sp>
        <p:sp>
          <p:nvSpPr>
            <p:cNvPr id="28" name="Oval 21">
              <a:extLst>
                <a:ext uri="{FF2B5EF4-FFF2-40B4-BE49-F238E27FC236}">
                  <a16:creationId xmlns:a16="http://schemas.microsoft.com/office/drawing/2014/main" id="{8D60EEC0-9176-4733-A489-6A3A81C0FFA7}"/>
                </a:ext>
              </a:extLst>
            </p:cNvPr>
            <p:cNvSpPr/>
            <p:nvPr/>
          </p:nvSpPr>
          <p:spPr>
            <a:xfrm>
              <a:off x="6118916" y="2711957"/>
              <a:ext cx="1252757" cy="2246116"/>
            </a:xfrm>
            <a:custGeom>
              <a:avLst/>
              <a:gdLst/>
              <a:ahLst/>
              <a:cxnLst/>
              <a:rect l="l" t="t" r="r" b="b"/>
              <a:pathLst>
                <a:path w="1252757" h="2246116">
                  <a:moveTo>
                    <a:pt x="0" y="1537931"/>
                  </a:moveTo>
                  <a:lnTo>
                    <a:pt x="48955" y="1582006"/>
                  </a:lnTo>
                  <a:cubicBezTo>
                    <a:pt x="29607" y="1596227"/>
                    <a:pt x="13459" y="1608472"/>
                    <a:pt x="0" y="1619427"/>
                  </a:cubicBezTo>
                  <a:close/>
                  <a:moveTo>
                    <a:pt x="378777" y="1138883"/>
                  </a:moveTo>
                  <a:cubicBezTo>
                    <a:pt x="411277" y="1129216"/>
                    <a:pt x="503171" y="1342067"/>
                    <a:pt x="652602" y="1380835"/>
                  </a:cubicBezTo>
                  <a:cubicBezTo>
                    <a:pt x="847829" y="1434107"/>
                    <a:pt x="1074660" y="1515068"/>
                    <a:pt x="1177337" y="1610936"/>
                  </a:cubicBezTo>
                  <a:cubicBezTo>
                    <a:pt x="1265071" y="1783698"/>
                    <a:pt x="1255683" y="1823052"/>
                    <a:pt x="1248143" y="1925166"/>
                  </a:cubicBezTo>
                  <a:lnTo>
                    <a:pt x="682623" y="1925166"/>
                  </a:lnTo>
                  <a:cubicBezTo>
                    <a:pt x="727970" y="1955371"/>
                    <a:pt x="756000" y="2007459"/>
                    <a:pt x="756000" y="2066093"/>
                  </a:cubicBezTo>
                  <a:cubicBezTo>
                    <a:pt x="756000" y="2165517"/>
                    <a:pt x="675403" y="2246116"/>
                    <a:pt x="575980" y="2246116"/>
                  </a:cubicBezTo>
                  <a:cubicBezTo>
                    <a:pt x="476558" y="2246116"/>
                    <a:pt x="395960" y="2165517"/>
                    <a:pt x="395960" y="2066093"/>
                  </a:cubicBezTo>
                  <a:cubicBezTo>
                    <a:pt x="395960" y="2007459"/>
                    <a:pt x="423991" y="1955371"/>
                    <a:pt x="469338" y="1925166"/>
                  </a:cubicBezTo>
                  <a:lnTo>
                    <a:pt x="0" y="1925166"/>
                  </a:lnTo>
                  <a:lnTo>
                    <a:pt x="0" y="1642242"/>
                  </a:lnTo>
                  <a:cubicBezTo>
                    <a:pt x="181585" y="1440372"/>
                    <a:pt x="392125" y="1197753"/>
                    <a:pt x="373070" y="1143900"/>
                  </a:cubicBezTo>
                  <a:cubicBezTo>
                    <a:pt x="374708" y="1141161"/>
                    <a:pt x="376611" y="1139527"/>
                    <a:pt x="378777" y="1138883"/>
                  </a:cubicBezTo>
                  <a:close/>
                  <a:moveTo>
                    <a:pt x="60149" y="0"/>
                  </a:moveTo>
                  <a:cubicBezTo>
                    <a:pt x="424660" y="15130"/>
                    <a:pt x="592784" y="258144"/>
                    <a:pt x="528403" y="582088"/>
                  </a:cubicBezTo>
                  <a:cubicBezTo>
                    <a:pt x="564457" y="581792"/>
                    <a:pt x="595997" y="564458"/>
                    <a:pt x="593677" y="642963"/>
                  </a:cubicBezTo>
                  <a:cubicBezTo>
                    <a:pt x="586216" y="751211"/>
                    <a:pt x="524577" y="902053"/>
                    <a:pt x="487771" y="897424"/>
                  </a:cubicBezTo>
                  <a:cubicBezTo>
                    <a:pt x="464712" y="892973"/>
                    <a:pt x="450682" y="871482"/>
                    <a:pt x="432137" y="858512"/>
                  </a:cubicBezTo>
                  <a:cubicBezTo>
                    <a:pt x="401632" y="940744"/>
                    <a:pt x="393700" y="1031495"/>
                    <a:pt x="340621" y="1105208"/>
                  </a:cubicBezTo>
                  <a:cubicBezTo>
                    <a:pt x="299535" y="1169456"/>
                    <a:pt x="256191" y="1203886"/>
                    <a:pt x="206076" y="1253225"/>
                  </a:cubicBezTo>
                  <a:cubicBezTo>
                    <a:pt x="96325" y="1366844"/>
                    <a:pt x="48367" y="1374569"/>
                    <a:pt x="0" y="1369703"/>
                  </a:cubicBezTo>
                  <a:lnTo>
                    <a:pt x="0" y="835934"/>
                  </a:lnTo>
                  <a:cubicBezTo>
                    <a:pt x="94059" y="885724"/>
                    <a:pt x="210348" y="862698"/>
                    <a:pt x="279327" y="780625"/>
                  </a:cubicBezTo>
                  <a:cubicBezTo>
                    <a:pt x="350250" y="696237"/>
                    <a:pt x="351074" y="573319"/>
                    <a:pt x="281287" y="487989"/>
                  </a:cubicBezTo>
                  <a:cubicBezTo>
                    <a:pt x="212806" y="404257"/>
                    <a:pt x="95363" y="379981"/>
                    <a:pt x="0" y="429858"/>
                  </a:cubicBezTo>
                  <a:lnTo>
                    <a:pt x="0" y="343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0"/>
            </a:p>
          </p:txBody>
        </p:sp>
      </p:grpSp>
      <p:sp>
        <p:nvSpPr>
          <p:cNvPr id="30" name="Frame 29"/>
          <p:cNvSpPr/>
          <p:nvPr/>
        </p:nvSpPr>
        <p:spPr>
          <a:xfrm>
            <a:off x="1778579" y="987575"/>
            <a:ext cx="3083989" cy="2376264"/>
          </a:xfrm>
          <a:prstGeom prst="frame">
            <a:avLst>
              <a:gd name="adj1" fmla="val 742"/>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solidFill>
                <a:schemeClr val="tx1"/>
              </a:solidFill>
            </a:endParaRPr>
          </a:p>
        </p:txBody>
      </p:sp>
      <p:sp>
        <p:nvSpPr>
          <p:cNvPr id="33" name="TextBox 32">
            <a:extLst>
              <a:ext uri="{FF2B5EF4-FFF2-40B4-BE49-F238E27FC236}">
                <a16:creationId xmlns:a16="http://schemas.microsoft.com/office/drawing/2014/main" id="{FE5F5290-DB8E-495D-B95E-781B7F52E595}"/>
              </a:ext>
            </a:extLst>
          </p:cNvPr>
          <p:cNvSpPr txBox="1"/>
          <p:nvPr/>
        </p:nvSpPr>
        <p:spPr>
          <a:xfrm>
            <a:off x="1809769" y="1039111"/>
            <a:ext cx="3026872" cy="2246769"/>
          </a:xfrm>
          <a:prstGeom prst="rect">
            <a:avLst/>
          </a:prstGeom>
          <a:noFill/>
        </p:spPr>
        <p:txBody>
          <a:bodyPr wrap="square" rtlCol="0">
            <a:spAutoFit/>
          </a:bodyPr>
          <a:lstStyle/>
          <a:p>
            <a:pPr latinLnBrk="0"/>
            <a:r>
              <a:rPr lang="en-US" sz="1400" b="1" dirty="0" err="1">
                <a:solidFill>
                  <a:srgbClr val="32AEB8"/>
                </a:solidFill>
              </a:rPr>
              <a:t>Portofolio</a:t>
            </a:r>
            <a:r>
              <a:rPr lang="en-US" sz="1400" b="1" dirty="0">
                <a:solidFill>
                  <a:srgbClr val="32AEB8"/>
                </a:solidFill>
              </a:rPr>
              <a:t> minimum Mean-Variance </a:t>
            </a:r>
            <a:r>
              <a:rPr lang="en-US" sz="1400" b="1" dirty="0" err="1">
                <a:solidFill>
                  <a:srgbClr val="32AEB8"/>
                </a:solidFill>
              </a:rPr>
              <a:t>saham</a:t>
            </a:r>
            <a:r>
              <a:rPr lang="en-US" sz="1400" b="1" dirty="0">
                <a:solidFill>
                  <a:srgbClr val="32AEB8"/>
                </a:solidFill>
              </a:rPr>
              <a:t> di Indonesia </a:t>
            </a:r>
            <a:r>
              <a:rPr lang="en-US" sz="1400" b="1" dirty="0" err="1">
                <a:solidFill>
                  <a:srgbClr val="32AEB8"/>
                </a:solidFill>
              </a:rPr>
              <a:t>sebelum</a:t>
            </a:r>
            <a:r>
              <a:rPr lang="en-US" sz="1400" b="1" dirty="0">
                <a:solidFill>
                  <a:srgbClr val="32AEB8"/>
                </a:solidFill>
              </a:rPr>
              <a:t> </a:t>
            </a:r>
            <a:r>
              <a:rPr lang="en-US" sz="1400" b="1" dirty="0" err="1">
                <a:solidFill>
                  <a:srgbClr val="32AEB8"/>
                </a:solidFill>
              </a:rPr>
              <a:t>Pandemi</a:t>
            </a:r>
            <a:r>
              <a:rPr lang="en-US" sz="1400" b="1" dirty="0">
                <a:solidFill>
                  <a:srgbClr val="32AEB8"/>
                </a:solidFill>
              </a:rPr>
              <a:t> Covid-19 </a:t>
            </a:r>
            <a:r>
              <a:rPr lang="en-US" sz="1400" b="1" dirty="0" err="1">
                <a:solidFill>
                  <a:srgbClr val="32AEB8"/>
                </a:solidFill>
              </a:rPr>
              <a:t>yaitu</a:t>
            </a:r>
            <a:endParaRPr lang="en-US" sz="1400" b="1" dirty="0">
              <a:solidFill>
                <a:srgbClr val="32AEB8"/>
              </a:solidFill>
            </a:endParaRPr>
          </a:p>
          <a:p>
            <a:pPr latinLnBrk="0"/>
            <a:r>
              <a:rPr lang="en-US" sz="1400" b="1" dirty="0">
                <a:solidFill>
                  <a:srgbClr val="32AEB8"/>
                </a:solidFill>
              </a:rPr>
              <a:t>ICBP </a:t>
            </a:r>
            <a:r>
              <a:rPr lang="id-ID" sz="1400" b="1" dirty="0">
                <a:solidFill>
                  <a:srgbClr val="32AEB8"/>
                </a:solidFill>
              </a:rPr>
              <a:t>= </a:t>
            </a:r>
            <a:r>
              <a:rPr lang="en-ID" sz="1400" b="1" dirty="0">
                <a:solidFill>
                  <a:srgbClr val="32AEB8"/>
                </a:solidFill>
              </a:rPr>
              <a:t>23,7% </a:t>
            </a:r>
            <a:r>
              <a:rPr lang="id-ID" sz="1400" b="1" dirty="0">
                <a:solidFill>
                  <a:srgbClr val="32AEB8"/>
                </a:solidFill>
              </a:rPr>
              <a:t>; </a:t>
            </a:r>
            <a:endParaRPr lang="en-US" sz="1400" b="1" dirty="0">
              <a:solidFill>
                <a:srgbClr val="32AEB8"/>
              </a:solidFill>
            </a:endParaRPr>
          </a:p>
          <a:p>
            <a:pPr latinLnBrk="0"/>
            <a:r>
              <a:rPr lang="en-US" sz="1400" b="1" dirty="0">
                <a:solidFill>
                  <a:srgbClr val="32AEB8"/>
                </a:solidFill>
              </a:rPr>
              <a:t>GIAA </a:t>
            </a:r>
            <a:r>
              <a:rPr lang="id-ID" sz="1400" b="1" dirty="0">
                <a:solidFill>
                  <a:srgbClr val="32AEB8"/>
                </a:solidFill>
              </a:rPr>
              <a:t>= </a:t>
            </a:r>
            <a:r>
              <a:rPr lang="en-ID" sz="1400" b="1" dirty="0">
                <a:solidFill>
                  <a:srgbClr val="32AEB8"/>
                </a:solidFill>
              </a:rPr>
              <a:t>4,2% </a:t>
            </a:r>
            <a:r>
              <a:rPr lang="id-ID" sz="1400" b="1" dirty="0">
                <a:solidFill>
                  <a:srgbClr val="32AEB8"/>
                </a:solidFill>
              </a:rPr>
              <a:t>; </a:t>
            </a:r>
            <a:endParaRPr lang="en-US" sz="1400" b="1" dirty="0">
              <a:solidFill>
                <a:srgbClr val="32AEB8"/>
              </a:solidFill>
            </a:endParaRPr>
          </a:p>
          <a:p>
            <a:pPr latinLnBrk="0"/>
            <a:r>
              <a:rPr lang="en-US" sz="1400" b="1" dirty="0">
                <a:solidFill>
                  <a:srgbClr val="32AEB8"/>
                </a:solidFill>
              </a:rPr>
              <a:t>BBCA </a:t>
            </a:r>
            <a:r>
              <a:rPr lang="id-ID" sz="1400" b="1" dirty="0">
                <a:solidFill>
                  <a:srgbClr val="32AEB8"/>
                </a:solidFill>
              </a:rPr>
              <a:t>=</a:t>
            </a:r>
            <a:r>
              <a:rPr lang="en-US" sz="1400" b="1" dirty="0">
                <a:solidFill>
                  <a:srgbClr val="32AEB8"/>
                </a:solidFill>
              </a:rPr>
              <a:t> </a:t>
            </a:r>
            <a:r>
              <a:rPr lang="en-ID" sz="1400" b="1" dirty="0">
                <a:solidFill>
                  <a:srgbClr val="32AEB8"/>
                </a:solidFill>
              </a:rPr>
              <a:t>66,9% </a:t>
            </a:r>
            <a:r>
              <a:rPr lang="id-ID" sz="1400" b="1" dirty="0">
                <a:solidFill>
                  <a:srgbClr val="32AEB8"/>
                </a:solidFill>
              </a:rPr>
              <a:t>; </a:t>
            </a:r>
            <a:endParaRPr lang="en-US" sz="1400" b="1" dirty="0">
              <a:solidFill>
                <a:srgbClr val="32AEB8"/>
              </a:solidFill>
            </a:endParaRPr>
          </a:p>
          <a:p>
            <a:pPr latinLnBrk="0"/>
            <a:r>
              <a:rPr lang="en-US" sz="1400" b="1" dirty="0">
                <a:solidFill>
                  <a:srgbClr val="32AEB8"/>
                </a:solidFill>
              </a:rPr>
              <a:t>ANTM </a:t>
            </a:r>
            <a:r>
              <a:rPr lang="id-ID" sz="1400" b="1" dirty="0">
                <a:solidFill>
                  <a:srgbClr val="32AEB8"/>
                </a:solidFill>
              </a:rPr>
              <a:t>=</a:t>
            </a:r>
            <a:r>
              <a:rPr lang="en-US" sz="1400" b="1" dirty="0">
                <a:solidFill>
                  <a:srgbClr val="32AEB8"/>
                </a:solidFill>
              </a:rPr>
              <a:t> </a:t>
            </a:r>
            <a:r>
              <a:rPr lang="en-ID" sz="1400" b="1" dirty="0">
                <a:solidFill>
                  <a:srgbClr val="32AEB8"/>
                </a:solidFill>
              </a:rPr>
              <a:t>2,5% ;</a:t>
            </a:r>
            <a:r>
              <a:rPr lang="id-ID" sz="1400" b="1" dirty="0">
                <a:solidFill>
                  <a:srgbClr val="32AEB8"/>
                </a:solidFill>
              </a:rPr>
              <a:t> </a:t>
            </a:r>
            <a:endParaRPr lang="en-US" sz="1400" b="1" dirty="0">
              <a:solidFill>
                <a:srgbClr val="32AEB8"/>
              </a:solidFill>
            </a:endParaRPr>
          </a:p>
          <a:p>
            <a:pPr latinLnBrk="0"/>
            <a:r>
              <a:rPr lang="en-US" sz="1400" b="1" dirty="0">
                <a:solidFill>
                  <a:srgbClr val="32AEB8"/>
                </a:solidFill>
              </a:rPr>
              <a:t>KLBF </a:t>
            </a:r>
            <a:r>
              <a:rPr lang="id-ID" sz="1400" b="1" dirty="0">
                <a:solidFill>
                  <a:srgbClr val="32AEB8"/>
                </a:solidFill>
              </a:rPr>
              <a:t>=</a:t>
            </a:r>
            <a:r>
              <a:rPr lang="en-US" sz="1400" b="1" dirty="0">
                <a:solidFill>
                  <a:srgbClr val="32AEB8"/>
                </a:solidFill>
              </a:rPr>
              <a:t> 2</a:t>
            </a:r>
            <a:r>
              <a:rPr lang="en-ID" sz="1400" b="1" dirty="0">
                <a:solidFill>
                  <a:srgbClr val="32AEB8"/>
                </a:solidFill>
              </a:rPr>
              <a:t>,8% ; </a:t>
            </a:r>
            <a:r>
              <a:rPr lang="en-ID" sz="1400" b="1" dirty="0" err="1">
                <a:solidFill>
                  <a:srgbClr val="32AEB8"/>
                </a:solidFill>
              </a:rPr>
              <a:t>dengan</a:t>
            </a:r>
            <a:endParaRPr lang="en-ID" sz="1400" b="1" dirty="0">
              <a:solidFill>
                <a:srgbClr val="32AEB8"/>
              </a:solidFill>
            </a:endParaRPr>
          </a:p>
          <a:p>
            <a:pPr latinLnBrk="0"/>
            <a:r>
              <a:rPr lang="en-ID" sz="1400" b="1" dirty="0" err="1">
                <a:solidFill>
                  <a:srgbClr val="32AEB8"/>
                </a:solidFill>
              </a:rPr>
              <a:t>rataan</a:t>
            </a:r>
            <a:r>
              <a:rPr lang="en-ID" sz="1400" b="1" dirty="0">
                <a:solidFill>
                  <a:srgbClr val="32AEB8"/>
                </a:solidFill>
              </a:rPr>
              <a:t> return </a:t>
            </a:r>
            <a:r>
              <a:rPr lang="en-ID" sz="1400" b="1" dirty="0" err="1">
                <a:solidFill>
                  <a:srgbClr val="32AEB8"/>
                </a:solidFill>
              </a:rPr>
              <a:t>sebesar</a:t>
            </a:r>
            <a:r>
              <a:rPr lang="en-ID" sz="1400" b="1" dirty="0">
                <a:solidFill>
                  <a:srgbClr val="32AEB8"/>
                </a:solidFill>
              </a:rPr>
              <a:t> 0,08%</a:t>
            </a:r>
            <a:r>
              <a:rPr lang="en-US" sz="1400" b="1" dirty="0">
                <a:solidFill>
                  <a:srgbClr val="32AEB8"/>
                </a:solidFill>
              </a:rPr>
              <a:t> </a:t>
            </a:r>
            <a:r>
              <a:rPr lang="id-ID" sz="1400" b="1" dirty="0">
                <a:solidFill>
                  <a:srgbClr val="32AEB8"/>
                </a:solidFill>
              </a:rPr>
              <a:t>d</a:t>
            </a:r>
            <a:r>
              <a:rPr lang="en-US" sz="1400" b="1" dirty="0">
                <a:solidFill>
                  <a:srgbClr val="32AEB8"/>
                </a:solidFill>
              </a:rPr>
              <a:t>an </a:t>
            </a:r>
            <a:r>
              <a:rPr lang="id-ID" sz="1400" b="1" dirty="0">
                <a:solidFill>
                  <a:srgbClr val="32AEB8"/>
                </a:solidFill>
              </a:rPr>
              <a:t>variansi sebesar </a:t>
            </a:r>
            <a:r>
              <a:rPr lang="en-ID" sz="1400" b="1" dirty="0">
                <a:solidFill>
                  <a:srgbClr val="32AEB8"/>
                </a:solidFill>
              </a:rPr>
              <a:t>0,007%</a:t>
            </a:r>
            <a:endParaRPr lang="ko-KR" altLang="en-US" sz="1400" b="1" dirty="0">
              <a:solidFill>
                <a:srgbClr val="32AEB8"/>
              </a:solidFill>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
        <p:nvSpPr>
          <p:cNvPr id="20" name="Frame 19"/>
          <p:cNvSpPr/>
          <p:nvPr/>
        </p:nvSpPr>
        <p:spPr>
          <a:xfrm>
            <a:off x="5724128" y="987575"/>
            <a:ext cx="3083989" cy="2376264"/>
          </a:xfrm>
          <a:prstGeom prst="frame">
            <a:avLst>
              <a:gd name="adj1" fmla="val 742"/>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solidFill>
                <a:schemeClr val="tx1"/>
              </a:solidFill>
            </a:endParaRPr>
          </a:p>
        </p:txBody>
      </p:sp>
      <p:sp>
        <p:nvSpPr>
          <p:cNvPr id="2" name="Rectangle 1"/>
          <p:cNvSpPr/>
          <p:nvPr/>
        </p:nvSpPr>
        <p:spPr>
          <a:xfrm>
            <a:off x="5765510" y="1055960"/>
            <a:ext cx="3033046" cy="2246769"/>
          </a:xfrm>
          <a:prstGeom prst="rect">
            <a:avLst/>
          </a:prstGeom>
        </p:spPr>
        <p:txBody>
          <a:bodyPr wrap="square">
            <a:spAutoFit/>
          </a:bodyPr>
          <a:lstStyle/>
          <a:p>
            <a:pPr latinLnBrk="0"/>
            <a:r>
              <a:rPr lang="en-US" sz="1400" b="1" dirty="0" err="1">
                <a:solidFill>
                  <a:srgbClr val="32AEB8"/>
                </a:solidFill>
              </a:rPr>
              <a:t>Portofolio</a:t>
            </a:r>
            <a:r>
              <a:rPr lang="en-US" sz="1400" b="1" dirty="0">
                <a:solidFill>
                  <a:srgbClr val="32AEB8"/>
                </a:solidFill>
              </a:rPr>
              <a:t> optimum Mean-Variance </a:t>
            </a:r>
            <a:r>
              <a:rPr lang="en-US" sz="1400" b="1" dirty="0" err="1">
                <a:solidFill>
                  <a:srgbClr val="32AEB8"/>
                </a:solidFill>
              </a:rPr>
              <a:t>saham</a:t>
            </a:r>
            <a:r>
              <a:rPr lang="en-US" sz="1400" b="1" dirty="0">
                <a:solidFill>
                  <a:srgbClr val="32AEB8"/>
                </a:solidFill>
              </a:rPr>
              <a:t> di Indonesia </a:t>
            </a:r>
            <a:r>
              <a:rPr lang="en-US" sz="1400" b="1" dirty="0" err="1">
                <a:solidFill>
                  <a:srgbClr val="32AEB8"/>
                </a:solidFill>
              </a:rPr>
              <a:t>sebelum</a:t>
            </a:r>
            <a:r>
              <a:rPr lang="en-US" sz="1400" b="1" dirty="0">
                <a:solidFill>
                  <a:srgbClr val="32AEB8"/>
                </a:solidFill>
              </a:rPr>
              <a:t> </a:t>
            </a:r>
            <a:r>
              <a:rPr lang="en-US" sz="1400" b="1" dirty="0" err="1">
                <a:solidFill>
                  <a:srgbClr val="32AEB8"/>
                </a:solidFill>
              </a:rPr>
              <a:t>Pandemi</a:t>
            </a:r>
            <a:r>
              <a:rPr lang="en-US" sz="1400" b="1" dirty="0">
                <a:solidFill>
                  <a:srgbClr val="32AEB8"/>
                </a:solidFill>
              </a:rPr>
              <a:t> Covid-19 </a:t>
            </a:r>
            <a:r>
              <a:rPr lang="en-US" sz="1400" b="1" dirty="0" err="1">
                <a:solidFill>
                  <a:srgbClr val="32AEB8"/>
                </a:solidFill>
              </a:rPr>
              <a:t>yaitu</a:t>
            </a:r>
            <a:r>
              <a:rPr lang="en-US" sz="1400" b="1" dirty="0">
                <a:solidFill>
                  <a:srgbClr val="32AEB8"/>
                </a:solidFill>
              </a:rPr>
              <a:t> </a:t>
            </a:r>
          </a:p>
          <a:p>
            <a:pPr latinLnBrk="0"/>
            <a:r>
              <a:rPr lang="en-US" sz="1400" b="1" dirty="0">
                <a:solidFill>
                  <a:srgbClr val="32AEB8"/>
                </a:solidFill>
              </a:rPr>
              <a:t>ICBP </a:t>
            </a:r>
            <a:r>
              <a:rPr lang="id-ID" sz="1400" b="1" dirty="0">
                <a:solidFill>
                  <a:srgbClr val="32AEB8"/>
                </a:solidFill>
              </a:rPr>
              <a:t>=</a:t>
            </a:r>
            <a:r>
              <a:rPr lang="en-US" sz="1400" b="1" dirty="0">
                <a:solidFill>
                  <a:srgbClr val="32AEB8"/>
                </a:solidFill>
              </a:rPr>
              <a:t> 11%</a:t>
            </a:r>
            <a:r>
              <a:rPr lang="id-ID" sz="1400" b="1" dirty="0">
                <a:solidFill>
                  <a:srgbClr val="32AEB8"/>
                </a:solidFill>
              </a:rPr>
              <a:t>;</a:t>
            </a:r>
            <a:endParaRPr lang="en-US" sz="1400" b="1" dirty="0">
              <a:solidFill>
                <a:srgbClr val="32AEB8"/>
              </a:solidFill>
            </a:endParaRPr>
          </a:p>
          <a:p>
            <a:pPr latinLnBrk="0"/>
            <a:r>
              <a:rPr lang="en-US" sz="1400" b="1" dirty="0">
                <a:solidFill>
                  <a:srgbClr val="32AEB8"/>
                </a:solidFill>
              </a:rPr>
              <a:t>GIAA </a:t>
            </a:r>
            <a:r>
              <a:rPr lang="id-ID" sz="1400" b="1" dirty="0">
                <a:solidFill>
                  <a:srgbClr val="32AEB8"/>
                </a:solidFill>
              </a:rPr>
              <a:t>=</a:t>
            </a:r>
            <a:r>
              <a:rPr lang="en-US" sz="1400" b="1" dirty="0">
                <a:solidFill>
                  <a:srgbClr val="32AEB8"/>
                </a:solidFill>
              </a:rPr>
              <a:t> 7,7%</a:t>
            </a:r>
            <a:r>
              <a:rPr lang="id-ID" sz="1400" b="1" dirty="0">
                <a:solidFill>
                  <a:srgbClr val="32AEB8"/>
                </a:solidFill>
              </a:rPr>
              <a:t>;</a:t>
            </a:r>
            <a:endParaRPr lang="en-US" sz="1400" b="1" dirty="0">
              <a:solidFill>
                <a:srgbClr val="32AEB8"/>
              </a:solidFill>
            </a:endParaRPr>
          </a:p>
          <a:p>
            <a:pPr latinLnBrk="0"/>
            <a:r>
              <a:rPr lang="en-US" sz="1400" b="1" dirty="0">
                <a:solidFill>
                  <a:srgbClr val="32AEB8"/>
                </a:solidFill>
              </a:rPr>
              <a:t>BBCA </a:t>
            </a:r>
            <a:r>
              <a:rPr lang="id-ID" sz="1400" b="1" dirty="0">
                <a:solidFill>
                  <a:srgbClr val="32AEB8"/>
                </a:solidFill>
              </a:rPr>
              <a:t>=</a:t>
            </a:r>
            <a:r>
              <a:rPr lang="en-US" sz="1400" b="1" dirty="0">
                <a:solidFill>
                  <a:srgbClr val="32AEB8"/>
                </a:solidFill>
              </a:rPr>
              <a:t> 81,4%</a:t>
            </a:r>
            <a:r>
              <a:rPr lang="id-ID" sz="1400" b="1" dirty="0">
                <a:solidFill>
                  <a:srgbClr val="32AEB8"/>
                </a:solidFill>
              </a:rPr>
              <a:t>;</a:t>
            </a:r>
            <a:endParaRPr lang="en-US" sz="1400" b="1" dirty="0">
              <a:solidFill>
                <a:srgbClr val="32AEB8"/>
              </a:solidFill>
            </a:endParaRPr>
          </a:p>
          <a:p>
            <a:pPr latinLnBrk="0"/>
            <a:r>
              <a:rPr lang="en-US" sz="1400" b="1" dirty="0">
                <a:solidFill>
                  <a:srgbClr val="32AEB8"/>
                </a:solidFill>
              </a:rPr>
              <a:t>ANTM </a:t>
            </a:r>
            <a:r>
              <a:rPr lang="id-ID" sz="1400" b="1" dirty="0">
                <a:solidFill>
                  <a:srgbClr val="32AEB8"/>
                </a:solidFill>
              </a:rPr>
              <a:t>=</a:t>
            </a:r>
            <a:r>
              <a:rPr lang="en-US" sz="1400" b="1" dirty="0">
                <a:solidFill>
                  <a:srgbClr val="32AEB8"/>
                </a:solidFill>
              </a:rPr>
              <a:t> </a:t>
            </a:r>
            <a:r>
              <a:rPr lang="en-ID" sz="1400" b="1" dirty="0">
                <a:solidFill>
                  <a:srgbClr val="32AEB8"/>
                </a:solidFill>
              </a:rPr>
              <a:t>0% ;</a:t>
            </a:r>
          </a:p>
          <a:p>
            <a:pPr latinLnBrk="0"/>
            <a:r>
              <a:rPr lang="en-US" sz="1400" b="1" dirty="0">
                <a:solidFill>
                  <a:srgbClr val="32AEB8"/>
                </a:solidFill>
              </a:rPr>
              <a:t>KLBF </a:t>
            </a:r>
            <a:r>
              <a:rPr lang="id-ID" sz="1400" b="1" dirty="0">
                <a:solidFill>
                  <a:srgbClr val="32AEB8"/>
                </a:solidFill>
              </a:rPr>
              <a:t>=</a:t>
            </a:r>
            <a:r>
              <a:rPr lang="en-US" sz="1400" b="1" dirty="0">
                <a:solidFill>
                  <a:srgbClr val="32AEB8"/>
                </a:solidFill>
              </a:rPr>
              <a:t> 0</a:t>
            </a:r>
            <a:r>
              <a:rPr lang="en-ID" sz="1400" b="1" dirty="0">
                <a:solidFill>
                  <a:srgbClr val="32AEB8"/>
                </a:solidFill>
              </a:rPr>
              <a:t>% ; </a:t>
            </a:r>
            <a:r>
              <a:rPr lang="en-ID" sz="1400" b="1" dirty="0" err="1">
                <a:solidFill>
                  <a:srgbClr val="32AEB8"/>
                </a:solidFill>
              </a:rPr>
              <a:t>dengan</a:t>
            </a:r>
            <a:endParaRPr lang="en-ID" sz="1400" b="1" dirty="0">
              <a:solidFill>
                <a:srgbClr val="32AEB8"/>
              </a:solidFill>
            </a:endParaRPr>
          </a:p>
          <a:p>
            <a:pPr latinLnBrk="0"/>
            <a:r>
              <a:rPr lang="en-ID" sz="1400" b="1" dirty="0" err="1">
                <a:solidFill>
                  <a:srgbClr val="32AEB8"/>
                </a:solidFill>
              </a:rPr>
              <a:t>rataan</a:t>
            </a:r>
            <a:r>
              <a:rPr lang="en-ID" sz="1400" b="1" dirty="0">
                <a:solidFill>
                  <a:srgbClr val="32AEB8"/>
                </a:solidFill>
              </a:rPr>
              <a:t> return </a:t>
            </a:r>
            <a:r>
              <a:rPr lang="en-ID" sz="1400" b="1" dirty="0" err="1">
                <a:solidFill>
                  <a:srgbClr val="32AEB8"/>
                </a:solidFill>
              </a:rPr>
              <a:t>sebesar</a:t>
            </a:r>
            <a:r>
              <a:rPr lang="en-ID" sz="1400" b="1" dirty="0">
                <a:solidFill>
                  <a:srgbClr val="32AEB8"/>
                </a:solidFill>
              </a:rPr>
              <a:t> 0.1% </a:t>
            </a:r>
            <a:r>
              <a:rPr lang="id-ID" sz="1400" b="1" dirty="0">
                <a:solidFill>
                  <a:srgbClr val="32AEB8"/>
                </a:solidFill>
              </a:rPr>
              <a:t>d</a:t>
            </a:r>
            <a:r>
              <a:rPr lang="en-US" sz="1400" b="1" dirty="0">
                <a:solidFill>
                  <a:srgbClr val="32AEB8"/>
                </a:solidFill>
              </a:rPr>
              <a:t>an</a:t>
            </a:r>
            <a:r>
              <a:rPr lang="id-ID" sz="1400" b="1" dirty="0">
                <a:solidFill>
                  <a:srgbClr val="32AEB8"/>
                </a:solidFill>
              </a:rPr>
              <a:t> variansi sebesar </a:t>
            </a:r>
            <a:r>
              <a:rPr lang="en-ID" sz="1400" b="1" dirty="0">
                <a:solidFill>
                  <a:srgbClr val="32AEB8"/>
                </a:solidFill>
              </a:rPr>
              <a:t>0.008%.</a:t>
            </a:r>
            <a:endParaRPr lang="ko-KR" altLang="en-US" sz="1400" b="1" dirty="0">
              <a:solidFill>
                <a:srgbClr val="32AEB8"/>
              </a:solidFill>
            </a:endParaRPr>
          </a:p>
        </p:txBody>
      </p:sp>
      <p:sp>
        <p:nvSpPr>
          <p:cNvPr id="21" name="TextBox 20">
            <a:extLst>
              <a:ext uri="{FF2B5EF4-FFF2-40B4-BE49-F238E27FC236}">
                <a16:creationId xmlns:a16="http://schemas.microsoft.com/office/drawing/2014/main" id="{DA94D5BE-2AEC-4857-8CEE-4AEE148FB1D4}"/>
              </a:ext>
            </a:extLst>
          </p:cNvPr>
          <p:cNvSpPr txBox="1"/>
          <p:nvPr/>
        </p:nvSpPr>
        <p:spPr>
          <a:xfrm>
            <a:off x="2384122" y="3651870"/>
            <a:ext cx="6430767" cy="1077218"/>
          </a:xfrm>
          <a:prstGeom prst="rect">
            <a:avLst/>
          </a:prstGeom>
          <a:noFill/>
          <a:ln cmpd="thickThin">
            <a:noFill/>
          </a:ln>
        </p:spPr>
        <p:txBody>
          <a:bodyPr wrap="square" rtlCol="0">
            <a:spAutoFit/>
          </a:bodyPr>
          <a:lstStyle/>
          <a:p>
            <a:pPr fontAlgn="base" latinLnBrk="0"/>
            <a:r>
              <a:rPr lang="en-US" sz="1600" b="1" dirty="0">
                <a:solidFill>
                  <a:srgbClr val="32AEB8"/>
                </a:solidFill>
              </a:rPr>
              <a:t>Pada </a:t>
            </a:r>
            <a:r>
              <a:rPr lang="en-US" sz="1600" b="1" dirty="0" err="1">
                <a:solidFill>
                  <a:srgbClr val="32AEB8"/>
                </a:solidFill>
              </a:rPr>
              <a:t>saham</a:t>
            </a:r>
            <a:r>
              <a:rPr lang="en-US" sz="1600" b="1" dirty="0">
                <a:solidFill>
                  <a:srgbClr val="32AEB8"/>
                </a:solidFill>
              </a:rPr>
              <a:t> </a:t>
            </a:r>
            <a:r>
              <a:rPr lang="en-US" sz="1600" b="1" dirty="0" err="1">
                <a:solidFill>
                  <a:srgbClr val="32AEB8"/>
                </a:solidFill>
              </a:rPr>
              <a:t>sebelum</a:t>
            </a:r>
            <a:r>
              <a:rPr lang="en-US" sz="1600" b="1" dirty="0">
                <a:solidFill>
                  <a:srgbClr val="32AEB8"/>
                </a:solidFill>
              </a:rPr>
              <a:t> </a:t>
            </a:r>
            <a:r>
              <a:rPr lang="en-US" sz="1600" b="1" dirty="0" err="1">
                <a:solidFill>
                  <a:srgbClr val="32AEB8"/>
                </a:solidFill>
              </a:rPr>
              <a:t>Pandemi</a:t>
            </a:r>
            <a:r>
              <a:rPr lang="en-US" sz="1600" b="1" dirty="0">
                <a:solidFill>
                  <a:srgbClr val="32AEB8"/>
                </a:solidFill>
              </a:rPr>
              <a:t> Covid-19, P</a:t>
            </a:r>
            <a:r>
              <a:rPr lang="id-ID" sz="1600" b="1" dirty="0">
                <a:solidFill>
                  <a:srgbClr val="32AEB8"/>
                </a:solidFill>
              </a:rPr>
              <a:t>ortofolio investasi</a:t>
            </a:r>
            <a:r>
              <a:rPr lang="en-US" sz="1600" b="1" dirty="0">
                <a:solidFill>
                  <a:srgbClr val="32AEB8"/>
                </a:solidFill>
              </a:rPr>
              <a:t> </a:t>
            </a:r>
            <a:r>
              <a:rPr lang="id-ID" sz="1600" b="1" dirty="0">
                <a:solidFill>
                  <a:srgbClr val="32AEB8"/>
                </a:solidFill>
              </a:rPr>
              <a:t>yang mengkombinasikan tanpa dan dengan aset bebas risiko, </a:t>
            </a:r>
            <a:r>
              <a:rPr lang="en-US" sz="1600" b="1" dirty="0" err="1">
                <a:solidFill>
                  <a:srgbClr val="32AEB8"/>
                </a:solidFill>
              </a:rPr>
              <a:t>kurang</a:t>
            </a:r>
            <a:r>
              <a:rPr lang="id-ID" sz="1600" b="1" dirty="0">
                <a:solidFill>
                  <a:srgbClr val="32AEB8"/>
                </a:solidFill>
              </a:rPr>
              <a:t> menguntungkan dibandingkan dengan portofolio</a:t>
            </a:r>
            <a:r>
              <a:rPr lang="en-US" sz="1600" b="1" dirty="0">
                <a:solidFill>
                  <a:srgbClr val="32AEB8"/>
                </a:solidFill>
              </a:rPr>
              <a:t> yang</a:t>
            </a:r>
            <a:r>
              <a:rPr lang="id-ID" sz="1600" b="1" dirty="0">
                <a:solidFill>
                  <a:srgbClr val="32AEB8"/>
                </a:solidFill>
              </a:rPr>
              <a:t> </a:t>
            </a:r>
            <a:r>
              <a:rPr lang="en-US" sz="1600" b="1" dirty="0" err="1">
                <a:solidFill>
                  <a:srgbClr val="32AEB8"/>
                </a:solidFill>
              </a:rPr>
              <a:t>seluruhnya</a:t>
            </a:r>
            <a:r>
              <a:rPr lang="en-US" sz="1600" b="1" dirty="0">
                <a:solidFill>
                  <a:srgbClr val="32AEB8"/>
                </a:solidFill>
              </a:rPr>
              <a:t> di</a:t>
            </a:r>
            <a:r>
              <a:rPr lang="id-ID" sz="1600" b="1" dirty="0">
                <a:solidFill>
                  <a:srgbClr val="32AEB8"/>
                </a:solidFill>
              </a:rPr>
              <a:t>investasi</a:t>
            </a:r>
            <a:r>
              <a:rPr lang="en-US" sz="1600" b="1" dirty="0" err="1">
                <a:solidFill>
                  <a:srgbClr val="32AEB8"/>
                </a:solidFill>
              </a:rPr>
              <a:t>kan</a:t>
            </a:r>
            <a:r>
              <a:rPr lang="id-ID" sz="1600" b="1" dirty="0">
                <a:solidFill>
                  <a:srgbClr val="32AEB8"/>
                </a:solidFill>
              </a:rPr>
              <a:t> </a:t>
            </a:r>
            <a:r>
              <a:rPr lang="en-US" sz="1600" b="1" dirty="0">
                <a:solidFill>
                  <a:srgbClr val="32AEB8"/>
                </a:solidFill>
              </a:rPr>
              <a:t>pada </a:t>
            </a:r>
            <a:r>
              <a:rPr lang="en-US" sz="1600" b="1" dirty="0" err="1">
                <a:solidFill>
                  <a:srgbClr val="32AEB8"/>
                </a:solidFill>
              </a:rPr>
              <a:t>saham</a:t>
            </a:r>
            <a:r>
              <a:rPr lang="en-US" sz="1600" b="1" dirty="0">
                <a:solidFill>
                  <a:srgbClr val="32AEB8"/>
                </a:solidFill>
              </a:rPr>
              <a:t>.</a:t>
            </a:r>
          </a:p>
        </p:txBody>
      </p:sp>
      <p:sp>
        <p:nvSpPr>
          <p:cNvPr id="22" name="Frame 21">
            <a:extLst>
              <a:ext uri="{FF2B5EF4-FFF2-40B4-BE49-F238E27FC236}">
                <a16:creationId xmlns:a16="http://schemas.microsoft.com/office/drawing/2014/main" id="{53270E75-3775-4CE5-8B33-3713AC92D561}"/>
              </a:ext>
            </a:extLst>
          </p:cNvPr>
          <p:cNvSpPr/>
          <p:nvPr/>
        </p:nvSpPr>
        <p:spPr>
          <a:xfrm>
            <a:off x="2386823" y="3651870"/>
            <a:ext cx="6442957" cy="1074708"/>
          </a:xfrm>
          <a:prstGeom prst="frame">
            <a:avLst>
              <a:gd name="adj1" fmla="val 742"/>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solidFill>
                <a:schemeClr val="tx1"/>
              </a:solidFill>
            </a:endParaRPr>
          </a:p>
        </p:txBody>
      </p:sp>
      <p:grpSp>
        <p:nvGrpSpPr>
          <p:cNvPr id="34" name="Group 33">
            <a:extLst>
              <a:ext uri="{FF2B5EF4-FFF2-40B4-BE49-F238E27FC236}">
                <a16:creationId xmlns:a16="http://schemas.microsoft.com/office/drawing/2014/main" id="{C73A15CF-51E3-4124-8F6E-878B55E8A6F3}"/>
              </a:ext>
            </a:extLst>
          </p:cNvPr>
          <p:cNvGrpSpPr/>
          <p:nvPr/>
        </p:nvGrpSpPr>
        <p:grpSpPr>
          <a:xfrm>
            <a:off x="1136190" y="953218"/>
            <a:ext cx="605215" cy="594066"/>
            <a:chOff x="1142598" y="1167171"/>
            <a:chExt cx="605215" cy="594066"/>
          </a:xfrm>
        </p:grpSpPr>
        <p:sp>
          <p:nvSpPr>
            <p:cNvPr id="35" name="Oval 3">
              <a:extLst>
                <a:ext uri="{FF2B5EF4-FFF2-40B4-BE49-F238E27FC236}">
                  <a16:creationId xmlns:a16="http://schemas.microsoft.com/office/drawing/2014/main" id="{1BAB23AC-B2B9-4E96-AF7A-8536668088D1}"/>
                </a:ext>
              </a:extLst>
            </p:cNvPr>
            <p:cNvSpPr/>
            <p:nvPr/>
          </p:nvSpPr>
          <p:spPr>
            <a:xfrm>
              <a:off x="1146387" y="1167171"/>
              <a:ext cx="594066" cy="5940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solidFill>
              </a:endParaRPr>
            </a:p>
          </p:txBody>
        </p:sp>
        <p:sp>
          <p:nvSpPr>
            <p:cNvPr id="36" name="TextBox 35">
              <a:extLst>
                <a:ext uri="{FF2B5EF4-FFF2-40B4-BE49-F238E27FC236}">
                  <a16:creationId xmlns:a16="http://schemas.microsoft.com/office/drawing/2014/main" id="{5C2A28C2-3979-4A42-A48F-5446A861971B}"/>
                </a:ext>
              </a:extLst>
            </p:cNvPr>
            <p:cNvSpPr txBox="1"/>
            <p:nvPr/>
          </p:nvSpPr>
          <p:spPr>
            <a:xfrm>
              <a:off x="1142598" y="1220713"/>
              <a:ext cx="605215" cy="484748"/>
            </a:xfrm>
            <a:prstGeom prst="rect">
              <a:avLst/>
            </a:prstGeom>
            <a:noFill/>
          </p:spPr>
          <p:txBody>
            <a:bodyPr wrap="square" lIns="68580" tIns="34290" rIns="68580" bIns="34290" rtlCol="0">
              <a:spAutoFit/>
            </a:bodyPr>
            <a:lstStyle/>
            <a:p>
              <a:pPr algn="ctr"/>
              <a:r>
                <a:rPr lang="en-US" altLang="ko-KR" sz="2700" b="1" dirty="0">
                  <a:solidFill>
                    <a:srgbClr val="F2A40D"/>
                  </a:solidFill>
                </a:rPr>
                <a:t>0</a:t>
              </a:r>
              <a:r>
                <a:rPr lang="id-ID" altLang="ko-KR" sz="2700" b="1" dirty="0">
                  <a:solidFill>
                    <a:srgbClr val="F2A40D"/>
                  </a:solidFill>
                </a:rPr>
                <a:t>1</a:t>
              </a:r>
              <a:endParaRPr lang="ko-KR" altLang="en-US" sz="2700" b="1" dirty="0">
                <a:solidFill>
                  <a:srgbClr val="F2A40D"/>
                </a:solidFill>
              </a:endParaRPr>
            </a:p>
          </p:txBody>
        </p:sp>
      </p:grpSp>
      <p:grpSp>
        <p:nvGrpSpPr>
          <p:cNvPr id="3" name="Group 2">
            <a:extLst>
              <a:ext uri="{FF2B5EF4-FFF2-40B4-BE49-F238E27FC236}">
                <a16:creationId xmlns:a16="http://schemas.microsoft.com/office/drawing/2014/main" id="{C4729C31-C4BA-4FA3-B44F-95A604C232D5}"/>
              </a:ext>
            </a:extLst>
          </p:cNvPr>
          <p:cNvGrpSpPr/>
          <p:nvPr/>
        </p:nvGrpSpPr>
        <p:grpSpPr>
          <a:xfrm>
            <a:off x="5092986" y="952101"/>
            <a:ext cx="605215" cy="594066"/>
            <a:chOff x="1142598" y="1897013"/>
            <a:chExt cx="605215" cy="594066"/>
          </a:xfrm>
        </p:grpSpPr>
        <p:sp>
          <p:nvSpPr>
            <p:cNvPr id="23" name="Oval 18">
              <a:extLst>
                <a:ext uri="{FF2B5EF4-FFF2-40B4-BE49-F238E27FC236}">
                  <a16:creationId xmlns:a16="http://schemas.microsoft.com/office/drawing/2014/main" id="{FF216DF9-003F-4004-AB0B-4D07C2B8B1D6}"/>
                </a:ext>
              </a:extLst>
            </p:cNvPr>
            <p:cNvSpPr/>
            <p:nvPr/>
          </p:nvSpPr>
          <p:spPr>
            <a:xfrm>
              <a:off x="1142598" y="1897013"/>
              <a:ext cx="594066" cy="5940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solidFill>
              </a:endParaRPr>
            </a:p>
          </p:txBody>
        </p:sp>
        <p:sp>
          <p:nvSpPr>
            <p:cNvPr id="37" name="TextBox 36">
              <a:extLst>
                <a:ext uri="{FF2B5EF4-FFF2-40B4-BE49-F238E27FC236}">
                  <a16:creationId xmlns:a16="http://schemas.microsoft.com/office/drawing/2014/main" id="{1149FF05-6F34-46F1-88DF-E74A2F39B07D}"/>
                </a:ext>
              </a:extLst>
            </p:cNvPr>
            <p:cNvSpPr txBox="1"/>
            <p:nvPr/>
          </p:nvSpPr>
          <p:spPr>
            <a:xfrm>
              <a:off x="1142598" y="1947618"/>
              <a:ext cx="605215" cy="484748"/>
            </a:xfrm>
            <a:prstGeom prst="rect">
              <a:avLst/>
            </a:prstGeom>
            <a:noFill/>
          </p:spPr>
          <p:txBody>
            <a:bodyPr wrap="square" lIns="68580" tIns="34290" rIns="68580" bIns="34290" rtlCol="0">
              <a:spAutoFit/>
            </a:bodyPr>
            <a:lstStyle/>
            <a:p>
              <a:pPr algn="ctr"/>
              <a:r>
                <a:rPr lang="en-US" altLang="ko-KR" sz="2700" b="1" dirty="0">
                  <a:solidFill>
                    <a:srgbClr val="32AEB8"/>
                  </a:solidFill>
                </a:rPr>
                <a:t>0</a:t>
              </a:r>
              <a:r>
                <a:rPr lang="id-ID" altLang="ko-KR" sz="2700" b="1" dirty="0">
                  <a:solidFill>
                    <a:srgbClr val="32AEB8"/>
                  </a:solidFill>
                </a:rPr>
                <a:t>2</a:t>
              </a:r>
              <a:endParaRPr lang="ko-KR" altLang="en-US" sz="2700" b="1" dirty="0">
                <a:solidFill>
                  <a:srgbClr val="32AEB8"/>
                </a:solidFill>
              </a:endParaRPr>
            </a:p>
          </p:txBody>
        </p:sp>
      </p:grpSp>
      <p:grpSp>
        <p:nvGrpSpPr>
          <p:cNvPr id="4" name="Group 3">
            <a:extLst>
              <a:ext uri="{FF2B5EF4-FFF2-40B4-BE49-F238E27FC236}">
                <a16:creationId xmlns:a16="http://schemas.microsoft.com/office/drawing/2014/main" id="{259CD1E2-6648-40AE-AA47-5A1198D44C09}"/>
              </a:ext>
            </a:extLst>
          </p:cNvPr>
          <p:cNvGrpSpPr/>
          <p:nvPr/>
        </p:nvGrpSpPr>
        <p:grpSpPr>
          <a:xfrm>
            <a:off x="1748297" y="3651870"/>
            <a:ext cx="605215" cy="594066"/>
            <a:chOff x="1142598" y="2615050"/>
            <a:chExt cx="605215" cy="594066"/>
          </a:xfrm>
        </p:grpSpPr>
        <p:sp>
          <p:nvSpPr>
            <p:cNvPr id="31" name="Oval 26">
              <a:extLst>
                <a:ext uri="{FF2B5EF4-FFF2-40B4-BE49-F238E27FC236}">
                  <a16:creationId xmlns:a16="http://schemas.microsoft.com/office/drawing/2014/main" id="{962F5D7D-7916-4A75-9AD0-185B23E64C59}"/>
                </a:ext>
              </a:extLst>
            </p:cNvPr>
            <p:cNvSpPr/>
            <p:nvPr/>
          </p:nvSpPr>
          <p:spPr>
            <a:xfrm>
              <a:off x="1142598" y="2615050"/>
              <a:ext cx="594066" cy="5940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E59F9F05-70E9-43B6-B8E3-DA9AC9FD4A8F}"/>
                </a:ext>
              </a:extLst>
            </p:cNvPr>
            <p:cNvSpPr txBox="1"/>
            <p:nvPr/>
          </p:nvSpPr>
          <p:spPr>
            <a:xfrm>
              <a:off x="1142598" y="2656334"/>
              <a:ext cx="605215" cy="484748"/>
            </a:xfrm>
            <a:prstGeom prst="rect">
              <a:avLst/>
            </a:prstGeom>
            <a:noFill/>
          </p:spPr>
          <p:txBody>
            <a:bodyPr wrap="square" lIns="68580" tIns="34290" rIns="68580" bIns="34290" rtlCol="0">
              <a:spAutoFit/>
            </a:bodyPr>
            <a:lstStyle/>
            <a:p>
              <a:pPr algn="ctr"/>
              <a:r>
                <a:rPr lang="en-US" altLang="ko-KR" sz="2700" b="1" dirty="0">
                  <a:solidFill>
                    <a:srgbClr val="F2A40D"/>
                  </a:solidFill>
                </a:rPr>
                <a:t>0</a:t>
              </a:r>
              <a:r>
                <a:rPr lang="id-ID" altLang="ko-KR" sz="2700" b="1" dirty="0">
                  <a:solidFill>
                    <a:srgbClr val="F2A40D"/>
                  </a:solidFill>
                </a:rPr>
                <a:t>3</a:t>
              </a:r>
              <a:endParaRPr lang="ko-KR" altLang="en-US" sz="2700" b="1" dirty="0">
                <a:solidFill>
                  <a:srgbClr val="F2A40D"/>
                </a:solidFill>
              </a:endParaRPr>
            </a:p>
          </p:txBody>
        </p:sp>
      </p:grpSp>
    </p:spTree>
    <p:extLst>
      <p:ext uri="{BB962C8B-B14F-4D97-AF65-F5344CB8AC3E}">
        <p14:creationId xmlns:p14="http://schemas.microsoft.com/office/powerpoint/2010/main" val="363375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Effect transition="in" filter="fade">
                                      <p:cBhvr>
                                        <p:cTn id="31" dur="500"/>
                                        <p:tgtEl>
                                          <p:spTgt spid="22"/>
                                        </p:tgtEl>
                                      </p:cBhvr>
                                    </p:animEffect>
                                  </p:childTnLst>
                                </p:cTn>
                              </p:par>
                              <p:par>
                                <p:cTn id="32" presetID="53" presetClass="entr" presetSubtype="16"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 grpId="0"/>
      <p:bldP spid="21" grpId="0"/>
      <p:bldP spid="2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1522063" y="207512"/>
            <a:ext cx="7455676" cy="636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tx1">
                  <a:lumMod val="75000"/>
                  <a:lumOff val="25000"/>
                </a:schemeClr>
              </a:solidFill>
            </a:endParaRPr>
          </a:p>
        </p:txBody>
      </p:sp>
      <p:sp>
        <p:nvSpPr>
          <p:cNvPr id="75" name="Rectangle 74"/>
          <p:cNvSpPr/>
          <p:nvPr/>
        </p:nvSpPr>
        <p:spPr>
          <a:xfrm>
            <a:off x="6838564" y="51470"/>
            <a:ext cx="2305435" cy="623285"/>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tx1">
                  <a:lumMod val="75000"/>
                  <a:lumOff val="25000"/>
                </a:schemeClr>
              </a:solidFill>
            </a:endParaRPr>
          </a:p>
        </p:txBody>
      </p:sp>
      <p:sp>
        <p:nvSpPr>
          <p:cNvPr id="76" name="Text Placeholder 1"/>
          <p:cNvSpPr>
            <a:spLocks noGrp="1"/>
          </p:cNvSpPr>
          <p:nvPr>
            <p:ph type="body" sz="quarter" idx="10"/>
          </p:nvPr>
        </p:nvSpPr>
        <p:spPr>
          <a:xfrm>
            <a:off x="1519526" y="228365"/>
            <a:ext cx="6004802" cy="543185"/>
          </a:xfrm>
        </p:spPr>
        <p:txBody>
          <a:bodyPr/>
          <a:lstStyle/>
          <a:p>
            <a:pPr algn="l" latinLnBrk="0"/>
            <a:r>
              <a:rPr lang="en-US" dirty="0" err="1">
                <a:solidFill>
                  <a:schemeClr val="bg1"/>
                </a:solidFill>
              </a:rPr>
              <a:t>Kesimpulan</a:t>
            </a:r>
            <a:endParaRPr lang="en-US" sz="2800" dirty="0">
              <a:solidFill>
                <a:schemeClr val="bg1"/>
              </a:solidFill>
            </a:endParaRPr>
          </a:p>
        </p:txBody>
      </p:sp>
      <p:grpSp>
        <p:nvGrpSpPr>
          <p:cNvPr id="24" name="그룹 4">
            <a:extLst>
              <a:ext uri="{FF2B5EF4-FFF2-40B4-BE49-F238E27FC236}">
                <a16:creationId xmlns:a16="http://schemas.microsoft.com/office/drawing/2014/main" id="{EADDC60C-D515-4BEF-B700-58B5D22465A1}"/>
              </a:ext>
            </a:extLst>
          </p:cNvPr>
          <p:cNvGrpSpPr/>
          <p:nvPr/>
        </p:nvGrpSpPr>
        <p:grpSpPr>
          <a:xfrm>
            <a:off x="7524328" y="2571750"/>
            <a:ext cx="1619671" cy="2406778"/>
            <a:chOff x="4389329" y="2708921"/>
            <a:chExt cx="2987325" cy="3504804"/>
          </a:xfrm>
        </p:grpSpPr>
        <p:sp>
          <p:nvSpPr>
            <p:cNvPr id="25" name="Freeform 2">
              <a:extLst>
                <a:ext uri="{FF2B5EF4-FFF2-40B4-BE49-F238E27FC236}">
                  <a16:creationId xmlns:a16="http://schemas.microsoft.com/office/drawing/2014/main" id="{28E7C65B-B0A7-4862-A8DD-0BFD39A5F21C}"/>
                </a:ext>
              </a:extLst>
            </p:cNvPr>
            <p:cNvSpPr/>
            <p:nvPr/>
          </p:nvSpPr>
          <p:spPr>
            <a:xfrm flipH="1">
              <a:off x="5804264" y="4676931"/>
              <a:ext cx="1572390" cy="1536794"/>
            </a:xfrm>
            <a:custGeom>
              <a:avLst/>
              <a:gdLst/>
              <a:ahLst/>
              <a:cxnLst/>
              <a:rect l="l" t="t" r="r" b="b"/>
              <a:pathLst>
                <a:path w="1572390" h="1536794">
                  <a:moveTo>
                    <a:pt x="1248143" y="0"/>
                  </a:moveTo>
                  <a:lnTo>
                    <a:pt x="879865" y="0"/>
                  </a:lnTo>
                  <a:cubicBezTo>
                    <a:pt x="929255" y="93876"/>
                    <a:pt x="906134" y="209735"/>
                    <a:pt x="824277" y="278532"/>
                  </a:cubicBezTo>
                  <a:cubicBezTo>
                    <a:pt x="739889" y="349455"/>
                    <a:pt x="616971" y="350279"/>
                    <a:pt x="531641" y="280492"/>
                  </a:cubicBezTo>
                  <a:cubicBezTo>
                    <a:pt x="448125" y="212189"/>
                    <a:pt x="423759" y="95175"/>
                    <a:pt x="473243" y="0"/>
                  </a:cubicBezTo>
                  <a:lnTo>
                    <a:pt x="0" y="0"/>
                  </a:lnTo>
                  <a:cubicBezTo>
                    <a:pt x="2104" y="26248"/>
                    <a:pt x="3963" y="56656"/>
                    <a:pt x="4027" y="94549"/>
                  </a:cubicBezTo>
                  <a:cubicBezTo>
                    <a:pt x="44267" y="236414"/>
                    <a:pt x="12272" y="293089"/>
                    <a:pt x="45740" y="420046"/>
                  </a:cubicBezTo>
                  <a:cubicBezTo>
                    <a:pt x="90589" y="583297"/>
                    <a:pt x="144467" y="663488"/>
                    <a:pt x="187059" y="752198"/>
                  </a:cubicBezTo>
                  <a:cubicBezTo>
                    <a:pt x="238977" y="877719"/>
                    <a:pt x="220919" y="903144"/>
                    <a:pt x="234462" y="971163"/>
                  </a:cubicBezTo>
                  <a:lnTo>
                    <a:pt x="284499" y="1004352"/>
                  </a:lnTo>
                  <a:cubicBezTo>
                    <a:pt x="262756" y="1087515"/>
                    <a:pt x="272618" y="1085489"/>
                    <a:pt x="268934" y="1153744"/>
                  </a:cubicBezTo>
                  <a:cubicBezTo>
                    <a:pt x="301414" y="1226245"/>
                    <a:pt x="306806" y="1243371"/>
                    <a:pt x="325743" y="1298834"/>
                  </a:cubicBezTo>
                  <a:lnTo>
                    <a:pt x="292823" y="1532264"/>
                  </a:lnTo>
                  <a:lnTo>
                    <a:pt x="1248143" y="1536794"/>
                  </a:lnTo>
                  <a:lnTo>
                    <a:pt x="1248143" y="816303"/>
                  </a:lnTo>
                  <a:lnTo>
                    <a:pt x="1250048" y="816303"/>
                  </a:lnTo>
                  <a:cubicBezTo>
                    <a:pt x="1280289" y="862546"/>
                    <a:pt x="1332969" y="891312"/>
                    <a:pt x="1392366" y="891312"/>
                  </a:cubicBezTo>
                  <a:cubicBezTo>
                    <a:pt x="1491791" y="891312"/>
                    <a:pt x="1572390" y="810714"/>
                    <a:pt x="1572390" y="711292"/>
                  </a:cubicBezTo>
                  <a:cubicBezTo>
                    <a:pt x="1572390" y="611869"/>
                    <a:pt x="1491791" y="531272"/>
                    <a:pt x="1392366" y="531272"/>
                  </a:cubicBezTo>
                  <a:cubicBezTo>
                    <a:pt x="1332969" y="531272"/>
                    <a:pt x="1280289" y="560037"/>
                    <a:pt x="1250048" y="606280"/>
                  </a:cubicBezTo>
                  <a:lnTo>
                    <a:pt x="1248143" y="60628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0"/>
            </a:p>
          </p:txBody>
        </p:sp>
        <p:sp>
          <p:nvSpPr>
            <p:cNvPr id="26" name="Freeform 5">
              <a:extLst>
                <a:ext uri="{FF2B5EF4-FFF2-40B4-BE49-F238E27FC236}">
                  <a16:creationId xmlns:a16="http://schemas.microsoft.com/office/drawing/2014/main" id="{93B244E8-EE81-457B-A433-A1FEBA0EE864}"/>
                </a:ext>
              </a:extLst>
            </p:cNvPr>
            <p:cNvSpPr/>
            <p:nvPr/>
          </p:nvSpPr>
          <p:spPr>
            <a:xfrm flipH="1">
              <a:off x="4389329" y="4349265"/>
              <a:ext cx="1699617" cy="1864460"/>
            </a:xfrm>
            <a:custGeom>
              <a:avLst/>
              <a:gdLst/>
              <a:ahLst/>
              <a:cxnLst/>
              <a:rect l="l" t="t" r="r" b="b"/>
              <a:pathLst>
                <a:path w="1699617" h="1864460">
                  <a:moveTo>
                    <a:pt x="376148" y="1079562"/>
                  </a:moveTo>
                  <a:lnTo>
                    <a:pt x="473212" y="1132806"/>
                  </a:lnTo>
                  <a:cubicBezTo>
                    <a:pt x="540933" y="1181790"/>
                    <a:pt x="518358" y="1303186"/>
                    <a:pt x="457411" y="1313834"/>
                  </a:cubicBezTo>
                  <a:cubicBezTo>
                    <a:pt x="477727" y="1229354"/>
                    <a:pt x="489015" y="1200247"/>
                    <a:pt x="376148" y="1079562"/>
                  </a:cubicBezTo>
                  <a:close/>
                  <a:moveTo>
                    <a:pt x="652259" y="0"/>
                  </a:moveTo>
                  <a:cubicBezTo>
                    <a:pt x="552836" y="0"/>
                    <a:pt x="472239" y="80599"/>
                    <a:pt x="472239" y="180023"/>
                  </a:cubicBezTo>
                  <a:cubicBezTo>
                    <a:pt x="472239" y="239421"/>
                    <a:pt x="501005" y="292100"/>
                    <a:pt x="547247" y="322341"/>
                  </a:cubicBezTo>
                  <a:lnTo>
                    <a:pt x="547247" y="322657"/>
                  </a:lnTo>
                  <a:lnTo>
                    <a:pt x="0" y="322657"/>
                  </a:lnTo>
                  <a:lnTo>
                    <a:pt x="0" y="843255"/>
                  </a:lnTo>
                  <a:lnTo>
                    <a:pt x="6954" y="843255"/>
                  </a:lnTo>
                  <a:lnTo>
                    <a:pt x="6926" y="839169"/>
                  </a:lnTo>
                  <a:cubicBezTo>
                    <a:pt x="30943" y="825654"/>
                    <a:pt x="56514" y="816890"/>
                    <a:pt x="82470" y="812665"/>
                  </a:cubicBezTo>
                  <a:cubicBezTo>
                    <a:pt x="101937" y="809497"/>
                    <a:pt x="121620" y="808881"/>
                    <a:pt x="141026" y="810730"/>
                  </a:cubicBezTo>
                  <a:cubicBezTo>
                    <a:pt x="199244" y="816274"/>
                    <a:pt x="254964" y="843991"/>
                    <a:pt x="294859" y="891459"/>
                  </a:cubicBezTo>
                  <a:cubicBezTo>
                    <a:pt x="365782" y="975847"/>
                    <a:pt x="366606" y="1098765"/>
                    <a:pt x="296819" y="1184095"/>
                  </a:cubicBezTo>
                  <a:cubicBezTo>
                    <a:pt x="227032" y="1269425"/>
                    <a:pt x="106396" y="1293008"/>
                    <a:pt x="9613" y="1240238"/>
                  </a:cubicBezTo>
                  <a:lnTo>
                    <a:pt x="9613" y="1240154"/>
                  </a:lnTo>
                  <a:lnTo>
                    <a:pt x="0" y="1240154"/>
                  </a:lnTo>
                  <a:lnTo>
                    <a:pt x="0" y="1859451"/>
                  </a:lnTo>
                  <a:lnTo>
                    <a:pt x="1056476" y="1864460"/>
                  </a:lnTo>
                  <a:lnTo>
                    <a:pt x="1021064" y="1732948"/>
                  </a:lnTo>
                  <a:cubicBezTo>
                    <a:pt x="1062668" y="1770381"/>
                    <a:pt x="1045582" y="1769478"/>
                    <a:pt x="1096215" y="1779224"/>
                  </a:cubicBezTo>
                  <a:lnTo>
                    <a:pt x="1387597" y="1775455"/>
                  </a:lnTo>
                  <a:cubicBezTo>
                    <a:pt x="1620023" y="1726544"/>
                    <a:pt x="1631232" y="1630779"/>
                    <a:pt x="1698873" y="1477511"/>
                  </a:cubicBezTo>
                  <a:cubicBezTo>
                    <a:pt x="1704015" y="1325249"/>
                    <a:pt x="1682068" y="1279474"/>
                    <a:pt x="1646578" y="1174066"/>
                  </a:cubicBezTo>
                  <a:lnTo>
                    <a:pt x="1541989" y="1112392"/>
                  </a:lnTo>
                  <a:cubicBezTo>
                    <a:pt x="1474833" y="972375"/>
                    <a:pt x="1362532" y="772726"/>
                    <a:pt x="1295376" y="743457"/>
                  </a:cubicBezTo>
                  <a:cubicBezTo>
                    <a:pt x="1296959" y="711836"/>
                    <a:pt x="1318859" y="678086"/>
                    <a:pt x="1300126" y="648594"/>
                  </a:cubicBezTo>
                  <a:cubicBezTo>
                    <a:pt x="1273821" y="619636"/>
                    <a:pt x="1265576" y="631142"/>
                    <a:pt x="1243787" y="619222"/>
                  </a:cubicBezTo>
                  <a:lnTo>
                    <a:pt x="1253521" y="570548"/>
                  </a:lnTo>
                  <a:cubicBezTo>
                    <a:pt x="1220884" y="541841"/>
                    <a:pt x="1240165" y="564247"/>
                    <a:pt x="1214300" y="524891"/>
                  </a:cubicBezTo>
                  <a:lnTo>
                    <a:pt x="1216699" y="409841"/>
                  </a:lnTo>
                  <a:cubicBezTo>
                    <a:pt x="1196257" y="384432"/>
                    <a:pt x="1191618" y="386709"/>
                    <a:pt x="1155374" y="333613"/>
                  </a:cubicBezTo>
                  <a:cubicBezTo>
                    <a:pt x="1154246" y="330251"/>
                    <a:pt x="1153164" y="326621"/>
                    <a:pt x="1152469" y="322657"/>
                  </a:cubicBezTo>
                  <a:lnTo>
                    <a:pt x="757271" y="322657"/>
                  </a:lnTo>
                  <a:lnTo>
                    <a:pt x="757271" y="322341"/>
                  </a:lnTo>
                  <a:cubicBezTo>
                    <a:pt x="803514" y="292100"/>
                    <a:pt x="832279" y="239421"/>
                    <a:pt x="832279" y="180023"/>
                  </a:cubicBezTo>
                  <a:cubicBezTo>
                    <a:pt x="832279" y="80599"/>
                    <a:pt x="751682" y="0"/>
                    <a:pt x="65225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0"/>
            </a:p>
          </p:txBody>
        </p:sp>
        <p:sp>
          <p:nvSpPr>
            <p:cNvPr id="27" name="Freeform 7">
              <a:extLst>
                <a:ext uri="{FF2B5EF4-FFF2-40B4-BE49-F238E27FC236}">
                  <a16:creationId xmlns:a16="http://schemas.microsoft.com/office/drawing/2014/main" id="{26D77244-6499-4C3B-8607-5B7F5F15782F}"/>
                </a:ext>
              </a:extLst>
            </p:cNvPr>
            <p:cNvSpPr/>
            <p:nvPr/>
          </p:nvSpPr>
          <p:spPr>
            <a:xfrm flipH="1">
              <a:off x="4923562" y="2708921"/>
              <a:ext cx="1470219" cy="1921729"/>
            </a:xfrm>
            <a:custGeom>
              <a:avLst/>
              <a:gdLst/>
              <a:ahLst/>
              <a:cxnLst/>
              <a:rect l="l" t="t" r="r" b="b"/>
              <a:pathLst>
                <a:path w="1470219" h="1921729">
                  <a:moveTo>
                    <a:pt x="317750" y="0"/>
                  </a:moveTo>
                  <a:lnTo>
                    <a:pt x="317750" y="519295"/>
                  </a:lnTo>
                  <a:cubicBezTo>
                    <a:pt x="287598" y="476035"/>
                    <a:pt x="236890" y="449670"/>
                    <a:pt x="180024" y="449670"/>
                  </a:cubicBezTo>
                  <a:cubicBezTo>
                    <a:pt x="80599" y="449670"/>
                    <a:pt x="0" y="530267"/>
                    <a:pt x="0" y="629690"/>
                  </a:cubicBezTo>
                  <a:cubicBezTo>
                    <a:pt x="0" y="729112"/>
                    <a:pt x="80599" y="809710"/>
                    <a:pt x="180024" y="809710"/>
                  </a:cubicBezTo>
                  <a:cubicBezTo>
                    <a:pt x="236890" y="809710"/>
                    <a:pt x="287598" y="783344"/>
                    <a:pt x="317750" y="740084"/>
                  </a:cubicBezTo>
                  <a:lnTo>
                    <a:pt x="317750" y="1366266"/>
                  </a:lnTo>
                  <a:cubicBezTo>
                    <a:pt x="334104" y="1364723"/>
                    <a:pt x="350498" y="1361676"/>
                    <a:pt x="369339" y="1360802"/>
                  </a:cubicBezTo>
                  <a:cubicBezTo>
                    <a:pt x="402266" y="1377733"/>
                    <a:pt x="435193" y="1387415"/>
                    <a:pt x="467827" y="1410291"/>
                  </a:cubicBezTo>
                  <a:lnTo>
                    <a:pt x="455870" y="1410142"/>
                  </a:lnTo>
                  <a:lnTo>
                    <a:pt x="317750" y="1534494"/>
                  </a:lnTo>
                  <a:lnTo>
                    <a:pt x="317750" y="1615990"/>
                  </a:lnTo>
                  <a:cubicBezTo>
                    <a:pt x="386499" y="1670478"/>
                    <a:pt x="389428" y="1688371"/>
                    <a:pt x="408089" y="1738922"/>
                  </a:cubicBezTo>
                  <a:cubicBezTo>
                    <a:pt x="379727" y="1707581"/>
                    <a:pt x="349150" y="1673825"/>
                    <a:pt x="317750" y="1638805"/>
                  </a:cubicBezTo>
                  <a:lnTo>
                    <a:pt x="317750" y="1921729"/>
                  </a:lnTo>
                  <a:lnTo>
                    <a:pt x="755913" y="1921729"/>
                  </a:lnTo>
                  <a:cubicBezTo>
                    <a:pt x="706403" y="1827798"/>
                    <a:pt x="729495" y="1711808"/>
                    <a:pt x="811417" y="1642956"/>
                  </a:cubicBezTo>
                  <a:cubicBezTo>
                    <a:pt x="895805" y="1572033"/>
                    <a:pt x="1018723" y="1571209"/>
                    <a:pt x="1104053" y="1640996"/>
                  </a:cubicBezTo>
                  <a:cubicBezTo>
                    <a:pt x="1187635" y="1709353"/>
                    <a:pt x="1211974" y="1826497"/>
                    <a:pt x="1162370" y="1921729"/>
                  </a:cubicBezTo>
                  <a:lnTo>
                    <a:pt x="1470219" y="1921729"/>
                  </a:lnTo>
                  <a:cubicBezTo>
                    <a:pt x="1451557" y="1854186"/>
                    <a:pt x="1443779" y="1713479"/>
                    <a:pt x="1383490" y="1654709"/>
                  </a:cubicBezTo>
                  <a:cubicBezTo>
                    <a:pt x="1345256" y="1600370"/>
                    <a:pt x="1270906" y="1605665"/>
                    <a:pt x="1214613" y="1581143"/>
                  </a:cubicBezTo>
                  <a:cubicBezTo>
                    <a:pt x="1023979" y="1516260"/>
                    <a:pt x="855919" y="1498231"/>
                    <a:pt x="667541" y="1420569"/>
                  </a:cubicBezTo>
                  <a:cubicBezTo>
                    <a:pt x="641002" y="1406060"/>
                    <a:pt x="628007" y="1359605"/>
                    <a:pt x="596953" y="1264165"/>
                  </a:cubicBezTo>
                  <a:lnTo>
                    <a:pt x="605982" y="1483707"/>
                  </a:lnTo>
                  <a:cubicBezTo>
                    <a:pt x="633003" y="1532193"/>
                    <a:pt x="647443" y="1570873"/>
                    <a:pt x="655559" y="1604936"/>
                  </a:cubicBezTo>
                  <a:lnTo>
                    <a:pt x="669187" y="1618813"/>
                  </a:lnTo>
                  <a:lnTo>
                    <a:pt x="658716" y="1618119"/>
                  </a:lnTo>
                  <a:cubicBezTo>
                    <a:pt x="671015" y="1675268"/>
                    <a:pt x="667528" y="1720297"/>
                    <a:pt x="683108" y="1780186"/>
                  </a:cubicBezTo>
                  <a:lnTo>
                    <a:pt x="591592" y="1613666"/>
                  </a:lnTo>
                  <a:lnTo>
                    <a:pt x="658716" y="1618119"/>
                  </a:lnTo>
                  <a:cubicBezTo>
                    <a:pt x="657988" y="1613751"/>
                    <a:pt x="656981" y="1609350"/>
                    <a:pt x="655559" y="1604936"/>
                  </a:cubicBezTo>
                  <a:cubicBezTo>
                    <a:pt x="595208" y="1543644"/>
                    <a:pt x="572037" y="1416889"/>
                    <a:pt x="482935" y="1410479"/>
                  </a:cubicBezTo>
                  <a:cubicBezTo>
                    <a:pt x="535122" y="1370544"/>
                    <a:pt x="588839" y="1317812"/>
                    <a:pt x="588628" y="1233771"/>
                  </a:cubicBezTo>
                  <a:cubicBezTo>
                    <a:pt x="593535" y="1201617"/>
                    <a:pt x="591670" y="1173724"/>
                    <a:pt x="603348" y="1137311"/>
                  </a:cubicBezTo>
                  <a:cubicBezTo>
                    <a:pt x="681305" y="1043677"/>
                    <a:pt x="723143" y="969209"/>
                    <a:pt x="728865" y="818070"/>
                  </a:cubicBezTo>
                  <a:cubicBezTo>
                    <a:pt x="757787" y="830627"/>
                    <a:pt x="777680" y="847444"/>
                    <a:pt x="802088" y="759902"/>
                  </a:cubicBezTo>
                  <a:cubicBezTo>
                    <a:pt x="810208" y="713002"/>
                    <a:pt x="879277" y="465908"/>
                    <a:pt x="776787" y="510588"/>
                  </a:cubicBezTo>
                  <a:cubicBezTo>
                    <a:pt x="737961" y="316337"/>
                    <a:pt x="730052" y="30689"/>
                    <a:pt x="31775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0"/>
            </a:p>
          </p:txBody>
        </p:sp>
        <p:sp>
          <p:nvSpPr>
            <p:cNvPr id="28" name="Oval 21">
              <a:extLst>
                <a:ext uri="{FF2B5EF4-FFF2-40B4-BE49-F238E27FC236}">
                  <a16:creationId xmlns:a16="http://schemas.microsoft.com/office/drawing/2014/main" id="{8D60EEC0-9176-4733-A489-6A3A81C0FFA7}"/>
                </a:ext>
              </a:extLst>
            </p:cNvPr>
            <p:cNvSpPr/>
            <p:nvPr/>
          </p:nvSpPr>
          <p:spPr>
            <a:xfrm>
              <a:off x="6118916" y="2711957"/>
              <a:ext cx="1252757" cy="2246116"/>
            </a:xfrm>
            <a:custGeom>
              <a:avLst/>
              <a:gdLst/>
              <a:ahLst/>
              <a:cxnLst/>
              <a:rect l="l" t="t" r="r" b="b"/>
              <a:pathLst>
                <a:path w="1252757" h="2246116">
                  <a:moveTo>
                    <a:pt x="0" y="1537931"/>
                  </a:moveTo>
                  <a:lnTo>
                    <a:pt x="48955" y="1582006"/>
                  </a:lnTo>
                  <a:cubicBezTo>
                    <a:pt x="29607" y="1596227"/>
                    <a:pt x="13459" y="1608472"/>
                    <a:pt x="0" y="1619427"/>
                  </a:cubicBezTo>
                  <a:close/>
                  <a:moveTo>
                    <a:pt x="378777" y="1138883"/>
                  </a:moveTo>
                  <a:cubicBezTo>
                    <a:pt x="411277" y="1129216"/>
                    <a:pt x="503171" y="1342067"/>
                    <a:pt x="652602" y="1380835"/>
                  </a:cubicBezTo>
                  <a:cubicBezTo>
                    <a:pt x="847829" y="1434107"/>
                    <a:pt x="1074660" y="1515068"/>
                    <a:pt x="1177337" y="1610936"/>
                  </a:cubicBezTo>
                  <a:cubicBezTo>
                    <a:pt x="1265071" y="1783698"/>
                    <a:pt x="1255683" y="1823052"/>
                    <a:pt x="1248143" y="1925166"/>
                  </a:cubicBezTo>
                  <a:lnTo>
                    <a:pt x="682623" y="1925166"/>
                  </a:lnTo>
                  <a:cubicBezTo>
                    <a:pt x="727970" y="1955371"/>
                    <a:pt x="756000" y="2007459"/>
                    <a:pt x="756000" y="2066093"/>
                  </a:cubicBezTo>
                  <a:cubicBezTo>
                    <a:pt x="756000" y="2165517"/>
                    <a:pt x="675403" y="2246116"/>
                    <a:pt x="575980" y="2246116"/>
                  </a:cubicBezTo>
                  <a:cubicBezTo>
                    <a:pt x="476558" y="2246116"/>
                    <a:pt x="395960" y="2165517"/>
                    <a:pt x="395960" y="2066093"/>
                  </a:cubicBezTo>
                  <a:cubicBezTo>
                    <a:pt x="395960" y="2007459"/>
                    <a:pt x="423991" y="1955371"/>
                    <a:pt x="469338" y="1925166"/>
                  </a:cubicBezTo>
                  <a:lnTo>
                    <a:pt x="0" y="1925166"/>
                  </a:lnTo>
                  <a:lnTo>
                    <a:pt x="0" y="1642242"/>
                  </a:lnTo>
                  <a:cubicBezTo>
                    <a:pt x="181585" y="1440372"/>
                    <a:pt x="392125" y="1197753"/>
                    <a:pt x="373070" y="1143900"/>
                  </a:cubicBezTo>
                  <a:cubicBezTo>
                    <a:pt x="374708" y="1141161"/>
                    <a:pt x="376611" y="1139527"/>
                    <a:pt x="378777" y="1138883"/>
                  </a:cubicBezTo>
                  <a:close/>
                  <a:moveTo>
                    <a:pt x="60149" y="0"/>
                  </a:moveTo>
                  <a:cubicBezTo>
                    <a:pt x="424660" y="15130"/>
                    <a:pt x="592784" y="258144"/>
                    <a:pt x="528403" y="582088"/>
                  </a:cubicBezTo>
                  <a:cubicBezTo>
                    <a:pt x="564457" y="581792"/>
                    <a:pt x="595997" y="564458"/>
                    <a:pt x="593677" y="642963"/>
                  </a:cubicBezTo>
                  <a:cubicBezTo>
                    <a:pt x="586216" y="751211"/>
                    <a:pt x="524577" y="902053"/>
                    <a:pt x="487771" y="897424"/>
                  </a:cubicBezTo>
                  <a:cubicBezTo>
                    <a:pt x="464712" y="892973"/>
                    <a:pt x="450682" y="871482"/>
                    <a:pt x="432137" y="858512"/>
                  </a:cubicBezTo>
                  <a:cubicBezTo>
                    <a:pt x="401632" y="940744"/>
                    <a:pt x="393700" y="1031495"/>
                    <a:pt x="340621" y="1105208"/>
                  </a:cubicBezTo>
                  <a:cubicBezTo>
                    <a:pt x="299535" y="1169456"/>
                    <a:pt x="256191" y="1203886"/>
                    <a:pt x="206076" y="1253225"/>
                  </a:cubicBezTo>
                  <a:cubicBezTo>
                    <a:pt x="96325" y="1366844"/>
                    <a:pt x="48367" y="1374569"/>
                    <a:pt x="0" y="1369703"/>
                  </a:cubicBezTo>
                  <a:lnTo>
                    <a:pt x="0" y="835934"/>
                  </a:lnTo>
                  <a:cubicBezTo>
                    <a:pt x="94059" y="885724"/>
                    <a:pt x="210348" y="862698"/>
                    <a:pt x="279327" y="780625"/>
                  </a:cubicBezTo>
                  <a:cubicBezTo>
                    <a:pt x="350250" y="696237"/>
                    <a:pt x="351074" y="573319"/>
                    <a:pt x="281287" y="487989"/>
                  </a:cubicBezTo>
                  <a:cubicBezTo>
                    <a:pt x="212806" y="404257"/>
                    <a:pt x="95363" y="379981"/>
                    <a:pt x="0" y="429858"/>
                  </a:cubicBezTo>
                  <a:lnTo>
                    <a:pt x="0" y="343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0"/>
            </a:p>
          </p:txBody>
        </p:sp>
      </p:grpSp>
      <p:sp>
        <p:nvSpPr>
          <p:cNvPr id="30" name="Frame 29"/>
          <p:cNvSpPr/>
          <p:nvPr/>
        </p:nvSpPr>
        <p:spPr>
          <a:xfrm>
            <a:off x="761159" y="1095056"/>
            <a:ext cx="3083989" cy="2376264"/>
          </a:xfrm>
          <a:prstGeom prst="frame">
            <a:avLst>
              <a:gd name="adj1" fmla="val 742"/>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solidFill>
                <a:schemeClr val="tx1"/>
              </a:solidFill>
            </a:endParaRPr>
          </a:p>
        </p:txBody>
      </p:sp>
      <p:sp>
        <p:nvSpPr>
          <p:cNvPr id="33" name="TextBox 32">
            <a:extLst>
              <a:ext uri="{FF2B5EF4-FFF2-40B4-BE49-F238E27FC236}">
                <a16:creationId xmlns:a16="http://schemas.microsoft.com/office/drawing/2014/main" id="{FE5F5290-DB8E-495D-B95E-781B7F52E595}"/>
              </a:ext>
            </a:extLst>
          </p:cNvPr>
          <p:cNvSpPr txBox="1"/>
          <p:nvPr/>
        </p:nvSpPr>
        <p:spPr>
          <a:xfrm>
            <a:off x="792349" y="1146592"/>
            <a:ext cx="3026872" cy="2246769"/>
          </a:xfrm>
          <a:prstGeom prst="rect">
            <a:avLst/>
          </a:prstGeom>
          <a:noFill/>
        </p:spPr>
        <p:txBody>
          <a:bodyPr wrap="square" rtlCol="0">
            <a:spAutoFit/>
          </a:bodyPr>
          <a:lstStyle/>
          <a:p>
            <a:pPr latinLnBrk="0"/>
            <a:r>
              <a:rPr lang="en-US" sz="1400" b="1" dirty="0" err="1">
                <a:solidFill>
                  <a:srgbClr val="32AEB8"/>
                </a:solidFill>
              </a:rPr>
              <a:t>Portofolio</a:t>
            </a:r>
            <a:r>
              <a:rPr lang="en-US" sz="1400" b="1" dirty="0">
                <a:solidFill>
                  <a:srgbClr val="32AEB8"/>
                </a:solidFill>
              </a:rPr>
              <a:t> minimum Mean-Variance </a:t>
            </a:r>
            <a:r>
              <a:rPr lang="en-US" sz="1400" b="1" dirty="0" err="1">
                <a:solidFill>
                  <a:srgbClr val="32AEB8"/>
                </a:solidFill>
              </a:rPr>
              <a:t>saham</a:t>
            </a:r>
            <a:r>
              <a:rPr lang="en-US" sz="1400" b="1" dirty="0">
                <a:solidFill>
                  <a:srgbClr val="32AEB8"/>
                </a:solidFill>
              </a:rPr>
              <a:t> di Indonesia </a:t>
            </a:r>
            <a:r>
              <a:rPr lang="en-US" sz="1400" b="1" dirty="0" err="1">
                <a:solidFill>
                  <a:srgbClr val="32AEB8"/>
                </a:solidFill>
              </a:rPr>
              <a:t>selama</a:t>
            </a:r>
            <a:r>
              <a:rPr lang="en-US" sz="1400" b="1" dirty="0">
                <a:solidFill>
                  <a:srgbClr val="32AEB8"/>
                </a:solidFill>
              </a:rPr>
              <a:t> </a:t>
            </a:r>
            <a:r>
              <a:rPr lang="en-US" sz="1400" b="1" dirty="0" err="1">
                <a:solidFill>
                  <a:srgbClr val="32AEB8"/>
                </a:solidFill>
              </a:rPr>
              <a:t>Pandemi</a:t>
            </a:r>
            <a:r>
              <a:rPr lang="en-US" sz="1400" b="1" dirty="0">
                <a:solidFill>
                  <a:srgbClr val="32AEB8"/>
                </a:solidFill>
              </a:rPr>
              <a:t> Covid-19 </a:t>
            </a:r>
            <a:r>
              <a:rPr lang="en-US" sz="1400" b="1" dirty="0" err="1">
                <a:solidFill>
                  <a:srgbClr val="32AEB8"/>
                </a:solidFill>
              </a:rPr>
              <a:t>yaitu</a:t>
            </a:r>
            <a:endParaRPr lang="en-US" sz="1400" b="1" dirty="0">
              <a:solidFill>
                <a:srgbClr val="32AEB8"/>
              </a:solidFill>
            </a:endParaRPr>
          </a:p>
          <a:p>
            <a:pPr latinLnBrk="0"/>
            <a:r>
              <a:rPr lang="en-US" sz="1400" b="1" dirty="0">
                <a:solidFill>
                  <a:srgbClr val="32AEB8"/>
                </a:solidFill>
              </a:rPr>
              <a:t>ICBP </a:t>
            </a:r>
            <a:r>
              <a:rPr lang="id-ID" sz="1400" b="1" dirty="0">
                <a:solidFill>
                  <a:srgbClr val="32AEB8"/>
                </a:solidFill>
              </a:rPr>
              <a:t>= </a:t>
            </a:r>
            <a:r>
              <a:rPr lang="en-ID" sz="1400" b="1" dirty="0">
                <a:solidFill>
                  <a:srgbClr val="32AEB8"/>
                </a:solidFill>
              </a:rPr>
              <a:t>44,9% </a:t>
            </a:r>
            <a:r>
              <a:rPr lang="id-ID" sz="1400" b="1" dirty="0">
                <a:solidFill>
                  <a:srgbClr val="32AEB8"/>
                </a:solidFill>
              </a:rPr>
              <a:t>; </a:t>
            </a:r>
            <a:endParaRPr lang="en-US" sz="1400" b="1" dirty="0">
              <a:solidFill>
                <a:srgbClr val="32AEB8"/>
              </a:solidFill>
            </a:endParaRPr>
          </a:p>
          <a:p>
            <a:pPr latinLnBrk="0"/>
            <a:r>
              <a:rPr lang="en-US" sz="1400" b="1" dirty="0">
                <a:solidFill>
                  <a:srgbClr val="32AEB8"/>
                </a:solidFill>
              </a:rPr>
              <a:t>GIAA </a:t>
            </a:r>
            <a:r>
              <a:rPr lang="id-ID" sz="1400" b="1" dirty="0">
                <a:solidFill>
                  <a:srgbClr val="32AEB8"/>
                </a:solidFill>
              </a:rPr>
              <a:t>= </a:t>
            </a:r>
            <a:r>
              <a:rPr lang="en-ID" sz="1400" b="1" dirty="0">
                <a:solidFill>
                  <a:srgbClr val="32AEB8"/>
                </a:solidFill>
              </a:rPr>
              <a:t>4,6% </a:t>
            </a:r>
            <a:r>
              <a:rPr lang="id-ID" sz="1400" b="1" dirty="0">
                <a:solidFill>
                  <a:srgbClr val="32AEB8"/>
                </a:solidFill>
              </a:rPr>
              <a:t>; </a:t>
            </a:r>
            <a:endParaRPr lang="en-US" sz="1400" b="1" dirty="0">
              <a:solidFill>
                <a:srgbClr val="32AEB8"/>
              </a:solidFill>
            </a:endParaRPr>
          </a:p>
          <a:p>
            <a:pPr latinLnBrk="0"/>
            <a:r>
              <a:rPr lang="en-US" sz="1400" b="1" dirty="0">
                <a:solidFill>
                  <a:srgbClr val="32AEB8"/>
                </a:solidFill>
              </a:rPr>
              <a:t>BBCA </a:t>
            </a:r>
            <a:r>
              <a:rPr lang="id-ID" sz="1400" b="1" dirty="0">
                <a:solidFill>
                  <a:srgbClr val="32AEB8"/>
                </a:solidFill>
              </a:rPr>
              <a:t>=</a:t>
            </a:r>
            <a:r>
              <a:rPr lang="en-US" sz="1400" b="1" dirty="0">
                <a:solidFill>
                  <a:srgbClr val="32AEB8"/>
                </a:solidFill>
              </a:rPr>
              <a:t> </a:t>
            </a:r>
            <a:r>
              <a:rPr lang="en-ID" sz="1400" b="1" dirty="0">
                <a:solidFill>
                  <a:srgbClr val="32AEB8"/>
                </a:solidFill>
              </a:rPr>
              <a:t>35,3% </a:t>
            </a:r>
            <a:r>
              <a:rPr lang="id-ID" sz="1400" b="1" dirty="0">
                <a:solidFill>
                  <a:srgbClr val="32AEB8"/>
                </a:solidFill>
              </a:rPr>
              <a:t>; </a:t>
            </a:r>
            <a:endParaRPr lang="en-US" sz="1400" b="1" dirty="0">
              <a:solidFill>
                <a:srgbClr val="32AEB8"/>
              </a:solidFill>
            </a:endParaRPr>
          </a:p>
          <a:p>
            <a:pPr latinLnBrk="0"/>
            <a:r>
              <a:rPr lang="en-US" sz="1400" b="1" dirty="0">
                <a:solidFill>
                  <a:srgbClr val="32AEB8"/>
                </a:solidFill>
              </a:rPr>
              <a:t>ANTM </a:t>
            </a:r>
            <a:r>
              <a:rPr lang="id-ID" sz="1400" b="1" dirty="0">
                <a:solidFill>
                  <a:srgbClr val="32AEB8"/>
                </a:solidFill>
              </a:rPr>
              <a:t>=</a:t>
            </a:r>
            <a:r>
              <a:rPr lang="en-US" sz="1400" b="1" dirty="0">
                <a:solidFill>
                  <a:srgbClr val="32AEB8"/>
                </a:solidFill>
              </a:rPr>
              <a:t> </a:t>
            </a:r>
            <a:r>
              <a:rPr lang="en-ID" sz="1400" b="1" dirty="0">
                <a:solidFill>
                  <a:srgbClr val="32AEB8"/>
                </a:solidFill>
              </a:rPr>
              <a:t>0% ;</a:t>
            </a:r>
            <a:r>
              <a:rPr lang="id-ID" sz="1400" b="1" dirty="0">
                <a:solidFill>
                  <a:srgbClr val="32AEB8"/>
                </a:solidFill>
              </a:rPr>
              <a:t> </a:t>
            </a:r>
            <a:endParaRPr lang="en-US" sz="1400" b="1" dirty="0">
              <a:solidFill>
                <a:srgbClr val="32AEB8"/>
              </a:solidFill>
            </a:endParaRPr>
          </a:p>
          <a:p>
            <a:pPr latinLnBrk="0"/>
            <a:r>
              <a:rPr lang="en-US" sz="1400" b="1" dirty="0">
                <a:solidFill>
                  <a:srgbClr val="32AEB8"/>
                </a:solidFill>
              </a:rPr>
              <a:t>KLBF </a:t>
            </a:r>
            <a:r>
              <a:rPr lang="id-ID" sz="1400" b="1" dirty="0">
                <a:solidFill>
                  <a:srgbClr val="32AEB8"/>
                </a:solidFill>
              </a:rPr>
              <a:t>=</a:t>
            </a:r>
            <a:r>
              <a:rPr lang="en-US" sz="1400" b="1" dirty="0">
                <a:solidFill>
                  <a:srgbClr val="32AEB8"/>
                </a:solidFill>
              </a:rPr>
              <a:t> 17,1</a:t>
            </a:r>
            <a:r>
              <a:rPr lang="en-ID" sz="1400" b="1" dirty="0">
                <a:solidFill>
                  <a:srgbClr val="32AEB8"/>
                </a:solidFill>
              </a:rPr>
              <a:t>% ; </a:t>
            </a:r>
            <a:r>
              <a:rPr lang="en-ID" sz="1400" b="1" dirty="0" err="1">
                <a:solidFill>
                  <a:srgbClr val="32AEB8"/>
                </a:solidFill>
              </a:rPr>
              <a:t>dengan</a:t>
            </a:r>
            <a:r>
              <a:rPr lang="en-ID" sz="1400" b="1" dirty="0">
                <a:solidFill>
                  <a:srgbClr val="32AEB8"/>
                </a:solidFill>
              </a:rPr>
              <a:t> </a:t>
            </a:r>
          </a:p>
          <a:p>
            <a:pPr latinLnBrk="0"/>
            <a:r>
              <a:rPr lang="en-ID" sz="1400" b="1" dirty="0" err="1">
                <a:solidFill>
                  <a:srgbClr val="32AEB8"/>
                </a:solidFill>
              </a:rPr>
              <a:t>rataan</a:t>
            </a:r>
            <a:r>
              <a:rPr lang="en-ID" sz="1400" b="1" dirty="0">
                <a:solidFill>
                  <a:srgbClr val="32AEB8"/>
                </a:solidFill>
              </a:rPr>
              <a:t> return </a:t>
            </a:r>
            <a:r>
              <a:rPr lang="en-ID" sz="1400" b="1" dirty="0" err="1">
                <a:solidFill>
                  <a:srgbClr val="32AEB8"/>
                </a:solidFill>
              </a:rPr>
              <a:t>sebesar</a:t>
            </a:r>
            <a:r>
              <a:rPr lang="en-ID" sz="1400" b="1" dirty="0">
                <a:solidFill>
                  <a:srgbClr val="32AEB8"/>
                </a:solidFill>
              </a:rPr>
              <a:t> -0,02%</a:t>
            </a:r>
            <a:r>
              <a:rPr lang="id-ID" sz="1400" b="1" dirty="0">
                <a:solidFill>
                  <a:srgbClr val="32AEB8"/>
                </a:solidFill>
              </a:rPr>
              <a:t> d</a:t>
            </a:r>
            <a:r>
              <a:rPr lang="en-US" sz="1400" b="1" dirty="0">
                <a:solidFill>
                  <a:srgbClr val="32AEB8"/>
                </a:solidFill>
              </a:rPr>
              <a:t>an </a:t>
            </a:r>
            <a:r>
              <a:rPr lang="id-ID" sz="1400" b="1" dirty="0">
                <a:solidFill>
                  <a:srgbClr val="32AEB8"/>
                </a:solidFill>
              </a:rPr>
              <a:t>variansi sebesar </a:t>
            </a:r>
            <a:r>
              <a:rPr lang="en-ID" sz="1400" b="1" dirty="0">
                <a:solidFill>
                  <a:srgbClr val="32AEB8"/>
                </a:solidFill>
              </a:rPr>
              <a:t>0,03%</a:t>
            </a:r>
            <a:endParaRPr lang="ko-KR" altLang="en-US" sz="1400" b="1" dirty="0">
              <a:solidFill>
                <a:srgbClr val="32AEB8"/>
              </a:solidFill>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
        <p:nvSpPr>
          <p:cNvPr id="20" name="Frame 19"/>
          <p:cNvSpPr/>
          <p:nvPr/>
        </p:nvSpPr>
        <p:spPr>
          <a:xfrm>
            <a:off x="4706708" y="1095056"/>
            <a:ext cx="3083989" cy="2376264"/>
          </a:xfrm>
          <a:prstGeom prst="frame">
            <a:avLst>
              <a:gd name="adj1" fmla="val 742"/>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solidFill>
                <a:schemeClr val="tx1"/>
              </a:solidFill>
            </a:endParaRPr>
          </a:p>
        </p:txBody>
      </p:sp>
      <p:sp>
        <p:nvSpPr>
          <p:cNvPr id="2" name="Rectangle 1"/>
          <p:cNvSpPr/>
          <p:nvPr/>
        </p:nvSpPr>
        <p:spPr>
          <a:xfrm>
            <a:off x="4748090" y="1163441"/>
            <a:ext cx="3033046" cy="2246769"/>
          </a:xfrm>
          <a:prstGeom prst="rect">
            <a:avLst/>
          </a:prstGeom>
        </p:spPr>
        <p:txBody>
          <a:bodyPr wrap="square">
            <a:spAutoFit/>
          </a:bodyPr>
          <a:lstStyle/>
          <a:p>
            <a:pPr latinLnBrk="0"/>
            <a:r>
              <a:rPr lang="en-US" sz="1400" b="1" dirty="0" err="1">
                <a:solidFill>
                  <a:srgbClr val="32AEB8"/>
                </a:solidFill>
              </a:rPr>
              <a:t>Portofolio</a:t>
            </a:r>
            <a:r>
              <a:rPr lang="en-US" sz="1400" b="1" dirty="0">
                <a:solidFill>
                  <a:srgbClr val="32AEB8"/>
                </a:solidFill>
              </a:rPr>
              <a:t> optimum Mean-Variance </a:t>
            </a:r>
            <a:r>
              <a:rPr lang="en-US" sz="1400" b="1" dirty="0" err="1">
                <a:solidFill>
                  <a:srgbClr val="32AEB8"/>
                </a:solidFill>
              </a:rPr>
              <a:t>saham</a:t>
            </a:r>
            <a:r>
              <a:rPr lang="en-US" sz="1400" b="1" dirty="0">
                <a:solidFill>
                  <a:srgbClr val="32AEB8"/>
                </a:solidFill>
              </a:rPr>
              <a:t> di Indonesia </a:t>
            </a:r>
            <a:r>
              <a:rPr lang="en-US" sz="1400" b="1" dirty="0" err="1">
                <a:solidFill>
                  <a:srgbClr val="32AEB8"/>
                </a:solidFill>
              </a:rPr>
              <a:t>selama</a:t>
            </a:r>
            <a:r>
              <a:rPr lang="en-US" sz="1400" b="1" dirty="0">
                <a:solidFill>
                  <a:srgbClr val="32AEB8"/>
                </a:solidFill>
              </a:rPr>
              <a:t> </a:t>
            </a:r>
            <a:r>
              <a:rPr lang="en-US" sz="1400" b="1" dirty="0" err="1">
                <a:solidFill>
                  <a:srgbClr val="32AEB8"/>
                </a:solidFill>
              </a:rPr>
              <a:t>Pandemi</a:t>
            </a:r>
            <a:r>
              <a:rPr lang="en-US" sz="1400" b="1" dirty="0">
                <a:solidFill>
                  <a:srgbClr val="32AEB8"/>
                </a:solidFill>
              </a:rPr>
              <a:t> Covid-19 </a:t>
            </a:r>
            <a:r>
              <a:rPr lang="en-US" sz="1400" b="1" dirty="0" err="1">
                <a:solidFill>
                  <a:srgbClr val="32AEB8"/>
                </a:solidFill>
              </a:rPr>
              <a:t>yaitu</a:t>
            </a:r>
            <a:r>
              <a:rPr lang="en-US" sz="1400" b="1" dirty="0">
                <a:solidFill>
                  <a:srgbClr val="32AEB8"/>
                </a:solidFill>
              </a:rPr>
              <a:t> </a:t>
            </a:r>
          </a:p>
          <a:p>
            <a:pPr latinLnBrk="0"/>
            <a:r>
              <a:rPr lang="en-US" sz="1400" b="1" dirty="0">
                <a:solidFill>
                  <a:srgbClr val="32AEB8"/>
                </a:solidFill>
              </a:rPr>
              <a:t>ICBP </a:t>
            </a:r>
            <a:r>
              <a:rPr lang="id-ID" sz="1400" b="1" dirty="0">
                <a:solidFill>
                  <a:srgbClr val="32AEB8"/>
                </a:solidFill>
              </a:rPr>
              <a:t>=</a:t>
            </a:r>
            <a:r>
              <a:rPr lang="en-US" sz="1400" b="1" dirty="0">
                <a:solidFill>
                  <a:srgbClr val="32AEB8"/>
                </a:solidFill>
              </a:rPr>
              <a:t> 0%</a:t>
            </a:r>
            <a:r>
              <a:rPr lang="id-ID" sz="1400" b="1" dirty="0">
                <a:solidFill>
                  <a:srgbClr val="32AEB8"/>
                </a:solidFill>
              </a:rPr>
              <a:t>;</a:t>
            </a:r>
            <a:endParaRPr lang="en-US" sz="1400" b="1" dirty="0">
              <a:solidFill>
                <a:srgbClr val="32AEB8"/>
              </a:solidFill>
            </a:endParaRPr>
          </a:p>
          <a:p>
            <a:pPr latinLnBrk="0"/>
            <a:r>
              <a:rPr lang="en-US" sz="1400" b="1" dirty="0">
                <a:solidFill>
                  <a:srgbClr val="32AEB8"/>
                </a:solidFill>
              </a:rPr>
              <a:t>GIAA </a:t>
            </a:r>
            <a:r>
              <a:rPr lang="id-ID" sz="1400" b="1" dirty="0">
                <a:solidFill>
                  <a:srgbClr val="32AEB8"/>
                </a:solidFill>
              </a:rPr>
              <a:t>=</a:t>
            </a:r>
            <a:r>
              <a:rPr lang="en-US" sz="1400" b="1" dirty="0">
                <a:solidFill>
                  <a:srgbClr val="32AEB8"/>
                </a:solidFill>
              </a:rPr>
              <a:t> 0%</a:t>
            </a:r>
            <a:r>
              <a:rPr lang="id-ID" sz="1400" b="1" dirty="0">
                <a:solidFill>
                  <a:srgbClr val="32AEB8"/>
                </a:solidFill>
              </a:rPr>
              <a:t>;</a:t>
            </a:r>
            <a:endParaRPr lang="en-US" sz="1400" b="1" dirty="0">
              <a:solidFill>
                <a:srgbClr val="32AEB8"/>
              </a:solidFill>
            </a:endParaRPr>
          </a:p>
          <a:p>
            <a:pPr latinLnBrk="0"/>
            <a:r>
              <a:rPr lang="en-US" sz="1400" b="1" dirty="0">
                <a:solidFill>
                  <a:srgbClr val="32AEB8"/>
                </a:solidFill>
              </a:rPr>
              <a:t>BBCA </a:t>
            </a:r>
            <a:r>
              <a:rPr lang="id-ID" sz="1400" b="1" dirty="0">
                <a:solidFill>
                  <a:srgbClr val="32AEB8"/>
                </a:solidFill>
              </a:rPr>
              <a:t>=</a:t>
            </a:r>
            <a:r>
              <a:rPr lang="en-US" sz="1400" b="1" dirty="0">
                <a:solidFill>
                  <a:srgbClr val="32AEB8"/>
                </a:solidFill>
              </a:rPr>
              <a:t> 24,2%</a:t>
            </a:r>
            <a:r>
              <a:rPr lang="id-ID" sz="1400" b="1" dirty="0">
                <a:solidFill>
                  <a:srgbClr val="32AEB8"/>
                </a:solidFill>
              </a:rPr>
              <a:t>;</a:t>
            </a:r>
            <a:endParaRPr lang="en-US" sz="1400" b="1" dirty="0">
              <a:solidFill>
                <a:srgbClr val="32AEB8"/>
              </a:solidFill>
            </a:endParaRPr>
          </a:p>
          <a:p>
            <a:pPr latinLnBrk="0"/>
            <a:r>
              <a:rPr lang="en-US" sz="1400" b="1" dirty="0">
                <a:solidFill>
                  <a:srgbClr val="32AEB8"/>
                </a:solidFill>
              </a:rPr>
              <a:t>ANTM </a:t>
            </a:r>
            <a:r>
              <a:rPr lang="id-ID" sz="1400" b="1" dirty="0">
                <a:solidFill>
                  <a:srgbClr val="32AEB8"/>
                </a:solidFill>
              </a:rPr>
              <a:t>=</a:t>
            </a:r>
            <a:r>
              <a:rPr lang="en-US" sz="1400" b="1" dirty="0">
                <a:solidFill>
                  <a:srgbClr val="32AEB8"/>
                </a:solidFill>
              </a:rPr>
              <a:t> </a:t>
            </a:r>
            <a:r>
              <a:rPr lang="en-ID" sz="1400" b="1" dirty="0">
                <a:solidFill>
                  <a:srgbClr val="32AEB8"/>
                </a:solidFill>
              </a:rPr>
              <a:t>41,2% ;</a:t>
            </a:r>
          </a:p>
          <a:p>
            <a:pPr latinLnBrk="0"/>
            <a:r>
              <a:rPr lang="en-US" sz="1400" b="1" dirty="0">
                <a:solidFill>
                  <a:srgbClr val="32AEB8"/>
                </a:solidFill>
              </a:rPr>
              <a:t>KLBF </a:t>
            </a:r>
            <a:r>
              <a:rPr lang="id-ID" sz="1400" b="1" dirty="0">
                <a:solidFill>
                  <a:srgbClr val="32AEB8"/>
                </a:solidFill>
              </a:rPr>
              <a:t>=</a:t>
            </a:r>
            <a:r>
              <a:rPr lang="en-US" sz="1400" b="1" dirty="0">
                <a:solidFill>
                  <a:srgbClr val="32AEB8"/>
                </a:solidFill>
              </a:rPr>
              <a:t> 34,6</a:t>
            </a:r>
            <a:r>
              <a:rPr lang="en-ID" sz="1400" b="1" dirty="0">
                <a:solidFill>
                  <a:srgbClr val="32AEB8"/>
                </a:solidFill>
              </a:rPr>
              <a:t>% ; </a:t>
            </a:r>
            <a:r>
              <a:rPr lang="en-ID" sz="1400" b="1" dirty="0" err="1">
                <a:solidFill>
                  <a:srgbClr val="32AEB8"/>
                </a:solidFill>
              </a:rPr>
              <a:t>dengan</a:t>
            </a:r>
            <a:r>
              <a:rPr lang="en-ID" sz="1400" b="1" dirty="0">
                <a:solidFill>
                  <a:srgbClr val="32AEB8"/>
                </a:solidFill>
              </a:rPr>
              <a:t> </a:t>
            </a:r>
          </a:p>
          <a:p>
            <a:pPr latinLnBrk="0"/>
            <a:r>
              <a:rPr lang="en-ID" sz="1400" b="1" dirty="0" err="1">
                <a:solidFill>
                  <a:srgbClr val="32AEB8"/>
                </a:solidFill>
              </a:rPr>
              <a:t>rataan</a:t>
            </a:r>
            <a:r>
              <a:rPr lang="en-ID" sz="1400" b="1" dirty="0">
                <a:solidFill>
                  <a:srgbClr val="32AEB8"/>
                </a:solidFill>
              </a:rPr>
              <a:t> return </a:t>
            </a:r>
            <a:r>
              <a:rPr lang="en-ID" sz="1400" b="1" dirty="0" err="1">
                <a:solidFill>
                  <a:srgbClr val="32AEB8"/>
                </a:solidFill>
              </a:rPr>
              <a:t>sebesar</a:t>
            </a:r>
            <a:r>
              <a:rPr lang="en-ID" sz="1400" b="1" dirty="0">
                <a:solidFill>
                  <a:srgbClr val="32AEB8"/>
                </a:solidFill>
              </a:rPr>
              <a:t> 0.2%  </a:t>
            </a:r>
            <a:r>
              <a:rPr lang="id-ID" sz="1400" b="1" dirty="0">
                <a:solidFill>
                  <a:srgbClr val="32AEB8"/>
                </a:solidFill>
              </a:rPr>
              <a:t>d</a:t>
            </a:r>
            <a:r>
              <a:rPr lang="en-US" sz="1400" b="1" dirty="0">
                <a:solidFill>
                  <a:srgbClr val="32AEB8"/>
                </a:solidFill>
              </a:rPr>
              <a:t>an</a:t>
            </a:r>
            <a:r>
              <a:rPr lang="id-ID" sz="1400" b="1" dirty="0">
                <a:solidFill>
                  <a:srgbClr val="32AEB8"/>
                </a:solidFill>
              </a:rPr>
              <a:t> variansi sebesar </a:t>
            </a:r>
            <a:r>
              <a:rPr lang="en-ID" sz="1400" b="1" dirty="0">
                <a:solidFill>
                  <a:srgbClr val="32AEB8"/>
                </a:solidFill>
              </a:rPr>
              <a:t>0.07%.</a:t>
            </a:r>
            <a:endParaRPr lang="ko-KR" altLang="en-US" sz="1400" b="1" dirty="0">
              <a:solidFill>
                <a:srgbClr val="32AEB8"/>
              </a:solidFill>
            </a:endParaRPr>
          </a:p>
        </p:txBody>
      </p:sp>
      <p:sp>
        <p:nvSpPr>
          <p:cNvPr id="21" name="TextBox 20">
            <a:extLst>
              <a:ext uri="{FF2B5EF4-FFF2-40B4-BE49-F238E27FC236}">
                <a16:creationId xmlns:a16="http://schemas.microsoft.com/office/drawing/2014/main" id="{DA94D5BE-2AEC-4857-8CEE-4AEE148FB1D4}"/>
              </a:ext>
            </a:extLst>
          </p:cNvPr>
          <p:cNvSpPr txBox="1"/>
          <p:nvPr/>
        </p:nvSpPr>
        <p:spPr>
          <a:xfrm>
            <a:off x="743329" y="3759351"/>
            <a:ext cx="6430767" cy="1077218"/>
          </a:xfrm>
          <a:prstGeom prst="rect">
            <a:avLst/>
          </a:prstGeom>
          <a:noFill/>
          <a:ln cmpd="thickThin">
            <a:noFill/>
          </a:ln>
        </p:spPr>
        <p:txBody>
          <a:bodyPr wrap="square" rtlCol="0">
            <a:spAutoFit/>
          </a:bodyPr>
          <a:lstStyle/>
          <a:p>
            <a:pPr fontAlgn="base" latinLnBrk="0"/>
            <a:r>
              <a:rPr lang="en-US" sz="1600" b="1" dirty="0">
                <a:solidFill>
                  <a:srgbClr val="32AEB8"/>
                </a:solidFill>
              </a:rPr>
              <a:t>Pada </a:t>
            </a:r>
            <a:r>
              <a:rPr lang="en-US" sz="1600" b="1" dirty="0" err="1">
                <a:solidFill>
                  <a:srgbClr val="32AEB8"/>
                </a:solidFill>
              </a:rPr>
              <a:t>saham</a:t>
            </a:r>
            <a:r>
              <a:rPr lang="en-US" sz="1600" b="1" dirty="0">
                <a:solidFill>
                  <a:srgbClr val="32AEB8"/>
                </a:solidFill>
              </a:rPr>
              <a:t> </a:t>
            </a:r>
            <a:r>
              <a:rPr lang="en-US" sz="1600" b="1" dirty="0" err="1">
                <a:solidFill>
                  <a:srgbClr val="32AEB8"/>
                </a:solidFill>
              </a:rPr>
              <a:t>selama</a:t>
            </a:r>
            <a:r>
              <a:rPr lang="en-US" sz="1600" b="1" dirty="0">
                <a:solidFill>
                  <a:srgbClr val="32AEB8"/>
                </a:solidFill>
              </a:rPr>
              <a:t> </a:t>
            </a:r>
            <a:r>
              <a:rPr lang="en-US" sz="1600" b="1" dirty="0" err="1">
                <a:solidFill>
                  <a:srgbClr val="32AEB8"/>
                </a:solidFill>
              </a:rPr>
              <a:t>Pandemi</a:t>
            </a:r>
            <a:r>
              <a:rPr lang="en-US" sz="1600" b="1" dirty="0">
                <a:solidFill>
                  <a:srgbClr val="32AEB8"/>
                </a:solidFill>
              </a:rPr>
              <a:t> Covid-19, P</a:t>
            </a:r>
            <a:r>
              <a:rPr lang="id-ID" sz="1600" b="1" dirty="0">
                <a:solidFill>
                  <a:srgbClr val="32AEB8"/>
                </a:solidFill>
              </a:rPr>
              <a:t>ortofolio investasi</a:t>
            </a:r>
            <a:r>
              <a:rPr lang="en-US" sz="1600" b="1" dirty="0">
                <a:solidFill>
                  <a:srgbClr val="32AEB8"/>
                </a:solidFill>
              </a:rPr>
              <a:t> </a:t>
            </a:r>
            <a:r>
              <a:rPr lang="id-ID" sz="1600" b="1" dirty="0">
                <a:solidFill>
                  <a:srgbClr val="32AEB8"/>
                </a:solidFill>
              </a:rPr>
              <a:t>yang mengkombinasikan tanpa dan dengan aset bebas risiko, </a:t>
            </a:r>
            <a:r>
              <a:rPr lang="en-US" sz="1600" b="1" dirty="0" err="1">
                <a:solidFill>
                  <a:srgbClr val="32AEB8"/>
                </a:solidFill>
              </a:rPr>
              <a:t>lebih</a:t>
            </a:r>
            <a:r>
              <a:rPr lang="id-ID" sz="1600" b="1" dirty="0">
                <a:solidFill>
                  <a:srgbClr val="32AEB8"/>
                </a:solidFill>
              </a:rPr>
              <a:t> menguntungkan dibandingkan dengan portofolio</a:t>
            </a:r>
            <a:r>
              <a:rPr lang="en-US" sz="1600" b="1" dirty="0">
                <a:solidFill>
                  <a:srgbClr val="32AEB8"/>
                </a:solidFill>
              </a:rPr>
              <a:t> yang</a:t>
            </a:r>
            <a:r>
              <a:rPr lang="id-ID" sz="1600" b="1" dirty="0">
                <a:solidFill>
                  <a:srgbClr val="32AEB8"/>
                </a:solidFill>
              </a:rPr>
              <a:t> </a:t>
            </a:r>
            <a:r>
              <a:rPr lang="en-US" sz="1600" b="1" dirty="0" err="1">
                <a:solidFill>
                  <a:srgbClr val="32AEB8"/>
                </a:solidFill>
              </a:rPr>
              <a:t>seluruhnya</a:t>
            </a:r>
            <a:r>
              <a:rPr lang="en-US" sz="1600" b="1" dirty="0">
                <a:solidFill>
                  <a:srgbClr val="32AEB8"/>
                </a:solidFill>
              </a:rPr>
              <a:t> di</a:t>
            </a:r>
            <a:r>
              <a:rPr lang="id-ID" sz="1600" b="1" dirty="0">
                <a:solidFill>
                  <a:srgbClr val="32AEB8"/>
                </a:solidFill>
              </a:rPr>
              <a:t>investasi</a:t>
            </a:r>
            <a:r>
              <a:rPr lang="en-US" sz="1600" b="1" dirty="0" err="1">
                <a:solidFill>
                  <a:srgbClr val="32AEB8"/>
                </a:solidFill>
              </a:rPr>
              <a:t>kan</a:t>
            </a:r>
            <a:r>
              <a:rPr lang="id-ID" sz="1600" b="1" dirty="0">
                <a:solidFill>
                  <a:srgbClr val="32AEB8"/>
                </a:solidFill>
              </a:rPr>
              <a:t> </a:t>
            </a:r>
            <a:r>
              <a:rPr lang="en-US" sz="1600" b="1" dirty="0">
                <a:solidFill>
                  <a:srgbClr val="32AEB8"/>
                </a:solidFill>
              </a:rPr>
              <a:t>pada </a:t>
            </a:r>
            <a:r>
              <a:rPr lang="en-US" sz="1600" b="1" dirty="0" err="1">
                <a:solidFill>
                  <a:srgbClr val="32AEB8"/>
                </a:solidFill>
              </a:rPr>
              <a:t>saham</a:t>
            </a:r>
            <a:r>
              <a:rPr lang="en-US" sz="1600" b="1" dirty="0">
                <a:solidFill>
                  <a:srgbClr val="32AEB8"/>
                </a:solidFill>
              </a:rPr>
              <a:t>.</a:t>
            </a:r>
          </a:p>
        </p:txBody>
      </p:sp>
      <p:sp>
        <p:nvSpPr>
          <p:cNvPr id="22" name="Frame 21">
            <a:extLst>
              <a:ext uri="{FF2B5EF4-FFF2-40B4-BE49-F238E27FC236}">
                <a16:creationId xmlns:a16="http://schemas.microsoft.com/office/drawing/2014/main" id="{53270E75-3775-4CE5-8B33-3713AC92D561}"/>
              </a:ext>
            </a:extLst>
          </p:cNvPr>
          <p:cNvSpPr/>
          <p:nvPr/>
        </p:nvSpPr>
        <p:spPr>
          <a:xfrm>
            <a:off x="746030" y="3759351"/>
            <a:ext cx="6442957" cy="1074708"/>
          </a:xfrm>
          <a:prstGeom prst="frame">
            <a:avLst>
              <a:gd name="adj1" fmla="val 742"/>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solidFill>
                <a:schemeClr val="tx1"/>
              </a:solidFill>
            </a:endParaRPr>
          </a:p>
        </p:txBody>
      </p:sp>
      <p:grpSp>
        <p:nvGrpSpPr>
          <p:cNvPr id="34" name="Group 33">
            <a:extLst>
              <a:ext uri="{FF2B5EF4-FFF2-40B4-BE49-F238E27FC236}">
                <a16:creationId xmlns:a16="http://schemas.microsoft.com/office/drawing/2014/main" id="{C73A15CF-51E3-4124-8F6E-878B55E8A6F3}"/>
              </a:ext>
            </a:extLst>
          </p:cNvPr>
          <p:cNvGrpSpPr/>
          <p:nvPr/>
        </p:nvGrpSpPr>
        <p:grpSpPr>
          <a:xfrm>
            <a:off x="118770" y="1060699"/>
            <a:ext cx="605215" cy="594066"/>
            <a:chOff x="1142598" y="1167171"/>
            <a:chExt cx="605215" cy="594066"/>
          </a:xfrm>
        </p:grpSpPr>
        <p:sp>
          <p:nvSpPr>
            <p:cNvPr id="35" name="Oval 3">
              <a:extLst>
                <a:ext uri="{FF2B5EF4-FFF2-40B4-BE49-F238E27FC236}">
                  <a16:creationId xmlns:a16="http://schemas.microsoft.com/office/drawing/2014/main" id="{1BAB23AC-B2B9-4E96-AF7A-8536668088D1}"/>
                </a:ext>
              </a:extLst>
            </p:cNvPr>
            <p:cNvSpPr/>
            <p:nvPr/>
          </p:nvSpPr>
          <p:spPr>
            <a:xfrm>
              <a:off x="1146387" y="1167171"/>
              <a:ext cx="594066" cy="5940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solidFill>
              </a:endParaRPr>
            </a:p>
          </p:txBody>
        </p:sp>
        <p:sp>
          <p:nvSpPr>
            <p:cNvPr id="36" name="TextBox 35">
              <a:extLst>
                <a:ext uri="{FF2B5EF4-FFF2-40B4-BE49-F238E27FC236}">
                  <a16:creationId xmlns:a16="http://schemas.microsoft.com/office/drawing/2014/main" id="{5C2A28C2-3979-4A42-A48F-5446A861971B}"/>
                </a:ext>
              </a:extLst>
            </p:cNvPr>
            <p:cNvSpPr txBox="1"/>
            <p:nvPr/>
          </p:nvSpPr>
          <p:spPr>
            <a:xfrm>
              <a:off x="1142598" y="1220713"/>
              <a:ext cx="605215" cy="484748"/>
            </a:xfrm>
            <a:prstGeom prst="rect">
              <a:avLst/>
            </a:prstGeom>
            <a:noFill/>
          </p:spPr>
          <p:txBody>
            <a:bodyPr wrap="square" lIns="68580" tIns="34290" rIns="68580" bIns="34290" rtlCol="0">
              <a:spAutoFit/>
            </a:bodyPr>
            <a:lstStyle/>
            <a:p>
              <a:pPr algn="ctr"/>
              <a:r>
                <a:rPr lang="en-US" altLang="ko-KR" sz="2700" b="1" dirty="0">
                  <a:solidFill>
                    <a:srgbClr val="F2A40D"/>
                  </a:solidFill>
                </a:rPr>
                <a:t>04</a:t>
              </a:r>
              <a:endParaRPr lang="ko-KR" altLang="en-US" sz="2700" b="1" dirty="0">
                <a:solidFill>
                  <a:srgbClr val="F2A40D"/>
                </a:solidFill>
              </a:endParaRPr>
            </a:p>
          </p:txBody>
        </p:sp>
      </p:grpSp>
      <p:grpSp>
        <p:nvGrpSpPr>
          <p:cNvPr id="3" name="Group 2">
            <a:extLst>
              <a:ext uri="{FF2B5EF4-FFF2-40B4-BE49-F238E27FC236}">
                <a16:creationId xmlns:a16="http://schemas.microsoft.com/office/drawing/2014/main" id="{C4729C31-C4BA-4FA3-B44F-95A604C232D5}"/>
              </a:ext>
            </a:extLst>
          </p:cNvPr>
          <p:cNvGrpSpPr/>
          <p:nvPr/>
        </p:nvGrpSpPr>
        <p:grpSpPr>
          <a:xfrm>
            <a:off x="4075566" y="1059582"/>
            <a:ext cx="605215" cy="594066"/>
            <a:chOff x="1142598" y="1897013"/>
            <a:chExt cx="605215" cy="594066"/>
          </a:xfrm>
        </p:grpSpPr>
        <p:sp>
          <p:nvSpPr>
            <p:cNvPr id="23" name="Oval 18">
              <a:extLst>
                <a:ext uri="{FF2B5EF4-FFF2-40B4-BE49-F238E27FC236}">
                  <a16:creationId xmlns:a16="http://schemas.microsoft.com/office/drawing/2014/main" id="{FF216DF9-003F-4004-AB0B-4D07C2B8B1D6}"/>
                </a:ext>
              </a:extLst>
            </p:cNvPr>
            <p:cNvSpPr/>
            <p:nvPr/>
          </p:nvSpPr>
          <p:spPr>
            <a:xfrm>
              <a:off x="1142598" y="1897013"/>
              <a:ext cx="594066" cy="5940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solidFill>
              </a:endParaRPr>
            </a:p>
          </p:txBody>
        </p:sp>
        <p:sp>
          <p:nvSpPr>
            <p:cNvPr id="37" name="TextBox 36">
              <a:extLst>
                <a:ext uri="{FF2B5EF4-FFF2-40B4-BE49-F238E27FC236}">
                  <a16:creationId xmlns:a16="http://schemas.microsoft.com/office/drawing/2014/main" id="{1149FF05-6F34-46F1-88DF-E74A2F39B07D}"/>
                </a:ext>
              </a:extLst>
            </p:cNvPr>
            <p:cNvSpPr txBox="1"/>
            <p:nvPr/>
          </p:nvSpPr>
          <p:spPr>
            <a:xfrm>
              <a:off x="1142598" y="1947618"/>
              <a:ext cx="605215" cy="484748"/>
            </a:xfrm>
            <a:prstGeom prst="rect">
              <a:avLst/>
            </a:prstGeom>
            <a:noFill/>
          </p:spPr>
          <p:txBody>
            <a:bodyPr wrap="square" lIns="68580" tIns="34290" rIns="68580" bIns="34290" rtlCol="0">
              <a:spAutoFit/>
            </a:bodyPr>
            <a:lstStyle/>
            <a:p>
              <a:pPr algn="ctr"/>
              <a:r>
                <a:rPr lang="en-US" altLang="ko-KR" sz="2700" b="1" dirty="0">
                  <a:solidFill>
                    <a:srgbClr val="32AEB8"/>
                  </a:solidFill>
                </a:rPr>
                <a:t>05</a:t>
              </a:r>
              <a:endParaRPr lang="ko-KR" altLang="en-US" sz="2700" b="1" dirty="0">
                <a:solidFill>
                  <a:srgbClr val="32AEB8"/>
                </a:solidFill>
              </a:endParaRPr>
            </a:p>
          </p:txBody>
        </p:sp>
      </p:grpSp>
      <p:grpSp>
        <p:nvGrpSpPr>
          <p:cNvPr id="4" name="Group 3">
            <a:extLst>
              <a:ext uri="{FF2B5EF4-FFF2-40B4-BE49-F238E27FC236}">
                <a16:creationId xmlns:a16="http://schemas.microsoft.com/office/drawing/2014/main" id="{259CD1E2-6648-40AE-AA47-5A1198D44C09}"/>
              </a:ext>
            </a:extLst>
          </p:cNvPr>
          <p:cNvGrpSpPr/>
          <p:nvPr/>
        </p:nvGrpSpPr>
        <p:grpSpPr>
          <a:xfrm>
            <a:off x="107504" y="3759351"/>
            <a:ext cx="605215" cy="594066"/>
            <a:chOff x="1142598" y="2615050"/>
            <a:chExt cx="605215" cy="594066"/>
          </a:xfrm>
        </p:grpSpPr>
        <p:sp>
          <p:nvSpPr>
            <p:cNvPr id="31" name="Oval 26">
              <a:extLst>
                <a:ext uri="{FF2B5EF4-FFF2-40B4-BE49-F238E27FC236}">
                  <a16:creationId xmlns:a16="http://schemas.microsoft.com/office/drawing/2014/main" id="{962F5D7D-7916-4A75-9AD0-185B23E64C59}"/>
                </a:ext>
              </a:extLst>
            </p:cNvPr>
            <p:cNvSpPr/>
            <p:nvPr/>
          </p:nvSpPr>
          <p:spPr>
            <a:xfrm>
              <a:off x="1142598" y="2615050"/>
              <a:ext cx="594066" cy="5940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E59F9F05-70E9-43B6-B8E3-DA9AC9FD4A8F}"/>
                </a:ext>
              </a:extLst>
            </p:cNvPr>
            <p:cNvSpPr txBox="1"/>
            <p:nvPr/>
          </p:nvSpPr>
          <p:spPr>
            <a:xfrm>
              <a:off x="1142598" y="2656334"/>
              <a:ext cx="605215" cy="484748"/>
            </a:xfrm>
            <a:prstGeom prst="rect">
              <a:avLst/>
            </a:prstGeom>
            <a:noFill/>
          </p:spPr>
          <p:txBody>
            <a:bodyPr wrap="square" lIns="68580" tIns="34290" rIns="68580" bIns="34290" rtlCol="0">
              <a:spAutoFit/>
            </a:bodyPr>
            <a:lstStyle/>
            <a:p>
              <a:pPr algn="ctr"/>
              <a:r>
                <a:rPr lang="en-US" altLang="ko-KR" sz="2700" b="1" dirty="0">
                  <a:solidFill>
                    <a:srgbClr val="F2A40D"/>
                  </a:solidFill>
                </a:rPr>
                <a:t>06</a:t>
              </a:r>
              <a:endParaRPr lang="ko-KR" altLang="en-US" sz="2700" b="1" dirty="0">
                <a:solidFill>
                  <a:srgbClr val="F2A40D"/>
                </a:solidFill>
              </a:endParaRPr>
            </a:p>
          </p:txBody>
        </p:sp>
      </p:grpSp>
    </p:spTree>
    <p:extLst>
      <p:ext uri="{BB962C8B-B14F-4D97-AF65-F5344CB8AC3E}">
        <p14:creationId xmlns:p14="http://schemas.microsoft.com/office/powerpoint/2010/main" val="192704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Effect transition="in" filter="fade">
                                      <p:cBhvr>
                                        <p:cTn id="31" dur="500"/>
                                        <p:tgtEl>
                                          <p:spTgt spid="22"/>
                                        </p:tgtEl>
                                      </p:cBhvr>
                                    </p:animEffect>
                                  </p:childTnLst>
                                </p:cTn>
                              </p:par>
                              <p:par>
                                <p:cTn id="32" presetID="53" presetClass="entr" presetSubtype="16"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 grpId="0"/>
      <p:bldP spid="21" grpId="0"/>
      <p:bldP spid="2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1522063" y="207512"/>
            <a:ext cx="7455676" cy="636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tx1">
                  <a:lumMod val="75000"/>
                  <a:lumOff val="25000"/>
                </a:schemeClr>
              </a:solidFill>
            </a:endParaRPr>
          </a:p>
        </p:txBody>
      </p:sp>
      <p:sp>
        <p:nvSpPr>
          <p:cNvPr id="75" name="Rectangle 74"/>
          <p:cNvSpPr/>
          <p:nvPr/>
        </p:nvSpPr>
        <p:spPr>
          <a:xfrm>
            <a:off x="6838564" y="51470"/>
            <a:ext cx="2305435" cy="623285"/>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solidFill>
                <a:schemeClr val="tx1">
                  <a:lumMod val="75000"/>
                  <a:lumOff val="25000"/>
                </a:schemeClr>
              </a:solidFill>
            </a:endParaRPr>
          </a:p>
        </p:txBody>
      </p:sp>
      <p:sp>
        <p:nvSpPr>
          <p:cNvPr id="76" name="Text Placeholder 1"/>
          <p:cNvSpPr>
            <a:spLocks noGrp="1"/>
          </p:cNvSpPr>
          <p:nvPr>
            <p:ph type="body" sz="quarter" idx="10"/>
          </p:nvPr>
        </p:nvSpPr>
        <p:spPr>
          <a:xfrm>
            <a:off x="1519526" y="228365"/>
            <a:ext cx="6004802" cy="543185"/>
          </a:xfrm>
        </p:spPr>
        <p:txBody>
          <a:bodyPr/>
          <a:lstStyle/>
          <a:p>
            <a:pPr algn="l" latinLnBrk="0"/>
            <a:r>
              <a:rPr lang="en-US" dirty="0" err="1">
                <a:solidFill>
                  <a:schemeClr val="bg1"/>
                </a:solidFill>
              </a:rPr>
              <a:t>Kesimpulan</a:t>
            </a:r>
            <a:endParaRPr lang="en-US" sz="2800" dirty="0">
              <a:solidFill>
                <a:schemeClr val="bg1"/>
              </a:solidFill>
            </a:endParaRPr>
          </a:p>
        </p:txBody>
      </p:sp>
      <p:grpSp>
        <p:nvGrpSpPr>
          <p:cNvPr id="24" name="그룹 4">
            <a:extLst>
              <a:ext uri="{FF2B5EF4-FFF2-40B4-BE49-F238E27FC236}">
                <a16:creationId xmlns:a16="http://schemas.microsoft.com/office/drawing/2014/main" id="{EADDC60C-D515-4BEF-B700-58B5D22465A1}"/>
              </a:ext>
            </a:extLst>
          </p:cNvPr>
          <p:cNvGrpSpPr/>
          <p:nvPr/>
        </p:nvGrpSpPr>
        <p:grpSpPr>
          <a:xfrm>
            <a:off x="1" y="2571750"/>
            <a:ext cx="1619671" cy="2406778"/>
            <a:chOff x="4389329" y="2708921"/>
            <a:chExt cx="2987325" cy="3504804"/>
          </a:xfrm>
        </p:grpSpPr>
        <p:sp>
          <p:nvSpPr>
            <p:cNvPr id="25" name="Freeform 2">
              <a:extLst>
                <a:ext uri="{FF2B5EF4-FFF2-40B4-BE49-F238E27FC236}">
                  <a16:creationId xmlns:a16="http://schemas.microsoft.com/office/drawing/2014/main" id="{28E7C65B-B0A7-4862-A8DD-0BFD39A5F21C}"/>
                </a:ext>
              </a:extLst>
            </p:cNvPr>
            <p:cNvSpPr/>
            <p:nvPr/>
          </p:nvSpPr>
          <p:spPr>
            <a:xfrm flipH="1">
              <a:off x="5804264" y="4676931"/>
              <a:ext cx="1572390" cy="1536794"/>
            </a:xfrm>
            <a:custGeom>
              <a:avLst/>
              <a:gdLst/>
              <a:ahLst/>
              <a:cxnLst/>
              <a:rect l="l" t="t" r="r" b="b"/>
              <a:pathLst>
                <a:path w="1572390" h="1536794">
                  <a:moveTo>
                    <a:pt x="1248143" y="0"/>
                  </a:moveTo>
                  <a:lnTo>
                    <a:pt x="879865" y="0"/>
                  </a:lnTo>
                  <a:cubicBezTo>
                    <a:pt x="929255" y="93876"/>
                    <a:pt x="906134" y="209735"/>
                    <a:pt x="824277" y="278532"/>
                  </a:cubicBezTo>
                  <a:cubicBezTo>
                    <a:pt x="739889" y="349455"/>
                    <a:pt x="616971" y="350279"/>
                    <a:pt x="531641" y="280492"/>
                  </a:cubicBezTo>
                  <a:cubicBezTo>
                    <a:pt x="448125" y="212189"/>
                    <a:pt x="423759" y="95175"/>
                    <a:pt x="473243" y="0"/>
                  </a:cubicBezTo>
                  <a:lnTo>
                    <a:pt x="0" y="0"/>
                  </a:lnTo>
                  <a:cubicBezTo>
                    <a:pt x="2104" y="26248"/>
                    <a:pt x="3963" y="56656"/>
                    <a:pt x="4027" y="94549"/>
                  </a:cubicBezTo>
                  <a:cubicBezTo>
                    <a:pt x="44267" y="236414"/>
                    <a:pt x="12272" y="293089"/>
                    <a:pt x="45740" y="420046"/>
                  </a:cubicBezTo>
                  <a:cubicBezTo>
                    <a:pt x="90589" y="583297"/>
                    <a:pt x="144467" y="663488"/>
                    <a:pt x="187059" y="752198"/>
                  </a:cubicBezTo>
                  <a:cubicBezTo>
                    <a:pt x="238977" y="877719"/>
                    <a:pt x="220919" y="903144"/>
                    <a:pt x="234462" y="971163"/>
                  </a:cubicBezTo>
                  <a:lnTo>
                    <a:pt x="284499" y="1004352"/>
                  </a:lnTo>
                  <a:cubicBezTo>
                    <a:pt x="262756" y="1087515"/>
                    <a:pt x="272618" y="1085489"/>
                    <a:pt x="268934" y="1153744"/>
                  </a:cubicBezTo>
                  <a:cubicBezTo>
                    <a:pt x="301414" y="1226245"/>
                    <a:pt x="306806" y="1243371"/>
                    <a:pt x="325743" y="1298834"/>
                  </a:cubicBezTo>
                  <a:lnTo>
                    <a:pt x="292823" y="1532264"/>
                  </a:lnTo>
                  <a:lnTo>
                    <a:pt x="1248143" y="1536794"/>
                  </a:lnTo>
                  <a:lnTo>
                    <a:pt x="1248143" y="816303"/>
                  </a:lnTo>
                  <a:lnTo>
                    <a:pt x="1250048" y="816303"/>
                  </a:lnTo>
                  <a:cubicBezTo>
                    <a:pt x="1280289" y="862546"/>
                    <a:pt x="1332969" y="891312"/>
                    <a:pt x="1392366" y="891312"/>
                  </a:cubicBezTo>
                  <a:cubicBezTo>
                    <a:pt x="1491791" y="891312"/>
                    <a:pt x="1572390" y="810714"/>
                    <a:pt x="1572390" y="711292"/>
                  </a:cubicBezTo>
                  <a:cubicBezTo>
                    <a:pt x="1572390" y="611869"/>
                    <a:pt x="1491791" y="531272"/>
                    <a:pt x="1392366" y="531272"/>
                  </a:cubicBezTo>
                  <a:cubicBezTo>
                    <a:pt x="1332969" y="531272"/>
                    <a:pt x="1280289" y="560037"/>
                    <a:pt x="1250048" y="606280"/>
                  </a:cubicBezTo>
                  <a:lnTo>
                    <a:pt x="1248143" y="60628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0"/>
            </a:p>
          </p:txBody>
        </p:sp>
        <p:sp>
          <p:nvSpPr>
            <p:cNvPr id="26" name="Freeform 5">
              <a:extLst>
                <a:ext uri="{FF2B5EF4-FFF2-40B4-BE49-F238E27FC236}">
                  <a16:creationId xmlns:a16="http://schemas.microsoft.com/office/drawing/2014/main" id="{93B244E8-EE81-457B-A433-A1FEBA0EE864}"/>
                </a:ext>
              </a:extLst>
            </p:cNvPr>
            <p:cNvSpPr/>
            <p:nvPr/>
          </p:nvSpPr>
          <p:spPr>
            <a:xfrm flipH="1">
              <a:off x="4389329" y="4349265"/>
              <a:ext cx="1699617" cy="1864460"/>
            </a:xfrm>
            <a:custGeom>
              <a:avLst/>
              <a:gdLst/>
              <a:ahLst/>
              <a:cxnLst/>
              <a:rect l="l" t="t" r="r" b="b"/>
              <a:pathLst>
                <a:path w="1699617" h="1864460">
                  <a:moveTo>
                    <a:pt x="376148" y="1079562"/>
                  </a:moveTo>
                  <a:lnTo>
                    <a:pt x="473212" y="1132806"/>
                  </a:lnTo>
                  <a:cubicBezTo>
                    <a:pt x="540933" y="1181790"/>
                    <a:pt x="518358" y="1303186"/>
                    <a:pt x="457411" y="1313834"/>
                  </a:cubicBezTo>
                  <a:cubicBezTo>
                    <a:pt x="477727" y="1229354"/>
                    <a:pt x="489015" y="1200247"/>
                    <a:pt x="376148" y="1079562"/>
                  </a:cubicBezTo>
                  <a:close/>
                  <a:moveTo>
                    <a:pt x="652259" y="0"/>
                  </a:moveTo>
                  <a:cubicBezTo>
                    <a:pt x="552836" y="0"/>
                    <a:pt x="472239" y="80599"/>
                    <a:pt x="472239" y="180023"/>
                  </a:cubicBezTo>
                  <a:cubicBezTo>
                    <a:pt x="472239" y="239421"/>
                    <a:pt x="501005" y="292100"/>
                    <a:pt x="547247" y="322341"/>
                  </a:cubicBezTo>
                  <a:lnTo>
                    <a:pt x="547247" y="322657"/>
                  </a:lnTo>
                  <a:lnTo>
                    <a:pt x="0" y="322657"/>
                  </a:lnTo>
                  <a:lnTo>
                    <a:pt x="0" y="843255"/>
                  </a:lnTo>
                  <a:lnTo>
                    <a:pt x="6954" y="843255"/>
                  </a:lnTo>
                  <a:lnTo>
                    <a:pt x="6926" y="839169"/>
                  </a:lnTo>
                  <a:cubicBezTo>
                    <a:pt x="30943" y="825654"/>
                    <a:pt x="56514" y="816890"/>
                    <a:pt x="82470" y="812665"/>
                  </a:cubicBezTo>
                  <a:cubicBezTo>
                    <a:pt x="101937" y="809497"/>
                    <a:pt x="121620" y="808881"/>
                    <a:pt x="141026" y="810730"/>
                  </a:cubicBezTo>
                  <a:cubicBezTo>
                    <a:pt x="199244" y="816274"/>
                    <a:pt x="254964" y="843991"/>
                    <a:pt x="294859" y="891459"/>
                  </a:cubicBezTo>
                  <a:cubicBezTo>
                    <a:pt x="365782" y="975847"/>
                    <a:pt x="366606" y="1098765"/>
                    <a:pt x="296819" y="1184095"/>
                  </a:cubicBezTo>
                  <a:cubicBezTo>
                    <a:pt x="227032" y="1269425"/>
                    <a:pt x="106396" y="1293008"/>
                    <a:pt x="9613" y="1240238"/>
                  </a:cubicBezTo>
                  <a:lnTo>
                    <a:pt x="9613" y="1240154"/>
                  </a:lnTo>
                  <a:lnTo>
                    <a:pt x="0" y="1240154"/>
                  </a:lnTo>
                  <a:lnTo>
                    <a:pt x="0" y="1859451"/>
                  </a:lnTo>
                  <a:lnTo>
                    <a:pt x="1056476" y="1864460"/>
                  </a:lnTo>
                  <a:lnTo>
                    <a:pt x="1021064" y="1732948"/>
                  </a:lnTo>
                  <a:cubicBezTo>
                    <a:pt x="1062668" y="1770381"/>
                    <a:pt x="1045582" y="1769478"/>
                    <a:pt x="1096215" y="1779224"/>
                  </a:cubicBezTo>
                  <a:lnTo>
                    <a:pt x="1387597" y="1775455"/>
                  </a:lnTo>
                  <a:cubicBezTo>
                    <a:pt x="1620023" y="1726544"/>
                    <a:pt x="1631232" y="1630779"/>
                    <a:pt x="1698873" y="1477511"/>
                  </a:cubicBezTo>
                  <a:cubicBezTo>
                    <a:pt x="1704015" y="1325249"/>
                    <a:pt x="1682068" y="1279474"/>
                    <a:pt x="1646578" y="1174066"/>
                  </a:cubicBezTo>
                  <a:lnTo>
                    <a:pt x="1541989" y="1112392"/>
                  </a:lnTo>
                  <a:cubicBezTo>
                    <a:pt x="1474833" y="972375"/>
                    <a:pt x="1362532" y="772726"/>
                    <a:pt x="1295376" y="743457"/>
                  </a:cubicBezTo>
                  <a:cubicBezTo>
                    <a:pt x="1296959" y="711836"/>
                    <a:pt x="1318859" y="678086"/>
                    <a:pt x="1300126" y="648594"/>
                  </a:cubicBezTo>
                  <a:cubicBezTo>
                    <a:pt x="1273821" y="619636"/>
                    <a:pt x="1265576" y="631142"/>
                    <a:pt x="1243787" y="619222"/>
                  </a:cubicBezTo>
                  <a:lnTo>
                    <a:pt x="1253521" y="570548"/>
                  </a:lnTo>
                  <a:cubicBezTo>
                    <a:pt x="1220884" y="541841"/>
                    <a:pt x="1240165" y="564247"/>
                    <a:pt x="1214300" y="524891"/>
                  </a:cubicBezTo>
                  <a:lnTo>
                    <a:pt x="1216699" y="409841"/>
                  </a:lnTo>
                  <a:cubicBezTo>
                    <a:pt x="1196257" y="384432"/>
                    <a:pt x="1191618" y="386709"/>
                    <a:pt x="1155374" y="333613"/>
                  </a:cubicBezTo>
                  <a:cubicBezTo>
                    <a:pt x="1154246" y="330251"/>
                    <a:pt x="1153164" y="326621"/>
                    <a:pt x="1152469" y="322657"/>
                  </a:cubicBezTo>
                  <a:lnTo>
                    <a:pt x="757271" y="322657"/>
                  </a:lnTo>
                  <a:lnTo>
                    <a:pt x="757271" y="322341"/>
                  </a:lnTo>
                  <a:cubicBezTo>
                    <a:pt x="803514" y="292100"/>
                    <a:pt x="832279" y="239421"/>
                    <a:pt x="832279" y="180023"/>
                  </a:cubicBezTo>
                  <a:cubicBezTo>
                    <a:pt x="832279" y="80599"/>
                    <a:pt x="751682" y="0"/>
                    <a:pt x="65225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0"/>
            </a:p>
          </p:txBody>
        </p:sp>
        <p:sp>
          <p:nvSpPr>
            <p:cNvPr id="27" name="Freeform 7">
              <a:extLst>
                <a:ext uri="{FF2B5EF4-FFF2-40B4-BE49-F238E27FC236}">
                  <a16:creationId xmlns:a16="http://schemas.microsoft.com/office/drawing/2014/main" id="{26D77244-6499-4C3B-8607-5B7F5F15782F}"/>
                </a:ext>
              </a:extLst>
            </p:cNvPr>
            <p:cNvSpPr/>
            <p:nvPr/>
          </p:nvSpPr>
          <p:spPr>
            <a:xfrm flipH="1">
              <a:off x="4923562" y="2708921"/>
              <a:ext cx="1470219" cy="1921729"/>
            </a:xfrm>
            <a:custGeom>
              <a:avLst/>
              <a:gdLst/>
              <a:ahLst/>
              <a:cxnLst/>
              <a:rect l="l" t="t" r="r" b="b"/>
              <a:pathLst>
                <a:path w="1470219" h="1921729">
                  <a:moveTo>
                    <a:pt x="317750" y="0"/>
                  </a:moveTo>
                  <a:lnTo>
                    <a:pt x="317750" y="519295"/>
                  </a:lnTo>
                  <a:cubicBezTo>
                    <a:pt x="287598" y="476035"/>
                    <a:pt x="236890" y="449670"/>
                    <a:pt x="180024" y="449670"/>
                  </a:cubicBezTo>
                  <a:cubicBezTo>
                    <a:pt x="80599" y="449670"/>
                    <a:pt x="0" y="530267"/>
                    <a:pt x="0" y="629690"/>
                  </a:cubicBezTo>
                  <a:cubicBezTo>
                    <a:pt x="0" y="729112"/>
                    <a:pt x="80599" y="809710"/>
                    <a:pt x="180024" y="809710"/>
                  </a:cubicBezTo>
                  <a:cubicBezTo>
                    <a:pt x="236890" y="809710"/>
                    <a:pt x="287598" y="783344"/>
                    <a:pt x="317750" y="740084"/>
                  </a:cubicBezTo>
                  <a:lnTo>
                    <a:pt x="317750" y="1366266"/>
                  </a:lnTo>
                  <a:cubicBezTo>
                    <a:pt x="334104" y="1364723"/>
                    <a:pt x="350498" y="1361676"/>
                    <a:pt x="369339" y="1360802"/>
                  </a:cubicBezTo>
                  <a:cubicBezTo>
                    <a:pt x="402266" y="1377733"/>
                    <a:pt x="435193" y="1387415"/>
                    <a:pt x="467827" y="1410291"/>
                  </a:cubicBezTo>
                  <a:lnTo>
                    <a:pt x="455870" y="1410142"/>
                  </a:lnTo>
                  <a:lnTo>
                    <a:pt x="317750" y="1534494"/>
                  </a:lnTo>
                  <a:lnTo>
                    <a:pt x="317750" y="1615990"/>
                  </a:lnTo>
                  <a:cubicBezTo>
                    <a:pt x="386499" y="1670478"/>
                    <a:pt x="389428" y="1688371"/>
                    <a:pt x="408089" y="1738922"/>
                  </a:cubicBezTo>
                  <a:cubicBezTo>
                    <a:pt x="379727" y="1707581"/>
                    <a:pt x="349150" y="1673825"/>
                    <a:pt x="317750" y="1638805"/>
                  </a:cubicBezTo>
                  <a:lnTo>
                    <a:pt x="317750" y="1921729"/>
                  </a:lnTo>
                  <a:lnTo>
                    <a:pt x="755913" y="1921729"/>
                  </a:lnTo>
                  <a:cubicBezTo>
                    <a:pt x="706403" y="1827798"/>
                    <a:pt x="729495" y="1711808"/>
                    <a:pt x="811417" y="1642956"/>
                  </a:cubicBezTo>
                  <a:cubicBezTo>
                    <a:pt x="895805" y="1572033"/>
                    <a:pt x="1018723" y="1571209"/>
                    <a:pt x="1104053" y="1640996"/>
                  </a:cubicBezTo>
                  <a:cubicBezTo>
                    <a:pt x="1187635" y="1709353"/>
                    <a:pt x="1211974" y="1826497"/>
                    <a:pt x="1162370" y="1921729"/>
                  </a:cubicBezTo>
                  <a:lnTo>
                    <a:pt x="1470219" y="1921729"/>
                  </a:lnTo>
                  <a:cubicBezTo>
                    <a:pt x="1451557" y="1854186"/>
                    <a:pt x="1443779" y="1713479"/>
                    <a:pt x="1383490" y="1654709"/>
                  </a:cubicBezTo>
                  <a:cubicBezTo>
                    <a:pt x="1345256" y="1600370"/>
                    <a:pt x="1270906" y="1605665"/>
                    <a:pt x="1214613" y="1581143"/>
                  </a:cubicBezTo>
                  <a:cubicBezTo>
                    <a:pt x="1023979" y="1516260"/>
                    <a:pt x="855919" y="1498231"/>
                    <a:pt x="667541" y="1420569"/>
                  </a:cubicBezTo>
                  <a:cubicBezTo>
                    <a:pt x="641002" y="1406060"/>
                    <a:pt x="628007" y="1359605"/>
                    <a:pt x="596953" y="1264165"/>
                  </a:cubicBezTo>
                  <a:lnTo>
                    <a:pt x="605982" y="1483707"/>
                  </a:lnTo>
                  <a:cubicBezTo>
                    <a:pt x="633003" y="1532193"/>
                    <a:pt x="647443" y="1570873"/>
                    <a:pt x="655559" y="1604936"/>
                  </a:cubicBezTo>
                  <a:lnTo>
                    <a:pt x="669187" y="1618813"/>
                  </a:lnTo>
                  <a:lnTo>
                    <a:pt x="658716" y="1618119"/>
                  </a:lnTo>
                  <a:cubicBezTo>
                    <a:pt x="671015" y="1675268"/>
                    <a:pt x="667528" y="1720297"/>
                    <a:pt x="683108" y="1780186"/>
                  </a:cubicBezTo>
                  <a:lnTo>
                    <a:pt x="591592" y="1613666"/>
                  </a:lnTo>
                  <a:lnTo>
                    <a:pt x="658716" y="1618119"/>
                  </a:lnTo>
                  <a:cubicBezTo>
                    <a:pt x="657988" y="1613751"/>
                    <a:pt x="656981" y="1609350"/>
                    <a:pt x="655559" y="1604936"/>
                  </a:cubicBezTo>
                  <a:cubicBezTo>
                    <a:pt x="595208" y="1543644"/>
                    <a:pt x="572037" y="1416889"/>
                    <a:pt x="482935" y="1410479"/>
                  </a:cubicBezTo>
                  <a:cubicBezTo>
                    <a:pt x="535122" y="1370544"/>
                    <a:pt x="588839" y="1317812"/>
                    <a:pt x="588628" y="1233771"/>
                  </a:cubicBezTo>
                  <a:cubicBezTo>
                    <a:pt x="593535" y="1201617"/>
                    <a:pt x="591670" y="1173724"/>
                    <a:pt x="603348" y="1137311"/>
                  </a:cubicBezTo>
                  <a:cubicBezTo>
                    <a:pt x="681305" y="1043677"/>
                    <a:pt x="723143" y="969209"/>
                    <a:pt x="728865" y="818070"/>
                  </a:cubicBezTo>
                  <a:cubicBezTo>
                    <a:pt x="757787" y="830627"/>
                    <a:pt x="777680" y="847444"/>
                    <a:pt x="802088" y="759902"/>
                  </a:cubicBezTo>
                  <a:cubicBezTo>
                    <a:pt x="810208" y="713002"/>
                    <a:pt x="879277" y="465908"/>
                    <a:pt x="776787" y="510588"/>
                  </a:cubicBezTo>
                  <a:cubicBezTo>
                    <a:pt x="737961" y="316337"/>
                    <a:pt x="730052" y="30689"/>
                    <a:pt x="31775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0"/>
            </a:p>
          </p:txBody>
        </p:sp>
        <p:sp>
          <p:nvSpPr>
            <p:cNvPr id="28" name="Oval 21">
              <a:extLst>
                <a:ext uri="{FF2B5EF4-FFF2-40B4-BE49-F238E27FC236}">
                  <a16:creationId xmlns:a16="http://schemas.microsoft.com/office/drawing/2014/main" id="{8D60EEC0-9176-4733-A489-6A3A81C0FFA7}"/>
                </a:ext>
              </a:extLst>
            </p:cNvPr>
            <p:cNvSpPr/>
            <p:nvPr/>
          </p:nvSpPr>
          <p:spPr>
            <a:xfrm>
              <a:off x="6118916" y="2711957"/>
              <a:ext cx="1252757" cy="2246116"/>
            </a:xfrm>
            <a:custGeom>
              <a:avLst/>
              <a:gdLst/>
              <a:ahLst/>
              <a:cxnLst/>
              <a:rect l="l" t="t" r="r" b="b"/>
              <a:pathLst>
                <a:path w="1252757" h="2246116">
                  <a:moveTo>
                    <a:pt x="0" y="1537931"/>
                  </a:moveTo>
                  <a:lnTo>
                    <a:pt x="48955" y="1582006"/>
                  </a:lnTo>
                  <a:cubicBezTo>
                    <a:pt x="29607" y="1596227"/>
                    <a:pt x="13459" y="1608472"/>
                    <a:pt x="0" y="1619427"/>
                  </a:cubicBezTo>
                  <a:close/>
                  <a:moveTo>
                    <a:pt x="378777" y="1138883"/>
                  </a:moveTo>
                  <a:cubicBezTo>
                    <a:pt x="411277" y="1129216"/>
                    <a:pt x="503171" y="1342067"/>
                    <a:pt x="652602" y="1380835"/>
                  </a:cubicBezTo>
                  <a:cubicBezTo>
                    <a:pt x="847829" y="1434107"/>
                    <a:pt x="1074660" y="1515068"/>
                    <a:pt x="1177337" y="1610936"/>
                  </a:cubicBezTo>
                  <a:cubicBezTo>
                    <a:pt x="1265071" y="1783698"/>
                    <a:pt x="1255683" y="1823052"/>
                    <a:pt x="1248143" y="1925166"/>
                  </a:cubicBezTo>
                  <a:lnTo>
                    <a:pt x="682623" y="1925166"/>
                  </a:lnTo>
                  <a:cubicBezTo>
                    <a:pt x="727970" y="1955371"/>
                    <a:pt x="756000" y="2007459"/>
                    <a:pt x="756000" y="2066093"/>
                  </a:cubicBezTo>
                  <a:cubicBezTo>
                    <a:pt x="756000" y="2165517"/>
                    <a:pt x="675403" y="2246116"/>
                    <a:pt x="575980" y="2246116"/>
                  </a:cubicBezTo>
                  <a:cubicBezTo>
                    <a:pt x="476558" y="2246116"/>
                    <a:pt x="395960" y="2165517"/>
                    <a:pt x="395960" y="2066093"/>
                  </a:cubicBezTo>
                  <a:cubicBezTo>
                    <a:pt x="395960" y="2007459"/>
                    <a:pt x="423991" y="1955371"/>
                    <a:pt x="469338" y="1925166"/>
                  </a:cubicBezTo>
                  <a:lnTo>
                    <a:pt x="0" y="1925166"/>
                  </a:lnTo>
                  <a:lnTo>
                    <a:pt x="0" y="1642242"/>
                  </a:lnTo>
                  <a:cubicBezTo>
                    <a:pt x="181585" y="1440372"/>
                    <a:pt x="392125" y="1197753"/>
                    <a:pt x="373070" y="1143900"/>
                  </a:cubicBezTo>
                  <a:cubicBezTo>
                    <a:pt x="374708" y="1141161"/>
                    <a:pt x="376611" y="1139527"/>
                    <a:pt x="378777" y="1138883"/>
                  </a:cubicBezTo>
                  <a:close/>
                  <a:moveTo>
                    <a:pt x="60149" y="0"/>
                  </a:moveTo>
                  <a:cubicBezTo>
                    <a:pt x="424660" y="15130"/>
                    <a:pt x="592784" y="258144"/>
                    <a:pt x="528403" y="582088"/>
                  </a:cubicBezTo>
                  <a:cubicBezTo>
                    <a:pt x="564457" y="581792"/>
                    <a:pt x="595997" y="564458"/>
                    <a:pt x="593677" y="642963"/>
                  </a:cubicBezTo>
                  <a:cubicBezTo>
                    <a:pt x="586216" y="751211"/>
                    <a:pt x="524577" y="902053"/>
                    <a:pt x="487771" y="897424"/>
                  </a:cubicBezTo>
                  <a:cubicBezTo>
                    <a:pt x="464712" y="892973"/>
                    <a:pt x="450682" y="871482"/>
                    <a:pt x="432137" y="858512"/>
                  </a:cubicBezTo>
                  <a:cubicBezTo>
                    <a:pt x="401632" y="940744"/>
                    <a:pt x="393700" y="1031495"/>
                    <a:pt x="340621" y="1105208"/>
                  </a:cubicBezTo>
                  <a:cubicBezTo>
                    <a:pt x="299535" y="1169456"/>
                    <a:pt x="256191" y="1203886"/>
                    <a:pt x="206076" y="1253225"/>
                  </a:cubicBezTo>
                  <a:cubicBezTo>
                    <a:pt x="96325" y="1366844"/>
                    <a:pt x="48367" y="1374569"/>
                    <a:pt x="0" y="1369703"/>
                  </a:cubicBezTo>
                  <a:lnTo>
                    <a:pt x="0" y="835934"/>
                  </a:lnTo>
                  <a:cubicBezTo>
                    <a:pt x="94059" y="885724"/>
                    <a:pt x="210348" y="862698"/>
                    <a:pt x="279327" y="780625"/>
                  </a:cubicBezTo>
                  <a:cubicBezTo>
                    <a:pt x="350250" y="696237"/>
                    <a:pt x="351074" y="573319"/>
                    <a:pt x="281287" y="487989"/>
                  </a:cubicBezTo>
                  <a:cubicBezTo>
                    <a:pt x="212806" y="404257"/>
                    <a:pt x="95363" y="379981"/>
                    <a:pt x="0" y="429858"/>
                  </a:cubicBezTo>
                  <a:lnTo>
                    <a:pt x="0" y="343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0"/>
            </a:p>
          </p:txBody>
        </p:sp>
      </p:grpSp>
      <p:sp>
        <p:nvSpPr>
          <p:cNvPr id="30" name="Frame 29"/>
          <p:cNvSpPr/>
          <p:nvPr/>
        </p:nvSpPr>
        <p:spPr>
          <a:xfrm>
            <a:off x="1778579" y="987575"/>
            <a:ext cx="7194419" cy="3927560"/>
          </a:xfrm>
          <a:prstGeom prst="frame">
            <a:avLst>
              <a:gd name="adj1" fmla="val 742"/>
            </a:avLst>
          </a:prstGeom>
          <a:solidFill>
            <a:schemeClr val="accent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solidFill>
                <a:schemeClr val="tx1"/>
              </a:solidFill>
            </a:endParaRPr>
          </a:p>
        </p:txBody>
      </p:sp>
      <p:sp>
        <p:nvSpPr>
          <p:cNvPr id="33" name="TextBox 32">
            <a:extLst>
              <a:ext uri="{FF2B5EF4-FFF2-40B4-BE49-F238E27FC236}">
                <a16:creationId xmlns:a16="http://schemas.microsoft.com/office/drawing/2014/main" id="{FE5F5290-DB8E-495D-B95E-781B7F52E595}"/>
              </a:ext>
            </a:extLst>
          </p:cNvPr>
          <p:cNvSpPr txBox="1"/>
          <p:nvPr/>
        </p:nvSpPr>
        <p:spPr>
          <a:xfrm>
            <a:off x="1809769" y="1039111"/>
            <a:ext cx="7167970" cy="1815882"/>
          </a:xfrm>
          <a:prstGeom prst="rect">
            <a:avLst/>
          </a:prstGeom>
          <a:noFill/>
        </p:spPr>
        <p:txBody>
          <a:bodyPr wrap="square" rtlCol="0">
            <a:spAutoFit/>
          </a:bodyPr>
          <a:lstStyle/>
          <a:p>
            <a:pPr marL="285750" indent="-285750" latinLnBrk="0">
              <a:buFont typeface="Arial" panose="020B0604020202020204" pitchFamily="34" charset="0"/>
              <a:buChar char="•"/>
            </a:pPr>
            <a:r>
              <a:rPr lang="en-US" sz="1400" b="1" dirty="0" err="1">
                <a:solidFill>
                  <a:srgbClr val="32AEB8"/>
                </a:solidFill>
              </a:rPr>
              <a:t>Pandemi</a:t>
            </a:r>
            <a:r>
              <a:rPr lang="en-US" sz="1400" b="1" dirty="0">
                <a:solidFill>
                  <a:srgbClr val="32AEB8"/>
                </a:solidFill>
              </a:rPr>
              <a:t> Covid-19 </a:t>
            </a:r>
            <a:r>
              <a:rPr lang="en-US" sz="1400" b="1" dirty="0" err="1">
                <a:solidFill>
                  <a:srgbClr val="32AEB8"/>
                </a:solidFill>
              </a:rPr>
              <a:t>mengakibatkan</a:t>
            </a:r>
            <a:r>
              <a:rPr lang="en-US" sz="1400" b="1" dirty="0">
                <a:solidFill>
                  <a:srgbClr val="32AEB8"/>
                </a:solidFill>
              </a:rPr>
              <a:t> </a:t>
            </a:r>
            <a:r>
              <a:rPr lang="en-US" sz="1400" b="1" dirty="0" err="1">
                <a:solidFill>
                  <a:srgbClr val="32AEB8"/>
                </a:solidFill>
              </a:rPr>
              <a:t>risiko</a:t>
            </a:r>
            <a:r>
              <a:rPr lang="en-US" sz="1400" b="1" dirty="0">
                <a:solidFill>
                  <a:srgbClr val="32AEB8"/>
                </a:solidFill>
              </a:rPr>
              <a:t> </a:t>
            </a:r>
            <a:r>
              <a:rPr lang="en-US" sz="1400" b="1" dirty="0" err="1">
                <a:solidFill>
                  <a:srgbClr val="32AEB8"/>
                </a:solidFill>
              </a:rPr>
              <a:t>investasi</a:t>
            </a:r>
            <a:r>
              <a:rPr lang="en-US" sz="1400" b="1" dirty="0">
                <a:solidFill>
                  <a:srgbClr val="32AEB8"/>
                </a:solidFill>
              </a:rPr>
              <a:t> </a:t>
            </a:r>
            <a:r>
              <a:rPr lang="en-US" sz="1400" b="1" dirty="0" err="1">
                <a:solidFill>
                  <a:srgbClr val="32AEB8"/>
                </a:solidFill>
              </a:rPr>
              <a:t>saham</a:t>
            </a:r>
            <a:r>
              <a:rPr lang="en-US" sz="1400" b="1" dirty="0">
                <a:solidFill>
                  <a:srgbClr val="32AEB8"/>
                </a:solidFill>
              </a:rPr>
              <a:t> </a:t>
            </a:r>
            <a:r>
              <a:rPr lang="en-US" sz="1400" b="1" dirty="0" err="1">
                <a:solidFill>
                  <a:srgbClr val="32AEB8"/>
                </a:solidFill>
              </a:rPr>
              <a:t>meningkat</a:t>
            </a:r>
            <a:r>
              <a:rPr lang="en-US" sz="1400" b="1" dirty="0">
                <a:solidFill>
                  <a:srgbClr val="32AEB8"/>
                </a:solidFill>
              </a:rPr>
              <a:t> </a:t>
            </a:r>
            <a:r>
              <a:rPr lang="en-US" sz="1400" b="1" dirty="0" err="1">
                <a:solidFill>
                  <a:srgbClr val="32AEB8"/>
                </a:solidFill>
              </a:rPr>
              <a:t>secara</a:t>
            </a:r>
            <a:r>
              <a:rPr lang="en-US" sz="1400" b="1" dirty="0">
                <a:solidFill>
                  <a:srgbClr val="32AEB8"/>
                </a:solidFill>
              </a:rPr>
              <a:t> </a:t>
            </a:r>
            <a:r>
              <a:rPr lang="en-US" sz="1400" b="1" dirty="0" err="1">
                <a:solidFill>
                  <a:srgbClr val="32AEB8"/>
                </a:solidFill>
              </a:rPr>
              <a:t>signifikan</a:t>
            </a:r>
            <a:r>
              <a:rPr lang="en-US" sz="1400" b="1" dirty="0">
                <a:solidFill>
                  <a:srgbClr val="32AEB8"/>
                </a:solidFill>
              </a:rPr>
              <a:t> </a:t>
            </a:r>
            <a:r>
              <a:rPr lang="en-US" sz="1400" b="1" dirty="0" err="1">
                <a:solidFill>
                  <a:srgbClr val="32AEB8"/>
                </a:solidFill>
              </a:rPr>
              <a:t>namun</a:t>
            </a:r>
            <a:r>
              <a:rPr lang="en-US" sz="1400" b="1" dirty="0">
                <a:solidFill>
                  <a:srgbClr val="32AEB8"/>
                </a:solidFill>
              </a:rPr>
              <a:t> </a:t>
            </a:r>
            <a:r>
              <a:rPr lang="en-US" sz="1400" b="1" dirty="0" err="1">
                <a:solidFill>
                  <a:srgbClr val="32AEB8"/>
                </a:solidFill>
              </a:rPr>
              <a:t>tidak</a:t>
            </a:r>
            <a:r>
              <a:rPr lang="en-US" sz="1400" b="1" dirty="0">
                <a:solidFill>
                  <a:srgbClr val="32AEB8"/>
                </a:solidFill>
              </a:rPr>
              <a:t> </a:t>
            </a:r>
            <a:r>
              <a:rPr lang="en-US" sz="1400" b="1" dirty="0" err="1">
                <a:solidFill>
                  <a:srgbClr val="32AEB8"/>
                </a:solidFill>
              </a:rPr>
              <a:t>sebanding</a:t>
            </a:r>
            <a:r>
              <a:rPr lang="en-US" sz="1400" b="1" dirty="0">
                <a:solidFill>
                  <a:srgbClr val="32AEB8"/>
                </a:solidFill>
              </a:rPr>
              <a:t> </a:t>
            </a:r>
            <a:r>
              <a:rPr lang="en-US" sz="1400" b="1" dirty="0" err="1">
                <a:solidFill>
                  <a:srgbClr val="32AEB8"/>
                </a:solidFill>
              </a:rPr>
              <a:t>dengan</a:t>
            </a:r>
            <a:r>
              <a:rPr lang="en-US" sz="1400" b="1" dirty="0">
                <a:solidFill>
                  <a:srgbClr val="32AEB8"/>
                </a:solidFill>
              </a:rPr>
              <a:t> </a:t>
            </a:r>
            <a:r>
              <a:rPr lang="en-US" sz="1400" b="1" dirty="0" err="1">
                <a:solidFill>
                  <a:srgbClr val="32AEB8"/>
                </a:solidFill>
              </a:rPr>
              <a:t>peningkatan</a:t>
            </a:r>
            <a:r>
              <a:rPr lang="en-US" sz="1400" b="1" dirty="0">
                <a:solidFill>
                  <a:srgbClr val="32AEB8"/>
                </a:solidFill>
              </a:rPr>
              <a:t> </a:t>
            </a:r>
            <a:r>
              <a:rPr lang="en-US" sz="1400" b="1" i="1" dirty="0">
                <a:solidFill>
                  <a:srgbClr val="32AEB8"/>
                </a:solidFill>
              </a:rPr>
              <a:t>return </a:t>
            </a:r>
            <a:r>
              <a:rPr lang="en-US" sz="1400" b="1" dirty="0">
                <a:solidFill>
                  <a:srgbClr val="32AEB8"/>
                </a:solidFill>
              </a:rPr>
              <a:t>yang </a:t>
            </a:r>
            <a:r>
              <a:rPr lang="en-US" sz="1400" b="1" dirty="0" err="1">
                <a:solidFill>
                  <a:srgbClr val="32AEB8"/>
                </a:solidFill>
              </a:rPr>
              <a:t>diharapkan</a:t>
            </a:r>
            <a:r>
              <a:rPr lang="en-US" sz="1400" b="1" dirty="0">
                <a:solidFill>
                  <a:srgbClr val="32AEB8"/>
                </a:solidFill>
              </a:rPr>
              <a:t>. </a:t>
            </a:r>
          </a:p>
          <a:p>
            <a:pPr marL="285750" indent="-285750" latinLnBrk="0">
              <a:buFont typeface="Arial" panose="020B0604020202020204" pitchFamily="34" charset="0"/>
              <a:buChar char="•"/>
            </a:pPr>
            <a:endParaRPr lang="en-US" sz="1400" b="1" dirty="0">
              <a:solidFill>
                <a:srgbClr val="32AEB8"/>
              </a:solidFill>
            </a:endParaRPr>
          </a:p>
          <a:p>
            <a:pPr marL="285750" indent="-285750" latinLnBrk="0">
              <a:buFont typeface="Arial" panose="020B0604020202020204" pitchFamily="34" charset="0"/>
              <a:buChar char="•"/>
            </a:pPr>
            <a:r>
              <a:rPr lang="en-US" sz="1400" b="1" dirty="0" err="1">
                <a:solidFill>
                  <a:srgbClr val="32AEB8"/>
                </a:solidFill>
              </a:rPr>
              <a:t>Pandemi</a:t>
            </a:r>
            <a:r>
              <a:rPr lang="en-US" sz="1400" b="1" dirty="0">
                <a:solidFill>
                  <a:srgbClr val="32AEB8"/>
                </a:solidFill>
              </a:rPr>
              <a:t> Covid-19 </a:t>
            </a:r>
            <a:r>
              <a:rPr lang="en-US" sz="1400" b="1" dirty="0" err="1">
                <a:solidFill>
                  <a:srgbClr val="32AEB8"/>
                </a:solidFill>
              </a:rPr>
              <a:t>memberikan</a:t>
            </a:r>
            <a:r>
              <a:rPr lang="en-US" sz="1400" b="1" dirty="0">
                <a:solidFill>
                  <a:srgbClr val="32AEB8"/>
                </a:solidFill>
              </a:rPr>
              <a:t> </a:t>
            </a:r>
            <a:r>
              <a:rPr lang="en-US" sz="1400" b="1" dirty="0" err="1">
                <a:solidFill>
                  <a:srgbClr val="32AEB8"/>
                </a:solidFill>
              </a:rPr>
              <a:t>dampak</a:t>
            </a:r>
            <a:r>
              <a:rPr lang="en-US" sz="1400" b="1" dirty="0">
                <a:solidFill>
                  <a:srgbClr val="32AEB8"/>
                </a:solidFill>
              </a:rPr>
              <a:t> </a:t>
            </a:r>
            <a:r>
              <a:rPr lang="en-US" sz="1400" b="1" dirty="0" err="1">
                <a:solidFill>
                  <a:srgbClr val="32AEB8"/>
                </a:solidFill>
              </a:rPr>
              <a:t>negatif</a:t>
            </a:r>
            <a:r>
              <a:rPr lang="en-US" sz="1400" b="1" dirty="0">
                <a:solidFill>
                  <a:srgbClr val="32AEB8"/>
                </a:solidFill>
              </a:rPr>
              <a:t> </a:t>
            </a:r>
            <a:r>
              <a:rPr lang="en-US" sz="1400" b="1" dirty="0" err="1">
                <a:solidFill>
                  <a:srgbClr val="32AEB8"/>
                </a:solidFill>
              </a:rPr>
              <a:t>terhadap</a:t>
            </a:r>
            <a:r>
              <a:rPr lang="en-US" sz="1400" b="1" dirty="0">
                <a:solidFill>
                  <a:srgbClr val="32AEB8"/>
                </a:solidFill>
              </a:rPr>
              <a:t> </a:t>
            </a:r>
            <a:r>
              <a:rPr lang="en-US" sz="1400" b="1" dirty="0" err="1">
                <a:solidFill>
                  <a:srgbClr val="32AEB8"/>
                </a:solidFill>
              </a:rPr>
              <a:t>Sektor</a:t>
            </a:r>
            <a:r>
              <a:rPr lang="en-US" sz="1400" b="1" dirty="0">
                <a:solidFill>
                  <a:srgbClr val="32AEB8"/>
                </a:solidFill>
              </a:rPr>
              <a:t> </a:t>
            </a:r>
            <a:r>
              <a:rPr lang="en-US" sz="1400" b="1" dirty="0" err="1">
                <a:solidFill>
                  <a:srgbClr val="32AEB8"/>
                </a:solidFill>
              </a:rPr>
              <a:t>Industri</a:t>
            </a:r>
            <a:r>
              <a:rPr lang="en-US" sz="1400" b="1" dirty="0">
                <a:solidFill>
                  <a:srgbClr val="32AEB8"/>
                </a:solidFill>
              </a:rPr>
              <a:t> </a:t>
            </a:r>
            <a:r>
              <a:rPr lang="en-US" sz="1400" b="1" dirty="0" err="1">
                <a:solidFill>
                  <a:srgbClr val="32AEB8"/>
                </a:solidFill>
              </a:rPr>
              <a:t>Barang</a:t>
            </a:r>
            <a:r>
              <a:rPr lang="en-US" sz="1400" b="1" dirty="0">
                <a:solidFill>
                  <a:srgbClr val="32AEB8"/>
                </a:solidFill>
              </a:rPr>
              <a:t> </a:t>
            </a:r>
            <a:r>
              <a:rPr lang="en-US" sz="1400" b="1" dirty="0" err="1">
                <a:solidFill>
                  <a:srgbClr val="32AEB8"/>
                </a:solidFill>
              </a:rPr>
              <a:t>Konsumsi</a:t>
            </a:r>
            <a:r>
              <a:rPr lang="en-US" sz="1400" b="1" dirty="0">
                <a:solidFill>
                  <a:srgbClr val="32AEB8"/>
                </a:solidFill>
              </a:rPr>
              <a:t>, Jasa </a:t>
            </a:r>
            <a:r>
              <a:rPr lang="en-US" sz="1400" b="1" dirty="0" err="1">
                <a:solidFill>
                  <a:srgbClr val="32AEB8"/>
                </a:solidFill>
              </a:rPr>
              <a:t>Keuangan</a:t>
            </a:r>
            <a:r>
              <a:rPr lang="en-US" sz="1400" b="1" dirty="0">
                <a:solidFill>
                  <a:srgbClr val="32AEB8"/>
                </a:solidFill>
              </a:rPr>
              <a:t> dan Jasa </a:t>
            </a:r>
            <a:r>
              <a:rPr lang="en-US" sz="1400" b="1" dirty="0" err="1">
                <a:solidFill>
                  <a:srgbClr val="32AEB8"/>
                </a:solidFill>
              </a:rPr>
              <a:t>Transportasi</a:t>
            </a:r>
            <a:r>
              <a:rPr lang="en-US" sz="1400" b="1" dirty="0">
                <a:solidFill>
                  <a:srgbClr val="32AEB8"/>
                </a:solidFill>
              </a:rPr>
              <a:t>.</a:t>
            </a:r>
          </a:p>
          <a:p>
            <a:pPr marL="285750" indent="-285750" latinLnBrk="0">
              <a:buFont typeface="Arial" panose="020B0604020202020204" pitchFamily="34" charset="0"/>
              <a:buChar char="•"/>
            </a:pPr>
            <a:endParaRPr lang="en-US" sz="1400" b="1" dirty="0">
              <a:solidFill>
                <a:srgbClr val="32AEB8"/>
              </a:solidFill>
            </a:endParaRPr>
          </a:p>
          <a:p>
            <a:pPr marL="285750" indent="-285750" latinLnBrk="0">
              <a:buFont typeface="Arial" panose="020B0604020202020204" pitchFamily="34" charset="0"/>
              <a:buChar char="•"/>
            </a:pPr>
            <a:r>
              <a:rPr lang="en-US" sz="1400" b="1" dirty="0" err="1">
                <a:solidFill>
                  <a:srgbClr val="32AEB8"/>
                </a:solidFill>
              </a:rPr>
              <a:t>Pandemi</a:t>
            </a:r>
            <a:r>
              <a:rPr lang="en-US" sz="1400" b="1" dirty="0">
                <a:solidFill>
                  <a:srgbClr val="32AEB8"/>
                </a:solidFill>
              </a:rPr>
              <a:t> Covid-19 </a:t>
            </a:r>
            <a:r>
              <a:rPr lang="en-US" sz="1400" b="1" dirty="0" err="1">
                <a:solidFill>
                  <a:srgbClr val="32AEB8"/>
                </a:solidFill>
              </a:rPr>
              <a:t>memberikan</a:t>
            </a:r>
            <a:r>
              <a:rPr lang="en-US" sz="1400" b="1" dirty="0">
                <a:solidFill>
                  <a:srgbClr val="32AEB8"/>
                </a:solidFill>
              </a:rPr>
              <a:t> </a:t>
            </a:r>
            <a:r>
              <a:rPr lang="en-US" sz="1400" b="1" dirty="0" err="1">
                <a:solidFill>
                  <a:srgbClr val="32AEB8"/>
                </a:solidFill>
              </a:rPr>
              <a:t>dampak</a:t>
            </a:r>
            <a:r>
              <a:rPr lang="en-US" sz="1400" b="1" dirty="0">
                <a:solidFill>
                  <a:srgbClr val="32AEB8"/>
                </a:solidFill>
              </a:rPr>
              <a:t> </a:t>
            </a:r>
            <a:r>
              <a:rPr lang="en-US" sz="1400" b="1" dirty="0" err="1">
                <a:solidFill>
                  <a:srgbClr val="32AEB8"/>
                </a:solidFill>
              </a:rPr>
              <a:t>positif</a:t>
            </a:r>
            <a:r>
              <a:rPr lang="en-US" sz="1400" b="1" dirty="0">
                <a:solidFill>
                  <a:srgbClr val="32AEB8"/>
                </a:solidFill>
              </a:rPr>
              <a:t> </a:t>
            </a:r>
            <a:r>
              <a:rPr lang="en-US" sz="1400" b="1" dirty="0" err="1">
                <a:solidFill>
                  <a:srgbClr val="32AEB8"/>
                </a:solidFill>
              </a:rPr>
              <a:t>terhadap</a:t>
            </a:r>
            <a:r>
              <a:rPr lang="en-US" sz="1400" b="1" dirty="0">
                <a:solidFill>
                  <a:srgbClr val="32AEB8"/>
                </a:solidFill>
              </a:rPr>
              <a:t> </a:t>
            </a:r>
            <a:r>
              <a:rPr lang="en-US" sz="1400" b="1" dirty="0" err="1">
                <a:solidFill>
                  <a:srgbClr val="32AEB8"/>
                </a:solidFill>
              </a:rPr>
              <a:t>Sektor</a:t>
            </a:r>
            <a:r>
              <a:rPr lang="en-US" sz="1400" b="1" dirty="0">
                <a:solidFill>
                  <a:srgbClr val="32AEB8"/>
                </a:solidFill>
              </a:rPr>
              <a:t> </a:t>
            </a:r>
            <a:r>
              <a:rPr lang="en-US" sz="1400" b="1" dirty="0" err="1">
                <a:solidFill>
                  <a:srgbClr val="32AEB8"/>
                </a:solidFill>
              </a:rPr>
              <a:t>Pertambangan</a:t>
            </a:r>
            <a:r>
              <a:rPr lang="en-US" sz="1400" b="1" dirty="0">
                <a:solidFill>
                  <a:srgbClr val="32AEB8"/>
                </a:solidFill>
              </a:rPr>
              <a:t>, dan </a:t>
            </a:r>
            <a:r>
              <a:rPr lang="en-US" sz="1400" b="1" dirty="0" err="1">
                <a:solidFill>
                  <a:srgbClr val="32AEB8"/>
                </a:solidFill>
              </a:rPr>
              <a:t>Sektor</a:t>
            </a:r>
            <a:r>
              <a:rPr lang="en-US" sz="1400" b="1" dirty="0">
                <a:solidFill>
                  <a:srgbClr val="32AEB8"/>
                </a:solidFill>
              </a:rPr>
              <a:t> Kesehatan dan </a:t>
            </a:r>
            <a:r>
              <a:rPr lang="en-US" sz="1400" b="1" dirty="0" err="1">
                <a:solidFill>
                  <a:srgbClr val="32AEB8"/>
                </a:solidFill>
              </a:rPr>
              <a:t>Farmasi</a:t>
            </a:r>
            <a:r>
              <a:rPr lang="en-US" sz="1400" b="1" dirty="0">
                <a:solidFill>
                  <a:srgbClr val="32AEB8"/>
                </a:solidFill>
              </a:rPr>
              <a:t>.</a:t>
            </a:r>
            <a:endParaRPr lang="ko-KR" altLang="en-US" sz="1400" b="1" dirty="0">
              <a:solidFill>
                <a:srgbClr val="32AEB8"/>
              </a:solidFill>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grpSp>
        <p:nvGrpSpPr>
          <p:cNvPr id="34" name="Group 33">
            <a:extLst>
              <a:ext uri="{FF2B5EF4-FFF2-40B4-BE49-F238E27FC236}">
                <a16:creationId xmlns:a16="http://schemas.microsoft.com/office/drawing/2014/main" id="{C73A15CF-51E3-4124-8F6E-878B55E8A6F3}"/>
              </a:ext>
            </a:extLst>
          </p:cNvPr>
          <p:cNvGrpSpPr/>
          <p:nvPr/>
        </p:nvGrpSpPr>
        <p:grpSpPr>
          <a:xfrm>
            <a:off x="1136190" y="953218"/>
            <a:ext cx="605215" cy="594066"/>
            <a:chOff x="1142598" y="1167171"/>
            <a:chExt cx="605215" cy="594066"/>
          </a:xfrm>
        </p:grpSpPr>
        <p:sp>
          <p:nvSpPr>
            <p:cNvPr id="35" name="Oval 3">
              <a:extLst>
                <a:ext uri="{FF2B5EF4-FFF2-40B4-BE49-F238E27FC236}">
                  <a16:creationId xmlns:a16="http://schemas.microsoft.com/office/drawing/2014/main" id="{1BAB23AC-B2B9-4E96-AF7A-8536668088D1}"/>
                </a:ext>
              </a:extLst>
            </p:cNvPr>
            <p:cNvSpPr/>
            <p:nvPr/>
          </p:nvSpPr>
          <p:spPr>
            <a:xfrm>
              <a:off x="1146387" y="1167171"/>
              <a:ext cx="594066" cy="5940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solidFill>
              </a:endParaRPr>
            </a:p>
          </p:txBody>
        </p:sp>
        <p:sp>
          <p:nvSpPr>
            <p:cNvPr id="36" name="TextBox 35">
              <a:extLst>
                <a:ext uri="{FF2B5EF4-FFF2-40B4-BE49-F238E27FC236}">
                  <a16:creationId xmlns:a16="http://schemas.microsoft.com/office/drawing/2014/main" id="{5C2A28C2-3979-4A42-A48F-5446A861971B}"/>
                </a:ext>
              </a:extLst>
            </p:cNvPr>
            <p:cNvSpPr txBox="1"/>
            <p:nvPr/>
          </p:nvSpPr>
          <p:spPr>
            <a:xfrm>
              <a:off x="1142598" y="1220713"/>
              <a:ext cx="605215" cy="484748"/>
            </a:xfrm>
            <a:prstGeom prst="rect">
              <a:avLst/>
            </a:prstGeom>
            <a:noFill/>
          </p:spPr>
          <p:txBody>
            <a:bodyPr wrap="square" lIns="68580" tIns="34290" rIns="68580" bIns="34290" rtlCol="0">
              <a:spAutoFit/>
            </a:bodyPr>
            <a:lstStyle/>
            <a:p>
              <a:pPr algn="ctr"/>
              <a:r>
                <a:rPr lang="en-US" altLang="ko-KR" sz="2700" b="1" dirty="0">
                  <a:solidFill>
                    <a:srgbClr val="F2A40D"/>
                  </a:solidFill>
                </a:rPr>
                <a:t>07</a:t>
              </a:r>
              <a:endParaRPr lang="ko-KR" altLang="en-US" sz="2700" b="1" dirty="0">
                <a:solidFill>
                  <a:srgbClr val="F2A40D"/>
                </a:solidFill>
              </a:endParaRPr>
            </a:p>
          </p:txBody>
        </p:sp>
      </p:grpSp>
    </p:spTree>
    <p:extLst>
      <p:ext uri="{BB962C8B-B14F-4D97-AF65-F5344CB8AC3E}">
        <p14:creationId xmlns:p14="http://schemas.microsoft.com/office/powerpoint/2010/main" val="2413560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B9FE617D-65BE-4CAF-B448-3A7E76583471}"/>
              </a:ext>
            </a:extLst>
          </p:cNvPr>
          <p:cNvSpPr txBox="1">
            <a:spLocks/>
          </p:cNvSpPr>
          <p:nvPr/>
        </p:nvSpPr>
        <p:spPr>
          <a:xfrm>
            <a:off x="0" y="123478"/>
            <a:ext cx="9144000" cy="576064"/>
          </a:xfrm>
          <a:prstGeom prst="rect">
            <a:avLst/>
          </a:prstGeom>
          <a:solidFill>
            <a:schemeClr val="bg1">
              <a:lumMod val="95000"/>
            </a:schemeClr>
          </a:solidFill>
        </p:spPr>
        <p:txBody>
          <a:bodyPr anchor="ctr"/>
          <a:lstStyle>
            <a:lvl1pPr marL="0" indent="0" algn="ctr" defTabSz="914400" rtl="0" eaLnBrk="1" latinLnBrk="1" hangingPunct="1">
              <a:spcBef>
                <a:spcPct val="20000"/>
              </a:spcBef>
              <a:buFont typeface="Arial" pitchFamily="34" charset="0"/>
              <a:buNone/>
              <a:defRPr sz="1200" kern="1200" baseline="0">
                <a:solidFill>
                  <a:schemeClr val="tx1">
                    <a:lumMod val="75000"/>
                    <a:lumOff val="25000"/>
                  </a:schemeClr>
                </a:solidFill>
                <a:latin typeface="+mn-lt"/>
                <a:ea typeface="+mn-ea"/>
                <a:cs typeface="Arial" pitchFamily="34" charset="0"/>
              </a:defRPr>
            </a:lvl1pPr>
            <a:lvl2pPr marL="457200" indent="0" algn="l" defTabSz="914400" rtl="0" eaLnBrk="1" latinLnBrk="1" hangingPunct="1">
              <a:spcBef>
                <a:spcPct val="20000"/>
              </a:spcBef>
              <a:buFont typeface="Arial" pitchFamily="34" charset="0"/>
              <a:buNone/>
              <a:defRPr sz="2800" kern="1200">
                <a:solidFill>
                  <a:schemeClr val="tx1"/>
                </a:solidFill>
                <a:latin typeface="+mn-lt"/>
                <a:ea typeface="+mn-ea"/>
                <a:cs typeface="+mn-cs"/>
              </a:defRPr>
            </a:lvl2pPr>
            <a:lvl3pPr marL="914400" indent="0" algn="l" defTabSz="914400" rtl="0" eaLnBrk="1" latinLnBrk="1" hangingPunct="1">
              <a:spcBef>
                <a:spcPct val="20000"/>
              </a:spcBef>
              <a:buFont typeface="Arial" pitchFamily="34" charset="0"/>
              <a:buNone/>
              <a:defRPr sz="2400" kern="1200">
                <a:solidFill>
                  <a:schemeClr val="tx1"/>
                </a:solidFill>
                <a:latin typeface="+mn-lt"/>
                <a:ea typeface="+mn-ea"/>
                <a:cs typeface="+mn-cs"/>
              </a:defRPr>
            </a:lvl3pPr>
            <a:lvl4pPr marL="1371600" indent="0" algn="l" defTabSz="914400" rtl="0" eaLnBrk="1" latinLnBrk="1" hangingPunct="1">
              <a:spcBef>
                <a:spcPct val="20000"/>
              </a:spcBef>
              <a:buFont typeface="Arial" pitchFamily="34" charset="0"/>
              <a:buNone/>
              <a:defRPr sz="2000" kern="1200">
                <a:solidFill>
                  <a:schemeClr val="tx1"/>
                </a:solidFill>
                <a:latin typeface="+mn-lt"/>
                <a:ea typeface="+mn-ea"/>
                <a:cs typeface="+mn-cs"/>
              </a:defRPr>
            </a:lvl4pPr>
            <a:lvl5pPr marL="1828800" indent="0" algn="l" defTabSz="914400" rtl="0" eaLnBrk="1" latinLnBrk="1" hangingPunct="1">
              <a:spcBef>
                <a:spcPct val="20000"/>
              </a:spcBef>
              <a:buFont typeface="Arial" pitchFamily="34" charset="0"/>
              <a:buNone/>
              <a:defRPr sz="2000" kern="1200">
                <a:solidFill>
                  <a:schemeClr val="tx1"/>
                </a:solidFill>
                <a:latin typeface="+mn-lt"/>
                <a:ea typeface="+mn-ea"/>
                <a:cs typeface="+mn-cs"/>
              </a:defRPr>
            </a:lvl5pPr>
            <a:lvl6pPr marL="2286000" indent="0" algn="l" defTabSz="914400" rtl="0" eaLnBrk="1" latinLnBrk="1" hangingPunct="1">
              <a:spcBef>
                <a:spcPct val="20000"/>
              </a:spcBef>
              <a:buFont typeface="Arial" pitchFamily="34" charset="0"/>
              <a:buNone/>
              <a:defRPr sz="2000" kern="1200">
                <a:solidFill>
                  <a:schemeClr val="tx1"/>
                </a:solidFill>
                <a:latin typeface="+mn-lt"/>
                <a:ea typeface="+mn-ea"/>
                <a:cs typeface="+mn-cs"/>
              </a:defRPr>
            </a:lvl6pPr>
            <a:lvl7pPr marL="2743200" indent="0" algn="l" defTabSz="914400" rtl="0" eaLnBrk="1" latinLnBrk="1" hangingPunct="1">
              <a:spcBef>
                <a:spcPct val="20000"/>
              </a:spcBef>
              <a:buFont typeface="Arial" pitchFamily="34" charset="0"/>
              <a:buNone/>
              <a:defRPr sz="2000" kern="1200">
                <a:solidFill>
                  <a:schemeClr val="tx1"/>
                </a:solidFill>
                <a:latin typeface="+mn-lt"/>
                <a:ea typeface="+mn-ea"/>
                <a:cs typeface="+mn-cs"/>
              </a:defRPr>
            </a:lvl7pPr>
            <a:lvl8pPr marL="3200400" indent="0" algn="l" defTabSz="914400" rtl="0" eaLnBrk="1" latinLnBrk="1" hangingPunct="1">
              <a:spcBef>
                <a:spcPct val="20000"/>
              </a:spcBef>
              <a:buFont typeface="Arial" pitchFamily="34" charset="0"/>
              <a:buNone/>
              <a:defRPr sz="2000" kern="1200">
                <a:solidFill>
                  <a:schemeClr val="tx1"/>
                </a:solidFill>
                <a:latin typeface="+mn-lt"/>
                <a:ea typeface="+mn-ea"/>
                <a:cs typeface="+mn-cs"/>
              </a:defRPr>
            </a:lvl8pPr>
            <a:lvl9pPr marL="3657600" indent="0" algn="l" defTabSz="914400" rtl="0" eaLnBrk="1" latinLnBrk="1" hangingPunct="1">
              <a:spcBef>
                <a:spcPct val="20000"/>
              </a:spcBef>
              <a:buFont typeface="Arial" pitchFamily="34" charset="0"/>
              <a:buNone/>
              <a:defRPr sz="2000" kern="1200">
                <a:solidFill>
                  <a:schemeClr val="tx1"/>
                </a:solidFill>
                <a:latin typeface="+mn-lt"/>
                <a:ea typeface="+mn-ea"/>
                <a:cs typeface="+mn-cs"/>
              </a:defRPr>
            </a:lvl9pPr>
          </a:lstStyle>
          <a:p>
            <a:pPr latinLnBrk="0"/>
            <a:r>
              <a:rPr lang="en-US" sz="3600" dirty="0" err="1"/>
              <a:t>Latar</a:t>
            </a:r>
            <a:r>
              <a:rPr lang="en-US" sz="3600" dirty="0"/>
              <a:t> </a:t>
            </a:r>
            <a:r>
              <a:rPr lang="en-US" sz="3600" dirty="0" err="1"/>
              <a:t>Belakang</a:t>
            </a:r>
            <a:endParaRPr lang="en-ID" sz="3600" dirty="0"/>
          </a:p>
        </p:txBody>
      </p:sp>
      <p:pic>
        <p:nvPicPr>
          <p:cNvPr id="7" name="Picture 6">
            <a:extLst>
              <a:ext uri="{FF2B5EF4-FFF2-40B4-BE49-F238E27FC236}">
                <a16:creationId xmlns:a16="http://schemas.microsoft.com/office/drawing/2014/main" id="{C00F3091-C8E1-4D23-8D25-4C0D8141D2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pic>
        <p:nvPicPr>
          <p:cNvPr id="8" name="Picture 7">
            <a:extLst>
              <a:ext uri="{FF2B5EF4-FFF2-40B4-BE49-F238E27FC236}">
                <a16:creationId xmlns:a16="http://schemas.microsoft.com/office/drawing/2014/main" id="{685A9983-AC6D-4C21-BCBA-AF37400BB6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386" y="1059582"/>
            <a:ext cx="2226091" cy="3024336"/>
          </a:xfrm>
          <a:prstGeom prst="rect">
            <a:avLst/>
          </a:prstGeom>
        </p:spPr>
      </p:pic>
      <p:pic>
        <p:nvPicPr>
          <p:cNvPr id="9" name="Picture 8">
            <a:extLst>
              <a:ext uri="{FF2B5EF4-FFF2-40B4-BE49-F238E27FC236}">
                <a16:creationId xmlns:a16="http://schemas.microsoft.com/office/drawing/2014/main" id="{E29C74CB-F2B2-4C8D-96B0-3F5CF70E95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3695" y="1707654"/>
            <a:ext cx="2590614" cy="3024337"/>
          </a:xfrm>
          <a:prstGeom prst="rect">
            <a:avLst/>
          </a:prstGeom>
        </p:spPr>
      </p:pic>
      <p:pic>
        <p:nvPicPr>
          <p:cNvPr id="10" name="Picture 9">
            <a:extLst>
              <a:ext uri="{FF2B5EF4-FFF2-40B4-BE49-F238E27FC236}">
                <a16:creationId xmlns:a16="http://schemas.microsoft.com/office/drawing/2014/main" id="{C9E4BA0E-53DD-451F-9D70-BF171FBC87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56141" y="706145"/>
            <a:ext cx="2230767" cy="2808312"/>
          </a:xfrm>
          <a:prstGeom prst="rect">
            <a:avLst/>
          </a:prstGeom>
        </p:spPr>
      </p:pic>
      <p:pic>
        <p:nvPicPr>
          <p:cNvPr id="11" name="Picture 10">
            <a:extLst>
              <a:ext uri="{FF2B5EF4-FFF2-40B4-BE49-F238E27FC236}">
                <a16:creationId xmlns:a16="http://schemas.microsoft.com/office/drawing/2014/main" id="{463530CF-4F92-43DA-ADCD-EE80F48AE0B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7849"/>
          <a:stretch/>
        </p:blipFill>
        <p:spPr>
          <a:xfrm>
            <a:off x="6882558" y="2355726"/>
            <a:ext cx="2261442" cy="2939761"/>
          </a:xfrm>
          <a:prstGeom prst="rect">
            <a:avLst/>
          </a:prstGeom>
        </p:spPr>
      </p:pic>
      <p:sp>
        <p:nvSpPr>
          <p:cNvPr id="12" name="Pentagon 13">
            <a:extLst>
              <a:ext uri="{FF2B5EF4-FFF2-40B4-BE49-F238E27FC236}">
                <a16:creationId xmlns:a16="http://schemas.microsoft.com/office/drawing/2014/main" id="{ACFFCB61-1B75-45C6-B72C-4FC631AE6BAD}"/>
              </a:ext>
            </a:extLst>
          </p:cNvPr>
          <p:cNvSpPr/>
          <p:nvPr/>
        </p:nvSpPr>
        <p:spPr>
          <a:xfrm>
            <a:off x="4379769" y="2787774"/>
            <a:ext cx="860957" cy="892701"/>
          </a:xfrm>
          <a:prstGeom prst="homePlate">
            <a:avLst>
              <a:gd name="adj" fmla="val 35119"/>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sz="1200"/>
          </a:p>
        </p:txBody>
      </p:sp>
    </p:spTree>
    <p:extLst>
      <p:ext uri="{BB962C8B-B14F-4D97-AF65-F5344CB8AC3E}">
        <p14:creationId xmlns:p14="http://schemas.microsoft.com/office/powerpoint/2010/main" val="257715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gn="l" latinLnBrk="0"/>
            <a:r>
              <a:rPr lang="en-US" dirty="0" err="1"/>
              <a:t>Referensi</a:t>
            </a:r>
            <a:endParaRPr lang="en-US" dirty="0"/>
          </a:p>
        </p:txBody>
      </p:sp>
      <p:pic>
        <p:nvPicPr>
          <p:cNvPr id="5" name="Picture 4">
            <a:extLst>
              <a:ext uri="{FF2B5EF4-FFF2-40B4-BE49-F238E27FC236}">
                <a16:creationId xmlns:a16="http://schemas.microsoft.com/office/drawing/2014/main" id="{DDFA450B-434E-40D5-931B-E3E87D3105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
        <p:nvSpPr>
          <p:cNvPr id="3" name="TextBox 2">
            <a:extLst>
              <a:ext uri="{FF2B5EF4-FFF2-40B4-BE49-F238E27FC236}">
                <a16:creationId xmlns:a16="http://schemas.microsoft.com/office/drawing/2014/main" id="{4669589D-56AF-442C-9104-42032CBB3481}"/>
              </a:ext>
            </a:extLst>
          </p:cNvPr>
          <p:cNvSpPr txBox="1"/>
          <p:nvPr/>
        </p:nvSpPr>
        <p:spPr>
          <a:xfrm>
            <a:off x="2771800" y="1011852"/>
            <a:ext cx="6372200" cy="3216265"/>
          </a:xfrm>
          <a:prstGeom prst="rect">
            <a:avLst/>
          </a:prstGeom>
          <a:noFill/>
        </p:spPr>
        <p:txBody>
          <a:bodyPr wrap="square" rtlCol="0">
            <a:spAutoFit/>
          </a:bodyPr>
          <a:lstStyle/>
          <a:p>
            <a:pPr lvl="0" algn="l" fontAlgn="base" latinLnBrk="0">
              <a:spcAft>
                <a:spcPts val="600"/>
              </a:spcAft>
              <a:tabLst>
                <a:tab pos="457200" algn="l"/>
              </a:tabLs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Badan Pusat </a:t>
            </a:r>
            <a:r>
              <a:rPr lang="en-US"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Statistik</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2019. </a:t>
            </a:r>
            <a:r>
              <a:rPr lang="en-US"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Suku</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Bunga BI. </a:t>
            </a: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2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https://www.bps.go.id/indicator/13/379/3/bi-rate.html</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Diunduh</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tanggal</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4 </a:t>
            </a:r>
            <a:r>
              <a:rPr lang="en-US"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Juli</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2021.</a:t>
            </a:r>
            <a:endParaRPr lang="en-ID"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l" fontAlgn="base" latinLnBrk="0">
              <a:spcAft>
                <a:spcPts val="600"/>
              </a:spcAft>
              <a:tabLst>
                <a:tab pos="457200" algn="l"/>
              </a:tabLs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Bartholomew, M. B. (2006). </a:t>
            </a:r>
            <a:r>
              <a:rPr lang="en-US" sz="12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Nonlinear Optimization with Financial Applications</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1st edition. 	Kluwer Academic Publishers, New Jersey. </a:t>
            </a:r>
            <a:endParaRPr lang="en-ID"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l" fontAlgn="base" latinLnBrk="0">
              <a:spcAft>
                <a:spcPts val="600"/>
              </a:spcAft>
              <a:tabLst>
                <a:tab pos="457200" algn="l"/>
              </a:tabLst>
            </a:pP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Basuki, </a:t>
            </a: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Sukono</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Ema</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Carnia</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2016. “Model </a:t>
            </a: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Optimisasi</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Portofolio</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Investasi</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Meanvariance</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Pada 	Saham IDX30”.  </a:t>
            </a: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Jurnal</a:t>
            </a:r>
            <a:r>
              <a:rPr lang="en-ID"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Matematika</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Integratif</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12(2).107-116.</a:t>
            </a:r>
            <a:endParaRPr lang="en-ID"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l" fontAlgn="base" latinLnBrk="0">
              <a:spcAft>
                <a:spcPts val="600"/>
              </a:spcAft>
              <a:tabLst>
                <a:tab pos="457200" algn="l"/>
              </a:tabLst>
            </a:pP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Benninga</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Simon. (2000). </a:t>
            </a:r>
            <a:r>
              <a:rPr lang="en-ID" sz="12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Financial Modelling</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Massachusetts: MIT Press. </a:t>
            </a:r>
            <a:r>
              <a:rPr lang="en-US"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Luenberger</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David G. 	1973, </a:t>
            </a:r>
            <a:r>
              <a:rPr lang="en-US" sz="12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Linear and Nonlinear Programming</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Fourth Edition. </a:t>
            </a:r>
            <a:r>
              <a:rPr lang="en-US"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Penerbit</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Springer.</a:t>
            </a:r>
            <a:endParaRPr lang="en-ID"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l" fontAlgn="base" latinLnBrk="0">
              <a:spcAft>
                <a:spcPts val="600"/>
              </a:spcAft>
              <a:tabLst>
                <a:tab pos="457200" algn="l"/>
              </a:tabLst>
            </a:pP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Mardison</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Purba</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Sudarno</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Moch</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Abdul Mukid. 2014. “</a:t>
            </a: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Optimalisasi</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Portofolio</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Menggunakan</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Capital Asset Pricing Model (CAPM) dan Mean Variance Efficient Portfolio (MVEP)”. 	</a:t>
            </a: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Jurnal</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Gaussian. 3(3). 481-490.</a:t>
            </a:r>
            <a:endParaRPr lang="en-ID"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l" fontAlgn="base" latinLnBrk="0">
              <a:spcAft>
                <a:spcPts val="600"/>
              </a:spcAft>
              <a:tabLst>
                <a:tab pos="457200" algn="l"/>
              </a:tabLs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Markowitz, H. 1952. </a:t>
            </a:r>
            <a:r>
              <a:rPr lang="en-US" sz="12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Portfolio Selection.</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Journal of Finance. 7, 77-91</a:t>
            </a:r>
            <a:endParaRPr lang="en-ID"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l" fontAlgn="base" latinLnBrk="0">
              <a:spcAft>
                <a:spcPts val="600"/>
              </a:spcAft>
              <a:tabLst>
                <a:tab pos="457200" algn="l"/>
              </a:tabLst>
            </a:pP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Sidarto</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K. A. 2021. “</a:t>
            </a: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Optimisasi</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Matematika</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Keuangan</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Slide </a:t>
            </a:r>
            <a:r>
              <a:rPr lang="en-ID"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Kuliah</a:t>
            </a:r>
            <a:r>
              <a:rPr lang="en-ID"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D"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l" fontAlgn="base" latinLnBrk="0">
              <a:spcAft>
                <a:spcPts val="600"/>
              </a:spcAft>
              <a:tabLst>
                <a:tab pos="457200" algn="l"/>
              </a:tabLs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Yahoo Finance. 2019. Data </a:t>
            </a:r>
            <a:r>
              <a:rPr lang="en-US"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Historis</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i="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https://finance.yahoo.com</a:t>
            </a:r>
            <a:r>
              <a:rPr lang="en-US" sz="12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Diunduh</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13 </a:t>
            </a:r>
            <a:r>
              <a:rPr lang="en-US"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Juni</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2021.</a:t>
            </a:r>
            <a:endParaRPr lang="en-ID" sz="1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1978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id-ID" dirty="0"/>
          </a:p>
        </p:txBody>
      </p:sp>
      <p:sp>
        <p:nvSpPr>
          <p:cNvPr id="3" name="Text Placeholder 2"/>
          <p:cNvSpPr>
            <a:spLocks noGrp="1"/>
          </p:cNvSpPr>
          <p:nvPr>
            <p:ph type="body" sz="quarter" idx="11"/>
          </p:nvPr>
        </p:nvSpPr>
        <p:spPr/>
        <p:txBody>
          <a:bodyPr/>
          <a:lstStyle/>
          <a:p>
            <a:endParaRPr lang="id-ID" dirty="0"/>
          </a:p>
        </p:txBody>
      </p:sp>
    </p:spTree>
    <p:extLst>
      <p:ext uri="{BB962C8B-B14F-4D97-AF65-F5344CB8AC3E}">
        <p14:creationId xmlns:p14="http://schemas.microsoft.com/office/powerpoint/2010/main" val="21889322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9560" y="206548"/>
            <a:ext cx="6650456" cy="543185"/>
          </a:xfrm>
        </p:spPr>
        <p:txBody>
          <a:bodyPr/>
          <a:lstStyle/>
          <a:p>
            <a:pPr latinLnBrk="0"/>
            <a:r>
              <a:rPr lang="en-US" sz="3600" dirty="0"/>
              <a:t>Efficient</a:t>
            </a:r>
            <a:r>
              <a:rPr lang="en-US" dirty="0"/>
              <a:t> Frontier</a:t>
            </a:r>
          </a:p>
        </p:txBody>
      </p:sp>
      <mc:AlternateContent xmlns:mc="http://schemas.openxmlformats.org/markup-compatibility/2006" xmlns:a14="http://schemas.microsoft.com/office/drawing/2010/main">
        <mc:Choice Requires="a14">
          <p:sp>
            <p:nvSpPr>
              <p:cNvPr id="3" name="TextBox 2"/>
              <p:cNvSpPr txBox="1"/>
              <p:nvPr/>
            </p:nvSpPr>
            <p:spPr>
              <a:xfrm>
                <a:off x="179512" y="1131590"/>
                <a:ext cx="8761387" cy="3337517"/>
              </a:xfrm>
              <a:prstGeom prst="rect">
                <a:avLst/>
              </a:prstGeom>
              <a:noFill/>
            </p:spPr>
            <p:txBody>
              <a:bodyPr wrap="square" rtlCol="0">
                <a:spAutoFit/>
              </a:bodyPr>
              <a:lstStyle/>
              <a:p>
                <a:pPr latinLnBrk="0"/>
                <a:r>
                  <a:rPr lang="id-ID" sz="1200" dirty="0"/>
                  <a:t>Misalkan </a:t>
                </a:r>
                <a:r>
                  <a:rPr lang="id-ID" sz="1200" i="1" dirty="0"/>
                  <a:t>t </a:t>
                </a:r>
                <a:r>
                  <a:rPr lang="id-ID" sz="1200" dirty="0"/>
                  <a:t>suatu parameter dan perhatikan masalah </a:t>
                </a:r>
                <a:endParaRPr lang="en-US" sz="1200" dirty="0"/>
              </a:p>
              <a:p>
                <a:pPr algn="ctr" latinLnBrk="0"/>
                <a:r>
                  <a:rPr lang="en-US" sz="1200" dirty="0"/>
                  <a:t>			</a:t>
                </a:r>
                <a14:m>
                  <m:oMath xmlns:m="http://schemas.openxmlformats.org/officeDocument/2006/math">
                    <m:r>
                      <a:rPr lang="id-ID" sz="1200" i="1">
                        <a:latin typeface="Cambria Math" panose="02040503050406030204" pitchFamily="18" charset="0"/>
                      </a:rPr>
                      <m:t>𝑀𝑖𝑛</m:t>
                    </m:r>
                    <m:r>
                      <a:rPr lang="id-ID" sz="1200" i="1">
                        <a:latin typeface="Cambria Math" panose="02040503050406030204" pitchFamily="18" charset="0"/>
                      </a:rPr>
                      <m:t> {− </m:t>
                    </m:r>
                    <m:r>
                      <a:rPr lang="id-ID" sz="1200" i="1">
                        <a:latin typeface="Cambria Math" panose="02040503050406030204" pitchFamily="18" charset="0"/>
                      </a:rPr>
                      <m:t>𝑡</m:t>
                    </m:r>
                    <m:r>
                      <a:rPr lang="id-ID" sz="1200" i="1">
                        <a:latin typeface="Cambria Math" panose="02040503050406030204" pitchFamily="18" charset="0"/>
                      </a:rPr>
                      <m:t> </m:t>
                    </m:r>
                    <m:sSup>
                      <m:sSupPr>
                        <m:ctrlPr>
                          <a:rPr lang="en-US" sz="1200" b="1" i="1">
                            <a:latin typeface="Cambria Math" panose="02040503050406030204" pitchFamily="18" charset="0"/>
                          </a:rPr>
                        </m:ctrlPr>
                      </m:sSupPr>
                      <m:e>
                        <m:r>
                          <a:rPr lang="id-ID" sz="1200" b="1" i="1">
                            <a:latin typeface="Cambria Math" panose="02040503050406030204" pitchFamily="18" charset="0"/>
                          </a:rPr>
                          <m:t>𝝁</m:t>
                        </m:r>
                      </m:e>
                      <m:sup>
                        <m:r>
                          <a:rPr lang="id-ID" sz="1200" i="1">
                            <a:latin typeface="Cambria Math" panose="02040503050406030204" pitchFamily="18" charset="0"/>
                          </a:rPr>
                          <m:t>𝑇</m:t>
                        </m:r>
                      </m:sup>
                    </m:sSup>
                    <m:r>
                      <a:rPr lang="id-ID" sz="1200" b="1" i="1">
                        <a:latin typeface="Cambria Math" panose="02040503050406030204" pitchFamily="18" charset="0"/>
                      </a:rPr>
                      <m:t>𝒙</m:t>
                    </m:r>
                    <m:r>
                      <a:rPr lang="id-ID" sz="1200" i="1">
                        <a:latin typeface="Cambria Math" panose="02040503050406030204" pitchFamily="18" charset="0"/>
                      </a:rPr>
                      <m:t> + </m:t>
                    </m:r>
                    <m:f>
                      <m:fPr>
                        <m:ctrlPr>
                          <a:rPr lang="en-US" sz="1200" i="1">
                            <a:latin typeface="Cambria Math" panose="02040503050406030204" pitchFamily="18" charset="0"/>
                          </a:rPr>
                        </m:ctrlPr>
                      </m:fPr>
                      <m:num>
                        <m:r>
                          <a:rPr lang="id-ID" sz="1200" i="1">
                            <a:latin typeface="Cambria Math" panose="02040503050406030204" pitchFamily="18" charset="0"/>
                          </a:rPr>
                          <m:t>1</m:t>
                        </m:r>
                      </m:num>
                      <m:den>
                        <m:r>
                          <a:rPr lang="id-ID" sz="1200" i="1">
                            <a:latin typeface="Cambria Math" panose="02040503050406030204" pitchFamily="18" charset="0"/>
                          </a:rPr>
                          <m:t>2</m:t>
                        </m:r>
                      </m:den>
                    </m:f>
                    <m:r>
                      <a:rPr lang="id-ID" sz="1200" i="1">
                        <a:latin typeface="Cambria Math" panose="02040503050406030204" pitchFamily="18" charset="0"/>
                      </a:rPr>
                      <m:t> </m:t>
                    </m:r>
                    <m:sSup>
                      <m:sSupPr>
                        <m:ctrlPr>
                          <a:rPr lang="en-US" sz="1200" b="1" i="1">
                            <a:latin typeface="Cambria Math" panose="02040503050406030204" pitchFamily="18" charset="0"/>
                          </a:rPr>
                        </m:ctrlPr>
                      </m:sSupPr>
                      <m:e>
                        <m:r>
                          <a:rPr lang="id-ID" sz="1200" b="1" i="1">
                            <a:latin typeface="Cambria Math" panose="02040503050406030204" pitchFamily="18" charset="0"/>
                          </a:rPr>
                          <m:t>𝒙</m:t>
                        </m:r>
                      </m:e>
                      <m:sup>
                        <m:r>
                          <a:rPr lang="id-ID" sz="1200" i="1">
                            <a:latin typeface="Cambria Math" panose="02040503050406030204" pitchFamily="18" charset="0"/>
                          </a:rPr>
                          <m:t>𝑇</m:t>
                        </m:r>
                      </m:sup>
                    </m:sSup>
                    <m:r>
                      <a:rPr lang="id-ID" sz="1200" b="1" i="1">
                        <a:latin typeface="Cambria Math" panose="02040503050406030204" pitchFamily="18" charset="0"/>
                      </a:rPr>
                      <m:t>𝑪</m:t>
                    </m:r>
                    <m:r>
                      <a:rPr lang="id-ID" sz="1200" b="1" i="1">
                        <a:latin typeface="Cambria Math" panose="02040503050406030204" pitchFamily="18" charset="0"/>
                      </a:rPr>
                      <m:t> </m:t>
                    </m:r>
                    <m:r>
                      <a:rPr lang="id-ID" sz="1200" b="1" i="1">
                        <a:latin typeface="Cambria Math" panose="02040503050406030204" pitchFamily="18" charset="0"/>
                      </a:rPr>
                      <m:t>𝒙</m:t>
                    </m:r>
                    <m:r>
                      <a:rPr lang="id-ID" sz="1200" i="1">
                        <a:latin typeface="Cambria Math" panose="02040503050406030204" pitchFamily="18" charset="0"/>
                      </a:rPr>
                      <m:t> | </m:t>
                    </m:r>
                    <m:sSup>
                      <m:sSupPr>
                        <m:ctrlPr>
                          <a:rPr lang="en-US" sz="1200" b="1" i="1">
                            <a:latin typeface="Cambria Math" panose="02040503050406030204" pitchFamily="18" charset="0"/>
                          </a:rPr>
                        </m:ctrlPr>
                      </m:sSupPr>
                      <m:e>
                        <m:r>
                          <a:rPr lang="id-ID" sz="1200" b="1" i="1">
                            <a:latin typeface="Cambria Math" panose="02040503050406030204" pitchFamily="18" charset="0"/>
                          </a:rPr>
                          <m:t>𝒆</m:t>
                        </m:r>
                      </m:e>
                      <m:sup>
                        <m:r>
                          <a:rPr lang="id-ID" sz="1200" i="1">
                            <a:latin typeface="Cambria Math" panose="02040503050406030204" pitchFamily="18" charset="0"/>
                          </a:rPr>
                          <m:t>𝑇</m:t>
                        </m:r>
                      </m:sup>
                    </m:sSup>
                    <m:r>
                      <a:rPr lang="id-ID" sz="1200" b="1" i="1">
                        <a:latin typeface="Cambria Math" panose="02040503050406030204" pitchFamily="18" charset="0"/>
                      </a:rPr>
                      <m:t>𝒙</m:t>
                    </m:r>
                    <m:r>
                      <a:rPr lang="id-ID" sz="1200" i="1">
                        <a:latin typeface="Cambria Math" panose="02040503050406030204" pitchFamily="18" charset="0"/>
                      </a:rPr>
                      <m:t>=1}</m:t>
                    </m:r>
                  </m:oMath>
                </a14:m>
                <a:r>
                  <a:rPr lang="en-US" sz="1200" dirty="0"/>
                  <a:t>				(3)</a:t>
                </a:r>
              </a:p>
              <a:p>
                <a:pPr latinLnBrk="0"/>
                <a:endParaRPr lang="en-US" sz="1200" dirty="0"/>
              </a:p>
              <a:p>
                <a:pPr latinLnBrk="0"/>
                <a:r>
                  <a:rPr lang="id-ID" sz="1200" dirty="0"/>
                  <a:t>Perhatikan bahwa kondisi keoptimalan masalah (3) diberikan oleh </a:t>
                </a:r>
                <a:endParaRPr lang="en-US" sz="1200" dirty="0"/>
              </a:p>
              <a:p>
                <a:pPr latinLnBrk="0"/>
                <a14:m>
                  <m:oMathPara xmlns:m="http://schemas.openxmlformats.org/officeDocument/2006/math">
                    <m:oMathParaPr>
                      <m:jc m:val="centerGroup"/>
                    </m:oMathParaPr>
                    <m:oMath xmlns:m="http://schemas.openxmlformats.org/officeDocument/2006/math">
                      <m:r>
                        <a:rPr lang="id-ID" sz="1200" i="1">
                          <a:latin typeface="Cambria Math" panose="02040503050406030204" pitchFamily="18" charset="0"/>
                        </a:rPr>
                        <m:t>𝑡</m:t>
                      </m:r>
                      <m:r>
                        <a:rPr lang="id-ID" sz="1200" i="1">
                          <a:latin typeface="Cambria Math" panose="02040503050406030204" pitchFamily="18" charset="0"/>
                        </a:rPr>
                        <m:t> </m:t>
                      </m:r>
                      <m:r>
                        <a:rPr lang="id-ID" sz="1200" b="1" i="1">
                          <a:latin typeface="Cambria Math" panose="02040503050406030204" pitchFamily="18" charset="0"/>
                        </a:rPr>
                        <m:t>𝝁</m:t>
                      </m:r>
                      <m:r>
                        <a:rPr lang="id-ID" sz="1200" i="1">
                          <a:latin typeface="Cambria Math" panose="02040503050406030204" pitchFamily="18" charset="0"/>
                        </a:rPr>
                        <m:t>−</m:t>
                      </m:r>
                      <m:r>
                        <a:rPr lang="id-ID" sz="1200" b="1" i="1">
                          <a:latin typeface="Cambria Math" panose="02040503050406030204" pitchFamily="18" charset="0"/>
                        </a:rPr>
                        <m:t>𝑪</m:t>
                      </m:r>
                      <m:r>
                        <a:rPr lang="id-ID" sz="1200" b="1" i="1">
                          <a:latin typeface="Cambria Math" panose="02040503050406030204" pitchFamily="18" charset="0"/>
                        </a:rPr>
                        <m:t> </m:t>
                      </m:r>
                      <m:r>
                        <a:rPr lang="id-ID" sz="1200" b="1" i="1">
                          <a:latin typeface="Cambria Math" panose="02040503050406030204" pitchFamily="18" charset="0"/>
                        </a:rPr>
                        <m:t>𝒙</m:t>
                      </m:r>
                      <m:r>
                        <a:rPr lang="id-ID" sz="1200" i="1">
                          <a:latin typeface="Cambria Math" panose="02040503050406030204" pitchFamily="18" charset="0"/>
                        </a:rPr>
                        <m:t>=</m:t>
                      </m:r>
                      <m:r>
                        <a:rPr lang="id-ID" sz="1200" i="1">
                          <a:latin typeface="Cambria Math" panose="02040503050406030204" pitchFamily="18" charset="0"/>
                        </a:rPr>
                        <m:t>𝑢</m:t>
                      </m:r>
                      <m:r>
                        <a:rPr lang="id-ID" sz="1200" i="1">
                          <a:latin typeface="Cambria Math" panose="02040503050406030204" pitchFamily="18" charset="0"/>
                        </a:rPr>
                        <m:t> </m:t>
                      </m:r>
                      <m:r>
                        <a:rPr lang="id-ID" sz="1200" b="1" i="1">
                          <a:latin typeface="Cambria Math" panose="02040503050406030204" pitchFamily="18" charset="0"/>
                        </a:rPr>
                        <m:t>𝒆</m:t>
                      </m:r>
                      <m:r>
                        <a:rPr lang="id-ID" sz="1200" i="1">
                          <a:latin typeface="Cambria Math" panose="02040503050406030204" pitchFamily="18" charset="0"/>
                        </a:rPr>
                        <m:t> </m:t>
                      </m:r>
                      <m:r>
                        <a:rPr lang="id-ID" sz="1200" i="1">
                          <a:latin typeface="Cambria Math" panose="02040503050406030204" pitchFamily="18" charset="0"/>
                        </a:rPr>
                        <m:t>𝑑𝑎𝑛</m:t>
                      </m:r>
                      <m:r>
                        <a:rPr lang="id-ID" sz="1200" i="1">
                          <a:latin typeface="Cambria Math" panose="02040503050406030204" pitchFamily="18" charset="0"/>
                        </a:rPr>
                        <m:t> </m:t>
                      </m:r>
                      <m:sSup>
                        <m:sSupPr>
                          <m:ctrlPr>
                            <a:rPr lang="en-US" sz="1200" b="1" i="1">
                              <a:latin typeface="Cambria Math" panose="02040503050406030204" pitchFamily="18" charset="0"/>
                            </a:rPr>
                          </m:ctrlPr>
                        </m:sSupPr>
                        <m:e>
                          <m:r>
                            <a:rPr lang="id-ID" sz="1200" b="1" i="1">
                              <a:latin typeface="Cambria Math" panose="02040503050406030204" pitchFamily="18" charset="0"/>
                            </a:rPr>
                            <m:t>𝒆</m:t>
                          </m:r>
                        </m:e>
                        <m:sup>
                          <m:r>
                            <a:rPr lang="id-ID" sz="1200" i="1">
                              <a:latin typeface="Cambria Math" panose="02040503050406030204" pitchFamily="18" charset="0"/>
                            </a:rPr>
                            <m:t>𝑇</m:t>
                          </m:r>
                        </m:sup>
                      </m:sSup>
                      <m:r>
                        <a:rPr lang="id-ID" sz="1200" b="1" i="1">
                          <a:latin typeface="Cambria Math" panose="02040503050406030204" pitchFamily="18" charset="0"/>
                        </a:rPr>
                        <m:t>𝒙</m:t>
                      </m:r>
                      <m:r>
                        <a:rPr lang="id-ID" sz="1200" i="1">
                          <a:latin typeface="Cambria Math" panose="02040503050406030204" pitchFamily="18" charset="0"/>
                        </a:rPr>
                        <m:t>=1</m:t>
                      </m:r>
                    </m:oMath>
                  </m:oMathPara>
                </a14:m>
                <a:endParaRPr lang="en-US" sz="1200" dirty="0"/>
              </a:p>
              <a:p>
                <a:pPr latinLnBrk="0"/>
                <a:r>
                  <a:rPr lang="id-ID" sz="1200" dirty="0"/>
                  <a:t>yang merupakan syarat perlu dan cukup nya (dgn </a:t>
                </a:r>
                <a:r>
                  <a:rPr lang="id-ID" sz="1200" i="1" dirty="0"/>
                  <a:t>u </a:t>
                </a:r>
                <a:r>
                  <a:rPr lang="id-ID" sz="1200" dirty="0"/>
                  <a:t>merupakan pengali Lagrange). </a:t>
                </a:r>
                <a:endParaRPr lang="en-US" sz="1200" dirty="0"/>
              </a:p>
              <a:p>
                <a:pPr latinLnBrk="0"/>
                <a:r>
                  <a:rPr lang="id-ID" sz="1200" dirty="0"/>
                  <a:t>Diperoleh solusi, dari persamaan pertama </a:t>
                </a:r>
                <a:endParaRPr lang="en-US" sz="1200" dirty="0"/>
              </a:p>
              <a:p>
                <a:pPr latinLnBrk="0"/>
                <a14:m>
                  <m:oMathPara xmlns:m="http://schemas.openxmlformats.org/officeDocument/2006/math">
                    <m:oMathParaPr>
                      <m:jc m:val="centerGroup"/>
                    </m:oMathParaPr>
                    <m:oMath xmlns:m="http://schemas.openxmlformats.org/officeDocument/2006/math">
                      <m:r>
                        <a:rPr lang="id-ID" sz="1200" b="1" i="1">
                          <a:latin typeface="Cambria Math" panose="02040503050406030204" pitchFamily="18" charset="0"/>
                        </a:rPr>
                        <m:t>𝒙</m:t>
                      </m:r>
                      <m:r>
                        <a:rPr lang="id-ID" sz="1200" i="1">
                          <a:latin typeface="Cambria Math" panose="02040503050406030204" pitchFamily="18" charset="0"/>
                        </a:rPr>
                        <m:t>=− </m:t>
                      </m:r>
                      <m:r>
                        <a:rPr lang="id-ID" sz="1200" i="1">
                          <a:latin typeface="Cambria Math" panose="02040503050406030204" pitchFamily="18" charset="0"/>
                        </a:rPr>
                        <m:t>𝑢</m:t>
                      </m:r>
                      <m:r>
                        <a:rPr lang="id-ID" sz="1200" i="1">
                          <a:latin typeface="Cambria Math" panose="02040503050406030204" pitchFamily="18" charset="0"/>
                        </a:rPr>
                        <m:t> </m:t>
                      </m:r>
                      <m:sSup>
                        <m:sSupPr>
                          <m:ctrlPr>
                            <a:rPr lang="en-US" sz="1200" b="1" i="1">
                              <a:latin typeface="Cambria Math" panose="02040503050406030204" pitchFamily="18" charset="0"/>
                            </a:rPr>
                          </m:ctrlPr>
                        </m:sSupPr>
                        <m:e>
                          <m:r>
                            <a:rPr lang="id-ID" sz="1200" b="1" i="1">
                              <a:latin typeface="Cambria Math" panose="02040503050406030204" pitchFamily="18" charset="0"/>
                            </a:rPr>
                            <m:t>𝐂</m:t>
                          </m:r>
                        </m:e>
                        <m:sup>
                          <m:r>
                            <a:rPr lang="id-ID" sz="1200" i="1">
                              <a:latin typeface="Cambria Math" panose="02040503050406030204" pitchFamily="18" charset="0"/>
                            </a:rPr>
                            <m:t>−</m:t>
                          </m:r>
                          <m:r>
                            <a:rPr lang="id-ID" sz="1200">
                              <a:latin typeface="Cambria Math" panose="02040503050406030204" pitchFamily="18" charset="0"/>
                            </a:rPr>
                            <m:t>1</m:t>
                          </m:r>
                        </m:sup>
                      </m:sSup>
                      <m:r>
                        <a:rPr lang="id-ID" sz="1200" b="1">
                          <a:latin typeface="Cambria Math" panose="02040503050406030204" pitchFamily="18" charset="0"/>
                        </a:rPr>
                        <m:t> </m:t>
                      </m:r>
                      <m:r>
                        <a:rPr lang="id-ID" sz="1200" b="1" i="1">
                          <a:latin typeface="Cambria Math" panose="02040503050406030204" pitchFamily="18" charset="0"/>
                        </a:rPr>
                        <m:t>𝐞</m:t>
                      </m:r>
                      <m:r>
                        <a:rPr lang="id-ID" sz="1200" i="1">
                          <a:latin typeface="Cambria Math" panose="02040503050406030204" pitchFamily="18" charset="0"/>
                        </a:rPr>
                        <m:t>+</m:t>
                      </m:r>
                      <m:r>
                        <a:rPr lang="id-ID" sz="1200" i="1">
                          <a:latin typeface="Cambria Math" panose="02040503050406030204" pitchFamily="18" charset="0"/>
                        </a:rPr>
                        <m:t>𝑡</m:t>
                      </m:r>
                      <m:r>
                        <a:rPr lang="id-ID" sz="1200" i="1">
                          <a:latin typeface="Cambria Math" panose="02040503050406030204" pitchFamily="18" charset="0"/>
                        </a:rPr>
                        <m:t> </m:t>
                      </m:r>
                      <m:sSup>
                        <m:sSupPr>
                          <m:ctrlPr>
                            <a:rPr lang="en-US" sz="1200" b="1" i="1">
                              <a:latin typeface="Cambria Math" panose="02040503050406030204" pitchFamily="18" charset="0"/>
                            </a:rPr>
                          </m:ctrlPr>
                        </m:sSupPr>
                        <m:e>
                          <m:r>
                            <a:rPr lang="id-ID" sz="1200" b="1" i="1">
                              <a:latin typeface="Cambria Math" panose="02040503050406030204" pitchFamily="18" charset="0"/>
                            </a:rPr>
                            <m:t>𝐂</m:t>
                          </m:r>
                        </m:e>
                        <m:sup>
                          <m:r>
                            <a:rPr lang="id-ID" sz="1200" i="1">
                              <a:latin typeface="Cambria Math" panose="02040503050406030204" pitchFamily="18" charset="0"/>
                            </a:rPr>
                            <m:t>−</m:t>
                          </m:r>
                          <m:r>
                            <a:rPr lang="id-ID" sz="1200">
                              <a:latin typeface="Cambria Math" panose="02040503050406030204" pitchFamily="18" charset="0"/>
                            </a:rPr>
                            <m:t>1</m:t>
                          </m:r>
                        </m:sup>
                      </m:sSup>
                      <m:r>
                        <a:rPr lang="id-ID" sz="1200" b="1">
                          <a:latin typeface="Cambria Math" panose="02040503050406030204" pitchFamily="18" charset="0"/>
                        </a:rPr>
                        <m:t> </m:t>
                      </m:r>
                      <m:r>
                        <a:rPr lang="id-ID" sz="1200" b="1" i="1">
                          <a:latin typeface="Cambria Math" panose="02040503050406030204" pitchFamily="18" charset="0"/>
                        </a:rPr>
                        <m:t>𝛍</m:t>
                      </m:r>
                    </m:oMath>
                  </m:oMathPara>
                </a14:m>
                <a:endParaRPr lang="en-US" sz="1200" dirty="0"/>
              </a:p>
              <a:p>
                <a:pPr latinLnBrk="0"/>
                <a:r>
                  <a:rPr lang="id-ID" sz="1200" dirty="0"/>
                  <a:t>Selanjutnya dengan menggunakan kendala </a:t>
                </a:r>
                <a:r>
                  <a:rPr lang="id-ID" sz="1200" i="1" dirty="0"/>
                  <a:t>budget</a:t>
                </a:r>
                <a:r>
                  <a:rPr lang="id-ID" sz="1200" dirty="0"/>
                  <a:t> didapat</a:t>
                </a:r>
                <a:endParaRPr lang="en-US" sz="1200" dirty="0"/>
              </a:p>
              <a:p>
                <a:pPr latinLnBrk="0"/>
                <a14:m>
                  <m:oMathPara xmlns:m="http://schemas.openxmlformats.org/officeDocument/2006/math">
                    <m:oMathParaPr>
                      <m:jc m:val="centerGroup"/>
                    </m:oMathParaPr>
                    <m:oMath xmlns:m="http://schemas.openxmlformats.org/officeDocument/2006/math">
                      <m:sSup>
                        <m:sSupPr>
                          <m:ctrlPr>
                            <a:rPr lang="en-US" sz="1200" b="1" i="1">
                              <a:latin typeface="Cambria Math" panose="02040503050406030204" pitchFamily="18" charset="0"/>
                            </a:rPr>
                          </m:ctrlPr>
                        </m:sSupPr>
                        <m:e>
                          <m:r>
                            <a:rPr lang="id-ID" sz="1200" b="1" i="1">
                              <a:latin typeface="Cambria Math" panose="02040503050406030204" pitchFamily="18" charset="0"/>
                            </a:rPr>
                            <m:t>𝒆</m:t>
                          </m:r>
                        </m:e>
                        <m:sup>
                          <m:r>
                            <a:rPr lang="id-ID" sz="1200" i="1">
                              <a:latin typeface="Cambria Math" panose="02040503050406030204" pitchFamily="18" charset="0"/>
                            </a:rPr>
                            <m:t>𝑇</m:t>
                          </m:r>
                        </m:sup>
                      </m:sSup>
                      <m:r>
                        <a:rPr lang="id-ID" sz="1200" b="1" i="1">
                          <a:latin typeface="Cambria Math" panose="02040503050406030204" pitchFamily="18" charset="0"/>
                        </a:rPr>
                        <m:t>𝒙</m:t>
                      </m:r>
                      <m:r>
                        <a:rPr lang="id-ID" sz="1200" i="1">
                          <a:latin typeface="Cambria Math" panose="02040503050406030204" pitchFamily="18" charset="0"/>
                        </a:rPr>
                        <m:t>=1=−</m:t>
                      </m:r>
                      <m:r>
                        <a:rPr lang="id-ID" sz="1200" i="1">
                          <a:latin typeface="Cambria Math" panose="02040503050406030204" pitchFamily="18" charset="0"/>
                        </a:rPr>
                        <m:t>𝑢</m:t>
                      </m:r>
                      <m:r>
                        <a:rPr lang="id-ID" sz="1200" i="1">
                          <a:latin typeface="Cambria Math" panose="02040503050406030204" pitchFamily="18" charset="0"/>
                        </a:rPr>
                        <m:t> </m:t>
                      </m:r>
                      <m:sSup>
                        <m:sSupPr>
                          <m:ctrlPr>
                            <a:rPr lang="en-US" sz="1200" b="1" i="1">
                              <a:latin typeface="Cambria Math" panose="02040503050406030204" pitchFamily="18" charset="0"/>
                            </a:rPr>
                          </m:ctrlPr>
                        </m:sSupPr>
                        <m:e>
                          <m:r>
                            <a:rPr lang="id-ID" sz="1200" b="1" i="1">
                              <a:latin typeface="Cambria Math" panose="02040503050406030204" pitchFamily="18" charset="0"/>
                            </a:rPr>
                            <m:t>𝐞</m:t>
                          </m:r>
                        </m:e>
                        <m:sup>
                          <m:r>
                            <m:rPr>
                              <m:sty m:val="p"/>
                            </m:rPr>
                            <a:rPr lang="id-ID" sz="1200">
                              <a:latin typeface="Cambria Math" panose="02040503050406030204" pitchFamily="18" charset="0"/>
                            </a:rPr>
                            <m:t>T</m:t>
                          </m:r>
                        </m:sup>
                      </m:sSup>
                      <m:r>
                        <a:rPr lang="id-ID" sz="1200" b="1">
                          <a:latin typeface="Cambria Math" panose="02040503050406030204" pitchFamily="18" charset="0"/>
                        </a:rPr>
                        <m:t> </m:t>
                      </m:r>
                      <m:sSup>
                        <m:sSupPr>
                          <m:ctrlPr>
                            <a:rPr lang="en-US" sz="1200" b="1" i="1">
                              <a:latin typeface="Cambria Math" panose="02040503050406030204" pitchFamily="18" charset="0"/>
                            </a:rPr>
                          </m:ctrlPr>
                        </m:sSupPr>
                        <m:e>
                          <m:r>
                            <a:rPr lang="id-ID" sz="1200" b="1" i="1">
                              <a:latin typeface="Cambria Math" panose="02040503050406030204" pitchFamily="18" charset="0"/>
                            </a:rPr>
                            <m:t>𝐂</m:t>
                          </m:r>
                        </m:e>
                        <m:sup>
                          <m:r>
                            <a:rPr lang="id-ID" sz="1200" i="1">
                              <a:latin typeface="Cambria Math" panose="02040503050406030204" pitchFamily="18" charset="0"/>
                            </a:rPr>
                            <m:t>−</m:t>
                          </m:r>
                          <m:r>
                            <a:rPr lang="id-ID" sz="1200">
                              <a:latin typeface="Cambria Math" panose="02040503050406030204" pitchFamily="18" charset="0"/>
                            </a:rPr>
                            <m:t>1</m:t>
                          </m:r>
                        </m:sup>
                      </m:sSup>
                      <m:r>
                        <a:rPr lang="id-ID" sz="1200" b="1">
                          <a:latin typeface="Cambria Math" panose="02040503050406030204" pitchFamily="18" charset="0"/>
                        </a:rPr>
                        <m:t> </m:t>
                      </m:r>
                      <m:r>
                        <a:rPr lang="id-ID" sz="1200" b="1" i="1">
                          <a:latin typeface="Cambria Math" panose="02040503050406030204" pitchFamily="18" charset="0"/>
                        </a:rPr>
                        <m:t>𝐞</m:t>
                      </m:r>
                      <m:r>
                        <a:rPr lang="id-ID" sz="1200" i="1">
                          <a:latin typeface="Cambria Math" panose="02040503050406030204" pitchFamily="18" charset="0"/>
                        </a:rPr>
                        <m:t>+</m:t>
                      </m:r>
                      <m:r>
                        <a:rPr lang="id-ID" sz="1200" i="1">
                          <a:latin typeface="Cambria Math" panose="02040503050406030204" pitchFamily="18" charset="0"/>
                        </a:rPr>
                        <m:t>𝑡</m:t>
                      </m:r>
                      <m:r>
                        <a:rPr lang="id-ID" sz="1200" i="1">
                          <a:latin typeface="Cambria Math" panose="02040503050406030204" pitchFamily="18" charset="0"/>
                        </a:rPr>
                        <m:t> </m:t>
                      </m:r>
                      <m:sSup>
                        <m:sSupPr>
                          <m:ctrlPr>
                            <a:rPr lang="en-US" sz="1200" b="1" i="1">
                              <a:latin typeface="Cambria Math" panose="02040503050406030204" pitchFamily="18" charset="0"/>
                            </a:rPr>
                          </m:ctrlPr>
                        </m:sSupPr>
                        <m:e>
                          <m:r>
                            <a:rPr lang="id-ID" sz="1200" b="1" i="1">
                              <a:latin typeface="Cambria Math" panose="02040503050406030204" pitchFamily="18" charset="0"/>
                            </a:rPr>
                            <m:t>𝐞</m:t>
                          </m:r>
                        </m:e>
                        <m:sup>
                          <m:r>
                            <m:rPr>
                              <m:sty m:val="p"/>
                            </m:rPr>
                            <a:rPr lang="id-ID" sz="1200">
                              <a:latin typeface="Cambria Math" panose="02040503050406030204" pitchFamily="18" charset="0"/>
                            </a:rPr>
                            <m:t>T</m:t>
                          </m:r>
                        </m:sup>
                      </m:sSup>
                      <m:r>
                        <a:rPr lang="id-ID" sz="1200" b="1">
                          <a:latin typeface="Cambria Math" panose="02040503050406030204" pitchFamily="18" charset="0"/>
                        </a:rPr>
                        <m:t> </m:t>
                      </m:r>
                      <m:sSup>
                        <m:sSupPr>
                          <m:ctrlPr>
                            <a:rPr lang="en-US" sz="1200" b="1" i="1">
                              <a:latin typeface="Cambria Math" panose="02040503050406030204" pitchFamily="18" charset="0"/>
                            </a:rPr>
                          </m:ctrlPr>
                        </m:sSupPr>
                        <m:e>
                          <m:r>
                            <a:rPr lang="id-ID" sz="1200" b="1" i="1">
                              <a:latin typeface="Cambria Math" panose="02040503050406030204" pitchFamily="18" charset="0"/>
                            </a:rPr>
                            <m:t>𝐂</m:t>
                          </m:r>
                        </m:e>
                        <m:sup>
                          <m:r>
                            <a:rPr lang="id-ID" sz="1200" i="1">
                              <a:latin typeface="Cambria Math" panose="02040503050406030204" pitchFamily="18" charset="0"/>
                            </a:rPr>
                            <m:t>−</m:t>
                          </m:r>
                          <m:r>
                            <a:rPr lang="id-ID" sz="1200">
                              <a:latin typeface="Cambria Math" panose="02040503050406030204" pitchFamily="18" charset="0"/>
                            </a:rPr>
                            <m:t>1</m:t>
                          </m:r>
                        </m:sup>
                      </m:sSup>
                      <m:r>
                        <a:rPr lang="id-ID" sz="1200" b="1">
                          <a:latin typeface="Cambria Math" panose="02040503050406030204" pitchFamily="18" charset="0"/>
                        </a:rPr>
                        <m:t> </m:t>
                      </m:r>
                      <m:r>
                        <a:rPr lang="id-ID" sz="1200" b="1" i="1">
                          <a:latin typeface="Cambria Math" panose="02040503050406030204" pitchFamily="18" charset="0"/>
                        </a:rPr>
                        <m:t>𝛍</m:t>
                      </m:r>
                    </m:oMath>
                  </m:oMathPara>
                </a14:m>
                <a:endParaRPr lang="en-US" sz="1200" dirty="0"/>
              </a:p>
              <a:p>
                <a:pPr latinLnBrk="0"/>
                <a:r>
                  <a:rPr lang="id-ID" sz="1200" dirty="0"/>
                  <a:t>yang memberikan solusi untuk pengali Lagrange </a:t>
                </a:r>
                <a:r>
                  <a:rPr lang="id-ID" sz="1200" i="1" dirty="0"/>
                  <a:t>u </a:t>
                </a:r>
                <a:endParaRPr lang="en-US" sz="1200" dirty="0"/>
              </a:p>
              <a:p>
                <a:pPr latinLnBrk="0"/>
                <a14:m>
                  <m:oMathPara xmlns:m="http://schemas.openxmlformats.org/officeDocument/2006/math">
                    <m:oMathParaPr>
                      <m:jc m:val="centerGroup"/>
                    </m:oMathParaPr>
                    <m:oMath xmlns:m="http://schemas.openxmlformats.org/officeDocument/2006/math">
                      <m:r>
                        <a:rPr lang="id-ID" sz="1200" i="1">
                          <a:latin typeface="Cambria Math" panose="02040503050406030204" pitchFamily="18" charset="0"/>
                        </a:rPr>
                        <m:t>𝑢</m:t>
                      </m:r>
                      <m:r>
                        <a:rPr lang="id-ID" sz="1200" i="1">
                          <a:latin typeface="Cambria Math" panose="02040503050406030204" pitchFamily="18" charset="0"/>
                        </a:rPr>
                        <m:t>=</m:t>
                      </m:r>
                      <m:f>
                        <m:fPr>
                          <m:ctrlPr>
                            <a:rPr lang="en-US" sz="1200" b="1" i="1">
                              <a:latin typeface="Cambria Math" panose="02040503050406030204" pitchFamily="18" charset="0"/>
                            </a:rPr>
                          </m:ctrlPr>
                        </m:fPr>
                        <m:num>
                          <m:r>
                            <a:rPr lang="id-ID" sz="1200" i="1">
                              <a:latin typeface="Cambria Math" panose="02040503050406030204" pitchFamily="18" charset="0"/>
                            </a:rPr>
                            <m:t>−</m:t>
                          </m:r>
                          <m:r>
                            <a:rPr lang="id-ID" sz="1200">
                              <a:latin typeface="Cambria Math" panose="02040503050406030204" pitchFamily="18" charset="0"/>
                            </a:rPr>
                            <m:t>1</m:t>
                          </m:r>
                        </m:num>
                        <m:den>
                          <m:sSup>
                            <m:sSupPr>
                              <m:ctrlPr>
                                <a:rPr lang="en-US" sz="1200" b="1" i="1">
                                  <a:latin typeface="Cambria Math" panose="02040503050406030204" pitchFamily="18" charset="0"/>
                                </a:rPr>
                              </m:ctrlPr>
                            </m:sSupPr>
                            <m:e>
                              <m:r>
                                <a:rPr lang="id-ID" sz="1200" b="1" i="1">
                                  <a:latin typeface="Cambria Math" panose="02040503050406030204" pitchFamily="18" charset="0"/>
                                </a:rPr>
                                <m:t>𝐞</m:t>
                              </m:r>
                            </m:e>
                            <m:sup>
                              <m:r>
                                <m:rPr>
                                  <m:sty m:val="p"/>
                                </m:rPr>
                                <a:rPr lang="id-ID" sz="1200">
                                  <a:latin typeface="Cambria Math" panose="02040503050406030204" pitchFamily="18" charset="0"/>
                                </a:rPr>
                                <m:t>T</m:t>
                              </m:r>
                            </m:sup>
                          </m:sSup>
                          <m:r>
                            <a:rPr lang="id-ID" sz="1200" b="1">
                              <a:latin typeface="Cambria Math" panose="02040503050406030204" pitchFamily="18" charset="0"/>
                            </a:rPr>
                            <m:t> </m:t>
                          </m:r>
                          <m:sSup>
                            <m:sSupPr>
                              <m:ctrlPr>
                                <a:rPr lang="en-US" sz="1200" b="1" i="1">
                                  <a:latin typeface="Cambria Math" panose="02040503050406030204" pitchFamily="18" charset="0"/>
                                </a:rPr>
                              </m:ctrlPr>
                            </m:sSupPr>
                            <m:e>
                              <m:r>
                                <a:rPr lang="id-ID" sz="1200" b="1" i="1">
                                  <a:latin typeface="Cambria Math" panose="02040503050406030204" pitchFamily="18" charset="0"/>
                                </a:rPr>
                                <m:t>𝐂</m:t>
                              </m:r>
                            </m:e>
                            <m:sup>
                              <m:r>
                                <a:rPr lang="id-ID" sz="1200" i="1">
                                  <a:latin typeface="Cambria Math" panose="02040503050406030204" pitchFamily="18" charset="0"/>
                                </a:rPr>
                                <m:t>−</m:t>
                              </m:r>
                              <m:r>
                                <a:rPr lang="id-ID" sz="1200">
                                  <a:latin typeface="Cambria Math" panose="02040503050406030204" pitchFamily="18" charset="0"/>
                                </a:rPr>
                                <m:t>1</m:t>
                              </m:r>
                            </m:sup>
                          </m:sSup>
                          <m:r>
                            <a:rPr lang="id-ID" sz="1200" b="1">
                              <a:latin typeface="Cambria Math" panose="02040503050406030204" pitchFamily="18" charset="0"/>
                            </a:rPr>
                            <m:t> </m:t>
                          </m:r>
                          <m:r>
                            <a:rPr lang="id-ID" sz="1200" b="1" i="1">
                              <a:latin typeface="Cambria Math" panose="02040503050406030204" pitchFamily="18" charset="0"/>
                            </a:rPr>
                            <m:t>𝐞</m:t>
                          </m:r>
                        </m:den>
                      </m:f>
                      <m:r>
                        <a:rPr lang="id-ID" sz="1200" i="1">
                          <a:latin typeface="Cambria Math" panose="02040503050406030204" pitchFamily="18" charset="0"/>
                        </a:rPr>
                        <m:t>+</m:t>
                      </m:r>
                      <m:r>
                        <a:rPr lang="id-ID" sz="1200" i="1">
                          <a:latin typeface="Cambria Math" panose="02040503050406030204" pitchFamily="18" charset="0"/>
                        </a:rPr>
                        <m:t>𝑡</m:t>
                      </m:r>
                      <m:r>
                        <a:rPr lang="id-ID" sz="1200" i="1">
                          <a:latin typeface="Cambria Math" panose="02040503050406030204" pitchFamily="18" charset="0"/>
                        </a:rPr>
                        <m:t> </m:t>
                      </m:r>
                      <m:f>
                        <m:fPr>
                          <m:ctrlPr>
                            <a:rPr lang="en-US" sz="1200" b="1" i="1">
                              <a:latin typeface="Cambria Math" panose="02040503050406030204" pitchFamily="18" charset="0"/>
                            </a:rPr>
                          </m:ctrlPr>
                        </m:fPr>
                        <m:num>
                          <m:sSup>
                            <m:sSupPr>
                              <m:ctrlPr>
                                <a:rPr lang="en-US" sz="1200" b="1" i="1">
                                  <a:latin typeface="Cambria Math" panose="02040503050406030204" pitchFamily="18" charset="0"/>
                                </a:rPr>
                              </m:ctrlPr>
                            </m:sSupPr>
                            <m:e>
                              <m:r>
                                <a:rPr lang="id-ID" sz="1200" b="1" i="1">
                                  <a:latin typeface="Cambria Math" panose="02040503050406030204" pitchFamily="18" charset="0"/>
                                </a:rPr>
                                <m:t>𝐞</m:t>
                              </m:r>
                            </m:e>
                            <m:sup>
                              <m:r>
                                <m:rPr>
                                  <m:sty m:val="p"/>
                                </m:rPr>
                                <a:rPr lang="id-ID" sz="1200">
                                  <a:latin typeface="Cambria Math" panose="02040503050406030204" pitchFamily="18" charset="0"/>
                                </a:rPr>
                                <m:t>T</m:t>
                              </m:r>
                            </m:sup>
                          </m:sSup>
                          <m:r>
                            <a:rPr lang="id-ID" sz="1200" b="1">
                              <a:latin typeface="Cambria Math" panose="02040503050406030204" pitchFamily="18" charset="0"/>
                            </a:rPr>
                            <m:t> </m:t>
                          </m:r>
                          <m:sSup>
                            <m:sSupPr>
                              <m:ctrlPr>
                                <a:rPr lang="en-US" sz="1200" b="1" i="1">
                                  <a:latin typeface="Cambria Math" panose="02040503050406030204" pitchFamily="18" charset="0"/>
                                </a:rPr>
                              </m:ctrlPr>
                            </m:sSupPr>
                            <m:e>
                              <m:r>
                                <a:rPr lang="id-ID" sz="1200" b="1" i="1">
                                  <a:latin typeface="Cambria Math" panose="02040503050406030204" pitchFamily="18" charset="0"/>
                                </a:rPr>
                                <m:t>𝐂</m:t>
                              </m:r>
                            </m:e>
                            <m:sup>
                              <m:r>
                                <a:rPr lang="id-ID" sz="1200" i="1">
                                  <a:latin typeface="Cambria Math" panose="02040503050406030204" pitchFamily="18" charset="0"/>
                                </a:rPr>
                                <m:t>−</m:t>
                              </m:r>
                              <m:r>
                                <a:rPr lang="id-ID" sz="1200">
                                  <a:latin typeface="Cambria Math" panose="02040503050406030204" pitchFamily="18" charset="0"/>
                                </a:rPr>
                                <m:t>1</m:t>
                              </m:r>
                            </m:sup>
                          </m:sSup>
                          <m:r>
                            <a:rPr lang="id-ID" sz="1200" b="1">
                              <a:latin typeface="Cambria Math" panose="02040503050406030204" pitchFamily="18" charset="0"/>
                            </a:rPr>
                            <m:t> </m:t>
                          </m:r>
                          <m:r>
                            <a:rPr lang="id-ID" sz="1200" b="1" i="1">
                              <a:latin typeface="Cambria Math" panose="02040503050406030204" pitchFamily="18" charset="0"/>
                            </a:rPr>
                            <m:t>𝛍</m:t>
                          </m:r>
                        </m:num>
                        <m:den>
                          <m:sSup>
                            <m:sSupPr>
                              <m:ctrlPr>
                                <a:rPr lang="en-US" sz="1200" b="1" i="1">
                                  <a:latin typeface="Cambria Math" panose="02040503050406030204" pitchFamily="18" charset="0"/>
                                </a:rPr>
                              </m:ctrlPr>
                            </m:sSupPr>
                            <m:e>
                              <m:r>
                                <a:rPr lang="id-ID" sz="1200" b="1" i="1">
                                  <a:latin typeface="Cambria Math" panose="02040503050406030204" pitchFamily="18" charset="0"/>
                                </a:rPr>
                                <m:t>𝐞</m:t>
                              </m:r>
                            </m:e>
                            <m:sup>
                              <m:r>
                                <m:rPr>
                                  <m:sty m:val="p"/>
                                </m:rPr>
                                <a:rPr lang="id-ID" sz="1200">
                                  <a:latin typeface="Cambria Math" panose="02040503050406030204" pitchFamily="18" charset="0"/>
                                </a:rPr>
                                <m:t>T</m:t>
                              </m:r>
                            </m:sup>
                          </m:sSup>
                          <m:r>
                            <a:rPr lang="id-ID" sz="1200" b="1">
                              <a:latin typeface="Cambria Math" panose="02040503050406030204" pitchFamily="18" charset="0"/>
                            </a:rPr>
                            <m:t> </m:t>
                          </m:r>
                          <m:sSup>
                            <m:sSupPr>
                              <m:ctrlPr>
                                <a:rPr lang="en-US" sz="1200" b="1" i="1">
                                  <a:latin typeface="Cambria Math" panose="02040503050406030204" pitchFamily="18" charset="0"/>
                                </a:rPr>
                              </m:ctrlPr>
                            </m:sSupPr>
                            <m:e>
                              <m:r>
                                <a:rPr lang="id-ID" sz="1200" b="1" i="1">
                                  <a:latin typeface="Cambria Math" panose="02040503050406030204" pitchFamily="18" charset="0"/>
                                </a:rPr>
                                <m:t>𝐂</m:t>
                              </m:r>
                            </m:e>
                            <m:sup>
                              <m:r>
                                <a:rPr lang="id-ID" sz="1200" i="1">
                                  <a:latin typeface="Cambria Math" panose="02040503050406030204" pitchFamily="18" charset="0"/>
                                </a:rPr>
                                <m:t>−</m:t>
                              </m:r>
                              <m:r>
                                <a:rPr lang="id-ID" sz="1200">
                                  <a:latin typeface="Cambria Math" panose="02040503050406030204" pitchFamily="18" charset="0"/>
                                </a:rPr>
                                <m:t>1</m:t>
                              </m:r>
                            </m:sup>
                          </m:sSup>
                          <m:r>
                            <a:rPr lang="id-ID" sz="1200" b="1">
                              <a:latin typeface="Cambria Math" panose="02040503050406030204" pitchFamily="18" charset="0"/>
                            </a:rPr>
                            <m:t> </m:t>
                          </m:r>
                          <m:r>
                            <a:rPr lang="id-ID" sz="1200" b="1" i="1">
                              <a:latin typeface="Cambria Math" panose="02040503050406030204" pitchFamily="18" charset="0"/>
                            </a:rPr>
                            <m:t>𝐞</m:t>
                          </m:r>
                        </m:den>
                      </m:f>
                    </m:oMath>
                  </m:oMathPara>
                </a14:m>
                <a:endParaRPr lang="en-US" sz="1200" dirty="0"/>
              </a:p>
              <a:p>
                <a:pPr latinLnBrk="0"/>
                <a:r>
                  <a:rPr lang="id-ID" sz="1200" dirty="0"/>
                  <a:t>Substitusikan hasil </a:t>
                </a:r>
                <a:r>
                  <a:rPr lang="id-ID" sz="1200" i="1" dirty="0"/>
                  <a:t>u </a:t>
                </a:r>
                <a:r>
                  <a:rPr lang="id-ID" sz="1200" dirty="0"/>
                  <a:t>tsb ke vektor </a:t>
                </a:r>
                <a:r>
                  <a:rPr lang="id-ID" sz="1200" b="1" dirty="0"/>
                  <a:t>x </a:t>
                </a:r>
                <a:r>
                  <a:rPr lang="id-ID" sz="1200" dirty="0"/>
                  <a:t>diperoleh portofolio yang efisien sebagai fungsi linear dari parameter </a:t>
                </a:r>
                <a:r>
                  <a:rPr lang="id-ID" sz="1200" i="1" dirty="0"/>
                  <a:t>t </a:t>
                </a:r>
                <a:r>
                  <a:rPr lang="id-ID" sz="1200" dirty="0"/>
                  <a:t>: </a:t>
                </a:r>
                <a:endParaRPr lang="en-US" sz="1200" dirty="0"/>
              </a:p>
              <a:p>
                <a:pPr latinLnBrk="0"/>
                <a:r>
                  <a:rPr lang="en-US" sz="1200" dirty="0"/>
                  <a:t>			</a:t>
                </a:r>
                <a14:m>
                  <m:oMath xmlns:m="http://schemas.openxmlformats.org/officeDocument/2006/math">
                    <m:r>
                      <a:rPr lang="id-ID" sz="1200" i="1">
                        <a:latin typeface="Cambria Math" panose="02040503050406030204" pitchFamily="18" charset="0"/>
                      </a:rPr>
                      <m:t>𝑥</m:t>
                    </m:r>
                    <m:r>
                      <a:rPr lang="id-ID" sz="1200" i="1">
                        <a:latin typeface="Cambria Math" panose="02040503050406030204" pitchFamily="18" charset="0"/>
                      </a:rPr>
                      <m:t>≡</m:t>
                    </m:r>
                    <m:r>
                      <a:rPr lang="id-ID" sz="1200" i="1">
                        <a:latin typeface="Cambria Math" panose="02040503050406030204" pitchFamily="18" charset="0"/>
                      </a:rPr>
                      <m:t>𝑥</m:t>
                    </m:r>
                    <m:r>
                      <a:rPr lang="id-ID" sz="1200" i="1">
                        <a:latin typeface="Cambria Math" panose="02040503050406030204" pitchFamily="18" charset="0"/>
                      </a:rPr>
                      <m:t>(</m:t>
                    </m:r>
                    <m:r>
                      <a:rPr lang="id-ID" sz="1200" i="1">
                        <a:latin typeface="Cambria Math" panose="02040503050406030204" pitchFamily="18" charset="0"/>
                      </a:rPr>
                      <m:t>𝑡</m:t>
                    </m:r>
                    <m:r>
                      <a:rPr lang="id-ID" sz="1200" i="1">
                        <a:latin typeface="Cambria Math" panose="02040503050406030204" pitchFamily="18" charset="0"/>
                      </a:rPr>
                      <m:t>)=</m:t>
                    </m:r>
                    <m:f>
                      <m:fPr>
                        <m:ctrlPr>
                          <a:rPr lang="en-US" sz="1200" b="1" i="1">
                            <a:latin typeface="Cambria Math" panose="02040503050406030204" pitchFamily="18" charset="0"/>
                          </a:rPr>
                        </m:ctrlPr>
                      </m:fPr>
                      <m:num>
                        <m:r>
                          <a:rPr lang="id-ID" sz="1200" b="1">
                            <a:latin typeface="Cambria Math" panose="02040503050406030204" pitchFamily="18" charset="0"/>
                          </a:rPr>
                          <m:t> </m:t>
                        </m:r>
                        <m:sSup>
                          <m:sSupPr>
                            <m:ctrlPr>
                              <a:rPr lang="en-US" sz="1200" b="1" i="1">
                                <a:latin typeface="Cambria Math" panose="02040503050406030204" pitchFamily="18" charset="0"/>
                              </a:rPr>
                            </m:ctrlPr>
                          </m:sSupPr>
                          <m:e>
                            <m:r>
                              <a:rPr lang="id-ID" sz="1200" b="1" i="1">
                                <a:latin typeface="Cambria Math" panose="02040503050406030204" pitchFamily="18" charset="0"/>
                              </a:rPr>
                              <m:t>𝐂</m:t>
                            </m:r>
                          </m:e>
                          <m:sup>
                            <m:r>
                              <a:rPr lang="id-ID" sz="1200" i="1">
                                <a:latin typeface="Cambria Math" panose="02040503050406030204" pitchFamily="18" charset="0"/>
                              </a:rPr>
                              <m:t>−</m:t>
                            </m:r>
                            <m:r>
                              <a:rPr lang="id-ID" sz="1200">
                                <a:latin typeface="Cambria Math" panose="02040503050406030204" pitchFamily="18" charset="0"/>
                              </a:rPr>
                              <m:t>1</m:t>
                            </m:r>
                          </m:sup>
                        </m:sSup>
                        <m:r>
                          <a:rPr lang="id-ID" sz="1200" b="1">
                            <a:latin typeface="Cambria Math" panose="02040503050406030204" pitchFamily="18" charset="0"/>
                          </a:rPr>
                          <m:t> </m:t>
                        </m:r>
                        <m:r>
                          <a:rPr lang="id-ID" sz="1200" b="1" i="1">
                            <a:latin typeface="Cambria Math" panose="02040503050406030204" pitchFamily="18" charset="0"/>
                          </a:rPr>
                          <m:t>𝐞</m:t>
                        </m:r>
                      </m:num>
                      <m:den>
                        <m:sSup>
                          <m:sSupPr>
                            <m:ctrlPr>
                              <a:rPr lang="en-US" sz="1200" b="1" i="1">
                                <a:latin typeface="Cambria Math" panose="02040503050406030204" pitchFamily="18" charset="0"/>
                              </a:rPr>
                            </m:ctrlPr>
                          </m:sSupPr>
                          <m:e>
                            <m:r>
                              <a:rPr lang="id-ID" sz="1200" b="1" i="1">
                                <a:latin typeface="Cambria Math" panose="02040503050406030204" pitchFamily="18" charset="0"/>
                              </a:rPr>
                              <m:t>𝐞</m:t>
                            </m:r>
                          </m:e>
                          <m:sup>
                            <m:r>
                              <m:rPr>
                                <m:sty m:val="p"/>
                              </m:rPr>
                              <a:rPr lang="id-ID" sz="1200">
                                <a:latin typeface="Cambria Math" panose="02040503050406030204" pitchFamily="18" charset="0"/>
                              </a:rPr>
                              <m:t>T</m:t>
                            </m:r>
                          </m:sup>
                        </m:sSup>
                        <m:r>
                          <a:rPr lang="id-ID" sz="1200" b="1">
                            <a:latin typeface="Cambria Math" panose="02040503050406030204" pitchFamily="18" charset="0"/>
                          </a:rPr>
                          <m:t> </m:t>
                        </m:r>
                        <m:sSup>
                          <m:sSupPr>
                            <m:ctrlPr>
                              <a:rPr lang="en-US" sz="1200" b="1" i="1">
                                <a:latin typeface="Cambria Math" panose="02040503050406030204" pitchFamily="18" charset="0"/>
                              </a:rPr>
                            </m:ctrlPr>
                          </m:sSupPr>
                          <m:e>
                            <m:r>
                              <a:rPr lang="id-ID" sz="1200" b="1" i="1">
                                <a:latin typeface="Cambria Math" panose="02040503050406030204" pitchFamily="18" charset="0"/>
                              </a:rPr>
                              <m:t>𝐂</m:t>
                            </m:r>
                          </m:e>
                          <m:sup>
                            <m:r>
                              <a:rPr lang="id-ID" sz="1200" i="1">
                                <a:latin typeface="Cambria Math" panose="02040503050406030204" pitchFamily="18" charset="0"/>
                              </a:rPr>
                              <m:t>−</m:t>
                            </m:r>
                            <m:r>
                              <a:rPr lang="id-ID" sz="1200">
                                <a:latin typeface="Cambria Math" panose="02040503050406030204" pitchFamily="18" charset="0"/>
                              </a:rPr>
                              <m:t>1</m:t>
                            </m:r>
                          </m:sup>
                        </m:sSup>
                        <m:r>
                          <a:rPr lang="id-ID" sz="1200" b="1">
                            <a:latin typeface="Cambria Math" panose="02040503050406030204" pitchFamily="18" charset="0"/>
                          </a:rPr>
                          <m:t> </m:t>
                        </m:r>
                        <m:r>
                          <a:rPr lang="id-ID" sz="1200" b="1" i="1">
                            <a:latin typeface="Cambria Math" panose="02040503050406030204" pitchFamily="18" charset="0"/>
                          </a:rPr>
                          <m:t>𝐞</m:t>
                        </m:r>
                      </m:den>
                    </m:f>
                    <m:r>
                      <a:rPr lang="id-ID" sz="1200" i="1">
                        <a:latin typeface="Cambria Math" panose="02040503050406030204" pitchFamily="18" charset="0"/>
                      </a:rPr>
                      <m:t> +</m:t>
                    </m:r>
                    <m:r>
                      <a:rPr lang="id-ID" sz="1200" i="1">
                        <a:latin typeface="Cambria Math" panose="02040503050406030204" pitchFamily="18" charset="0"/>
                      </a:rPr>
                      <m:t>𝑡</m:t>
                    </m:r>
                    <m:r>
                      <a:rPr lang="id-ID" sz="1200" i="1">
                        <a:latin typeface="Cambria Math" panose="02040503050406030204" pitchFamily="18" charset="0"/>
                      </a:rPr>
                      <m:t> </m:t>
                    </m:r>
                    <m:d>
                      <m:dPr>
                        <m:ctrlPr>
                          <a:rPr lang="en-US" sz="1200" b="1" i="1">
                            <a:latin typeface="Cambria Math" panose="02040503050406030204" pitchFamily="18" charset="0"/>
                          </a:rPr>
                        </m:ctrlPr>
                      </m:dPr>
                      <m:e>
                        <m:sSup>
                          <m:sSupPr>
                            <m:ctrlPr>
                              <a:rPr lang="en-US" sz="1200" b="1" i="1">
                                <a:latin typeface="Cambria Math" panose="02040503050406030204" pitchFamily="18" charset="0"/>
                              </a:rPr>
                            </m:ctrlPr>
                          </m:sSupPr>
                          <m:e>
                            <m:r>
                              <a:rPr lang="id-ID" sz="1200" b="1" i="1">
                                <a:latin typeface="Cambria Math" panose="02040503050406030204" pitchFamily="18" charset="0"/>
                              </a:rPr>
                              <m:t>𝐂</m:t>
                            </m:r>
                          </m:e>
                          <m:sup>
                            <m:r>
                              <a:rPr lang="id-ID" sz="1200" i="1">
                                <a:latin typeface="Cambria Math" panose="02040503050406030204" pitchFamily="18" charset="0"/>
                              </a:rPr>
                              <m:t>−</m:t>
                            </m:r>
                            <m:r>
                              <a:rPr lang="id-ID" sz="1200">
                                <a:latin typeface="Cambria Math" panose="02040503050406030204" pitchFamily="18" charset="0"/>
                              </a:rPr>
                              <m:t>1</m:t>
                            </m:r>
                          </m:sup>
                        </m:sSup>
                        <m:r>
                          <a:rPr lang="id-ID" sz="1200" b="1">
                            <a:latin typeface="Cambria Math" panose="02040503050406030204" pitchFamily="18" charset="0"/>
                          </a:rPr>
                          <m:t> </m:t>
                        </m:r>
                        <m:r>
                          <a:rPr lang="id-ID" sz="1200" b="1" i="1">
                            <a:latin typeface="Cambria Math" panose="02040503050406030204" pitchFamily="18" charset="0"/>
                          </a:rPr>
                          <m:t>𝛍</m:t>
                        </m:r>
                        <m:r>
                          <a:rPr lang="id-ID" sz="1200" b="1" i="1">
                            <a:latin typeface="Cambria Math" panose="02040503050406030204" pitchFamily="18" charset="0"/>
                          </a:rPr>
                          <m:t>−</m:t>
                        </m:r>
                        <m:f>
                          <m:fPr>
                            <m:ctrlPr>
                              <a:rPr lang="en-US" sz="1200" b="1" i="1">
                                <a:latin typeface="Cambria Math" panose="02040503050406030204" pitchFamily="18" charset="0"/>
                              </a:rPr>
                            </m:ctrlPr>
                          </m:fPr>
                          <m:num>
                            <m:sSup>
                              <m:sSupPr>
                                <m:ctrlPr>
                                  <a:rPr lang="en-US" sz="1200" b="1" i="1">
                                    <a:latin typeface="Cambria Math" panose="02040503050406030204" pitchFamily="18" charset="0"/>
                                  </a:rPr>
                                </m:ctrlPr>
                              </m:sSupPr>
                              <m:e>
                                <m:r>
                                  <a:rPr lang="id-ID" sz="1200" b="1" i="1">
                                    <a:latin typeface="Cambria Math" panose="02040503050406030204" pitchFamily="18" charset="0"/>
                                  </a:rPr>
                                  <m:t>𝐞</m:t>
                                </m:r>
                              </m:e>
                              <m:sup>
                                <m:r>
                                  <m:rPr>
                                    <m:sty m:val="p"/>
                                  </m:rPr>
                                  <a:rPr lang="id-ID" sz="1200">
                                    <a:latin typeface="Cambria Math" panose="02040503050406030204" pitchFamily="18" charset="0"/>
                                  </a:rPr>
                                  <m:t>T</m:t>
                                </m:r>
                              </m:sup>
                            </m:sSup>
                            <m:r>
                              <a:rPr lang="id-ID" sz="1200" b="1">
                                <a:latin typeface="Cambria Math" panose="02040503050406030204" pitchFamily="18" charset="0"/>
                              </a:rPr>
                              <m:t> </m:t>
                            </m:r>
                            <m:sSup>
                              <m:sSupPr>
                                <m:ctrlPr>
                                  <a:rPr lang="en-US" sz="1200" b="1" i="1">
                                    <a:latin typeface="Cambria Math" panose="02040503050406030204" pitchFamily="18" charset="0"/>
                                  </a:rPr>
                                </m:ctrlPr>
                              </m:sSupPr>
                              <m:e>
                                <m:r>
                                  <a:rPr lang="id-ID" sz="1200" b="1" i="1">
                                    <a:latin typeface="Cambria Math" panose="02040503050406030204" pitchFamily="18" charset="0"/>
                                  </a:rPr>
                                  <m:t>𝐂</m:t>
                                </m:r>
                              </m:e>
                              <m:sup>
                                <m:r>
                                  <a:rPr lang="id-ID" sz="1200" i="1">
                                    <a:latin typeface="Cambria Math" panose="02040503050406030204" pitchFamily="18" charset="0"/>
                                  </a:rPr>
                                  <m:t>−</m:t>
                                </m:r>
                                <m:r>
                                  <a:rPr lang="id-ID" sz="1200">
                                    <a:latin typeface="Cambria Math" panose="02040503050406030204" pitchFamily="18" charset="0"/>
                                  </a:rPr>
                                  <m:t>1</m:t>
                                </m:r>
                              </m:sup>
                            </m:sSup>
                            <m:r>
                              <a:rPr lang="id-ID" sz="1200" b="1">
                                <a:latin typeface="Cambria Math" panose="02040503050406030204" pitchFamily="18" charset="0"/>
                              </a:rPr>
                              <m:t> </m:t>
                            </m:r>
                            <m:r>
                              <a:rPr lang="id-ID" sz="1200" b="1" i="1">
                                <a:latin typeface="Cambria Math" panose="02040503050406030204" pitchFamily="18" charset="0"/>
                              </a:rPr>
                              <m:t>𝛍</m:t>
                            </m:r>
                          </m:num>
                          <m:den>
                            <m:sSup>
                              <m:sSupPr>
                                <m:ctrlPr>
                                  <a:rPr lang="en-US" sz="1200" b="1" i="1">
                                    <a:latin typeface="Cambria Math" panose="02040503050406030204" pitchFamily="18" charset="0"/>
                                  </a:rPr>
                                </m:ctrlPr>
                              </m:sSupPr>
                              <m:e>
                                <m:r>
                                  <a:rPr lang="id-ID" sz="1200" b="1" i="1">
                                    <a:latin typeface="Cambria Math" panose="02040503050406030204" pitchFamily="18" charset="0"/>
                                  </a:rPr>
                                  <m:t>𝐞</m:t>
                                </m:r>
                              </m:e>
                              <m:sup>
                                <m:r>
                                  <m:rPr>
                                    <m:sty m:val="p"/>
                                  </m:rPr>
                                  <a:rPr lang="id-ID" sz="1200">
                                    <a:latin typeface="Cambria Math" panose="02040503050406030204" pitchFamily="18" charset="0"/>
                                  </a:rPr>
                                  <m:t>T</m:t>
                                </m:r>
                              </m:sup>
                            </m:sSup>
                            <m:r>
                              <a:rPr lang="id-ID" sz="1200" b="1">
                                <a:latin typeface="Cambria Math" panose="02040503050406030204" pitchFamily="18" charset="0"/>
                              </a:rPr>
                              <m:t> </m:t>
                            </m:r>
                            <m:sSup>
                              <m:sSupPr>
                                <m:ctrlPr>
                                  <a:rPr lang="en-US" sz="1200" b="1" i="1">
                                    <a:latin typeface="Cambria Math" panose="02040503050406030204" pitchFamily="18" charset="0"/>
                                  </a:rPr>
                                </m:ctrlPr>
                              </m:sSupPr>
                              <m:e>
                                <m:r>
                                  <a:rPr lang="id-ID" sz="1200" b="1" i="1">
                                    <a:latin typeface="Cambria Math" panose="02040503050406030204" pitchFamily="18" charset="0"/>
                                  </a:rPr>
                                  <m:t>𝐂</m:t>
                                </m:r>
                              </m:e>
                              <m:sup>
                                <m:r>
                                  <a:rPr lang="id-ID" sz="1200" i="1">
                                    <a:latin typeface="Cambria Math" panose="02040503050406030204" pitchFamily="18" charset="0"/>
                                  </a:rPr>
                                  <m:t>−</m:t>
                                </m:r>
                                <m:r>
                                  <a:rPr lang="id-ID" sz="1200">
                                    <a:latin typeface="Cambria Math" panose="02040503050406030204" pitchFamily="18" charset="0"/>
                                  </a:rPr>
                                  <m:t>1</m:t>
                                </m:r>
                              </m:sup>
                            </m:sSup>
                            <m:r>
                              <a:rPr lang="id-ID" sz="1200" b="1">
                                <a:latin typeface="Cambria Math" panose="02040503050406030204" pitchFamily="18" charset="0"/>
                              </a:rPr>
                              <m:t> </m:t>
                            </m:r>
                            <m:r>
                              <a:rPr lang="id-ID" sz="1200" b="1" i="1">
                                <a:latin typeface="Cambria Math" panose="02040503050406030204" pitchFamily="18" charset="0"/>
                              </a:rPr>
                              <m:t>𝐞</m:t>
                            </m:r>
                          </m:den>
                        </m:f>
                        <m:sSup>
                          <m:sSupPr>
                            <m:ctrlPr>
                              <a:rPr lang="en-US" sz="1200" b="1" i="1">
                                <a:latin typeface="Cambria Math" panose="02040503050406030204" pitchFamily="18" charset="0"/>
                              </a:rPr>
                            </m:ctrlPr>
                          </m:sSupPr>
                          <m:e>
                            <m:r>
                              <a:rPr lang="id-ID" sz="1200" b="1">
                                <a:latin typeface="Cambria Math" panose="02040503050406030204" pitchFamily="18" charset="0"/>
                              </a:rPr>
                              <m:t> </m:t>
                            </m:r>
                            <m:r>
                              <a:rPr lang="id-ID" sz="1200" b="1" i="1">
                                <a:latin typeface="Cambria Math" panose="02040503050406030204" pitchFamily="18" charset="0"/>
                              </a:rPr>
                              <m:t>𝐂</m:t>
                            </m:r>
                          </m:e>
                          <m:sup>
                            <m:r>
                              <a:rPr lang="id-ID" sz="1200" i="1">
                                <a:latin typeface="Cambria Math" panose="02040503050406030204" pitchFamily="18" charset="0"/>
                              </a:rPr>
                              <m:t>−</m:t>
                            </m:r>
                            <m:r>
                              <a:rPr lang="id-ID" sz="1200">
                                <a:latin typeface="Cambria Math" panose="02040503050406030204" pitchFamily="18" charset="0"/>
                              </a:rPr>
                              <m:t>1</m:t>
                            </m:r>
                          </m:sup>
                        </m:sSup>
                        <m:r>
                          <a:rPr lang="id-ID" sz="1200" b="1">
                            <a:latin typeface="Cambria Math" panose="02040503050406030204" pitchFamily="18" charset="0"/>
                          </a:rPr>
                          <m:t> </m:t>
                        </m:r>
                        <m:r>
                          <a:rPr lang="id-ID" sz="1200" b="1" i="1">
                            <a:latin typeface="Cambria Math" panose="02040503050406030204" pitchFamily="18" charset="0"/>
                          </a:rPr>
                          <m:t>𝐞</m:t>
                        </m:r>
                      </m:e>
                    </m:d>
                  </m:oMath>
                </a14:m>
                <a:r>
                  <a:rPr lang="en-US" sz="1200" dirty="0"/>
                  <a:t>			(4)</a:t>
                </a:r>
              </a:p>
              <a:p>
                <a:pPr latinLnBrk="0"/>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79512" y="1131590"/>
                <a:ext cx="8761387" cy="3337517"/>
              </a:xfrm>
              <a:prstGeom prst="rect">
                <a:avLst/>
              </a:prstGeom>
              <a:blipFill>
                <a:blip r:embed="rId3"/>
                <a:stretch>
                  <a:fillRect t="-366"/>
                </a:stretch>
              </a:blipFill>
            </p:spPr>
            <p:txBody>
              <a:bodyPr/>
              <a:lstStyle/>
              <a:p>
                <a:r>
                  <a:rPr lang="en-ID">
                    <a:noFill/>
                  </a:rPr>
                  <a:t> </a:t>
                </a:r>
              </a:p>
            </p:txBody>
          </p:sp>
        </mc:Fallback>
      </mc:AlternateContent>
      <p:pic>
        <p:nvPicPr>
          <p:cNvPr id="4" name="Picture 3"/>
          <p:cNvPicPr/>
          <p:nvPr/>
        </p:nvPicPr>
        <p:blipFill>
          <a:blip r:embed="rId4">
            <a:extLst>
              <a:ext uri="{28A0092B-C50C-407E-A947-70E740481C1C}">
                <a14:useLocalDpi xmlns:a14="http://schemas.microsoft.com/office/drawing/2010/main" val="0"/>
              </a:ext>
            </a:extLst>
          </a:blip>
          <a:srcRect/>
          <a:stretch>
            <a:fillRect/>
          </a:stretch>
        </p:blipFill>
        <p:spPr bwMode="auto">
          <a:xfrm>
            <a:off x="6483678" y="1707654"/>
            <a:ext cx="2352675" cy="1866900"/>
          </a:xfrm>
          <a:prstGeom prst="rect">
            <a:avLst/>
          </a:prstGeom>
          <a:noFill/>
          <a:ln>
            <a:noFill/>
          </a:ln>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Tree>
    <p:extLst>
      <p:ext uri="{BB962C8B-B14F-4D97-AF65-F5344CB8AC3E}">
        <p14:creationId xmlns:p14="http://schemas.microsoft.com/office/powerpoint/2010/main" val="3668901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15616" y="217699"/>
            <a:ext cx="6650456" cy="543185"/>
          </a:xfrm>
        </p:spPr>
        <p:txBody>
          <a:bodyPr/>
          <a:lstStyle/>
          <a:p>
            <a:pPr latinLnBrk="0"/>
            <a:r>
              <a:rPr lang="en-US" sz="3600" dirty="0"/>
              <a:t>Capital</a:t>
            </a:r>
            <a:r>
              <a:rPr lang="en-US" dirty="0"/>
              <a:t> Market Line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6012160" y="1275606"/>
            <a:ext cx="2952329" cy="2355399"/>
          </a:xfrm>
          <a:prstGeom prst="rect">
            <a:avLst/>
          </a:prstGeom>
          <a:noFill/>
          <a:ln>
            <a:noFill/>
          </a:ln>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F1C33A-DA44-451B-8232-6869B23673CE}"/>
                  </a:ext>
                </a:extLst>
              </p:cNvPr>
              <p:cNvSpPr txBox="1"/>
              <p:nvPr/>
            </p:nvSpPr>
            <p:spPr>
              <a:xfrm>
                <a:off x="179511" y="1275606"/>
                <a:ext cx="8280921" cy="3232808"/>
              </a:xfrm>
              <a:prstGeom prst="rect">
                <a:avLst/>
              </a:prstGeom>
              <a:noFill/>
            </p:spPr>
            <p:txBody>
              <a:bodyPr wrap="square" rtlCol="0">
                <a:spAutoFit/>
              </a:bodyPr>
              <a:lstStyle/>
              <a:p>
                <a:pPr latinLnBrk="0"/>
                <a:r>
                  <a:rPr lang="en-US" sz="1200" dirty="0"/>
                  <a:t>Portofolio yang </a:t>
                </a:r>
                <a:r>
                  <a:rPr lang="en-US" sz="1200" dirty="0" err="1"/>
                  <a:t>efisien</a:t>
                </a:r>
                <a:r>
                  <a:rPr lang="en-US" sz="1200" dirty="0"/>
                  <a:t> yang </a:t>
                </a:r>
                <a:r>
                  <a:rPr lang="en-US" sz="1200" dirty="0" err="1"/>
                  <a:t>dicari</a:t>
                </a:r>
                <a:r>
                  <a:rPr lang="en-US" sz="1200" dirty="0"/>
                  <a:t>, </a:t>
                </a:r>
                <a:r>
                  <a:rPr lang="en-US" sz="1200" dirty="0" err="1"/>
                  <a:t>merupakan</a:t>
                </a:r>
                <a:r>
                  <a:rPr lang="en-US" sz="1200" dirty="0"/>
                  <a:t> </a:t>
                </a:r>
                <a:r>
                  <a:rPr lang="en-US" sz="1200" dirty="0" err="1"/>
                  <a:t>solusi</a:t>
                </a:r>
                <a:r>
                  <a:rPr lang="en-US" sz="1200" dirty="0"/>
                  <a:t> </a:t>
                </a:r>
                <a:r>
                  <a:rPr lang="en-US" sz="1200" dirty="0" err="1"/>
                  <a:t>dari</a:t>
                </a:r>
                <a:r>
                  <a:rPr lang="en-US" sz="1200" dirty="0"/>
                  <a:t> </a:t>
                </a:r>
                <a:r>
                  <a:rPr lang="en-US" sz="1200" dirty="0" err="1"/>
                  <a:t>masalah</a:t>
                </a:r>
                <a:r>
                  <a:rPr lang="en-US" sz="1200" dirty="0"/>
                  <a:t> : </a:t>
                </a:r>
              </a:p>
              <a:p>
                <a:pPr latinLnBrk="0"/>
                <a14:m>
                  <m:oMath xmlns:m="http://schemas.openxmlformats.org/officeDocument/2006/math">
                    <m:r>
                      <a:rPr lang="en-US" sz="1200" i="1" smtClean="0">
                        <a:latin typeface="Cambria Math" panose="02040503050406030204" pitchFamily="18" charset="0"/>
                      </a:rPr>
                      <m:t>𝑚𝑖𝑛𝑖𝑚𝑢𝑚𝑘𝑎𝑛</m:t>
                    </m:r>
                    <m:r>
                      <a:rPr lang="en-US" sz="1200" i="1" smtClean="0">
                        <a:latin typeface="Cambria Math" panose="02040503050406030204" pitchFamily="18" charset="0"/>
                      </a:rPr>
                      <m:t> ∶ − </m:t>
                    </m:r>
                    <m:r>
                      <a:rPr lang="en-US" sz="1200" i="1" smtClean="0">
                        <a:latin typeface="Cambria Math" panose="02040503050406030204" pitchFamily="18" charset="0"/>
                      </a:rPr>
                      <m:t>𝑡</m:t>
                    </m:r>
                    <m:r>
                      <a:rPr lang="en-US" sz="1200" i="1" smtClean="0">
                        <a:latin typeface="Cambria Math" panose="02040503050406030204" pitchFamily="18" charset="0"/>
                      </a:rPr>
                      <m:t> </m:t>
                    </m:r>
                    <m:d>
                      <m:dPr>
                        <m:ctrlPr>
                          <a:rPr lang="en-US" sz="1200" i="1">
                            <a:latin typeface="Cambria Math" panose="02040503050406030204" pitchFamily="18" charset="0"/>
                          </a:rPr>
                        </m:ctrlPr>
                      </m:dPr>
                      <m:e>
                        <m:r>
                          <a:rPr lang="en-US" sz="1200" i="1">
                            <a:latin typeface="Cambria Math" panose="02040503050406030204" pitchFamily="18" charset="0"/>
                          </a:rPr>
                          <m:t> </m:t>
                        </m:r>
                        <m:m>
                          <m:mPr>
                            <m:mcs>
                              <m:mc>
                                <m:mcPr>
                                  <m:count m:val="2"/>
                                  <m:mcJc m:val="center"/>
                                </m:mcPr>
                              </m:mc>
                            </m:mcs>
                            <m:ctrlPr>
                              <a:rPr lang="en-US" sz="1200" i="1">
                                <a:latin typeface="Cambria Math" panose="02040503050406030204" pitchFamily="18" charset="0"/>
                              </a:rPr>
                            </m:ctrlPr>
                          </m:mPr>
                          <m:mr>
                            <m:e>
                              <m:sSup>
                                <m:sSupPr>
                                  <m:ctrlPr>
                                    <a:rPr lang="en-US" sz="1200" i="1">
                                      <a:latin typeface="Cambria Math" panose="02040503050406030204" pitchFamily="18" charset="0"/>
                                    </a:rPr>
                                  </m:ctrlPr>
                                </m:sSupPr>
                                <m:e>
                                  <m:r>
                                    <a:rPr lang="en-US" sz="1200" b="1" i="1">
                                      <a:latin typeface="Cambria Math" panose="02040503050406030204" pitchFamily="18" charset="0"/>
                                    </a:rPr>
                                    <m:t>𝝁</m:t>
                                  </m:r>
                                </m:e>
                                <m:sup>
                                  <m:r>
                                    <a:rPr lang="en-US" sz="1200" i="1">
                                      <a:latin typeface="Cambria Math" panose="02040503050406030204" pitchFamily="18" charset="0"/>
                                    </a:rPr>
                                    <m:t>𝑇</m:t>
                                  </m:r>
                                </m:sup>
                              </m:sSup>
                            </m:e>
                            <m:e>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e>
                          </m:mr>
                        </m:m>
                        <m:r>
                          <a:rPr lang="en-US" sz="1200" i="1">
                            <a:latin typeface="Cambria Math" panose="02040503050406030204" pitchFamily="18" charset="0"/>
                          </a:rPr>
                          <m:t> </m:t>
                        </m:r>
                      </m:e>
                    </m:d>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𝒙</m:t>
                              </m:r>
                            </m:e>
                          </m:mr>
                          <m:m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e>
                          </m:mr>
                        </m:m>
                      </m:e>
                    </m:d>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2</m:t>
                        </m:r>
                      </m:den>
                    </m:f>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𝒙</m:t>
                                  </m:r>
                                </m:e>
                              </m:mr>
                              <m:m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e>
                              </m:mr>
                            </m:m>
                          </m:e>
                        </m:d>
                      </m:e>
                      <m:sup>
                        <m:r>
                          <a:rPr lang="en-US" sz="1200" i="1">
                            <a:latin typeface="Cambria Math" panose="02040503050406030204" pitchFamily="18" charset="0"/>
                          </a:rPr>
                          <m:t>𝑇</m:t>
                        </m:r>
                      </m:sup>
                    </m:sSup>
                    <m:d>
                      <m:dPr>
                        <m:begChr m:val="["/>
                        <m:endChr m:val="]"/>
                        <m:ctrlPr>
                          <a:rPr lang="en-US" sz="1200" i="1">
                            <a:latin typeface="Cambria Math" panose="02040503050406030204" pitchFamily="18" charset="0"/>
                          </a:rPr>
                        </m:ctrlPr>
                      </m:dPr>
                      <m:e>
                        <m:m>
                          <m:mPr>
                            <m:mcs>
                              <m:mc>
                                <m:mcPr>
                                  <m:count m:val="2"/>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𝑪</m:t>
                              </m:r>
                            </m:e>
                            <m:e>
                              <m:r>
                                <a:rPr lang="en-US" sz="1200" b="1" i="1">
                                  <a:latin typeface="Cambria Math" panose="02040503050406030204" pitchFamily="18" charset="0"/>
                                </a:rPr>
                                <m:t>𝟎</m:t>
                              </m:r>
                            </m:e>
                          </m:mr>
                          <m:mr>
                            <m:e>
                              <m:sSup>
                                <m:sSupPr>
                                  <m:ctrlPr>
                                    <a:rPr lang="en-US" sz="1200" b="1" i="1">
                                      <a:latin typeface="Cambria Math" panose="02040503050406030204" pitchFamily="18" charset="0"/>
                                    </a:rPr>
                                  </m:ctrlPr>
                                </m:sSupPr>
                                <m:e>
                                  <m:r>
                                    <a:rPr lang="en-US" sz="1200" b="1" i="1">
                                      <a:latin typeface="Cambria Math" panose="02040503050406030204" pitchFamily="18" charset="0"/>
                                    </a:rPr>
                                    <m:t>𝟎</m:t>
                                  </m:r>
                                </m:e>
                                <m:sup>
                                  <m:r>
                                    <a:rPr lang="en-US" sz="1200" i="1">
                                      <a:latin typeface="Cambria Math" panose="02040503050406030204" pitchFamily="18" charset="0"/>
                                    </a:rPr>
                                    <m:t>𝑇</m:t>
                                  </m:r>
                                </m:sup>
                              </m:sSup>
                            </m:e>
                            <m:e>
                              <m:r>
                                <a:rPr lang="en-US" sz="1200" i="1">
                                  <a:latin typeface="Cambria Math" panose="02040503050406030204" pitchFamily="18" charset="0"/>
                                </a:rPr>
                                <m:t>0</m:t>
                              </m:r>
                            </m:e>
                          </m:mr>
                        </m:m>
                      </m:e>
                    </m:d>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𝒙</m:t>
                              </m:r>
                            </m:e>
                          </m:mr>
                          <m:m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e>
                          </m:mr>
                        </m:m>
                      </m:e>
                    </m:d>
                    <m:r>
                      <a:rPr lang="en-US" sz="1200" i="1">
                        <a:latin typeface="Cambria Math" panose="02040503050406030204" pitchFamily="18" charset="0"/>
                      </a:rPr>
                      <m:t>  </m:t>
                    </m:r>
                  </m:oMath>
                </a14:m>
                <a:r>
                  <a:rPr lang="en-US" sz="1200" dirty="0"/>
                  <a:t>		</a:t>
                </a:r>
                <a:endParaRPr lang="en-US" sz="1200" i="1" dirty="0">
                  <a:latin typeface="Cambria Math" panose="02040503050406030204" pitchFamily="18" charset="0"/>
                </a:endParaRPr>
              </a:p>
              <a:p>
                <a:pPr latinLnBrk="0"/>
                <a14:m>
                  <m:oMathPara xmlns:m="http://schemas.openxmlformats.org/officeDocument/2006/math">
                    <m:oMathParaPr>
                      <m:jc m:val="left"/>
                    </m:oMathParaPr>
                    <m:oMath xmlns:m="http://schemas.openxmlformats.org/officeDocument/2006/math">
                      <m:r>
                        <a:rPr lang="en-US" sz="1200" i="1">
                          <a:latin typeface="Cambria Math" panose="02040503050406030204" pitchFamily="18" charset="0"/>
                        </a:rPr>
                        <m:t>𝑑𝑒𝑛𝑔𝑎𝑛</m:t>
                      </m:r>
                      <m:r>
                        <a:rPr lang="en-US" sz="1200" i="1">
                          <a:latin typeface="Cambria Math" panose="02040503050406030204" pitchFamily="18" charset="0"/>
                        </a:rPr>
                        <m:t> </m:t>
                      </m:r>
                      <m:r>
                        <a:rPr lang="en-US" sz="1200" i="1">
                          <a:latin typeface="Cambria Math" panose="02040503050406030204" pitchFamily="18" charset="0"/>
                        </a:rPr>
                        <m:t>𝑘𝑒𝑛𝑑𝑎𝑙𝑎</m:t>
                      </m:r>
                      <m:r>
                        <a:rPr lang="en-US" sz="1200" i="1">
                          <a:latin typeface="Cambria Math" panose="02040503050406030204" pitchFamily="18" charset="0"/>
                        </a:rPr>
                        <m:t>∶ </m:t>
                      </m:r>
                      <m:sSup>
                        <m:sSupPr>
                          <m:ctrlPr>
                            <a:rPr lang="en-US" sz="1200" b="1" i="1">
                              <a:latin typeface="Cambria Math" panose="02040503050406030204" pitchFamily="18" charset="0"/>
                            </a:rPr>
                          </m:ctrlPr>
                        </m:sSupPr>
                        <m:e>
                          <m:r>
                            <a:rPr lang="en-US" sz="1200" b="1" i="1">
                              <a:latin typeface="Cambria Math" panose="02040503050406030204" pitchFamily="18" charset="0"/>
                            </a:rPr>
                            <m:t>𝒆</m:t>
                          </m:r>
                        </m:e>
                        <m:sup>
                          <m:r>
                            <a:rPr lang="en-US" sz="1200" i="1">
                              <a:latin typeface="Cambria Math" panose="02040503050406030204" pitchFamily="18" charset="0"/>
                            </a:rPr>
                            <m:t>𝑇</m:t>
                          </m:r>
                        </m:sup>
                      </m:sSup>
                      <m:r>
                        <a:rPr lang="en-US" sz="1200" b="1" i="1">
                          <a:latin typeface="Cambria Math" panose="02040503050406030204" pitchFamily="18" charset="0"/>
                        </a:rPr>
                        <m:t>𝒙</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r>
                        <a:rPr lang="en-US" sz="1200" i="1">
                          <a:latin typeface="Cambria Math" panose="02040503050406030204" pitchFamily="18" charset="0"/>
                        </a:rPr>
                        <m:t>=1 </m:t>
                      </m:r>
                    </m:oMath>
                  </m:oMathPara>
                </a14:m>
                <a:endParaRPr lang="en-US" sz="1200" dirty="0"/>
              </a:p>
              <a:p>
                <a:pPr latinLnBrk="0"/>
                <a:r>
                  <a:rPr lang="en-US" sz="1200" dirty="0" err="1"/>
                  <a:t>Kondisi</a:t>
                </a:r>
                <a:r>
                  <a:rPr lang="en-US" sz="1200" dirty="0"/>
                  <a:t> optimal </a:t>
                </a:r>
                <a:r>
                  <a:rPr lang="en-US" sz="1200" dirty="0" err="1"/>
                  <a:t>untuk</a:t>
                </a:r>
                <a:r>
                  <a:rPr lang="en-US" sz="1200" dirty="0"/>
                  <a:t> </a:t>
                </a:r>
                <a:r>
                  <a:rPr lang="en-US" sz="1200" dirty="0" err="1"/>
                  <a:t>masalah</a:t>
                </a:r>
                <a:r>
                  <a:rPr lang="en-US" sz="1200" dirty="0"/>
                  <a:t> </a:t>
                </a:r>
                <a:r>
                  <a:rPr lang="en-US" sz="1200" dirty="0" err="1"/>
                  <a:t>diatas</a:t>
                </a:r>
                <a:r>
                  <a:rPr lang="en-US" sz="1200" dirty="0"/>
                  <a:t> </a:t>
                </a:r>
                <a:r>
                  <a:rPr lang="en-US" sz="1200" dirty="0" err="1"/>
                  <a:t>diberikan</a:t>
                </a:r>
                <a:r>
                  <a:rPr lang="en-US" sz="1200" dirty="0"/>
                  <a:t> oleh </a:t>
                </a:r>
              </a:p>
              <a:p>
                <a:pPr latinLnBrk="0"/>
                <a:endParaRPr lang="en-US" sz="1200" dirty="0"/>
              </a:p>
              <a:p>
                <a:pPr latinLnBrk="0"/>
                <a:r>
                  <a:rPr lang="en-US" sz="1200" dirty="0"/>
                  <a:t>	</a:t>
                </a:r>
                <a14:m>
                  <m:oMath xmlns:m="http://schemas.openxmlformats.org/officeDocument/2006/math">
                    <m:r>
                      <a:rPr lang="en-US" sz="1200" i="1">
                        <a:latin typeface="Cambria Math" panose="02040503050406030204" pitchFamily="18" charset="0"/>
                      </a:rPr>
                      <m:t>𝑡</m:t>
                    </m:r>
                    <m:r>
                      <a:rPr lang="en-US" sz="1200" i="1">
                        <a:latin typeface="Cambria Math" panose="02040503050406030204" pitchFamily="18" charset="0"/>
                      </a:rPr>
                      <m:t> </m:t>
                    </m:r>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𝛍</m:t>
                              </m:r>
                            </m:e>
                          </m:mr>
                          <m:mr>
                            <m:e>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e>
                          </m:mr>
                        </m:m>
                      </m:e>
                    </m:d>
                    <m:r>
                      <a:rPr lang="en-US" sz="1200" i="1">
                        <a:latin typeface="Cambria Math" panose="02040503050406030204" pitchFamily="18" charset="0"/>
                      </a:rPr>
                      <m:t>−</m:t>
                    </m:r>
                    <m:d>
                      <m:dPr>
                        <m:begChr m:val="["/>
                        <m:endChr m:val="]"/>
                        <m:ctrlPr>
                          <a:rPr lang="en-US" sz="1200" i="1">
                            <a:latin typeface="Cambria Math" panose="02040503050406030204" pitchFamily="18" charset="0"/>
                          </a:rPr>
                        </m:ctrlPr>
                      </m:dPr>
                      <m:e>
                        <m:m>
                          <m:mPr>
                            <m:mcs>
                              <m:mc>
                                <m:mcPr>
                                  <m:count m:val="2"/>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𝑪</m:t>
                              </m:r>
                            </m:e>
                            <m:e>
                              <m:r>
                                <a:rPr lang="en-US" sz="1200" b="1" i="1">
                                  <a:latin typeface="Cambria Math" panose="02040503050406030204" pitchFamily="18" charset="0"/>
                                </a:rPr>
                                <m:t>𝟎</m:t>
                              </m:r>
                            </m:e>
                          </m:mr>
                          <m:mr>
                            <m:e>
                              <m:sSup>
                                <m:sSupPr>
                                  <m:ctrlPr>
                                    <a:rPr lang="en-US" sz="1200" b="1" i="1">
                                      <a:latin typeface="Cambria Math" panose="02040503050406030204" pitchFamily="18" charset="0"/>
                                    </a:rPr>
                                  </m:ctrlPr>
                                </m:sSupPr>
                                <m:e>
                                  <m:r>
                                    <a:rPr lang="en-US" sz="1200" b="1" i="1">
                                      <a:latin typeface="Cambria Math" panose="02040503050406030204" pitchFamily="18" charset="0"/>
                                    </a:rPr>
                                    <m:t>𝟎</m:t>
                                  </m:r>
                                </m:e>
                                <m:sup>
                                  <m:r>
                                    <a:rPr lang="en-US" sz="1200" i="1">
                                      <a:latin typeface="Cambria Math" panose="02040503050406030204" pitchFamily="18" charset="0"/>
                                    </a:rPr>
                                    <m:t>𝑇</m:t>
                                  </m:r>
                                </m:sup>
                              </m:sSup>
                            </m:e>
                            <m:e>
                              <m:r>
                                <a:rPr lang="en-US" sz="1200" i="1">
                                  <a:latin typeface="Cambria Math" panose="02040503050406030204" pitchFamily="18" charset="0"/>
                                </a:rPr>
                                <m:t>0</m:t>
                              </m:r>
                            </m:e>
                          </m:mr>
                        </m:m>
                      </m:e>
                    </m:d>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𝒙</m:t>
                              </m:r>
                            </m:e>
                          </m:mr>
                          <m:m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e>
                          </m:mr>
                        </m:m>
                      </m:e>
                    </m:d>
                    <m:r>
                      <a:rPr lang="en-US" sz="1200" i="1">
                        <a:latin typeface="Cambria Math" panose="02040503050406030204" pitchFamily="18" charset="0"/>
                      </a:rPr>
                      <m:t>=</m:t>
                    </m:r>
                    <m:r>
                      <a:rPr lang="en-US" sz="1200" i="1">
                        <a:latin typeface="Cambria Math" panose="02040503050406030204" pitchFamily="18" charset="0"/>
                      </a:rPr>
                      <m:t>𝑢</m:t>
                    </m:r>
                    <m:r>
                      <a:rPr lang="en-US" sz="1200" i="1">
                        <a:latin typeface="Cambria Math" panose="02040503050406030204" pitchFamily="18" charset="0"/>
                      </a:rPr>
                      <m:t> </m:t>
                    </m:r>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r>
                                <a:rPr lang="en-US" sz="1200" b="1" i="1">
                                  <a:latin typeface="Cambria Math" panose="02040503050406030204" pitchFamily="18" charset="0"/>
                                </a:rPr>
                                <m:t>𝒆</m:t>
                              </m:r>
                            </m:e>
                          </m:mr>
                          <m:mr>
                            <m:e>
                              <m:r>
                                <a:rPr lang="en-US" sz="1200" i="1">
                                  <a:latin typeface="Cambria Math" panose="02040503050406030204" pitchFamily="18" charset="0"/>
                                </a:rPr>
                                <m:t>1</m:t>
                              </m:r>
                            </m:e>
                          </m:mr>
                        </m:m>
                      </m:e>
                    </m:d>
                  </m:oMath>
                </a14:m>
                <a:r>
                  <a:rPr lang="en-US" sz="1200" dirty="0"/>
                  <a:t>					</a:t>
                </a:r>
              </a:p>
              <a:p>
                <a:pPr latinLnBrk="0"/>
                <a:r>
                  <a:rPr lang="en-US" sz="1200" dirty="0"/>
                  <a:t>	</a:t>
                </a:r>
                <a:r>
                  <a:rPr lang="en-US" sz="1200" dirty="0" err="1"/>
                  <a:t>dan</a:t>
                </a:r>
                <a:r>
                  <a:rPr lang="en-US" sz="1200" dirty="0"/>
                  <a:t> </a:t>
                </a:r>
                <a14:m>
                  <m:oMath xmlns:m="http://schemas.openxmlformats.org/officeDocument/2006/math">
                    <m:sSup>
                      <m:sSupPr>
                        <m:ctrlPr>
                          <a:rPr lang="en-US" sz="1200" b="1" i="1">
                            <a:latin typeface="Cambria Math" panose="02040503050406030204" pitchFamily="18" charset="0"/>
                          </a:rPr>
                        </m:ctrlPr>
                      </m:sSupPr>
                      <m:e>
                        <m:r>
                          <a:rPr lang="en-US" sz="1200" b="1" i="1">
                            <a:latin typeface="Cambria Math" panose="02040503050406030204" pitchFamily="18" charset="0"/>
                          </a:rPr>
                          <m:t>𝒆</m:t>
                        </m:r>
                      </m:e>
                      <m:sup>
                        <m:r>
                          <a:rPr lang="en-US" sz="1200" i="1">
                            <a:latin typeface="Cambria Math" panose="02040503050406030204" pitchFamily="18" charset="0"/>
                          </a:rPr>
                          <m:t>𝑇</m:t>
                        </m:r>
                      </m:sup>
                    </m:sSup>
                    <m:r>
                      <a:rPr lang="en-US" sz="1200" b="1" i="1">
                        <a:latin typeface="Cambria Math" panose="02040503050406030204" pitchFamily="18" charset="0"/>
                      </a:rPr>
                      <m:t>𝒙</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r>
                      <a:rPr lang="en-US" sz="1200" i="1">
                        <a:latin typeface="Cambria Math" panose="02040503050406030204" pitchFamily="18" charset="0"/>
                      </a:rPr>
                      <m:t>=1</m:t>
                    </m:r>
                  </m:oMath>
                </a14:m>
                <a:r>
                  <a:rPr lang="en-US" sz="1200" dirty="0"/>
                  <a:t>							</a:t>
                </a:r>
              </a:p>
              <a:p>
                <a:pPr latinLnBrk="0"/>
                <a:r>
                  <a:rPr lang="en-US" sz="1200" dirty="0"/>
                  <a:t>Dari </a:t>
                </a:r>
                <a:r>
                  <a:rPr lang="en-US" sz="1200" dirty="0" err="1"/>
                  <a:t>persamaan</a:t>
                </a:r>
                <a:r>
                  <a:rPr lang="en-US" sz="1200" dirty="0"/>
                  <a:t> </a:t>
                </a:r>
                <a:r>
                  <a:rPr lang="en-US" sz="1200" dirty="0" err="1"/>
                  <a:t>pertama</a:t>
                </a:r>
                <a:r>
                  <a:rPr lang="en-US" sz="1200" dirty="0"/>
                  <a:t> </a:t>
                </a:r>
                <a:r>
                  <a:rPr lang="en-US" sz="1200" dirty="0" err="1"/>
                  <a:t>diperoleh</a:t>
                </a:r>
                <a:r>
                  <a:rPr lang="en-US" sz="1200" dirty="0"/>
                  <a:t>: </a:t>
                </a:r>
                <a14:m>
                  <m:oMath xmlns:m="http://schemas.openxmlformats.org/officeDocument/2006/math">
                    <m:r>
                      <a:rPr lang="en-US" sz="1200" i="1">
                        <a:latin typeface="Cambria Math" panose="02040503050406030204" pitchFamily="18" charset="0"/>
                      </a:rPr>
                      <m:t> </m:t>
                    </m:r>
                    <m:r>
                      <a:rPr lang="en-US" sz="1200" i="1">
                        <a:latin typeface="Cambria Math" panose="02040503050406030204" pitchFamily="18" charset="0"/>
                      </a:rPr>
                      <m:t>𝑢</m:t>
                    </m:r>
                    <m:r>
                      <a:rPr lang="en-US" sz="1200" i="1">
                        <a:latin typeface="Cambria Math" panose="02040503050406030204" pitchFamily="18" charset="0"/>
                      </a:rPr>
                      <m:t>=</m:t>
                    </m:r>
                    <m:r>
                      <a:rPr lang="en-US" sz="1200" i="1">
                        <a:latin typeface="Cambria Math" panose="02040503050406030204" pitchFamily="18" charset="0"/>
                      </a:rPr>
                      <m:t>𝑡</m:t>
                    </m:r>
                    <m:r>
                      <a:rPr lang="en-US" sz="1200" b="0" i="1" smtClean="0">
                        <a:latin typeface="Cambria Math" panose="02040503050406030204" pitchFamily="18" charset="0"/>
                      </a:rPr>
                      <m:t> </m:t>
                    </m:r>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r>
                      <m:rPr>
                        <m:sty m:val="p"/>
                      </m:rPr>
                      <a:rPr lang="en-US" sz="1200">
                        <a:latin typeface="Cambria Math" panose="02040503050406030204" pitchFamily="18" charset="0"/>
                      </a:rPr>
                      <m:t>dan</m:t>
                    </m:r>
                    <m:r>
                      <a:rPr lang="en-US" sz="1200" i="1">
                        <a:latin typeface="Cambria Math" panose="02040503050406030204" pitchFamily="18" charset="0"/>
                      </a:rPr>
                      <m:t> </m:t>
                    </m:r>
                    <m:r>
                      <a:rPr lang="en-US" sz="1200" b="1" i="1">
                        <a:latin typeface="Cambria Math" panose="02040503050406030204" pitchFamily="18" charset="0"/>
                      </a:rPr>
                      <m:t>𝑪</m:t>
                    </m:r>
                    <m:r>
                      <a:rPr lang="en-US" sz="1200" b="1" i="1">
                        <a:latin typeface="Cambria Math" panose="02040503050406030204" pitchFamily="18" charset="0"/>
                      </a:rPr>
                      <m:t> </m:t>
                    </m:r>
                    <m:r>
                      <a:rPr lang="en-US" sz="1200" b="1" i="1">
                        <a:latin typeface="Cambria Math" panose="02040503050406030204" pitchFamily="18" charset="0"/>
                      </a:rPr>
                      <m:t>𝒙</m:t>
                    </m:r>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 (</m:t>
                    </m:r>
                    <m:r>
                      <a:rPr lang="en-US" sz="1200" b="1" i="1">
                        <a:latin typeface="Cambria Math" panose="02040503050406030204" pitchFamily="18" charset="0"/>
                      </a:rPr>
                      <m:t>𝝁</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r>
                      <a:rPr lang="en-US" sz="1200" b="1" i="1">
                        <a:latin typeface="Cambria Math" panose="02040503050406030204" pitchFamily="18" charset="0"/>
                      </a:rPr>
                      <m:t>𝒆</m:t>
                    </m:r>
                    <m:r>
                      <a:rPr lang="en-US" sz="1200" i="1">
                        <a:latin typeface="Cambria Math" panose="02040503050406030204" pitchFamily="18" charset="0"/>
                      </a:rPr>
                      <m:t>)</m:t>
                    </m:r>
                  </m:oMath>
                </a14:m>
                <a:r>
                  <a:rPr lang="en-US" sz="1200" dirty="0"/>
                  <a:t>					 </a:t>
                </a:r>
              </a:p>
              <a:p>
                <a:pPr latinLnBrk="0"/>
                <a:r>
                  <a:rPr lang="en-US" sz="1200" dirty="0"/>
                  <a:t>Karena </a:t>
                </a:r>
                <a:r>
                  <a:rPr lang="en-US" sz="1200" b="1" dirty="0"/>
                  <a:t>C </a:t>
                </a:r>
                <a:r>
                  <a:rPr lang="en-US" sz="1200" dirty="0" err="1"/>
                  <a:t>definit</a:t>
                </a:r>
                <a:r>
                  <a:rPr lang="en-US" sz="1200" dirty="0"/>
                  <a:t> </a:t>
                </a:r>
                <a:r>
                  <a:rPr lang="en-US" sz="1200" dirty="0" err="1"/>
                  <a:t>positif</a:t>
                </a:r>
                <a:r>
                  <a:rPr lang="en-US" sz="1200" dirty="0"/>
                  <a:t> </a:t>
                </a:r>
                <a:r>
                  <a:rPr lang="en-US" sz="1200" dirty="0" err="1"/>
                  <a:t>maka</a:t>
                </a:r>
                <a:r>
                  <a:rPr lang="en-US" sz="1200" dirty="0"/>
                  <a:t> </a:t>
                </a:r>
                <a:r>
                  <a:rPr lang="en-US" sz="1200" b="1" dirty="0"/>
                  <a:t>C </a:t>
                </a:r>
                <a:r>
                  <a:rPr lang="en-US" sz="1200" dirty="0"/>
                  <a:t>juga </a:t>
                </a:r>
                <a:r>
                  <a:rPr lang="en-US" sz="1200" dirty="0" err="1"/>
                  <a:t>tak</a:t>
                </a:r>
                <a:r>
                  <a:rPr lang="en-US" sz="1200" dirty="0"/>
                  <a:t> singular, </a:t>
                </a:r>
                <a:r>
                  <a:rPr lang="en-US" sz="1200" dirty="0" err="1"/>
                  <a:t>maka</a:t>
                </a:r>
                <a:r>
                  <a:rPr lang="en-US" sz="1200" dirty="0"/>
                  <a:t> </a:t>
                </a:r>
                <a:r>
                  <a:rPr lang="en-US" sz="1200" dirty="0" err="1"/>
                  <a:t>diperoleh</a:t>
                </a:r>
                <a:r>
                  <a:rPr lang="en-US" sz="1200" dirty="0"/>
                  <a:t> </a:t>
                </a:r>
                <a:r>
                  <a:rPr lang="en-US" sz="1200" dirty="0" err="1"/>
                  <a:t>komposisi</a:t>
                </a:r>
                <a:r>
                  <a:rPr lang="en-US" sz="1200" dirty="0"/>
                  <a:t> yang </a:t>
                </a:r>
                <a:r>
                  <a:rPr lang="en-US" sz="1200" dirty="0" err="1"/>
                  <a:t>efisien</a:t>
                </a:r>
                <a:r>
                  <a:rPr lang="en-US" sz="1200" dirty="0"/>
                  <a:t> </a:t>
                </a:r>
                <a:r>
                  <a:rPr lang="en-US" sz="1200" dirty="0" err="1"/>
                  <a:t>untuk</a:t>
                </a:r>
                <a:r>
                  <a:rPr lang="en-US" sz="1200" dirty="0"/>
                  <a:t> </a:t>
                </a:r>
                <a:r>
                  <a:rPr lang="en-US" sz="1200" dirty="0" err="1"/>
                  <a:t>aset</a:t>
                </a:r>
                <a:r>
                  <a:rPr lang="en-US" sz="1200" dirty="0"/>
                  <a:t> yang </a:t>
                </a:r>
                <a:r>
                  <a:rPr lang="en-US" sz="1200" dirty="0" err="1"/>
                  <a:t>berisiko</a:t>
                </a:r>
                <a:r>
                  <a:rPr lang="en-US" sz="1200" dirty="0"/>
                  <a:t> (</a:t>
                </a:r>
                <a:r>
                  <a:rPr lang="en-US" sz="1200" dirty="0" err="1"/>
                  <a:t>saham</a:t>
                </a:r>
                <a:r>
                  <a:rPr lang="en-US" sz="1200" dirty="0"/>
                  <a:t>) </a:t>
                </a:r>
                <a:r>
                  <a:rPr lang="en-US" sz="1200" dirty="0" err="1"/>
                  <a:t>sebagai</a:t>
                </a:r>
                <a:r>
                  <a:rPr lang="en-US" sz="1200" dirty="0"/>
                  <a:t> </a:t>
                </a:r>
              </a:p>
              <a:p>
                <a:pPr latinLnBrk="0"/>
                <a:r>
                  <a:rPr lang="en-US" sz="1200" b="1" dirty="0"/>
                  <a:t>		</a:t>
                </a:r>
                <a14:m>
                  <m:oMath xmlns:m="http://schemas.openxmlformats.org/officeDocument/2006/math">
                    <m:r>
                      <a:rPr lang="en-US" sz="1200" b="1" i="1">
                        <a:latin typeface="Cambria Math" panose="02040503050406030204" pitchFamily="18" charset="0"/>
                      </a:rPr>
                      <m:t>𝒙</m:t>
                    </m:r>
                    <m:r>
                      <a:rPr lang="en-US" sz="1200" i="1">
                        <a:latin typeface="Cambria Math" panose="02040503050406030204" pitchFamily="18" charset="0"/>
                      </a:rPr>
                      <m:t>≡</m:t>
                    </m:r>
                    <m:r>
                      <a:rPr lang="en-US" sz="1200" b="1" i="1">
                        <a:latin typeface="Cambria Math" panose="02040503050406030204" pitchFamily="18" charset="0"/>
                      </a:rPr>
                      <m:t>𝒙</m:t>
                    </m:r>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 </m:t>
                    </m:r>
                    <m:sSup>
                      <m:sSupPr>
                        <m:ctrlPr>
                          <a:rPr lang="en-US" sz="1200" b="1" i="1">
                            <a:latin typeface="Cambria Math" panose="02040503050406030204" pitchFamily="18" charset="0"/>
                          </a:rPr>
                        </m:ctrlPr>
                      </m:sSupPr>
                      <m:e>
                        <m:r>
                          <a:rPr lang="en-US" sz="1200" b="1" i="1">
                            <a:latin typeface="Cambria Math" panose="02040503050406030204" pitchFamily="18" charset="0"/>
                          </a:rPr>
                          <m:t>𝑪</m:t>
                        </m:r>
                      </m:e>
                      <m:sup>
                        <m:r>
                          <a:rPr lang="en-US" sz="1200" b="1" i="1">
                            <a:latin typeface="Cambria Math" panose="02040503050406030204" pitchFamily="18" charset="0"/>
                          </a:rPr>
                          <m:t>−</m:t>
                        </m:r>
                        <m:r>
                          <a:rPr lang="en-US" sz="1200" b="1" i="1">
                            <a:latin typeface="Cambria Math" panose="02040503050406030204" pitchFamily="18" charset="0"/>
                          </a:rPr>
                          <m:t>𝟏</m:t>
                        </m:r>
                      </m:sup>
                    </m:sSup>
                    <m:r>
                      <a:rPr lang="en-US" sz="1200" i="1">
                        <a:latin typeface="Cambria Math" panose="02040503050406030204" pitchFamily="18" charset="0"/>
                      </a:rPr>
                      <m:t> (</m:t>
                    </m:r>
                    <m:r>
                      <a:rPr lang="en-US" sz="1200" b="1" i="1">
                        <a:latin typeface="Cambria Math" panose="02040503050406030204" pitchFamily="18" charset="0"/>
                      </a:rPr>
                      <m:t>𝝁</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r>
                      <a:rPr lang="en-US" sz="1200" b="1" i="1">
                        <a:latin typeface="Cambria Math" panose="02040503050406030204" pitchFamily="18" charset="0"/>
                      </a:rPr>
                      <m:t>𝒆</m:t>
                    </m:r>
                    <m:r>
                      <a:rPr lang="en-US" sz="1200" i="1">
                        <a:latin typeface="Cambria Math" panose="02040503050406030204" pitchFamily="18" charset="0"/>
                      </a:rPr>
                      <m:t>)</m:t>
                    </m:r>
                  </m:oMath>
                </a14:m>
                <a:endParaRPr lang="en-US" sz="1200" dirty="0"/>
              </a:p>
              <a:p>
                <a:pPr latinLnBrk="0"/>
                <a:r>
                  <a:rPr lang="en-US" sz="1200" dirty="0" err="1"/>
                  <a:t>sementara</a:t>
                </a:r>
                <a:r>
                  <a:rPr lang="en-US" sz="1200" dirty="0"/>
                  <a:t> </a:t>
                </a:r>
                <a:r>
                  <a:rPr lang="en-US" sz="1200" dirty="0" err="1"/>
                  <a:t>proporsi</a:t>
                </a:r>
                <a:r>
                  <a:rPr lang="en-US" sz="1200" dirty="0"/>
                  <a:t> </a:t>
                </a:r>
                <a:r>
                  <a:rPr lang="en-US" sz="1200" dirty="0" err="1"/>
                  <a:t>investasi</a:t>
                </a:r>
                <a:r>
                  <a:rPr lang="en-US" sz="1200" dirty="0"/>
                  <a:t> yang </a:t>
                </a:r>
                <a:r>
                  <a:rPr lang="en-US" sz="1200" dirty="0" err="1"/>
                  <a:t>efisien</a:t>
                </a:r>
                <a:r>
                  <a:rPr lang="en-US" sz="1200" dirty="0"/>
                  <a:t> </a:t>
                </a:r>
                <a:r>
                  <a:rPr lang="en-US" sz="1200" dirty="0" err="1"/>
                  <a:t>untuk</a:t>
                </a:r>
                <a:r>
                  <a:rPr lang="en-US" sz="1200" dirty="0"/>
                  <a:t> </a:t>
                </a:r>
                <a:r>
                  <a:rPr lang="en-US" sz="1200" dirty="0" err="1"/>
                  <a:t>aset</a:t>
                </a:r>
                <a:r>
                  <a:rPr lang="en-US" sz="1200" dirty="0"/>
                  <a:t> </a:t>
                </a:r>
                <a:r>
                  <a:rPr lang="en-US" sz="1200" dirty="0" err="1"/>
                  <a:t>tak</a:t>
                </a:r>
                <a:r>
                  <a:rPr lang="en-US" sz="1200" dirty="0"/>
                  <a:t> </a:t>
                </a:r>
                <a:r>
                  <a:rPr lang="en-US" sz="1200" dirty="0" err="1"/>
                  <a:t>berisiko</a:t>
                </a:r>
                <a:r>
                  <a:rPr lang="en-US" sz="1200" dirty="0"/>
                  <a:t> </a:t>
                </a:r>
                <a:r>
                  <a:rPr lang="en-US" sz="1200" dirty="0" err="1"/>
                  <a:t>diberikan</a:t>
                </a:r>
                <a:r>
                  <a:rPr lang="en-US" sz="1200" dirty="0"/>
                  <a:t> </a:t>
                </a:r>
                <a:r>
                  <a:rPr lang="en-US" sz="1200" dirty="0" err="1"/>
                  <a:t>ole</a:t>
                </a:r>
                <a:r>
                  <a:rPr lang="en-US" sz="1200" dirty="0"/>
                  <a:t>h</a:t>
                </a:r>
              </a:p>
              <a:p>
                <a:pPr latinLnBrk="0"/>
                <a:r>
                  <a:rPr lang="en-US" sz="1200" dirty="0"/>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r>
                          <a:rPr lang="en-US" sz="1200" i="1">
                            <a:latin typeface="Cambria Math" panose="02040503050406030204" pitchFamily="18" charset="0"/>
                          </a:rPr>
                          <m:t>+1</m:t>
                        </m:r>
                      </m:sub>
                    </m:sSub>
                    <m:d>
                      <m:dPr>
                        <m:ctrlPr>
                          <a:rPr lang="en-US" sz="1200" i="1">
                            <a:latin typeface="Cambria Math" panose="02040503050406030204" pitchFamily="18" charset="0"/>
                          </a:rPr>
                        </m:ctrlPr>
                      </m:dPr>
                      <m:e>
                        <m:r>
                          <a:rPr lang="en-US" sz="1200" i="1">
                            <a:latin typeface="Cambria Math" panose="02040503050406030204" pitchFamily="18" charset="0"/>
                          </a:rPr>
                          <m:t>𝑡</m:t>
                        </m:r>
                      </m:e>
                    </m:d>
                    <m:r>
                      <a:rPr lang="en-US" sz="1200" i="1">
                        <a:latin typeface="Cambria Math" panose="02040503050406030204" pitchFamily="18" charset="0"/>
                      </a:rPr>
                      <m:t>=1−</m:t>
                    </m:r>
                    <m:r>
                      <a:rPr lang="en-US" sz="1200" i="1">
                        <a:latin typeface="Cambria Math" panose="02040503050406030204" pitchFamily="18" charset="0"/>
                      </a:rPr>
                      <m:t>𝑡</m:t>
                    </m:r>
                    <m:r>
                      <a:rPr lang="en-US" sz="1200" i="1">
                        <a:latin typeface="Cambria Math" panose="02040503050406030204" pitchFamily="18" charset="0"/>
                      </a:rPr>
                      <m:t> </m:t>
                    </m:r>
                    <m:sSup>
                      <m:sSupPr>
                        <m:ctrlPr>
                          <a:rPr lang="en-US" sz="1200" b="1" i="1">
                            <a:latin typeface="Cambria Math" panose="02040503050406030204" pitchFamily="18" charset="0"/>
                          </a:rPr>
                        </m:ctrlPr>
                      </m:sSupPr>
                      <m:e>
                        <m:r>
                          <a:rPr lang="en-US" sz="1200" b="1" i="1">
                            <a:latin typeface="Cambria Math" panose="02040503050406030204" pitchFamily="18" charset="0"/>
                          </a:rPr>
                          <m:t>𝒆</m:t>
                        </m:r>
                      </m:e>
                      <m:sup>
                        <m:r>
                          <a:rPr lang="en-US" sz="1200" i="1">
                            <a:latin typeface="Cambria Math" panose="02040503050406030204" pitchFamily="18" charset="0"/>
                          </a:rPr>
                          <m:t>𝑇</m:t>
                        </m:r>
                      </m:sup>
                    </m:sSup>
                    <m:r>
                      <a:rPr lang="en-US" sz="1200" i="1">
                        <a:latin typeface="Cambria Math" panose="02040503050406030204" pitchFamily="18" charset="0"/>
                      </a:rPr>
                      <m:t> </m:t>
                    </m:r>
                    <m:sSup>
                      <m:sSupPr>
                        <m:ctrlPr>
                          <a:rPr lang="en-US" sz="1200" b="1" i="1">
                            <a:latin typeface="Cambria Math" panose="02040503050406030204" pitchFamily="18" charset="0"/>
                          </a:rPr>
                        </m:ctrlPr>
                      </m:sSupPr>
                      <m:e>
                        <m:r>
                          <a:rPr lang="en-US" sz="1200" b="1" i="1">
                            <a:latin typeface="Cambria Math" panose="02040503050406030204" pitchFamily="18" charset="0"/>
                          </a:rPr>
                          <m:t>𝑪</m:t>
                        </m:r>
                      </m:e>
                      <m:sup>
                        <m:r>
                          <a:rPr lang="en-US" sz="1200" b="1" i="1">
                            <a:latin typeface="Cambria Math" panose="02040503050406030204" pitchFamily="18" charset="0"/>
                          </a:rPr>
                          <m:t>−</m:t>
                        </m:r>
                        <m:r>
                          <a:rPr lang="en-US" sz="1200" b="1" i="1">
                            <a:latin typeface="Cambria Math" panose="02040503050406030204" pitchFamily="18" charset="0"/>
                          </a:rPr>
                          <m:t>𝟏</m:t>
                        </m:r>
                      </m:sup>
                    </m:sSup>
                    <m:r>
                      <a:rPr lang="en-US" sz="1200" i="1">
                        <a:latin typeface="Cambria Math" panose="02040503050406030204" pitchFamily="18" charset="0"/>
                      </a:rPr>
                      <m:t> (</m:t>
                    </m:r>
                    <m:r>
                      <a:rPr lang="en-US" sz="1200" b="1" i="1">
                        <a:latin typeface="Cambria Math" panose="02040503050406030204" pitchFamily="18" charset="0"/>
                      </a:rPr>
                      <m:t>𝝁</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id-ID" sz="1200" i="1">
                            <a:latin typeface="Cambria Math" panose="02040503050406030204" pitchFamily="18" charset="0"/>
                          </a:rPr>
                          <m:t>𝑟</m:t>
                        </m:r>
                      </m:e>
                      <m:sub>
                        <m:r>
                          <a:rPr lang="id-ID" sz="1200" i="1">
                            <a:latin typeface="Cambria Math" panose="02040503050406030204" pitchFamily="18" charset="0"/>
                          </a:rPr>
                          <m:t>𝑓</m:t>
                        </m:r>
                      </m:sub>
                    </m:sSub>
                    <m:r>
                      <a:rPr lang="en-US" sz="1200" b="1" i="1">
                        <a:latin typeface="Cambria Math" panose="02040503050406030204" pitchFamily="18" charset="0"/>
                      </a:rPr>
                      <m:t>𝒆</m:t>
                    </m:r>
                    <m:r>
                      <a:rPr lang="en-US" sz="1200" i="1">
                        <a:latin typeface="Cambria Math" panose="02040503050406030204" pitchFamily="18" charset="0"/>
                      </a:rPr>
                      <m:t>)</m:t>
                    </m:r>
                  </m:oMath>
                </a14:m>
                <a:r>
                  <a:rPr lang="en-US" sz="1200" dirty="0"/>
                  <a:t> </a:t>
                </a:r>
                <a:endParaRPr lang="en-ID" sz="1200" dirty="0"/>
              </a:p>
            </p:txBody>
          </p:sp>
        </mc:Choice>
        <mc:Fallback xmlns="">
          <p:sp>
            <p:nvSpPr>
              <p:cNvPr id="4" name="TextBox 3">
                <a:extLst>
                  <a:ext uri="{FF2B5EF4-FFF2-40B4-BE49-F238E27FC236}">
                    <a16:creationId xmlns:a16="http://schemas.microsoft.com/office/drawing/2014/main" id="{9CF1C33A-DA44-451B-8232-6869B23673CE}"/>
                  </a:ext>
                </a:extLst>
              </p:cNvPr>
              <p:cNvSpPr txBox="1">
                <a:spLocks noRot="1" noChangeAspect="1" noMove="1" noResize="1" noEditPoints="1" noAdjustHandles="1" noChangeArrowheads="1" noChangeShapeType="1" noTextEdit="1"/>
              </p:cNvSpPr>
              <p:nvPr/>
            </p:nvSpPr>
            <p:spPr>
              <a:xfrm>
                <a:off x="179511" y="1275606"/>
                <a:ext cx="8280921" cy="3232808"/>
              </a:xfrm>
              <a:prstGeom prst="rect">
                <a:avLst/>
              </a:prstGeom>
              <a:blipFill>
                <a:blip r:embed="rId5"/>
                <a:stretch>
                  <a:fillRect t="-188"/>
                </a:stretch>
              </a:blipFill>
            </p:spPr>
            <p:txBody>
              <a:bodyPr/>
              <a:lstStyle/>
              <a:p>
                <a:r>
                  <a:rPr lang="en-ID">
                    <a:noFill/>
                  </a:rPr>
                  <a:t> </a:t>
                </a:r>
              </a:p>
            </p:txBody>
          </p:sp>
        </mc:Fallback>
      </mc:AlternateContent>
    </p:spTree>
    <p:extLst>
      <p:ext uri="{BB962C8B-B14F-4D97-AF65-F5344CB8AC3E}">
        <p14:creationId xmlns:p14="http://schemas.microsoft.com/office/powerpoint/2010/main" val="2780188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1B74B6F-E789-435C-95EA-EA81226AE457}"/>
              </a:ext>
            </a:extLst>
          </p:cNvPr>
          <p:cNvGrpSpPr/>
          <p:nvPr/>
        </p:nvGrpSpPr>
        <p:grpSpPr>
          <a:xfrm>
            <a:off x="683568" y="904277"/>
            <a:ext cx="3710700" cy="3025952"/>
            <a:chOff x="4724692" y="2177798"/>
            <a:chExt cx="3710700" cy="3025952"/>
          </a:xfrm>
        </p:grpSpPr>
        <p:cxnSp>
          <p:nvCxnSpPr>
            <p:cNvPr id="5" name="Straight Arrow Connector 4">
              <a:extLst>
                <a:ext uri="{FF2B5EF4-FFF2-40B4-BE49-F238E27FC236}">
                  <a16:creationId xmlns:a16="http://schemas.microsoft.com/office/drawing/2014/main" id="{06108643-F188-45BF-A575-69986E806489}"/>
                </a:ext>
              </a:extLst>
            </p:cNvPr>
            <p:cNvCxnSpPr>
              <a:cxnSpLocks/>
            </p:cNvCxnSpPr>
            <p:nvPr/>
          </p:nvCxnSpPr>
          <p:spPr>
            <a:xfrm flipH="1" flipV="1">
              <a:off x="4982546" y="3013787"/>
              <a:ext cx="1" cy="19501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31FD10C-E999-4642-A67E-58887084907E}"/>
                </a:ext>
              </a:extLst>
            </p:cNvPr>
            <p:cNvCxnSpPr>
              <a:cxnSpLocks/>
            </p:cNvCxnSpPr>
            <p:nvPr/>
          </p:nvCxnSpPr>
          <p:spPr>
            <a:xfrm rot="5400000" flipV="1">
              <a:off x="6148874" y="3782010"/>
              <a:ext cx="0" cy="2332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6443558-74E1-433B-AB10-27AB2E92A14B}"/>
                    </a:ext>
                  </a:extLst>
                </p:cNvPr>
                <p:cNvSpPr txBox="1"/>
                <p:nvPr/>
              </p:nvSpPr>
              <p:spPr>
                <a:xfrm>
                  <a:off x="7267575" y="4800827"/>
                  <a:ext cx="242885" cy="29501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𝜎</m:t>
                            </m:r>
                          </m:e>
                          <m:sub>
                            <m:r>
                              <a:rPr lang="en-US" sz="1200" b="0" i="1" smtClean="0">
                                <a:latin typeface="Cambria Math" panose="02040503050406030204" pitchFamily="18" charset="0"/>
                              </a:rPr>
                              <m:t>𝑝</m:t>
                            </m:r>
                          </m:sub>
                          <m:sup>
                            <m:r>
                              <a:rPr lang="en-US" sz="1200" b="0" i="1" smtClean="0">
                                <a:latin typeface="Cambria Math" panose="02040503050406030204" pitchFamily="18" charset="0"/>
                              </a:rPr>
                              <m:t>2</m:t>
                            </m:r>
                          </m:sup>
                        </m:sSubSup>
                      </m:oMath>
                    </m:oMathPara>
                  </a14:m>
                  <a:endParaRPr lang="en-ID" sz="1200" dirty="0"/>
                </a:p>
              </p:txBody>
            </p:sp>
          </mc:Choice>
          <mc:Fallback>
            <p:sp>
              <p:nvSpPr>
                <p:cNvPr id="7" name="TextBox 6">
                  <a:extLst>
                    <a:ext uri="{FF2B5EF4-FFF2-40B4-BE49-F238E27FC236}">
                      <a16:creationId xmlns:a16="http://schemas.microsoft.com/office/drawing/2014/main" id="{86443558-74E1-433B-AB10-27AB2E92A14B}"/>
                    </a:ext>
                  </a:extLst>
                </p:cNvPr>
                <p:cNvSpPr txBox="1">
                  <a:spLocks noRot="1" noChangeAspect="1" noMove="1" noResize="1" noEditPoints="1" noAdjustHandles="1" noChangeArrowheads="1" noChangeShapeType="1" noTextEdit="1"/>
                </p:cNvSpPr>
                <p:nvPr/>
              </p:nvSpPr>
              <p:spPr>
                <a:xfrm>
                  <a:off x="7267575" y="4800827"/>
                  <a:ext cx="242885" cy="295017"/>
                </a:xfrm>
                <a:prstGeom prst="rect">
                  <a:avLst/>
                </a:prstGeom>
                <a:blipFill>
                  <a:blip r:embed="rId2"/>
                  <a:stretch>
                    <a:fillRect r="-20000"/>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732EC40-0184-4D60-8E8C-8F1F6917C029}"/>
                    </a:ext>
                  </a:extLst>
                </p:cNvPr>
                <p:cNvSpPr txBox="1"/>
                <p:nvPr/>
              </p:nvSpPr>
              <p:spPr>
                <a:xfrm>
                  <a:off x="4861103" y="2727312"/>
                  <a:ext cx="242885" cy="29129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𝜇</m:t>
                            </m:r>
                          </m:e>
                          <m:sub>
                            <m:r>
                              <a:rPr lang="en-US" sz="1200" b="0" i="1" smtClean="0">
                                <a:latin typeface="Cambria Math" panose="02040503050406030204" pitchFamily="18" charset="0"/>
                              </a:rPr>
                              <m:t>𝑝</m:t>
                            </m:r>
                          </m:sub>
                        </m:sSub>
                      </m:oMath>
                    </m:oMathPara>
                  </a14:m>
                  <a:endParaRPr lang="en-ID" sz="1200" dirty="0"/>
                </a:p>
              </p:txBody>
            </p:sp>
          </mc:Choice>
          <mc:Fallback>
            <p:sp>
              <p:nvSpPr>
                <p:cNvPr id="8" name="TextBox 7">
                  <a:extLst>
                    <a:ext uri="{FF2B5EF4-FFF2-40B4-BE49-F238E27FC236}">
                      <a16:creationId xmlns:a16="http://schemas.microsoft.com/office/drawing/2014/main" id="{D732EC40-0184-4D60-8E8C-8F1F6917C029}"/>
                    </a:ext>
                  </a:extLst>
                </p:cNvPr>
                <p:cNvSpPr txBox="1">
                  <a:spLocks noRot="1" noChangeAspect="1" noMove="1" noResize="1" noEditPoints="1" noAdjustHandles="1" noChangeArrowheads="1" noChangeShapeType="1" noTextEdit="1"/>
                </p:cNvSpPr>
                <p:nvPr/>
              </p:nvSpPr>
              <p:spPr>
                <a:xfrm>
                  <a:off x="4861103" y="2727312"/>
                  <a:ext cx="242885" cy="291298"/>
                </a:xfrm>
                <a:prstGeom prst="rect">
                  <a:avLst/>
                </a:prstGeom>
                <a:blipFill>
                  <a:blip r:embed="rId3"/>
                  <a:stretch>
                    <a:fillRect r="-17949"/>
                  </a:stretch>
                </a:blipFill>
              </p:spPr>
              <p:txBody>
                <a:bodyPr/>
                <a:lstStyle/>
                <a:p>
                  <a:r>
                    <a:rPr lang="en-ID">
                      <a:noFill/>
                    </a:rPr>
                    <a:t> </a:t>
                  </a:r>
                </a:p>
              </p:txBody>
            </p:sp>
          </mc:Fallback>
        </mc:AlternateContent>
        <p:grpSp>
          <p:nvGrpSpPr>
            <p:cNvPr id="9" name="Group 8">
              <a:extLst>
                <a:ext uri="{FF2B5EF4-FFF2-40B4-BE49-F238E27FC236}">
                  <a16:creationId xmlns:a16="http://schemas.microsoft.com/office/drawing/2014/main" id="{A8B3504D-D45A-4433-8D46-8E3CFE6B3C54}"/>
                </a:ext>
              </a:extLst>
            </p:cNvPr>
            <p:cNvGrpSpPr/>
            <p:nvPr/>
          </p:nvGrpSpPr>
          <p:grpSpPr>
            <a:xfrm>
              <a:off x="5725317" y="3187161"/>
              <a:ext cx="2710075" cy="1639066"/>
              <a:chOff x="5547517" y="3309270"/>
              <a:chExt cx="2710075" cy="1639066"/>
            </a:xfrm>
          </p:grpSpPr>
          <p:sp>
            <p:nvSpPr>
              <p:cNvPr id="15" name="Arc 14">
                <a:extLst>
                  <a:ext uri="{FF2B5EF4-FFF2-40B4-BE49-F238E27FC236}">
                    <a16:creationId xmlns:a16="http://schemas.microsoft.com/office/drawing/2014/main" id="{51CF937F-3359-459F-A71B-BAE6379B0B5E}"/>
                  </a:ext>
                </a:extLst>
              </p:cNvPr>
              <p:cNvSpPr/>
              <p:nvPr/>
            </p:nvSpPr>
            <p:spPr>
              <a:xfrm flipH="1">
                <a:off x="5570377" y="3334150"/>
                <a:ext cx="2687215" cy="1614186"/>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16" name="Arc 15">
                <a:extLst>
                  <a:ext uri="{FF2B5EF4-FFF2-40B4-BE49-F238E27FC236}">
                    <a16:creationId xmlns:a16="http://schemas.microsoft.com/office/drawing/2014/main" id="{3B0493E1-162E-466E-A0FA-77BFD923A31E}"/>
                  </a:ext>
                </a:extLst>
              </p:cNvPr>
              <p:cNvSpPr/>
              <p:nvPr/>
            </p:nvSpPr>
            <p:spPr>
              <a:xfrm flipH="1" flipV="1">
                <a:off x="5570377" y="3309270"/>
                <a:ext cx="2687215" cy="1614186"/>
              </a:xfrm>
              <a:prstGeom prst="arc">
                <a:avLst>
                  <a:gd name="adj1" fmla="val 19637601"/>
                  <a:gd name="adj2" fmla="val 0"/>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17" name="Oval 16">
                <a:extLst>
                  <a:ext uri="{FF2B5EF4-FFF2-40B4-BE49-F238E27FC236}">
                    <a16:creationId xmlns:a16="http://schemas.microsoft.com/office/drawing/2014/main" id="{E952E187-D502-4151-AB60-490FD4556A52}"/>
                  </a:ext>
                </a:extLst>
              </p:cNvPr>
              <p:cNvSpPr/>
              <p:nvPr/>
            </p:nvSpPr>
            <p:spPr>
              <a:xfrm>
                <a:off x="5547517" y="4120172"/>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Oval 17">
                <a:extLst>
                  <a:ext uri="{FF2B5EF4-FFF2-40B4-BE49-F238E27FC236}">
                    <a16:creationId xmlns:a16="http://schemas.microsoft.com/office/drawing/2014/main" id="{5E65923F-5C03-4497-B589-688FC57F9184}"/>
                  </a:ext>
                </a:extLst>
              </p:cNvPr>
              <p:cNvSpPr/>
              <p:nvPr/>
            </p:nvSpPr>
            <p:spPr>
              <a:xfrm>
                <a:off x="6019009" y="3910617"/>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Oval 18">
                <a:extLst>
                  <a:ext uri="{FF2B5EF4-FFF2-40B4-BE49-F238E27FC236}">
                    <a16:creationId xmlns:a16="http://schemas.microsoft.com/office/drawing/2014/main" id="{FC5C1AE6-7673-48EF-8C19-3008B48C8365}"/>
                  </a:ext>
                </a:extLst>
              </p:cNvPr>
              <p:cNvSpPr/>
              <p:nvPr/>
            </p:nvSpPr>
            <p:spPr>
              <a:xfrm>
                <a:off x="6202836" y="3688685"/>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19">
                <a:extLst>
                  <a:ext uri="{FF2B5EF4-FFF2-40B4-BE49-F238E27FC236}">
                    <a16:creationId xmlns:a16="http://schemas.microsoft.com/office/drawing/2014/main" id="{00C064BE-DCBE-4BEC-B577-5BFD968B9AC2}"/>
                  </a:ext>
                </a:extLst>
              </p:cNvPr>
              <p:cNvSpPr/>
              <p:nvPr/>
            </p:nvSpPr>
            <p:spPr>
              <a:xfrm>
                <a:off x="5821361" y="3843947"/>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0B2B87C2-26AE-499E-B161-0360EFDB6CB0}"/>
                  </a:ext>
                </a:extLst>
              </p:cNvPr>
              <p:cNvSpPr/>
              <p:nvPr/>
            </p:nvSpPr>
            <p:spPr>
              <a:xfrm>
                <a:off x="5758495" y="4305550"/>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
                <a:extLst>
                  <a:ext uri="{FF2B5EF4-FFF2-40B4-BE49-F238E27FC236}">
                    <a16:creationId xmlns:a16="http://schemas.microsoft.com/office/drawing/2014/main" id="{46C85B09-6C06-49E1-B2E5-BD1294A1F7D2}"/>
                  </a:ext>
                </a:extLst>
              </p:cNvPr>
              <p:cNvSpPr/>
              <p:nvPr/>
            </p:nvSpPr>
            <p:spPr>
              <a:xfrm>
                <a:off x="5964207" y="3672425"/>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 name="TextBox 9">
              <a:extLst>
                <a:ext uri="{FF2B5EF4-FFF2-40B4-BE49-F238E27FC236}">
                  <a16:creationId xmlns:a16="http://schemas.microsoft.com/office/drawing/2014/main" id="{DAF171CA-9B2F-408F-A9AC-410CE031B002}"/>
                </a:ext>
              </a:extLst>
            </p:cNvPr>
            <p:cNvSpPr txBox="1"/>
            <p:nvPr/>
          </p:nvSpPr>
          <p:spPr>
            <a:xfrm>
              <a:off x="4982546" y="3695968"/>
              <a:ext cx="851916" cy="646331"/>
            </a:xfrm>
            <a:prstGeom prst="rect">
              <a:avLst/>
            </a:prstGeom>
            <a:noFill/>
          </p:spPr>
          <p:txBody>
            <a:bodyPr wrap="square" rtlCol="0">
              <a:spAutoFit/>
            </a:bodyPr>
            <a:lstStyle/>
            <a:p>
              <a:r>
                <a:rPr lang="en-US" sz="1200" dirty="0"/>
                <a:t>Minimum-variance portfolio</a:t>
              </a:r>
              <a:endParaRPr lang="en-ID" sz="1200" dirty="0"/>
            </a:p>
          </p:txBody>
        </p:sp>
        <p:sp>
          <p:nvSpPr>
            <p:cNvPr id="11" name="TextBox 10">
              <a:extLst>
                <a:ext uri="{FF2B5EF4-FFF2-40B4-BE49-F238E27FC236}">
                  <a16:creationId xmlns:a16="http://schemas.microsoft.com/office/drawing/2014/main" id="{344923C5-53D3-4B34-831A-8AFCD1CD3E2B}"/>
                </a:ext>
              </a:extLst>
            </p:cNvPr>
            <p:cNvSpPr txBox="1"/>
            <p:nvPr/>
          </p:nvSpPr>
          <p:spPr>
            <a:xfrm>
              <a:off x="6096000" y="3880920"/>
              <a:ext cx="851916" cy="461665"/>
            </a:xfrm>
            <a:prstGeom prst="rect">
              <a:avLst/>
            </a:prstGeom>
            <a:noFill/>
          </p:spPr>
          <p:txBody>
            <a:bodyPr wrap="square" rtlCol="0">
              <a:spAutoFit/>
            </a:bodyPr>
            <a:lstStyle/>
            <a:p>
              <a:r>
                <a:rPr lang="en-US" sz="1200" dirty="0"/>
                <a:t>Individual  asset</a:t>
              </a:r>
              <a:endParaRPr lang="en-ID" sz="1200" dirty="0"/>
            </a:p>
          </p:txBody>
        </p:sp>
        <p:sp>
          <p:nvSpPr>
            <p:cNvPr id="12" name="TextBox 11">
              <a:extLst>
                <a:ext uri="{FF2B5EF4-FFF2-40B4-BE49-F238E27FC236}">
                  <a16:creationId xmlns:a16="http://schemas.microsoft.com/office/drawing/2014/main" id="{54578FC6-F041-40ED-96F7-DCE3FEFB1DBB}"/>
                </a:ext>
              </a:extLst>
            </p:cNvPr>
            <p:cNvSpPr txBox="1"/>
            <p:nvPr/>
          </p:nvSpPr>
          <p:spPr>
            <a:xfrm>
              <a:off x="5761768" y="2953568"/>
              <a:ext cx="851916" cy="461665"/>
            </a:xfrm>
            <a:prstGeom prst="rect">
              <a:avLst/>
            </a:prstGeom>
            <a:noFill/>
          </p:spPr>
          <p:txBody>
            <a:bodyPr wrap="square" rtlCol="0">
              <a:spAutoFit/>
            </a:bodyPr>
            <a:lstStyle/>
            <a:p>
              <a:r>
                <a:rPr lang="en-US" sz="1200" dirty="0"/>
                <a:t>Efficient frontier </a:t>
              </a:r>
              <a:endParaRPr lang="en-ID" sz="1200" dirty="0"/>
            </a:p>
          </p:txBody>
        </p:sp>
        <p:sp>
          <p:nvSpPr>
            <p:cNvPr id="13" name="TextBox 12">
              <a:extLst>
                <a:ext uri="{FF2B5EF4-FFF2-40B4-BE49-F238E27FC236}">
                  <a16:creationId xmlns:a16="http://schemas.microsoft.com/office/drawing/2014/main" id="{9A7016B8-09C2-46EE-B679-9B016AD4A93E}"/>
                </a:ext>
              </a:extLst>
            </p:cNvPr>
            <p:cNvSpPr txBox="1"/>
            <p:nvPr/>
          </p:nvSpPr>
          <p:spPr>
            <a:xfrm>
              <a:off x="5542384" y="4926751"/>
              <a:ext cx="1405530" cy="276999"/>
            </a:xfrm>
            <a:prstGeom prst="rect">
              <a:avLst/>
            </a:prstGeom>
            <a:noFill/>
          </p:spPr>
          <p:txBody>
            <a:bodyPr wrap="square" rtlCol="0">
              <a:spAutoFit/>
            </a:bodyPr>
            <a:lstStyle/>
            <a:p>
              <a:r>
                <a:rPr lang="en-US" sz="1200" dirty="0"/>
                <a:t>Portfolio variance </a:t>
              </a:r>
              <a:endParaRPr lang="en-ID" sz="1200" dirty="0"/>
            </a:p>
          </p:txBody>
        </p:sp>
        <p:sp>
          <p:nvSpPr>
            <p:cNvPr id="14" name="TextBox 13">
              <a:extLst>
                <a:ext uri="{FF2B5EF4-FFF2-40B4-BE49-F238E27FC236}">
                  <a16:creationId xmlns:a16="http://schemas.microsoft.com/office/drawing/2014/main" id="{F7D37D8B-4823-4E6C-B3B8-78016CE2672F}"/>
                </a:ext>
              </a:extLst>
            </p:cNvPr>
            <p:cNvSpPr txBox="1"/>
            <p:nvPr/>
          </p:nvSpPr>
          <p:spPr>
            <a:xfrm>
              <a:off x="4724692" y="2177798"/>
              <a:ext cx="1109770" cy="646331"/>
            </a:xfrm>
            <a:prstGeom prst="rect">
              <a:avLst/>
            </a:prstGeom>
            <a:noFill/>
          </p:spPr>
          <p:txBody>
            <a:bodyPr wrap="square" rtlCol="0">
              <a:spAutoFit/>
            </a:bodyPr>
            <a:lstStyle/>
            <a:p>
              <a:r>
                <a:rPr lang="en-US" sz="1200" dirty="0"/>
                <a:t>Portfolio expected return</a:t>
              </a:r>
              <a:endParaRPr lang="en-ID" sz="1200" dirty="0"/>
            </a:p>
          </p:txBody>
        </p:sp>
      </p:grpSp>
      <p:grpSp>
        <p:nvGrpSpPr>
          <p:cNvPr id="23" name="Group 22">
            <a:extLst>
              <a:ext uri="{FF2B5EF4-FFF2-40B4-BE49-F238E27FC236}">
                <a16:creationId xmlns:a16="http://schemas.microsoft.com/office/drawing/2014/main" id="{C65D859A-5F60-4F68-8E65-1CF6CEDB60A5}"/>
              </a:ext>
            </a:extLst>
          </p:cNvPr>
          <p:cNvGrpSpPr/>
          <p:nvPr/>
        </p:nvGrpSpPr>
        <p:grpSpPr>
          <a:xfrm>
            <a:off x="5127664" y="1047730"/>
            <a:ext cx="3721301" cy="3025952"/>
            <a:chOff x="7081183" y="3172720"/>
            <a:chExt cx="3721301" cy="3025952"/>
          </a:xfrm>
        </p:grpSpPr>
        <p:grpSp>
          <p:nvGrpSpPr>
            <p:cNvPr id="24" name="Group 23">
              <a:extLst>
                <a:ext uri="{FF2B5EF4-FFF2-40B4-BE49-F238E27FC236}">
                  <a16:creationId xmlns:a16="http://schemas.microsoft.com/office/drawing/2014/main" id="{F8FD6EA8-4778-47E1-A18E-038826573712}"/>
                </a:ext>
              </a:extLst>
            </p:cNvPr>
            <p:cNvGrpSpPr/>
            <p:nvPr/>
          </p:nvGrpSpPr>
          <p:grpSpPr>
            <a:xfrm>
              <a:off x="7081183" y="3172720"/>
              <a:ext cx="3721301" cy="3025952"/>
              <a:chOff x="7081183" y="3172720"/>
              <a:chExt cx="3721301" cy="3025952"/>
            </a:xfrm>
          </p:grpSpPr>
          <p:cxnSp>
            <p:nvCxnSpPr>
              <p:cNvPr id="26" name="Straight Arrow Connector 25">
                <a:extLst>
                  <a:ext uri="{FF2B5EF4-FFF2-40B4-BE49-F238E27FC236}">
                    <a16:creationId xmlns:a16="http://schemas.microsoft.com/office/drawing/2014/main" id="{9136C686-130B-4424-8EDD-46B9A7C98289}"/>
                  </a:ext>
                </a:extLst>
              </p:cNvPr>
              <p:cNvCxnSpPr>
                <a:cxnSpLocks/>
              </p:cNvCxnSpPr>
              <p:nvPr/>
            </p:nvCxnSpPr>
            <p:spPr>
              <a:xfrm flipH="1" flipV="1">
                <a:off x="7349638" y="4008709"/>
                <a:ext cx="1" cy="19501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A81009-23F1-426C-8E55-612C37B4B7B0}"/>
                  </a:ext>
                </a:extLst>
              </p:cNvPr>
              <p:cNvCxnSpPr>
                <a:cxnSpLocks/>
              </p:cNvCxnSpPr>
              <p:nvPr/>
            </p:nvCxnSpPr>
            <p:spPr>
              <a:xfrm rot="5400000" flipV="1">
                <a:off x="8515966" y="4776932"/>
                <a:ext cx="0" cy="2332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2D0947E6-1424-4316-AAB3-3671C4D4E83D}"/>
                      </a:ext>
                    </a:extLst>
                  </p:cNvPr>
                  <p:cNvSpPr txBox="1"/>
                  <p:nvPr/>
                </p:nvSpPr>
                <p:spPr>
                  <a:xfrm>
                    <a:off x="9634667" y="5795749"/>
                    <a:ext cx="242885" cy="29501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𝜎</m:t>
                              </m:r>
                            </m:e>
                            <m:sub>
                              <m:r>
                                <a:rPr lang="en-US" sz="1200" b="0" i="1" smtClean="0">
                                  <a:latin typeface="Cambria Math" panose="02040503050406030204" pitchFamily="18" charset="0"/>
                                </a:rPr>
                                <m:t>𝑝</m:t>
                              </m:r>
                            </m:sub>
                            <m:sup>
                              <m:r>
                                <a:rPr lang="en-US" sz="1200" b="0" i="1" smtClean="0">
                                  <a:latin typeface="Cambria Math" panose="02040503050406030204" pitchFamily="18" charset="0"/>
                                </a:rPr>
                                <m:t>2</m:t>
                              </m:r>
                            </m:sup>
                          </m:sSubSup>
                        </m:oMath>
                      </m:oMathPara>
                    </a14:m>
                    <a:endParaRPr lang="en-ID" sz="1200" dirty="0"/>
                  </a:p>
                </p:txBody>
              </p:sp>
            </mc:Choice>
            <mc:Fallback>
              <p:sp>
                <p:nvSpPr>
                  <p:cNvPr id="28" name="TextBox 27">
                    <a:extLst>
                      <a:ext uri="{FF2B5EF4-FFF2-40B4-BE49-F238E27FC236}">
                        <a16:creationId xmlns:a16="http://schemas.microsoft.com/office/drawing/2014/main" id="{2D0947E6-1424-4316-AAB3-3671C4D4E83D}"/>
                      </a:ext>
                    </a:extLst>
                  </p:cNvPr>
                  <p:cNvSpPr txBox="1">
                    <a:spLocks noRot="1" noChangeAspect="1" noMove="1" noResize="1" noEditPoints="1" noAdjustHandles="1" noChangeArrowheads="1" noChangeShapeType="1" noTextEdit="1"/>
                  </p:cNvSpPr>
                  <p:nvPr/>
                </p:nvSpPr>
                <p:spPr>
                  <a:xfrm>
                    <a:off x="9634667" y="5795749"/>
                    <a:ext cx="242885" cy="295017"/>
                  </a:xfrm>
                  <a:prstGeom prst="rect">
                    <a:avLst/>
                  </a:prstGeom>
                  <a:blipFill>
                    <a:blip r:embed="rId4"/>
                    <a:stretch>
                      <a:fillRect r="-20000"/>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9274D5E9-E57C-4610-A7EA-6608A1C9DA73}"/>
                      </a:ext>
                    </a:extLst>
                  </p:cNvPr>
                  <p:cNvSpPr txBox="1"/>
                  <p:nvPr/>
                </p:nvSpPr>
                <p:spPr>
                  <a:xfrm>
                    <a:off x="7228195" y="3722234"/>
                    <a:ext cx="242885" cy="29129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𝜇</m:t>
                              </m:r>
                            </m:e>
                            <m:sub>
                              <m:r>
                                <a:rPr lang="en-US" sz="1200" b="0" i="1" smtClean="0">
                                  <a:latin typeface="Cambria Math" panose="02040503050406030204" pitchFamily="18" charset="0"/>
                                </a:rPr>
                                <m:t>𝑝</m:t>
                              </m:r>
                            </m:sub>
                          </m:sSub>
                        </m:oMath>
                      </m:oMathPara>
                    </a14:m>
                    <a:endParaRPr lang="en-ID" sz="1200" dirty="0"/>
                  </a:p>
                </p:txBody>
              </p:sp>
            </mc:Choice>
            <mc:Fallback>
              <p:sp>
                <p:nvSpPr>
                  <p:cNvPr id="29" name="TextBox 28">
                    <a:extLst>
                      <a:ext uri="{FF2B5EF4-FFF2-40B4-BE49-F238E27FC236}">
                        <a16:creationId xmlns:a16="http://schemas.microsoft.com/office/drawing/2014/main" id="{9274D5E9-E57C-4610-A7EA-6608A1C9DA73}"/>
                      </a:ext>
                    </a:extLst>
                  </p:cNvPr>
                  <p:cNvSpPr txBox="1">
                    <a:spLocks noRot="1" noChangeAspect="1" noMove="1" noResize="1" noEditPoints="1" noAdjustHandles="1" noChangeArrowheads="1" noChangeShapeType="1" noTextEdit="1"/>
                  </p:cNvSpPr>
                  <p:nvPr/>
                </p:nvSpPr>
                <p:spPr>
                  <a:xfrm>
                    <a:off x="7228195" y="3722234"/>
                    <a:ext cx="242885" cy="291298"/>
                  </a:xfrm>
                  <a:prstGeom prst="rect">
                    <a:avLst/>
                  </a:prstGeom>
                  <a:blipFill>
                    <a:blip r:embed="rId5"/>
                    <a:stretch>
                      <a:fillRect r="-17500"/>
                    </a:stretch>
                  </a:blipFill>
                </p:spPr>
                <p:txBody>
                  <a:bodyPr/>
                  <a:lstStyle/>
                  <a:p>
                    <a:r>
                      <a:rPr lang="en-ID">
                        <a:noFill/>
                      </a:rPr>
                      <a:t> </a:t>
                    </a:r>
                  </a:p>
                </p:txBody>
              </p:sp>
            </mc:Fallback>
          </mc:AlternateContent>
          <p:sp>
            <p:nvSpPr>
              <p:cNvPr id="30" name="Arc 29">
                <a:extLst>
                  <a:ext uri="{FF2B5EF4-FFF2-40B4-BE49-F238E27FC236}">
                    <a16:creationId xmlns:a16="http://schemas.microsoft.com/office/drawing/2014/main" id="{9EA6EE2D-1965-4886-8CC3-F72A9EF4CC1D}"/>
                  </a:ext>
                </a:extLst>
              </p:cNvPr>
              <p:cNvSpPr/>
              <p:nvPr/>
            </p:nvSpPr>
            <p:spPr>
              <a:xfrm flipH="1">
                <a:off x="8115269" y="4206963"/>
                <a:ext cx="2687215" cy="1614186"/>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31" name="Arc 30">
                <a:extLst>
                  <a:ext uri="{FF2B5EF4-FFF2-40B4-BE49-F238E27FC236}">
                    <a16:creationId xmlns:a16="http://schemas.microsoft.com/office/drawing/2014/main" id="{52111128-633D-4BA9-B80F-930D70617333}"/>
                  </a:ext>
                </a:extLst>
              </p:cNvPr>
              <p:cNvSpPr/>
              <p:nvPr/>
            </p:nvSpPr>
            <p:spPr>
              <a:xfrm flipH="1" flipV="1">
                <a:off x="8115269" y="4182083"/>
                <a:ext cx="2687215" cy="1614186"/>
              </a:xfrm>
              <a:prstGeom prst="arc">
                <a:avLst>
                  <a:gd name="adj1" fmla="val 19637601"/>
                  <a:gd name="adj2" fmla="val 0"/>
                </a:avLst>
              </a:prstGeom>
              <a:ln w="1905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32" name="TextBox 31">
                <a:extLst>
                  <a:ext uri="{FF2B5EF4-FFF2-40B4-BE49-F238E27FC236}">
                    <a16:creationId xmlns:a16="http://schemas.microsoft.com/office/drawing/2014/main" id="{5707E307-1E4D-4D1E-BCDC-B68DE1D00599}"/>
                  </a:ext>
                </a:extLst>
              </p:cNvPr>
              <p:cNvSpPr txBox="1"/>
              <p:nvPr/>
            </p:nvSpPr>
            <p:spPr>
              <a:xfrm>
                <a:off x="7909476" y="5921673"/>
                <a:ext cx="1405530" cy="276999"/>
              </a:xfrm>
              <a:prstGeom prst="rect">
                <a:avLst/>
              </a:prstGeom>
              <a:noFill/>
            </p:spPr>
            <p:txBody>
              <a:bodyPr wrap="square" rtlCol="0">
                <a:spAutoFit/>
              </a:bodyPr>
              <a:lstStyle/>
              <a:p>
                <a:r>
                  <a:rPr lang="en-US" sz="1200" dirty="0"/>
                  <a:t>Portfolio variance </a:t>
                </a:r>
                <a:endParaRPr lang="en-ID" sz="1200" dirty="0"/>
              </a:p>
            </p:txBody>
          </p:sp>
          <p:sp>
            <p:nvSpPr>
              <p:cNvPr id="33" name="TextBox 32">
                <a:extLst>
                  <a:ext uri="{FF2B5EF4-FFF2-40B4-BE49-F238E27FC236}">
                    <a16:creationId xmlns:a16="http://schemas.microsoft.com/office/drawing/2014/main" id="{CC35585E-6043-4CEB-9B3C-18C1F1EEF863}"/>
                  </a:ext>
                </a:extLst>
              </p:cNvPr>
              <p:cNvSpPr txBox="1"/>
              <p:nvPr/>
            </p:nvSpPr>
            <p:spPr>
              <a:xfrm>
                <a:off x="7091784" y="3172720"/>
                <a:ext cx="1109770" cy="646331"/>
              </a:xfrm>
              <a:prstGeom prst="rect">
                <a:avLst/>
              </a:prstGeom>
              <a:noFill/>
            </p:spPr>
            <p:txBody>
              <a:bodyPr wrap="square" rtlCol="0">
                <a:spAutoFit/>
              </a:bodyPr>
              <a:lstStyle/>
              <a:p>
                <a:r>
                  <a:rPr lang="en-US" sz="1200" dirty="0"/>
                  <a:t>Portfolio expected return</a:t>
                </a:r>
                <a:endParaRPr lang="en-ID" sz="1200" dirty="0"/>
              </a:p>
            </p:txBody>
          </p:sp>
          <p:cxnSp>
            <p:nvCxnSpPr>
              <p:cNvPr id="34" name="Straight Connector 33">
                <a:extLst>
                  <a:ext uri="{FF2B5EF4-FFF2-40B4-BE49-F238E27FC236}">
                    <a16:creationId xmlns:a16="http://schemas.microsoft.com/office/drawing/2014/main" id="{5EB40DA3-EC67-42C3-B4B6-E9975BE9F9C0}"/>
                  </a:ext>
                </a:extLst>
              </p:cNvPr>
              <p:cNvCxnSpPr>
                <a:cxnSpLocks/>
              </p:cNvCxnSpPr>
              <p:nvPr/>
            </p:nvCxnSpPr>
            <p:spPr>
              <a:xfrm flipV="1">
                <a:off x="7349637" y="4088948"/>
                <a:ext cx="1603863" cy="119853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9EB1B05F-0EF3-4A48-84F9-347FF5474186}"/>
                  </a:ext>
                </a:extLst>
              </p:cNvPr>
              <p:cNvSpPr/>
              <p:nvPr/>
            </p:nvSpPr>
            <p:spPr>
              <a:xfrm>
                <a:off x="7326777" y="526557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EDB3B1A7-7026-440F-A3A4-AF8D9C74F06F}"/>
                  </a:ext>
                </a:extLst>
              </p:cNvPr>
              <p:cNvSpPr/>
              <p:nvPr/>
            </p:nvSpPr>
            <p:spPr>
              <a:xfrm>
                <a:off x="8396709" y="447377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C82C3F06-0840-4F30-A8BA-C4D12320B5E9}"/>
                      </a:ext>
                    </a:extLst>
                  </p:cNvPr>
                  <p:cNvSpPr txBox="1"/>
                  <p:nvPr/>
                </p:nvSpPr>
                <p:spPr>
                  <a:xfrm>
                    <a:off x="7081183" y="5165648"/>
                    <a:ext cx="242885" cy="29181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𝑓</m:t>
                              </m:r>
                            </m:sub>
                          </m:sSub>
                        </m:oMath>
                      </m:oMathPara>
                    </a14:m>
                    <a:endParaRPr lang="en-ID" sz="1200" dirty="0"/>
                  </a:p>
                </p:txBody>
              </p:sp>
            </mc:Choice>
            <mc:Fallback>
              <p:sp>
                <p:nvSpPr>
                  <p:cNvPr id="37" name="TextBox 36">
                    <a:extLst>
                      <a:ext uri="{FF2B5EF4-FFF2-40B4-BE49-F238E27FC236}">
                        <a16:creationId xmlns:a16="http://schemas.microsoft.com/office/drawing/2014/main" id="{C82C3F06-0840-4F30-A8BA-C4D12320B5E9}"/>
                      </a:ext>
                    </a:extLst>
                  </p:cNvPr>
                  <p:cNvSpPr txBox="1">
                    <a:spLocks noRot="1" noChangeAspect="1" noMove="1" noResize="1" noEditPoints="1" noAdjustHandles="1" noChangeArrowheads="1" noChangeShapeType="1" noTextEdit="1"/>
                  </p:cNvSpPr>
                  <p:nvPr/>
                </p:nvSpPr>
                <p:spPr>
                  <a:xfrm>
                    <a:off x="7081183" y="5165648"/>
                    <a:ext cx="242885" cy="291811"/>
                  </a:xfrm>
                  <a:prstGeom prst="rect">
                    <a:avLst/>
                  </a:prstGeom>
                  <a:blipFill>
                    <a:blip r:embed="rId6"/>
                    <a:stretch>
                      <a:fillRect r="-7500" b="-2083"/>
                    </a:stretch>
                  </a:blipFill>
                </p:spPr>
                <p:txBody>
                  <a:bodyPr/>
                  <a:lstStyle/>
                  <a:p>
                    <a:r>
                      <a:rPr lang="en-ID">
                        <a:noFill/>
                      </a:rPr>
                      <a:t> </a:t>
                    </a:r>
                  </a:p>
                </p:txBody>
              </p:sp>
            </mc:Fallback>
          </mc:AlternateContent>
          <p:sp>
            <p:nvSpPr>
              <p:cNvPr id="38" name="TextBox 37">
                <a:extLst>
                  <a:ext uri="{FF2B5EF4-FFF2-40B4-BE49-F238E27FC236}">
                    <a16:creationId xmlns:a16="http://schemas.microsoft.com/office/drawing/2014/main" id="{52C87978-2E51-4EED-A5BD-BFB36F25F9B9}"/>
                  </a:ext>
                </a:extLst>
              </p:cNvPr>
              <p:cNvSpPr txBox="1"/>
              <p:nvPr/>
            </p:nvSpPr>
            <p:spPr>
              <a:xfrm>
                <a:off x="7992671" y="3966839"/>
                <a:ext cx="723895" cy="461665"/>
              </a:xfrm>
              <a:prstGeom prst="rect">
                <a:avLst/>
              </a:prstGeom>
              <a:noFill/>
            </p:spPr>
            <p:txBody>
              <a:bodyPr wrap="square" rtlCol="0">
                <a:spAutoFit/>
              </a:bodyPr>
              <a:lstStyle/>
              <a:p>
                <a:r>
                  <a:rPr lang="en-US" sz="1200" dirty="0"/>
                  <a:t>Market portfolio</a:t>
                </a:r>
                <a:endParaRPr lang="en-ID" sz="1200" dirty="0"/>
              </a:p>
            </p:txBody>
          </p:sp>
        </p:grpSp>
        <p:sp>
          <p:nvSpPr>
            <p:cNvPr id="25" name="TextBox 24">
              <a:extLst>
                <a:ext uri="{FF2B5EF4-FFF2-40B4-BE49-F238E27FC236}">
                  <a16:creationId xmlns:a16="http://schemas.microsoft.com/office/drawing/2014/main" id="{92E83587-3DDD-4FC9-AACB-96858C6AF716}"/>
                </a:ext>
              </a:extLst>
            </p:cNvPr>
            <p:cNvSpPr txBox="1"/>
            <p:nvPr/>
          </p:nvSpPr>
          <p:spPr>
            <a:xfrm>
              <a:off x="7367268" y="4434993"/>
              <a:ext cx="723895" cy="646331"/>
            </a:xfrm>
            <a:prstGeom prst="rect">
              <a:avLst/>
            </a:prstGeom>
            <a:noFill/>
          </p:spPr>
          <p:txBody>
            <a:bodyPr wrap="square" rtlCol="0">
              <a:spAutoFit/>
            </a:bodyPr>
            <a:lstStyle/>
            <a:p>
              <a:r>
                <a:rPr lang="en-US" sz="1200" dirty="0"/>
                <a:t>Capital Market Line</a:t>
              </a:r>
              <a:endParaRPr lang="en-ID" sz="1200" dirty="0"/>
            </a:p>
          </p:txBody>
        </p:sp>
      </p:grpSp>
    </p:spTree>
    <p:extLst>
      <p:ext uri="{BB962C8B-B14F-4D97-AF65-F5344CB8AC3E}">
        <p14:creationId xmlns:p14="http://schemas.microsoft.com/office/powerpoint/2010/main" val="11431765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1522063" y="207512"/>
            <a:ext cx="7455676" cy="636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sp>
        <p:nvSpPr>
          <p:cNvPr id="75" name="Rectangle 74"/>
          <p:cNvSpPr/>
          <p:nvPr/>
        </p:nvSpPr>
        <p:spPr>
          <a:xfrm>
            <a:off x="6838564" y="51470"/>
            <a:ext cx="2305435" cy="623285"/>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sp>
        <p:nvSpPr>
          <p:cNvPr id="76" name="Text Placeholder 1"/>
          <p:cNvSpPr>
            <a:spLocks noGrp="1"/>
          </p:cNvSpPr>
          <p:nvPr>
            <p:ph type="body" sz="quarter" idx="10"/>
          </p:nvPr>
        </p:nvSpPr>
        <p:spPr>
          <a:xfrm>
            <a:off x="-756592" y="207512"/>
            <a:ext cx="8283457" cy="543185"/>
          </a:xfrm>
        </p:spPr>
        <p:txBody>
          <a:bodyPr/>
          <a:lstStyle/>
          <a:p>
            <a:r>
              <a:rPr lang="id-ID" dirty="0"/>
              <a:t>		</a:t>
            </a:r>
            <a:r>
              <a:rPr lang="id-ID" sz="3200" dirty="0"/>
              <a:t>   </a:t>
            </a:r>
            <a:r>
              <a:rPr lang="id-ID" sz="2400" dirty="0">
                <a:solidFill>
                  <a:schemeClr val="bg1"/>
                </a:solidFill>
              </a:rPr>
              <a:t>Rancangan Percobaan dan Analisis Data</a:t>
            </a:r>
            <a:endParaRPr lang="en-US" sz="2800" dirty="0">
              <a:solidFill>
                <a:schemeClr val="bg1"/>
              </a:solidFill>
            </a:endParaRPr>
          </a:p>
        </p:txBody>
      </p:sp>
      <p:grpSp>
        <p:nvGrpSpPr>
          <p:cNvPr id="24" name="그룹 4">
            <a:extLst>
              <a:ext uri="{FF2B5EF4-FFF2-40B4-BE49-F238E27FC236}">
                <a16:creationId xmlns:a16="http://schemas.microsoft.com/office/drawing/2014/main" id="{EADDC60C-D515-4BEF-B700-58B5D22465A1}"/>
              </a:ext>
            </a:extLst>
          </p:cNvPr>
          <p:cNvGrpSpPr/>
          <p:nvPr/>
        </p:nvGrpSpPr>
        <p:grpSpPr>
          <a:xfrm>
            <a:off x="0" y="1576853"/>
            <a:ext cx="2355965" cy="3401675"/>
            <a:chOff x="4389329" y="2708921"/>
            <a:chExt cx="2987325" cy="3504804"/>
          </a:xfrm>
        </p:grpSpPr>
        <p:sp>
          <p:nvSpPr>
            <p:cNvPr id="25" name="Freeform 2">
              <a:extLst>
                <a:ext uri="{FF2B5EF4-FFF2-40B4-BE49-F238E27FC236}">
                  <a16:creationId xmlns:a16="http://schemas.microsoft.com/office/drawing/2014/main" id="{28E7C65B-B0A7-4862-A8DD-0BFD39A5F21C}"/>
                </a:ext>
              </a:extLst>
            </p:cNvPr>
            <p:cNvSpPr/>
            <p:nvPr/>
          </p:nvSpPr>
          <p:spPr>
            <a:xfrm flipH="1">
              <a:off x="5804264" y="4676931"/>
              <a:ext cx="1572390" cy="1536794"/>
            </a:xfrm>
            <a:custGeom>
              <a:avLst/>
              <a:gdLst/>
              <a:ahLst/>
              <a:cxnLst/>
              <a:rect l="l" t="t" r="r" b="b"/>
              <a:pathLst>
                <a:path w="1572390" h="1536794">
                  <a:moveTo>
                    <a:pt x="1248143" y="0"/>
                  </a:moveTo>
                  <a:lnTo>
                    <a:pt x="879865" y="0"/>
                  </a:lnTo>
                  <a:cubicBezTo>
                    <a:pt x="929255" y="93876"/>
                    <a:pt x="906134" y="209735"/>
                    <a:pt x="824277" y="278532"/>
                  </a:cubicBezTo>
                  <a:cubicBezTo>
                    <a:pt x="739889" y="349455"/>
                    <a:pt x="616971" y="350279"/>
                    <a:pt x="531641" y="280492"/>
                  </a:cubicBezTo>
                  <a:cubicBezTo>
                    <a:pt x="448125" y="212189"/>
                    <a:pt x="423759" y="95175"/>
                    <a:pt x="473243" y="0"/>
                  </a:cubicBezTo>
                  <a:lnTo>
                    <a:pt x="0" y="0"/>
                  </a:lnTo>
                  <a:cubicBezTo>
                    <a:pt x="2104" y="26248"/>
                    <a:pt x="3963" y="56656"/>
                    <a:pt x="4027" y="94549"/>
                  </a:cubicBezTo>
                  <a:cubicBezTo>
                    <a:pt x="44267" y="236414"/>
                    <a:pt x="12272" y="293089"/>
                    <a:pt x="45740" y="420046"/>
                  </a:cubicBezTo>
                  <a:cubicBezTo>
                    <a:pt x="90589" y="583297"/>
                    <a:pt x="144467" y="663488"/>
                    <a:pt x="187059" y="752198"/>
                  </a:cubicBezTo>
                  <a:cubicBezTo>
                    <a:pt x="238977" y="877719"/>
                    <a:pt x="220919" y="903144"/>
                    <a:pt x="234462" y="971163"/>
                  </a:cubicBezTo>
                  <a:lnTo>
                    <a:pt x="284499" y="1004352"/>
                  </a:lnTo>
                  <a:cubicBezTo>
                    <a:pt x="262756" y="1087515"/>
                    <a:pt x="272618" y="1085489"/>
                    <a:pt x="268934" y="1153744"/>
                  </a:cubicBezTo>
                  <a:cubicBezTo>
                    <a:pt x="301414" y="1226245"/>
                    <a:pt x="306806" y="1243371"/>
                    <a:pt x="325743" y="1298834"/>
                  </a:cubicBezTo>
                  <a:lnTo>
                    <a:pt x="292823" y="1532264"/>
                  </a:lnTo>
                  <a:lnTo>
                    <a:pt x="1248143" y="1536794"/>
                  </a:lnTo>
                  <a:lnTo>
                    <a:pt x="1248143" y="816303"/>
                  </a:lnTo>
                  <a:lnTo>
                    <a:pt x="1250048" y="816303"/>
                  </a:lnTo>
                  <a:cubicBezTo>
                    <a:pt x="1280289" y="862546"/>
                    <a:pt x="1332969" y="891312"/>
                    <a:pt x="1392366" y="891312"/>
                  </a:cubicBezTo>
                  <a:cubicBezTo>
                    <a:pt x="1491791" y="891312"/>
                    <a:pt x="1572390" y="810714"/>
                    <a:pt x="1572390" y="711292"/>
                  </a:cubicBezTo>
                  <a:cubicBezTo>
                    <a:pt x="1572390" y="611869"/>
                    <a:pt x="1491791" y="531272"/>
                    <a:pt x="1392366" y="531272"/>
                  </a:cubicBezTo>
                  <a:cubicBezTo>
                    <a:pt x="1332969" y="531272"/>
                    <a:pt x="1280289" y="560037"/>
                    <a:pt x="1250048" y="606280"/>
                  </a:cubicBezTo>
                  <a:lnTo>
                    <a:pt x="1248143" y="60628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Freeform 5">
              <a:extLst>
                <a:ext uri="{FF2B5EF4-FFF2-40B4-BE49-F238E27FC236}">
                  <a16:creationId xmlns:a16="http://schemas.microsoft.com/office/drawing/2014/main" id="{93B244E8-EE81-457B-A433-A1FEBA0EE864}"/>
                </a:ext>
              </a:extLst>
            </p:cNvPr>
            <p:cNvSpPr/>
            <p:nvPr/>
          </p:nvSpPr>
          <p:spPr>
            <a:xfrm flipH="1">
              <a:off x="4389329" y="4349265"/>
              <a:ext cx="1699617" cy="1864460"/>
            </a:xfrm>
            <a:custGeom>
              <a:avLst/>
              <a:gdLst/>
              <a:ahLst/>
              <a:cxnLst/>
              <a:rect l="l" t="t" r="r" b="b"/>
              <a:pathLst>
                <a:path w="1699617" h="1864460">
                  <a:moveTo>
                    <a:pt x="376148" y="1079562"/>
                  </a:moveTo>
                  <a:lnTo>
                    <a:pt x="473212" y="1132806"/>
                  </a:lnTo>
                  <a:cubicBezTo>
                    <a:pt x="540933" y="1181790"/>
                    <a:pt x="518358" y="1303186"/>
                    <a:pt x="457411" y="1313834"/>
                  </a:cubicBezTo>
                  <a:cubicBezTo>
                    <a:pt x="477727" y="1229354"/>
                    <a:pt x="489015" y="1200247"/>
                    <a:pt x="376148" y="1079562"/>
                  </a:cubicBezTo>
                  <a:close/>
                  <a:moveTo>
                    <a:pt x="652259" y="0"/>
                  </a:moveTo>
                  <a:cubicBezTo>
                    <a:pt x="552836" y="0"/>
                    <a:pt x="472239" y="80599"/>
                    <a:pt x="472239" y="180023"/>
                  </a:cubicBezTo>
                  <a:cubicBezTo>
                    <a:pt x="472239" y="239421"/>
                    <a:pt x="501005" y="292100"/>
                    <a:pt x="547247" y="322341"/>
                  </a:cubicBezTo>
                  <a:lnTo>
                    <a:pt x="547247" y="322657"/>
                  </a:lnTo>
                  <a:lnTo>
                    <a:pt x="0" y="322657"/>
                  </a:lnTo>
                  <a:lnTo>
                    <a:pt x="0" y="843255"/>
                  </a:lnTo>
                  <a:lnTo>
                    <a:pt x="6954" y="843255"/>
                  </a:lnTo>
                  <a:lnTo>
                    <a:pt x="6926" y="839169"/>
                  </a:lnTo>
                  <a:cubicBezTo>
                    <a:pt x="30943" y="825654"/>
                    <a:pt x="56514" y="816890"/>
                    <a:pt x="82470" y="812665"/>
                  </a:cubicBezTo>
                  <a:cubicBezTo>
                    <a:pt x="101937" y="809497"/>
                    <a:pt x="121620" y="808881"/>
                    <a:pt x="141026" y="810730"/>
                  </a:cubicBezTo>
                  <a:cubicBezTo>
                    <a:pt x="199244" y="816274"/>
                    <a:pt x="254964" y="843991"/>
                    <a:pt x="294859" y="891459"/>
                  </a:cubicBezTo>
                  <a:cubicBezTo>
                    <a:pt x="365782" y="975847"/>
                    <a:pt x="366606" y="1098765"/>
                    <a:pt x="296819" y="1184095"/>
                  </a:cubicBezTo>
                  <a:cubicBezTo>
                    <a:pt x="227032" y="1269425"/>
                    <a:pt x="106396" y="1293008"/>
                    <a:pt x="9613" y="1240238"/>
                  </a:cubicBezTo>
                  <a:lnTo>
                    <a:pt x="9613" y="1240154"/>
                  </a:lnTo>
                  <a:lnTo>
                    <a:pt x="0" y="1240154"/>
                  </a:lnTo>
                  <a:lnTo>
                    <a:pt x="0" y="1859451"/>
                  </a:lnTo>
                  <a:lnTo>
                    <a:pt x="1056476" y="1864460"/>
                  </a:lnTo>
                  <a:lnTo>
                    <a:pt x="1021064" y="1732948"/>
                  </a:lnTo>
                  <a:cubicBezTo>
                    <a:pt x="1062668" y="1770381"/>
                    <a:pt x="1045582" y="1769478"/>
                    <a:pt x="1096215" y="1779224"/>
                  </a:cubicBezTo>
                  <a:lnTo>
                    <a:pt x="1387597" y="1775455"/>
                  </a:lnTo>
                  <a:cubicBezTo>
                    <a:pt x="1620023" y="1726544"/>
                    <a:pt x="1631232" y="1630779"/>
                    <a:pt x="1698873" y="1477511"/>
                  </a:cubicBezTo>
                  <a:cubicBezTo>
                    <a:pt x="1704015" y="1325249"/>
                    <a:pt x="1682068" y="1279474"/>
                    <a:pt x="1646578" y="1174066"/>
                  </a:cubicBezTo>
                  <a:lnTo>
                    <a:pt x="1541989" y="1112392"/>
                  </a:lnTo>
                  <a:cubicBezTo>
                    <a:pt x="1474833" y="972375"/>
                    <a:pt x="1362532" y="772726"/>
                    <a:pt x="1295376" y="743457"/>
                  </a:cubicBezTo>
                  <a:cubicBezTo>
                    <a:pt x="1296959" y="711836"/>
                    <a:pt x="1318859" y="678086"/>
                    <a:pt x="1300126" y="648594"/>
                  </a:cubicBezTo>
                  <a:cubicBezTo>
                    <a:pt x="1273821" y="619636"/>
                    <a:pt x="1265576" y="631142"/>
                    <a:pt x="1243787" y="619222"/>
                  </a:cubicBezTo>
                  <a:lnTo>
                    <a:pt x="1253521" y="570548"/>
                  </a:lnTo>
                  <a:cubicBezTo>
                    <a:pt x="1220884" y="541841"/>
                    <a:pt x="1240165" y="564247"/>
                    <a:pt x="1214300" y="524891"/>
                  </a:cubicBezTo>
                  <a:lnTo>
                    <a:pt x="1216699" y="409841"/>
                  </a:lnTo>
                  <a:cubicBezTo>
                    <a:pt x="1196257" y="384432"/>
                    <a:pt x="1191618" y="386709"/>
                    <a:pt x="1155374" y="333613"/>
                  </a:cubicBezTo>
                  <a:cubicBezTo>
                    <a:pt x="1154246" y="330251"/>
                    <a:pt x="1153164" y="326621"/>
                    <a:pt x="1152469" y="322657"/>
                  </a:cubicBezTo>
                  <a:lnTo>
                    <a:pt x="757271" y="322657"/>
                  </a:lnTo>
                  <a:lnTo>
                    <a:pt x="757271" y="322341"/>
                  </a:lnTo>
                  <a:cubicBezTo>
                    <a:pt x="803514" y="292100"/>
                    <a:pt x="832279" y="239421"/>
                    <a:pt x="832279" y="180023"/>
                  </a:cubicBezTo>
                  <a:cubicBezTo>
                    <a:pt x="832279" y="80599"/>
                    <a:pt x="751682" y="0"/>
                    <a:pt x="65225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Freeform 7">
              <a:extLst>
                <a:ext uri="{FF2B5EF4-FFF2-40B4-BE49-F238E27FC236}">
                  <a16:creationId xmlns:a16="http://schemas.microsoft.com/office/drawing/2014/main" id="{26D77244-6499-4C3B-8607-5B7F5F15782F}"/>
                </a:ext>
              </a:extLst>
            </p:cNvPr>
            <p:cNvSpPr/>
            <p:nvPr/>
          </p:nvSpPr>
          <p:spPr>
            <a:xfrm flipH="1">
              <a:off x="4923562" y="2708921"/>
              <a:ext cx="1470219" cy="1921729"/>
            </a:xfrm>
            <a:custGeom>
              <a:avLst/>
              <a:gdLst/>
              <a:ahLst/>
              <a:cxnLst/>
              <a:rect l="l" t="t" r="r" b="b"/>
              <a:pathLst>
                <a:path w="1470219" h="1921729">
                  <a:moveTo>
                    <a:pt x="317750" y="0"/>
                  </a:moveTo>
                  <a:lnTo>
                    <a:pt x="317750" y="519295"/>
                  </a:lnTo>
                  <a:cubicBezTo>
                    <a:pt x="287598" y="476035"/>
                    <a:pt x="236890" y="449670"/>
                    <a:pt x="180024" y="449670"/>
                  </a:cubicBezTo>
                  <a:cubicBezTo>
                    <a:pt x="80599" y="449670"/>
                    <a:pt x="0" y="530267"/>
                    <a:pt x="0" y="629690"/>
                  </a:cubicBezTo>
                  <a:cubicBezTo>
                    <a:pt x="0" y="729112"/>
                    <a:pt x="80599" y="809710"/>
                    <a:pt x="180024" y="809710"/>
                  </a:cubicBezTo>
                  <a:cubicBezTo>
                    <a:pt x="236890" y="809710"/>
                    <a:pt x="287598" y="783344"/>
                    <a:pt x="317750" y="740084"/>
                  </a:cubicBezTo>
                  <a:lnTo>
                    <a:pt x="317750" y="1366266"/>
                  </a:lnTo>
                  <a:cubicBezTo>
                    <a:pt x="334104" y="1364723"/>
                    <a:pt x="350498" y="1361676"/>
                    <a:pt x="369339" y="1360802"/>
                  </a:cubicBezTo>
                  <a:cubicBezTo>
                    <a:pt x="402266" y="1377733"/>
                    <a:pt x="435193" y="1387415"/>
                    <a:pt x="467827" y="1410291"/>
                  </a:cubicBezTo>
                  <a:lnTo>
                    <a:pt x="455870" y="1410142"/>
                  </a:lnTo>
                  <a:lnTo>
                    <a:pt x="317750" y="1534494"/>
                  </a:lnTo>
                  <a:lnTo>
                    <a:pt x="317750" y="1615990"/>
                  </a:lnTo>
                  <a:cubicBezTo>
                    <a:pt x="386499" y="1670478"/>
                    <a:pt x="389428" y="1688371"/>
                    <a:pt x="408089" y="1738922"/>
                  </a:cubicBezTo>
                  <a:cubicBezTo>
                    <a:pt x="379727" y="1707581"/>
                    <a:pt x="349150" y="1673825"/>
                    <a:pt x="317750" y="1638805"/>
                  </a:cubicBezTo>
                  <a:lnTo>
                    <a:pt x="317750" y="1921729"/>
                  </a:lnTo>
                  <a:lnTo>
                    <a:pt x="755913" y="1921729"/>
                  </a:lnTo>
                  <a:cubicBezTo>
                    <a:pt x="706403" y="1827798"/>
                    <a:pt x="729495" y="1711808"/>
                    <a:pt x="811417" y="1642956"/>
                  </a:cubicBezTo>
                  <a:cubicBezTo>
                    <a:pt x="895805" y="1572033"/>
                    <a:pt x="1018723" y="1571209"/>
                    <a:pt x="1104053" y="1640996"/>
                  </a:cubicBezTo>
                  <a:cubicBezTo>
                    <a:pt x="1187635" y="1709353"/>
                    <a:pt x="1211974" y="1826497"/>
                    <a:pt x="1162370" y="1921729"/>
                  </a:cubicBezTo>
                  <a:lnTo>
                    <a:pt x="1470219" y="1921729"/>
                  </a:lnTo>
                  <a:cubicBezTo>
                    <a:pt x="1451557" y="1854186"/>
                    <a:pt x="1443779" y="1713479"/>
                    <a:pt x="1383490" y="1654709"/>
                  </a:cubicBezTo>
                  <a:cubicBezTo>
                    <a:pt x="1345256" y="1600370"/>
                    <a:pt x="1270906" y="1605665"/>
                    <a:pt x="1214613" y="1581143"/>
                  </a:cubicBezTo>
                  <a:cubicBezTo>
                    <a:pt x="1023979" y="1516260"/>
                    <a:pt x="855919" y="1498231"/>
                    <a:pt x="667541" y="1420569"/>
                  </a:cubicBezTo>
                  <a:cubicBezTo>
                    <a:pt x="641002" y="1406060"/>
                    <a:pt x="628007" y="1359605"/>
                    <a:pt x="596953" y="1264165"/>
                  </a:cubicBezTo>
                  <a:lnTo>
                    <a:pt x="605982" y="1483707"/>
                  </a:lnTo>
                  <a:cubicBezTo>
                    <a:pt x="633003" y="1532193"/>
                    <a:pt x="647443" y="1570873"/>
                    <a:pt x="655559" y="1604936"/>
                  </a:cubicBezTo>
                  <a:lnTo>
                    <a:pt x="669187" y="1618813"/>
                  </a:lnTo>
                  <a:lnTo>
                    <a:pt x="658716" y="1618119"/>
                  </a:lnTo>
                  <a:cubicBezTo>
                    <a:pt x="671015" y="1675268"/>
                    <a:pt x="667528" y="1720297"/>
                    <a:pt x="683108" y="1780186"/>
                  </a:cubicBezTo>
                  <a:lnTo>
                    <a:pt x="591592" y="1613666"/>
                  </a:lnTo>
                  <a:lnTo>
                    <a:pt x="658716" y="1618119"/>
                  </a:lnTo>
                  <a:cubicBezTo>
                    <a:pt x="657988" y="1613751"/>
                    <a:pt x="656981" y="1609350"/>
                    <a:pt x="655559" y="1604936"/>
                  </a:cubicBezTo>
                  <a:cubicBezTo>
                    <a:pt x="595208" y="1543644"/>
                    <a:pt x="572037" y="1416889"/>
                    <a:pt x="482935" y="1410479"/>
                  </a:cubicBezTo>
                  <a:cubicBezTo>
                    <a:pt x="535122" y="1370544"/>
                    <a:pt x="588839" y="1317812"/>
                    <a:pt x="588628" y="1233771"/>
                  </a:cubicBezTo>
                  <a:cubicBezTo>
                    <a:pt x="593535" y="1201617"/>
                    <a:pt x="591670" y="1173724"/>
                    <a:pt x="603348" y="1137311"/>
                  </a:cubicBezTo>
                  <a:cubicBezTo>
                    <a:pt x="681305" y="1043677"/>
                    <a:pt x="723143" y="969209"/>
                    <a:pt x="728865" y="818070"/>
                  </a:cubicBezTo>
                  <a:cubicBezTo>
                    <a:pt x="757787" y="830627"/>
                    <a:pt x="777680" y="847444"/>
                    <a:pt x="802088" y="759902"/>
                  </a:cubicBezTo>
                  <a:cubicBezTo>
                    <a:pt x="810208" y="713002"/>
                    <a:pt x="879277" y="465908"/>
                    <a:pt x="776787" y="510588"/>
                  </a:cubicBezTo>
                  <a:cubicBezTo>
                    <a:pt x="737961" y="316337"/>
                    <a:pt x="730052" y="30689"/>
                    <a:pt x="31775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21">
              <a:extLst>
                <a:ext uri="{FF2B5EF4-FFF2-40B4-BE49-F238E27FC236}">
                  <a16:creationId xmlns:a16="http://schemas.microsoft.com/office/drawing/2014/main" id="{8D60EEC0-9176-4733-A489-6A3A81C0FFA7}"/>
                </a:ext>
              </a:extLst>
            </p:cNvPr>
            <p:cNvSpPr/>
            <p:nvPr/>
          </p:nvSpPr>
          <p:spPr>
            <a:xfrm>
              <a:off x="6118916" y="2711957"/>
              <a:ext cx="1252757" cy="2246116"/>
            </a:xfrm>
            <a:custGeom>
              <a:avLst/>
              <a:gdLst/>
              <a:ahLst/>
              <a:cxnLst/>
              <a:rect l="l" t="t" r="r" b="b"/>
              <a:pathLst>
                <a:path w="1252757" h="2246116">
                  <a:moveTo>
                    <a:pt x="0" y="1537931"/>
                  </a:moveTo>
                  <a:lnTo>
                    <a:pt x="48955" y="1582006"/>
                  </a:lnTo>
                  <a:cubicBezTo>
                    <a:pt x="29607" y="1596227"/>
                    <a:pt x="13459" y="1608472"/>
                    <a:pt x="0" y="1619427"/>
                  </a:cubicBezTo>
                  <a:close/>
                  <a:moveTo>
                    <a:pt x="378777" y="1138883"/>
                  </a:moveTo>
                  <a:cubicBezTo>
                    <a:pt x="411277" y="1129216"/>
                    <a:pt x="503171" y="1342067"/>
                    <a:pt x="652602" y="1380835"/>
                  </a:cubicBezTo>
                  <a:cubicBezTo>
                    <a:pt x="847829" y="1434107"/>
                    <a:pt x="1074660" y="1515068"/>
                    <a:pt x="1177337" y="1610936"/>
                  </a:cubicBezTo>
                  <a:cubicBezTo>
                    <a:pt x="1265071" y="1783698"/>
                    <a:pt x="1255683" y="1823052"/>
                    <a:pt x="1248143" y="1925166"/>
                  </a:cubicBezTo>
                  <a:lnTo>
                    <a:pt x="682623" y="1925166"/>
                  </a:lnTo>
                  <a:cubicBezTo>
                    <a:pt x="727970" y="1955371"/>
                    <a:pt x="756000" y="2007459"/>
                    <a:pt x="756000" y="2066093"/>
                  </a:cubicBezTo>
                  <a:cubicBezTo>
                    <a:pt x="756000" y="2165517"/>
                    <a:pt x="675403" y="2246116"/>
                    <a:pt x="575980" y="2246116"/>
                  </a:cubicBezTo>
                  <a:cubicBezTo>
                    <a:pt x="476558" y="2246116"/>
                    <a:pt x="395960" y="2165517"/>
                    <a:pt x="395960" y="2066093"/>
                  </a:cubicBezTo>
                  <a:cubicBezTo>
                    <a:pt x="395960" y="2007459"/>
                    <a:pt x="423991" y="1955371"/>
                    <a:pt x="469338" y="1925166"/>
                  </a:cubicBezTo>
                  <a:lnTo>
                    <a:pt x="0" y="1925166"/>
                  </a:lnTo>
                  <a:lnTo>
                    <a:pt x="0" y="1642242"/>
                  </a:lnTo>
                  <a:cubicBezTo>
                    <a:pt x="181585" y="1440372"/>
                    <a:pt x="392125" y="1197753"/>
                    <a:pt x="373070" y="1143900"/>
                  </a:cubicBezTo>
                  <a:cubicBezTo>
                    <a:pt x="374708" y="1141161"/>
                    <a:pt x="376611" y="1139527"/>
                    <a:pt x="378777" y="1138883"/>
                  </a:cubicBezTo>
                  <a:close/>
                  <a:moveTo>
                    <a:pt x="60149" y="0"/>
                  </a:moveTo>
                  <a:cubicBezTo>
                    <a:pt x="424660" y="15130"/>
                    <a:pt x="592784" y="258144"/>
                    <a:pt x="528403" y="582088"/>
                  </a:cubicBezTo>
                  <a:cubicBezTo>
                    <a:pt x="564457" y="581792"/>
                    <a:pt x="595997" y="564458"/>
                    <a:pt x="593677" y="642963"/>
                  </a:cubicBezTo>
                  <a:cubicBezTo>
                    <a:pt x="586216" y="751211"/>
                    <a:pt x="524577" y="902053"/>
                    <a:pt x="487771" y="897424"/>
                  </a:cubicBezTo>
                  <a:cubicBezTo>
                    <a:pt x="464712" y="892973"/>
                    <a:pt x="450682" y="871482"/>
                    <a:pt x="432137" y="858512"/>
                  </a:cubicBezTo>
                  <a:cubicBezTo>
                    <a:pt x="401632" y="940744"/>
                    <a:pt x="393700" y="1031495"/>
                    <a:pt x="340621" y="1105208"/>
                  </a:cubicBezTo>
                  <a:cubicBezTo>
                    <a:pt x="299535" y="1169456"/>
                    <a:pt x="256191" y="1203886"/>
                    <a:pt x="206076" y="1253225"/>
                  </a:cubicBezTo>
                  <a:cubicBezTo>
                    <a:pt x="96325" y="1366844"/>
                    <a:pt x="48367" y="1374569"/>
                    <a:pt x="0" y="1369703"/>
                  </a:cubicBezTo>
                  <a:lnTo>
                    <a:pt x="0" y="835934"/>
                  </a:lnTo>
                  <a:cubicBezTo>
                    <a:pt x="94059" y="885724"/>
                    <a:pt x="210348" y="862698"/>
                    <a:pt x="279327" y="780625"/>
                  </a:cubicBezTo>
                  <a:cubicBezTo>
                    <a:pt x="350250" y="696237"/>
                    <a:pt x="351074" y="573319"/>
                    <a:pt x="281287" y="487989"/>
                  </a:cubicBezTo>
                  <a:cubicBezTo>
                    <a:pt x="212806" y="404257"/>
                    <a:pt x="95363" y="379981"/>
                    <a:pt x="0" y="429858"/>
                  </a:cubicBezTo>
                  <a:lnTo>
                    <a:pt x="0" y="343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9" name="Rounded Rectangle 3">
            <a:extLst>
              <a:ext uri="{FF2B5EF4-FFF2-40B4-BE49-F238E27FC236}">
                <a16:creationId xmlns:a16="http://schemas.microsoft.com/office/drawing/2014/main" id="{D6FCAAA0-077C-4E2F-AE0F-7E398DD36780}"/>
              </a:ext>
            </a:extLst>
          </p:cNvPr>
          <p:cNvSpPr/>
          <p:nvPr/>
        </p:nvSpPr>
        <p:spPr>
          <a:xfrm>
            <a:off x="6916795" y="1141997"/>
            <a:ext cx="682078" cy="434856"/>
          </a:xfrm>
          <a:custGeom>
            <a:avLst/>
            <a:gdLst/>
            <a:ahLst/>
            <a:cxnLst/>
            <a:rect l="l" t="t" r="r" b="b"/>
            <a:pathLst>
              <a:path w="2481182" h="2019660">
                <a:moveTo>
                  <a:pt x="1240591" y="1481245"/>
                </a:moveTo>
                <a:cubicBezTo>
                  <a:pt x="1201062" y="1481245"/>
                  <a:pt x="1169018" y="1511885"/>
                  <a:pt x="1169018" y="1549682"/>
                </a:cubicBezTo>
                <a:cubicBezTo>
                  <a:pt x="1169018" y="1587479"/>
                  <a:pt x="1201062" y="1618119"/>
                  <a:pt x="1240591" y="1618119"/>
                </a:cubicBezTo>
                <a:cubicBezTo>
                  <a:pt x="1280120" y="1618119"/>
                  <a:pt x="1312164" y="1587479"/>
                  <a:pt x="1312164" y="1549682"/>
                </a:cubicBezTo>
                <a:cubicBezTo>
                  <a:pt x="1312164" y="1511885"/>
                  <a:pt x="1280120" y="1481245"/>
                  <a:pt x="1240591" y="1481245"/>
                </a:cubicBezTo>
                <a:close/>
                <a:moveTo>
                  <a:pt x="95430" y="81527"/>
                </a:moveTo>
                <a:lnTo>
                  <a:pt x="95430" y="91249"/>
                </a:lnTo>
                <a:lnTo>
                  <a:pt x="95430" y="1336786"/>
                </a:lnTo>
                <a:lnTo>
                  <a:pt x="95430" y="1414360"/>
                </a:lnTo>
                <a:lnTo>
                  <a:pt x="2385752" y="1414360"/>
                </a:lnTo>
                <a:lnTo>
                  <a:pt x="2385752" y="1336786"/>
                </a:lnTo>
                <a:lnTo>
                  <a:pt x="2385752" y="91249"/>
                </a:lnTo>
                <a:lnTo>
                  <a:pt x="2385752" y="81527"/>
                </a:lnTo>
                <a:close/>
                <a:moveTo>
                  <a:pt x="82232" y="0"/>
                </a:moveTo>
                <a:lnTo>
                  <a:pt x="2398950" y="0"/>
                </a:lnTo>
                <a:cubicBezTo>
                  <a:pt x="2444366" y="0"/>
                  <a:pt x="2481182" y="33399"/>
                  <a:pt x="2481182" y="74597"/>
                </a:cubicBezTo>
                <a:lnTo>
                  <a:pt x="2481182" y="1613510"/>
                </a:lnTo>
                <a:cubicBezTo>
                  <a:pt x="2481182" y="1654709"/>
                  <a:pt x="2444366" y="1688107"/>
                  <a:pt x="2398950" y="1688107"/>
                </a:cubicBezTo>
                <a:lnTo>
                  <a:pt x="1569038" y="1688107"/>
                </a:lnTo>
                <a:lnTo>
                  <a:pt x="1643796" y="1974036"/>
                </a:lnTo>
                <a:lnTo>
                  <a:pt x="1876791" y="1974036"/>
                </a:lnTo>
                <a:cubicBezTo>
                  <a:pt x="1881184" y="1974036"/>
                  <a:pt x="1884744" y="1977440"/>
                  <a:pt x="1884744" y="1981640"/>
                </a:cubicBezTo>
                <a:lnTo>
                  <a:pt x="1884744" y="2012056"/>
                </a:lnTo>
                <a:cubicBezTo>
                  <a:pt x="1884744" y="2016256"/>
                  <a:pt x="1881184" y="2019660"/>
                  <a:pt x="1876791" y="2019660"/>
                </a:cubicBezTo>
                <a:lnTo>
                  <a:pt x="604391" y="2019660"/>
                </a:lnTo>
                <a:cubicBezTo>
                  <a:pt x="599998" y="2019660"/>
                  <a:pt x="596438" y="2016256"/>
                  <a:pt x="596438" y="2012056"/>
                </a:cubicBezTo>
                <a:lnTo>
                  <a:pt x="596438" y="1981640"/>
                </a:lnTo>
                <a:cubicBezTo>
                  <a:pt x="596438" y="1977440"/>
                  <a:pt x="599998" y="1974036"/>
                  <a:pt x="604391" y="1974036"/>
                </a:cubicBezTo>
                <a:lnTo>
                  <a:pt x="837388" y="1974036"/>
                </a:lnTo>
                <a:lnTo>
                  <a:pt x="912145" y="1688107"/>
                </a:lnTo>
                <a:lnTo>
                  <a:pt x="82232" y="1688107"/>
                </a:lnTo>
                <a:cubicBezTo>
                  <a:pt x="36817" y="1688107"/>
                  <a:pt x="0" y="1654709"/>
                  <a:pt x="0" y="1613510"/>
                </a:cubicBezTo>
                <a:lnTo>
                  <a:pt x="0" y="74597"/>
                </a:lnTo>
                <a:cubicBezTo>
                  <a:pt x="0" y="33399"/>
                  <a:pt x="36817" y="0"/>
                  <a:pt x="82232" y="0"/>
                </a:cubicBezTo>
                <a:close/>
              </a:path>
            </a:pathLst>
          </a:custGeom>
          <a:solidFill>
            <a:srgbClr val="F2A40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30" name="Frame 29"/>
          <p:cNvSpPr/>
          <p:nvPr/>
        </p:nvSpPr>
        <p:spPr>
          <a:xfrm>
            <a:off x="2627784" y="987574"/>
            <a:ext cx="2736304" cy="3744416"/>
          </a:xfrm>
          <a:prstGeom prst="frame">
            <a:avLst>
              <a:gd name="adj1" fmla="val 742"/>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1" name="Frame 30"/>
          <p:cNvSpPr/>
          <p:nvPr/>
        </p:nvSpPr>
        <p:spPr>
          <a:xfrm>
            <a:off x="5868144" y="987574"/>
            <a:ext cx="2736304" cy="3744416"/>
          </a:xfrm>
          <a:prstGeom prst="frame">
            <a:avLst>
              <a:gd name="adj1" fmla="val 742"/>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2" name="Rounded Rectangle 32">
            <a:extLst>
              <a:ext uri="{FF2B5EF4-FFF2-40B4-BE49-F238E27FC236}">
                <a16:creationId xmlns:a16="http://schemas.microsoft.com/office/drawing/2014/main" id="{A7C45BCB-0B8E-4E0E-842A-DD554B68B1C0}"/>
              </a:ext>
            </a:extLst>
          </p:cNvPr>
          <p:cNvSpPr/>
          <p:nvPr/>
        </p:nvSpPr>
        <p:spPr>
          <a:xfrm>
            <a:off x="3766812" y="1234064"/>
            <a:ext cx="491492" cy="491492"/>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3" name="TextBox 32">
            <a:extLst>
              <a:ext uri="{FF2B5EF4-FFF2-40B4-BE49-F238E27FC236}">
                <a16:creationId xmlns:a16="http://schemas.microsoft.com/office/drawing/2014/main" id="{FE5F5290-DB8E-495D-B95E-781B7F52E595}"/>
              </a:ext>
            </a:extLst>
          </p:cNvPr>
          <p:cNvSpPr txBox="1"/>
          <p:nvPr/>
        </p:nvSpPr>
        <p:spPr>
          <a:xfrm>
            <a:off x="2812248" y="1894833"/>
            <a:ext cx="2770620" cy="338554"/>
          </a:xfrm>
          <a:prstGeom prst="rect">
            <a:avLst/>
          </a:prstGeom>
          <a:noFill/>
        </p:spPr>
        <p:txBody>
          <a:bodyPr wrap="square" rtlCol="0">
            <a:spAutoFit/>
          </a:bodyPr>
          <a:lstStyle/>
          <a:p>
            <a:r>
              <a:rPr lang="id-ID" altLang="ko-KR" sz="1600" b="1" dirty="0">
                <a:solidFill>
                  <a:srgbClr val="32AEB8"/>
                </a:solidFill>
              </a:rPr>
              <a:t>Rancangan Percobaan</a:t>
            </a:r>
            <a:endParaRPr lang="ko-KR" altLang="en-US" sz="900" b="1" dirty="0">
              <a:solidFill>
                <a:srgbClr val="32AEB8"/>
              </a:solidFill>
            </a:endParaRPr>
          </a:p>
        </p:txBody>
      </p:sp>
      <p:sp>
        <p:nvSpPr>
          <p:cNvPr id="34" name="TextBox 33">
            <a:extLst>
              <a:ext uri="{FF2B5EF4-FFF2-40B4-BE49-F238E27FC236}">
                <a16:creationId xmlns:a16="http://schemas.microsoft.com/office/drawing/2014/main" id="{FE5F5290-DB8E-495D-B95E-781B7F52E595}"/>
              </a:ext>
            </a:extLst>
          </p:cNvPr>
          <p:cNvSpPr txBox="1"/>
          <p:nvPr/>
        </p:nvSpPr>
        <p:spPr>
          <a:xfrm>
            <a:off x="6571352" y="1725556"/>
            <a:ext cx="2770620" cy="338554"/>
          </a:xfrm>
          <a:prstGeom prst="rect">
            <a:avLst/>
          </a:prstGeom>
          <a:noFill/>
        </p:spPr>
        <p:txBody>
          <a:bodyPr wrap="square" rtlCol="0">
            <a:spAutoFit/>
          </a:bodyPr>
          <a:lstStyle/>
          <a:p>
            <a:r>
              <a:rPr lang="id-ID" altLang="ko-KR" sz="1600" b="1">
                <a:solidFill>
                  <a:srgbClr val="32AEB8"/>
                </a:solidFill>
              </a:rPr>
              <a:t>Analisis Data</a:t>
            </a:r>
            <a:endParaRPr lang="ko-KR" altLang="en-US" sz="900" b="1" dirty="0">
              <a:solidFill>
                <a:srgbClr val="32AEB8"/>
              </a:solidFill>
            </a:endParaRPr>
          </a:p>
        </p:txBody>
      </p:sp>
      <p:sp>
        <p:nvSpPr>
          <p:cNvPr id="35" name="TextBox 34">
            <a:extLst>
              <a:ext uri="{FF2B5EF4-FFF2-40B4-BE49-F238E27FC236}">
                <a16:creationId xmlns:a16="http://schemas.microsoft.com/office/drawing/2014/main" id="{FE5F5290-DB8E-495D-B95E-781B7F52E595}"/>
              </a:ext>
            </a:extLst>
          </p:cNvPr>
          <p:cNvSpPr txBox="1"/>
          <p:nvPr/>
        </p:nvSpPr>
        <p:spPr>
          <a:xfrm>
            <a:off x="2876884" y="2638963"/>
            <a:ext cx="2271347" cy="1600438"/>
          </a:xfrm>
          <a:prstGeom prst="rect">
            <a:avLst/>
          </a:prstGeom>
          <a:noFill/>
        </p:spPr>
        <p:txBody>
          <a:bodyPr wrap="square" rtlCol="0">
            <a:spAutoFit/>
          </a:bodyPr>
          <a:lstStyle/>
          <a:p>
            <a:pPr algn="ctr"/>
            <a:r>
              <a:rPr lang="id-ID" sz="1400" dirty="0"/>
              <a:t>Rancangan Blok Terpisah</a:t>
            </a:r>
          </a:p>
          <a:p>
            <a:pPr algn="ctr"/>
            <a:r>
              <a:rPr lang="id-ID" sz="1400" dirty="0"/>
              <a:t>(split block)</a:t>
            </a:r>
          </a:p>
          <a:p>
            <a:pPr algn="ctr"/>
            <a:r>
              <a:rPr lang="id-ID" sz="1400" dirty="0"/>
              <a:t>dengan 4 ulangan</a:t>
            </a:r>
          </a:p>
          <a:p>
            <a:pPr algn="ctr"/>
            <a:endParaRPr lang="id-ID" altLang="ko-KR" sz="1400" b="1" dirty="0">
              <a:solidFill>
                <a:srgbClr val="32AEB8"/>
              </a:solidFill>
            </a:endParaRPr>
          </a:p>
          <a:p>
            <a:pPr algn="ctr"/>
            <a:r>
              <a:rPr lang="id-ID" sz="1400" b="1" dirty="0"/>
              <a:t>Y</a:t>
            </a:r>
            <a:r>
              <a:rPr lang="id-ID" sz="1400" b="1" baseline="-25000" dirty="0"/>
              <a:t>ijkl</a:t>
            </a:r>
            <a:r>
              <a:rPr lang="id-ID" sz="1400" b="1" dirty="0"/>
              <a:t> = µ + K</a:t>
            </a:r>
            <a:r>
              <a:rPr lang="id-ID" sz="1400" b="1" baseline="-25000" dirty="0"/>
              <a:t>k </a:t>
            </a:r>
            <a:r>
              <a:rPr lang="id-ID" sz="1400" b="1" dirty="0"/>
              <a:t>+ α</a:t>
            </a:r>
            <a:r>
              <a:rPr lang="id-ID" sz="1400" b="1" baseline="-25000" dirty="0"/>
              <a:t>i +</a:t>
            </a:r>
            <a:r>
              <a:rPr lang="id-ID" sz="1400" b="1" dirty="0"/>
              <a:t> ε</a:t>
            </a:r>
            <a:r>
              <a:rPr lang="id-ID" sz="1400" b="1" baseline="-25000" dirty="0"/>
              <a:t>ik</a:t>
            </a:r>
            <a:r>
              <a:rPr lang="id-ID" sz="1400" b="1" dirty="0"/>
              <a:t> + B</a:t>
            </a:r>
            <a:r>
              <a:rPr lang="id-ID" sz="1400" b="1" baseline="-25000" dirty="0"/>
              <a:t>j</a:t>
            </a:r>
            <a:r>
              <a:rPr lang="id-ID" sz="1400" b="1" dirty="0"/>
              <a:t> + </a:t>
            </a:r>
            <a:r>
              <a:rPr lang="id-ID" sz="1400" b="1" dirty="0">
                <a:sym typeface="Symbol"/>
              </a:rPr>
              <a:t></a:t>
            </a:r>
            <a:r>
              <a:rPr lang="id-ID" sz="1400" b="1" baseline="-25000" dirty="0"/>
              <a:t>jk</a:t>
            </a:r>
            <a:r>
              <a:rPr lang="id-ID" sz="1400" b="1" dirty="0"/>
              <a:t> + (</a:t>
            </a:r>
            <a:r>
              <a:rPr lang="id-ID" sz="1400" b="1" dirty="0">
                <a:sym typeface="Symbol"/>
              </a:rPr>
              <a:t></a:t>
            </a:r>
            <a:r>
              <a:rPr lang="id-ID" sz="1400" b="1" dirty="0"/>
              <a:t>β)</a:t>
            </a:r>
            <a:r>
              <a:rPr lang="id-ID" sz="1400" b="1" baseline="-25000" dirty="0"/>
              <a:t>ij</a:t>
            </a:r>
            <a:r>
              <a:rPr lang="id-ID" sz="1400" b="1" dirty="0"/>
              <a:t> </a:t>
            </a:r>
            <a:r>
              <a:rPr lang="en-US" sz="1400" b="1" dirty="0"/>
              <a:t>+ </a:t>
            </a:r>
            <a:r>
              <a:rPr lang="en-US" sz="1400" b="1" dirty="0">
                <a:sym typeface="Symbol"/>
              </a:rPr>
              <a:t></a:t>
            </a:r>
            <a:r>
              <a:rPr lang="id-ID" sz="1400" b="1" baseline="-25000" dirty="0"/>
              <a:t>ijk</a:t>
            </a:r>
            <a:endParaRPr lang="id-ID" sz="1400" dirty="0"/>
          </a:p>
          <a:p>
            <a:pPr algn="ctr"/>
            <a:endParaRPr lang="ko-KR" altLang="en-US" sz="1400" b="1" dirty="0">
              <a:solidFill>
                <a:srgbClr val="32AEB8"/>
              </a:solidFill>
            </a:endParaRPr>
          </a:p>
        </p:txBody>
      </p:sp>
      <p:sp>
        <p:nvSpPr>
          <p:cNvPr id="37" name="TextBox 36">
            <a:extLst>
              <a:ext uri="{FF2B5EF4-FFF2-40B4-BE49-F238E27FC236}">
                <a16:creationId xmlns:a16="http://schemas.microsoft.com/office/drawing/2014/main" id="{FE5F5290-DB8E-495D-B95E-781B7F52E595}"/>
              </a:ext>
            </a:extLst>
          </p:cNvPr>
          <p:cNvSpPr txBox="1"/>
          <p:nvPr/>
        </p:nvSpPr>
        <p:spPr>
          <a:xfrm>
            <a:off x="6252929" y="2209986"/>
            <a:ext cx="2009809" cy="2031325"/>
          </a:xfrm>
          <a:prstGeom prst="rect">
            <a:avLst/>
          </a:prstGeom>
          <a:noFill/>
        </p:spPr>
        <p:txBody>
          <a:bodyPr wrap="square" rtlCol="0">
            <a:spAutoFit/>
          </a:bodyPr>
          <a:lstStyle/>
          <a:p>
            <a:pPr algn="ctr"/>
            <a:r>
              <a:rPr lang="id-ID" sz="1400" dirty="0"/>
              <a:t>Data yang diperoleh diuji statistik dengan </a:t>
            </a:r>
          </a:p>
          <a:p>
            <a:pPr algn="ctr"/>
            <a:r>
              <a:rPr lang="id-ID" sz="1400" dirty="0"/>
              <a:t>ANOVA. Apabila hasil analisis menunjukkan pengaruh yang</a:t>
            </a:r>
          </a:p>
          <a:p>
            <a:pPr algn="ctr"/>
            <a:r>
              <a:rPr lang="id-ID" sz="1400" dirty="0"/>
              <a:t>berbeda nyata, maka </a:t>
            </a:r>
          </a:p>
          <a:p>
            <a:pPr algn="ctr"/>
            <a:r>
              <a:rPr lang="id-ID" sz="1400" dirty="0"/>
              <a:t>Dilakukan uji lanjut </a:t>
            </a:r>
          </a:p>
          <a:p>
            <a:pPr algn="ctr"/>
            <a:r>
              <a:rPr lang="id-ID" sz="1400" dirty="0"/>
              <a:t>menggunakan </a:t>
            </a:r>
          </a:p>
          <a:p>
            <a:pPr algn="ctr"/>
            <a:r>
              <a:rPr lang="id-ID" sz="1400" dirty="0"/>
              <a:t>Uji Duncan. </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Tree>
    <p:extLst>
      <p:ext uri="{BB962C8B-B14F-4D97-AF65-F5344CB8AC3E}">
        <p14:creationId xmlns:p14="http://schemas.microsoft.com/office/powerpoint/2010/main" val="30151307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id-ID" dirty="0"/>
              <a:t>		   Waktu Penelitian</a:t>
            </a:r>
            <a:endParaRPr lang="en-US" dirty="0"/>
          </a:p>
        </p:txBody>
      </p:sp>
      <p:sp>
        <p:nvSpPr>
          <p:cNvPr id="8" name="Block Arc 14">
            <a:extLst>
              <a:ext uri="{FF2B5EF4-FFF2-40B4-BE49-F238E27FC236}">
                <a16:creationId xmlns:a16="http://schemas.microsoft.com/office/drawing/2014/main" id="{CA812AC7-4B8A-4FE2-9315-0A41482C6F2F}"/>
              </a:ext>
            </a:extLst>
          </p:cNvPr>
          <p:cNvSpPr/>
          <p:nvPr/>
        </p:nvSpPr>
        <p:spPr>
          <a:xfrm>
            <a:off x="3194594" y="1732165"/>
            <a:ext cx="2750891" cy="2750891"/>
          </a:xfrm>
          <a:prstGeom prst="blockArc">
            <a:avLst>
              <a:gd name="adj1" fmla="val 5393158"/>
              <a:gd name="adj2" fmla="val 1720847"/>
              <a:gd name="adj3" fmla="val 214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ko-KR" altLang="en-US">
              <a:solidFill>
                <a:schemeClr val="tx1"/>
              </a:solidFill>
            </a:endParaRPr>
          </a:p>
        </p:txBody>
      </p:sp>
      <p:sp>
        <p:nvSpPr>
          <p:cNvPr id="9" name="Rectangle 15">
            <a:extLst>
              <a:ext uri="{FF2B5EF4-FFF2-40B4-BE49-F238E27FC236}">
                <a16:creationId xmlns:a16="http://schemas.microsoft.com/office/drawing/2014/main" id="{F24FD5C0-6A78-4C8D-B489-A009EC40A3C7}"/>
              </a:ext>
            </a:extLst>
          </p:cNvPr>
          <p:cNvSpPr/>
          <p:nvPr/>
        </p:nvSpPr>
        <p:spPr>
          <a:xfrm>
            <a:off x="4533988" y="3971658"/>
            <a:ext cx="66695" cy="51139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ko-KR" altLang="en-US"/>
          </a:p>
        </p:txBody>
      </p:sp>
      <p:sp>
        <p:nvSpPr>
          <p:cNvPr id="10" name="Oval 16">
            <a:extLst>
              <a:ext uri="{FF2B5EF4-FFF2-40B4-BE49-F238E27FC236}">
                <a16:creationId xmlns:a16="http://schemas.microsoft.com/office/drawing/2014/main" id="{95EE9906-DC20-475A-BD26-F54CB7CE83BA}"/>
              </a:ext>
            </a:extLst>
          </p:cNvPr>
          <p:cNvSpPr/>
          <p:nvPr/>
        </p:nvSpPr>
        <p:spPr>
          <a:xfrm>
            <a:off x="5488919" y="3535403"/>
            <a:ext cx="524637" cy="524637"/>
          </a:xfrm>
          <a:prstGeom prst="ellipse">
            <a:avLst/>
          </a:prstGeom>
          <a:solidFill>
            <a:schemeClr val="accent5"/>
          </a:solidFill>
          <a:ln w="539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ko-KR" altLang="en-US"/>
          </a:p>
        </p:txBody>
      </p:sp>
      <p:sp>
        <p:nvSpPr>
          <p:cNvPr id="12" name="Oval 51">
            <a:extLst>
              <a:ext uri="{FF2B5EF4-FFF2-40B4-BE49-F238E27FC236}">
                <a16:creationId xmlns:a16="http://schemas.microsoft.com/office/drawing/2014/main" id="{52A8F7AE-ED8E-4BEE-9F6C-9231172BB09A}"/>
              </a:ext>
            </a:extLst>
          </p:cNvPr>
          <p:cNvSpPr/>
          <p:nvPr/>
        </p:nvSpPr>
        <p:spPr>
          <a:xfrm>
            <a:off x="4767122" y="1592236"/>
            <a:ext cx="524637" cy="524637"/>
          </a:xfrm>
          <a:prstGeom prst="ellipse">
            <a:avLst/>
          </a:prstGeom>
          <a:solidFill>
            <a:schemeClr val="accent2"/>
          </a:solidFill>
          <a:ln w="539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ko-KR" altLang="en-US"/>
          </a:p>
        </p:txBody>
      </p:sp>
      <p:grpSp>
        <p:nvGrpSpPr>
          <p:cNvPr id="30" name="Group 70">
            <a:extLst>
              <a:ext uri="{FF2B5EF4-FFF2-40B4-BE49-F238E27FC236}">
                <a16:creationId xmlns:a16="http://schemas.microsoft.com/office/drawing/2014/main" id="{8254CCBE-39F6-443F-8953-73E468A9ED72}"/>
              </a:ext>
            </a:extLst>
          </p:cNvPr>
          <p:cNvGrpSpPr/>
          <p:nvPr/>
        </p:nvGrpSpPr>
        <p:grpSpPr>
          <a:xfrm>
            <a:off x="6227970" y="3131263"/>
            <a:ext cx="2226974" cy="663814"/>
            <a:chOff x="1130190" y="4149080"/>
            <a:chExt cx="1523461" cy="516784"/>
          </a:xfrm>
        </p:grpSpPr>
        <p:sp>
          <p:nvSpPr>
            <p:cNvPr id="31" name="TextBox 30">
              <a:extLst>
                <a:ext uri="{FF2B5EF4-FFF2-40B4-BE49-F238E27FC236}">
                  <a16:creationId xmlns:a16="http://schemas.microsoft.com/office/drawing/2014/main" id="{08237370-9AE2-4C2C-B3A9-1B4A99AF4C4A}"/>
                </a:ext>
              </a:extLst>
            </p:cNvPr>
            <p:cNvSpPr txBox="1"/>
            <p:nvPr/>
          </p:nvSpPr>
          <p:spPr>
            <a:xfrm>
              <a:off x="1130190" y="4149080"/>
              <a:ext cx="1523461" cy="287528"/>
            </a:xfrm>
            <a:prstGeom prst="rect">
              <a:avLst/>
            </a:prstGeom>
            <a:noFill/>
          </p:spPr>
          <p:txBody>
            <a:bodyPr wrap="square" rtlCol="0">
              <a:spAutoFit/>
            </a:bodyPr>
            <a:lstStyle/>
            <a:p>
              <a:r>
                <a:rPr lang="id-ID" altLang="ko-KR" b="1" dirty="0">
                  <a:solidFill>
                    <a:schemeClr val="accent5"/>
                  </a:solidFill>
                  <a:cs typeface="Arial" pitchFamily="34" charset="0"/>
                </a:rPr>
                <a:t>Pengolahan Data</a:t>
              </a:r>
              <a:endParaRPr lang="ko-KR" altLang="en-US" b="1" dirty="0">
                <a:solidFill>
                  <a:schemeClr val="accent5"/>
                </a:solidFill>
                <a:cs typeface="Arial" pitchFamily="34" charset="0"/>
              </a:endParaRPr>
            </a:p>
          </p:txBody>
        </p:sp>
        <p:sp>
          <p:nvSpPr>
            <p:cNvPr id="32" name="TextBox 31">
              <a:extLst>
                <a:ext uri="{FF2B5EF4-FFF2-40B4-BE49-F238E27FC236}">
                  <a16:creationId xmlns:a16="http://schemas.microsoft.com/office/drawing/2014/main" id="{414E0B9A-2A18-45D7-990D-67555BB34E8A}"/>
                </a:ext>
              </a:extLst>
            </p:cNvPr>
            <p:cNvSpPr txBox="1"/>
            <p:nvPr/>
          </p:nvSpPr>
          <p:spPr>
            <a:xfrm>
              <a:off x="1130190" y="4402297"/>
              <a:ext cx="1523461" cy="263567"/>
            </a:xfrm>
            <a:prstGeom prst="rect">
              <a:avLst/>
            </a:prstGeom>
            <a:noFill/>
          </p:spPr>
          <p:txBody>
            <a:bodyPr wrap="square" rtlCol="0">
              <a:spAutoFit/>
            </a:bodyPr>
            <a:lstStyle/>
            <a:p>
              <a:r>
                <a:rPr lang="id-ID" altLang="ko-KR" sz="1600" dirty="0">
                  <a:solidFill>
                    <a:schemeClr val="tx1">
                      <a:lumMod val="75000"/>
                      <a:lumOff val="25000"/>
                    </a:schemeClr>
                  </a:solidFill>
                  <a:cs typeface="Arial" pitchFamily="34" charset="0"/>
                </a:rPr>
                <a:t>Februari 2020</a:t>
              </a:r>
              <a:endParaRPr lang="ko-KR" altLang="en-US" sz="1600" dirty="0">
                <a:solidFill>
                  <a:schemeClr val="tx1">
                    <a:lumMod val="75000"/>
                    <a:lumOff val="25000"/>
                  </a:schemeClr>
                </a:solidFill>
                <a:cs typeface="Arial" pitchFamily="34" charset="0"/>
              </a:endParaRPr>
            </a:p>
          </p:txBody>
        </p:sp>
      </p:grpSp>
      <p:grpSp>
        <p:nvGrpSpPr>
          <p:cNvPr id="33" name="Group 73">
            <a:extLst>
              <a:ext uri="{FF2B5EF4-FFF2-40B4-BE49-F238E27FC236}">
                <a16:creationId xmlns:a16="http://schemas.microsoft.com/office/drawing/2014/main" id="{30B36641-C5AE-43E3-B25F-6593917958BE}"/>
              </a:ext>
            </a:extLst>
          </p:cNvPr>
          <p:cNvGrpSpPr/>
          <p:nvPr/>
        </p:nvGrpSpPr>
        <p:grpSpPr>
          <a:xfrm>
            <a:off x="5298920" y="892868"/>
            <a:ext cx="3461577" cy="627134"/>
            <a:chOff x="1130190" y="4149080"/>
            <a:chExt cx="2361268" cy="550284"/>
          </a:xfrm>
        </p:grpSpPr>
        <p:sp>
          <p:nvSpPr>
            <p:cNvPr id="34" name="TextBox 33">
              <a:extLst>
                <a:ext uri="{FF2B5EF4-FFF2-40B4-BE49-F238E27FC236}">
                  <a16:creationId xmlns:a16="http://schemas.microsoft.com/office/drawing/2014/main" id="{5BE3C195-3710-4BAF-9E62-FEB62F2E6C64}"/>
                </a:ext>
              </a:extLst>
            </p:cNvPr>
            <p:cNvSpPr txBox="1"/>
            <p:nvPr/>
          </p:nvSpPr>
          <p:spPr>
            <a:xfrm>
              <a:off x="1130190" y="4149080"/>
              <a:ext cx="1523461" cy="492442"/>
            </a:xfrm>
            <a:prstGeom prst="rect">
              <a:avLst/>
            </a:prstGeom>
            <a:noFill/>
          </p:spPr>
          <p:txBody>
            <a:bodyPr wrap="square" rtlCol="0">
              <a:spAutoFit/>
            </a:bodyPr>
            <a:lstStyle/>
            <a:p>
              <a:r>
                <a:rPr lang="id-ID" altLang="ko-KR" b="1" dirty="0">
                  <a:solidFill>
                    <a:schemeClr val="accent2"/>
                  </a:solidFill>
                  <a:cs typeface="Arial" pitchFamily="34" charset="0"/>
                </a:rPr>
                <a:t>Penelitian</a:t>
              </a:r>
              <a:endParaRPr lang="ko-KR" altLang="en-US" b="1" dirty="0">
                <a:solidFill>
                  <a:schemeClr val="accent2"/>
                </a:solidFill>
                <a:cs typeface="Arial" pitchFamily="34" charset="0"/>
              </a:endParaRPr>
            </a:p>
          </p:txBody>
        </p:sp>
        <p:sp>
          <p:nvSpPr>
            <p:cNvPr id="35" name="TextBox 34">
              <a:extLst>
                <a:ext uri="{FF2B5EF4-FFF2-40B4-BE49-F238E27FC236}">
                  <a16:creationId xmlns:a16="http://schemas.microsoft.com/office/drawing/2014/main" id="{4F73F569-928B-442B-B643-20E8F31B4F1B}"/>
                </a:ext>
              </a:extLst>
            </p:cNvPr>
            <p:cNvSpPr txBox="1"/>
            <p:nvPr/>
          </p:nvSpPr>
          <p:spPr>
            <a:xfrm>
              <a:off x="1130190" y="4402297"/>
              <a:ext cx="2361268" cy="297067"/>
            </a:xfrm>
            <a:prstGeom prst="rect">
              <a:avLst/>
            </a:prstGeom>
            <a:noFill/>
          </p:spPr>
          <p:txBody>
            <a:bodyPr wrap="square" rtlCol="0">
              <a:spAutoFit/>
            </a:bodyPr>
            <a:lstStyle/>
            <a:p>
              <a:r>
                <a:rPr lang="id-ID" altLang="ko-KR" sz="1600" dirty="0">
                  <a:solidFill>
                    <a:schemeClr val="tx1">
                      <a:lumMod val="75000"/>
                      <a:lumOff val="25000"/>
                    </a:schemeClr>
                  </a:solidFill>
                  <a:cs typeface="Arial" pitchFamily="34" charset="0"/>
                </a:rPr>
                <a:t>November 2019 - Februari 2020</a:t>
              </a:r>
              <a:endParaRPr lang="ko-KR" altLang="en-US" sz="1600" dirty="0">
                <a:solidFill>
                  <a:schemeClr val="tx1">
                    <a:lumMod val="75000"/>
                    <a:lumOff val="25000"/>
                  </a:schemeClr>
                </a:solidFill>
                <a:cs typeface="Arial" pitchFamily="34" charset="0"/>
              </a:endParaRPr>
            </a:p>
          </p:txBody>
        </p:sp>
      </p:grpSp>
      <p:grpSp>
        <p:nvGrpSpPr>
          <p:cNvPr id="36" name="Group 76">
            <a:extLst>
              <a:ext uri="{FF2B5EF4-FFF2-40B4-BE49-F238E27FC236}">
                <a16:creationId xmlns:a16="http://schemas.microsoft.com/office/drawing/2014/main" id="{6D750167-1E3D-4BEE-9320-4C1093A59E55}"/>
              </a:ext>
            </a:extLst>
          </p:cNvPr>
          <p:cNvGrpSpPr/>
          <p:nvPr/>
        </p:nvGrpSpPr>
        <p:grpSpPr>
          <a:xfrm>
            <a:off x="-205534" y="2504209"/>
            <a:ext cx="3233846" cy="675048"/>
            <a:chOff x="729759" y="4165604"/>
            <a:chExt cx="1923892" cy="474835"/>
          </a:xfrm>
        </p:grpSpPr>
        <p:sp>
          <p:nvSpPr>
            <p:cNvPr id="37" name="TextBox 36">
              <a:extLst>
                <a:ext uri="{FF2B5EF4-FFF2-40B4-BE49-F238E27FC236}">
                  <a16:creationId xmlns:a16="http://schemas.microsoft.com/office/drawing/2014/main" id="{568942C4-1135-4DC5-8273-E15042FCCC6C}"/>
                </a:ext>
              </a:extLst>
            </p:cNvPr>
            <p:cNvSpPr txBox="1"/>
            <p:nvPr/>
          </p:nvSpPr>
          <p:spPr>
            <a:xfrm>
              <a:off x="729759" y="4165604"/>
              <a:ext cx="1523461" cy="281441"/>
            </a:xfrm>
            <a:prstGeom prst="rect">
              <a:avLst/>
            </a:prstGeom>
            <a:noFill/>
          </p:spPr>
          <p:txBody>
            <a:bodyPr wrap="square" rtlCol="0">
              <a:spAutoFit/>
            </a:bodyPr>
            <a:lstStyle/>
            <a:p>
              <a:pPr algn="r"/>
              <a:r>
                <a:rPr lang="id-ID" altLang="ko-KR" sz="2000" b="1" dirty="0">
                  <a:solidFill>
                    <a:schemeClr val="accent1"/>
                  </a:solidFill>
                  <a:cs typeface="Arial" pitchFamily="34" charset="0"/>
                </a:rPr>
                <a:t>Persiapan   </a:t>
              </a:r>
              <a:endParaRPr lang="ko-KR" altLang="en-US" sz="2000" b="1" dirty="0">
                <a:solidFill>
                  <a:schemeClr val="accent1"/>
                </a:solidFill>
                <a:cs typeface="Arial" pitchFamily="34" charset="0"/>
              </a:endParaRPr>
            </a:p>
          </p:txBody>
        </p:sp>
        <p:sp>
          <p:nvSpPr>
            <p:cNvPr id="38" name="TextBox 37">
              <a:extLst>
                <a:ext uri="{FF2B5EF4-FFF2-40B4-BE49-F238E27FC236}">
                  <a16:creationId xmlns:a16="http://schemas.microsoft.com/office/drawing/2014/main" id="{45CFE0B8-0E00-490E-9770-7EE23228DD6A}"/>
                </a:ext>
              </a:extLst>
            </p:cNvPr>
            <p:cNvSpPr txBox="1"/>
            <p:nvPr/>
          </p:nvSpPr>
          <p:spPr>
            <a:xfrm>
              <a:off x="1130190" y="4402297"/>
              <a:ext cx="1523461" cy="238142"/>
            </a:xfrm>
            <a:prstGeom prst="rect">
              <a:avLst/>
            </a:prstGeom>
            <a:noFill/>
          </p:spPr>
          <p:txBody>
            <a:bodyPr wrap="square" rtlCol="0">
              <a:spAutoFit/>
            </a:bodyPr>
            <a:lstStyle/>
            <a:p>
              <a:pPr algn="ctr"/>
              <a:r>
                <a:rPr lang="id-ID" altLang="ko-KR" sz="1600" dirty="0">
                  <a:solidFill>
                    <a:schemeClr val="tx1">
                      <a:lumMod val="75000"/>
                      <a:lumOff val="25000"/>
                    </a:schemeClr>
                  </a:solidFill>
                  <a:cs typeface="Arial" pitchFamily="34" charset="0"/>
                </a:rPr>
                <a:t>November 2019</a:t>
              </a:r>
              <a:r>
                <a:rPr lang="en-US" altLang="ko-KR" sz="900" dirty="0">
                  <a:solidFill>
                    <a:schemeClr val="tx1">
                      <a:lumMod val="75000"/>
                      <a:lumOff val="25000"/>
                    </a:schemeClr>
                  </a:solidFill>
                  <a:cs typeface="Arial" pitchFamily="34" charset="0"/>
                </a:rPr>
                <a:t>.  </a:t>
              </a:r>
              <a:endParaRPr lang="ko-KR" altLang="en-US" sz="900" dirty="0">
                <a:solidFill>
                  <a:schemeClr val="tx1">
                    <a:lumMod val="75000"/>
                    <a:lumOff val="25000"/>
                  </a:schemeClr>
                </a:solidFill>
                <a:cs typeface="Arial" pitchFamily="34" charset="0"/>
              </a:endParaRPr>
            </a:p>
          </p:txBody>
        </p:sp>
      </p:grpSp>
      <p:grpSp>
        <p:nvGrpSpPr>
          <p:cNvPr id="44" name="Group 43">
            <a:extLst>
              <a:ext uri="{FF2B5EF4-FFF2-40B4-BE49-F238E27FC236}">
                <a16:creationId xmlns:a16="http://schemas.microsoft.com/office/drawing/2014/main" id="{50DACCF5-4277-4D47-9260-9B231285526D}"/>
              </a:ext>
            </a:extLst>
          </p:cNvPr>
          <p:cNvGrpSpPr/>
          <p:nvPr/>
        </p:nvGrpSpPr>
        <p:grpSpPr>
          <a:xfrm>
            <a:off x="3806768" y="2654140"/>
            <a:ext cx="1694716" cy="1029672"/>
            <a:chOff x="4098364" y="1571764"/>
            <a:chExt cx="7301609" cy="4397082"/>
          </a:xfrm>
        </p:grpSpPr>
        <p:grpSp>
          <p:nvGrpSpPr>
            <p:cNvPr id="45" name="Graphic 55">
              <a:extLst>
                <a:ext uri="{FF2B5EF4-FFF2-40B4-BE49-F238E27FC236}">
                  <a16:creationId xmlns:a16="http://schemas.microsoft.com/office/drawing/2014/main" id="{C6A348CC-87AE-4B00-B02A-4EBC469E30DD}"/>
                </a:ext>
              </a:extLst>
            </p:cNvPr>
            <p:cNvGrpSpPr/>
            <p:nvPr/>
          </p:nvGrpSpPr>
          <p:grpSpPr>
            <a:xfrm>
              <a:off x="4910815" y="1571764"/>
              <a:ext cx="5616422" cy="3644404"/>
              <a:chOff x="5769768" y="3217068"/>
              <a:chExt cx="651510" cy="422754"/>
            </a:xfrm>
          </p:grpSpPr>
          <p:sp>
            <p:nvSpPr>
              <p:cNvPr id="71" name="Freeform: Shape 78">
                <a:extLst>
                  <a:ext uri="{FF2B5EF4-FFF2-40B4-BE49-F238E27FC236}">
                    <a16:creationId xmlns:a16="http://schemas.microsoft.com/office/drawing/2014/main" id="{FB8C5B08-A7D9-4BC0-857B-C820C9C1DE1F}"/>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72" name="Freeform: Shape 79">
                <a:extLst>
                  <a:ext uri="{FF2B5EF4-FFF2-40B4-BE49-F238E27FC236}">
                    <a16:creationId xmlns:a16="http://schemas.microsoft.com/office/drawing/2014/main" id="{4D2D3122-C7DF-4A62-A10C-044AC1064A0C}"/>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46" name="Freeform: Shape 54">
              <a:extLst>
                <a:ext uri="{FF2B5EF4-FFF2-40B4-BE49-F238E27FC236}">
                  <a16:creationId xmlns:a16="http://schemas.microsoft.com/office/drawing/2014/main" id="{55F9786C-03AA-4361-B8B3-A9DD55FE4994}"/>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47" name="Freeform: Shape 55">
              <a:extLst>
                <a:ext uri="{FF2B5EF4-FFF2-40B4-BE49-F238E27FC236}">
                  <a16:creationId xmlns:a16="http://schemas.microsoft.com/office/drawing/2014/main" id="{D99AD6E9-3B71-41E1-A14E-21F2F9BB05F4}"/>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48" name="Freeform: Shape 56">
              <a:extLst>
                <a:ext uri="{FF2B5EF4-FFF2-40B4-BE49-F238E27FC236}">
                  <a16:creationId xmlns:a16="http://schemas.microsoft.com/office/drawing/2014/main" id="{A7EBC20B-908C-46DC-A95C-F92F52C0053B}"/>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49" name="Freeform: Shape 57">
              <a:extLst>
                <a:ext uri="{FF2B5EF4-FFF2-40B4-BE49-F238E27FC236}">
                  <a16:creationId xmlns:a16="http://schemas.microsoft.com/office/drawing/2014/main" id="{1D279F42-D5D2-46CA-A806-C298791DA5D0}"/>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50" name="Freeform: Shape 58">
              <a:extLst>
                <a:ext uri="{FF2B5EF4-FFF2-40B4-BE49-F238E27FC236}">
                  <a16:creationId xmlns:a16="http://schemas.microsoft.com/office/drawing/2014/main" id="{CD650435-A068-4599-8E8B-A866D64B195F}"/>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51" name="Freeform: Shape 59">
              <a:extLst>
                <a:ext uri="{FF2B5EF4-FFF2-40B4-BE49-F238E27FC236}">
                  <a16:creationId xmlns:a16="http://schemas.microsoft.com/office/drawing/2014/main" id="{3DA23AEF-39D8-4943-90D7-DB2A3259F6E6}"/>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52" name="Freeform: Shape 60">
              <a:extLst>
                <a:ext uri="{FF2B5EF4-FFF2-40B4-BE49-F238E27FC236}">
                  <a16:creationId xmlns:a16="http://schemas.microsoft.com/office/drawing/2014/main" id="{CC220AE7-9254-4918-8929-74AE4072CF90}"/>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53" name="Freeform: Shape 61">
              <a:extLst>
                <a:ext uri="{FF2B5EF4-FFF2-40B4-BE49-F238E27FC236}">
                  <a16:creationId xmlns:a16="http://schemas.microsoft.com/office/drawing/2014/main" id="{8610B451-8D01-4DE1-AABE-5BAB6D216453}"/>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55" name="Freeform: Shape 62">
              <a:extLst>
                <a:ext uri="{FF2B5EF4-FFF2-40B4-BE49-F238E27FC236}">
                  <a16:creationId xmlns:a16="http://schemas.microsoft.com/office/drawing/2014/main" id="{0CD663B3-3FAF-428B-900D-128AFD56A19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56" name="Freeform: Shape 63">
              <a:extLst>
                <a:ext uri="{FF2B5EF4-FFF2-40B4-BE49-F238E27FC236}">
                  <a16:creationId xmlns:a16="http://schemas.microsoft.com/office/drawing/2014/main" id="{985A6280-62ED-4C4E-9AE5-231E0F58025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57" name="Freeform: Shape 64">
              <a:extLst>
                <a:ext uri="{FF2B5EF4-FFF2-40B4-BE49-F238E27FC236}">
                  <a16:creationId xmlns:a16="http://schemas.microsoft.com/office/drawing/2014/main" id="{9FCA755E-20F2-4E5F-97EF-A0D29504C1AB}"/>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58" name="Freeform: Shape 65">
              <a:extLst>
                <a:ext uri="{FF2B5EF4-FFF2-40B4-BE49-F238E27FC236}">
                  <a16:creationId xmlns:a16="http://schemas.microsoft.com/office/drawing/2014/main" id="{7D9BF787-E9FD-45C2-8699-CC4D18319623}"/>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59" name="Freeform: Shape 66">
              <a:extLst>
                <a:ext uri="{FF2B5EF4-FFF2-40B4-BE49-F238E27FC236}">
                  <a16:creationId xmlns:a16="http://schemas.microsoft.com/office/drawing/2014/main" id="{E59007C5-F4E6-4624-B28D-97D41596E091}"/>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60" name="Group 59">
              <a:extLst>
                <a:ext uri="{FF2B5EF4-FFF2-40B4-BE49-F238E27FC236}">
                  <a16:creationId xmlns:a16="http://schemas.microsoft.com/office/drawing/2014/main" id="{0EF9EC2D-32F5-4BF5-A6D8-4A3F22B801C2}"/>
                </a:ext>
              </a:extLst>
            </p:cNvPr>
            <p:cNvGrpSpPr/>
            <p:nvPr/>
          </p:nvGrpSpPr>
          <p:grpSpPr>
            <a:xfrm>
              <a:off x="5370712" y="5206368"/>
              <a:ext cx="4572000" cy="149296"/>
              <a:chOff x="5370712" y="5206368"/>
              <a:chExt cx="4572000" cy="149296"/>
            </a:xfrm>
          </p:grpSpPr>
          <p:sp>
            <p:nvSpPr>
              <p:cNvPr id="67" name="Rectangle 66">
                <a:extLst>
                  <a:ext uri="{FF2B5EF4-FFF2-40B4-BE49-F238E27FC236}">
                    <a16:creationId xmlns:a16="http://schemas.microsoft.com/office/drawing/2014/main" id="{DF627FD7-DCD0-4CEC-8EDE-BD7067A7092D}"/>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BA0887E-096F-479F-B84F-EFA556DF7E28}"/>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2957B547-4369-4DC0-A571-749E1113011E}"/>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5898A6EC-8DA0-47B2-8DB9-4739DC7E0469}"/>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14A24662-B87D-4D7B-9347-0B24CE6A565B}"/>
                </a:ext>
              </a:extLst>
            </p:cNvPr>
            <p:cNvGrpSpPr/>
            <p:nvPr/>
          </p:nvGrpSpPr>
          <p:grpSpPr>
            <a:xfrm>
              <a:off x="7661590" y="1698465"/>
              <a:ext cx="114873" cy="114873"/>
              <a:chOff x="7627525" y="1132589"/>
              <a:chExt cx="234846" cy="234846"/>
            </a:xfrm>
          </p:grpSpPr>
          <p:sp>
            <p:nvSpPr>
              <p:cNvPr id="64" name="Oval 63">
                <a:extLst>
                  <a:ext uri="{FF2B5EF4-FFF2-40B4-BE49-F238E27FC236}">
                    <a16:creationId xmlns:a16="http://schemas.microsoft.com/office/drawing/2014/main" id="{447A7C6C-B436-4F62-B65F-741320C6F540}"/>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FE8597B-1569-4162-A310-912D853129F4}"/>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69C863A-B1AD-4F76-9B56-493EE3BD278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Rounded Corners 69">
              <a:extLst>
                <a:ext uri="{FF2B5EF4-FFF2-40B4-BE49-F238E27FC236}">
                  <a16:creationId xmlns:a16="http://schemas.microsoft.com/office/drawing/2014/main" id="{C839B9FA-B992-4054-9CE7-BC17EA366412}"/>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BCA96942-089B-49FE-85D6-10C6D6B6F8C3}"/>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52">
            <a:extLst>
              <a:ext uri="{FF2B5EF4-FFF2-40B4-BE49-F238E27FC236}">
                <a16:creationId xmlns:a16="http://schemas.microsoft.com/office/drawing/2014/main" id="{EF82D2DA-918B-4B20-956C-D12283201CA1}"/>
              </a:ext>
            </a:extLst>
          </p:cNvPr>
          <p:cNvSpPr/>
          <p:nvPr/>
        </p:nvSpPr>
        <p:spPr>
          <a:xfrm>
            <a:off x="3059832" y="2532554"/>
            <a:ext cx="524637" cy="524637"/>
          </a:xfrm>
          <a:prstGeom prst="ellipse">
            <a:avLst/>
          </a:prstGeom>
          <a:solidFill>
            <a:schemeClr val="accent1"/>
          </a:solidFill>
          <a:ln w="539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ko-KR" altLang="en-US"/>
          </a:p>
        </p:txBody>
      </p:sp>
      <p:sp>
        <p:nvSpPr>
          <p:cNvPr id="39" name="Parallelogram 15">
            <a:extLst>
              <a:ext uri="{FF2B5EF4-FFF2-40B4-BE49-F238E27FC236}">
                <a16:creationId xmlns:a16="http://schemas.microsoft.com/office/drawing/2014/main" id="{ABA241C8-B467-4CB4-B1CE-9FD4F1D8D7D7}"/>
              </a:ext>
            </a:extLst>
          </p:cNvPr>
          <p:cNvSpPr/>
          <p:nvPr/>
        </p:nvSpPr>
        <p:spPr>
          <a:xfrm flipH="1">
            <a:off x="4463726" y="2886500"/>
            <a:ext cx="396446" cy="38804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ln/>
        </p:spPr>
        <p:style>
          <a:lnRef idx="2">
            <a:schemeClr val="accent1"/>
          </a:lnRef>
          <a:fillRef idx="1">
            <a:schemeClr val="lt1"/>
          </a:fillRef>
          <a:effectRef idx="0">
            <a:schemeClr val="accent1"/>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73" name="Group 72">
            <a:extLst>
              <a:ext uri="{FF2B5EF4-FFF2-40B4-BE49-F238E27FC236}">
                <a16:creationId xmlns:a16="http://schemas.microsoft.com/office/drawing/2014/main" id="{EE053165-B50A-4FEC-B48F-DA9C56C21DE4}"/>
              </a:ext>
            </a:extLst>
          </p:cNvPr>
          <p:cNvGrpSpPr/>
          <p:nvPr/>
        </p:nvGrpSpPr>
        <p:grpSpPr>
          <a:xfrm rot="20509886" flipH="1">
            <a:off x="3767194" y="2532612"/>
            <a:ext cx="909643" cy="438571"/>
            <a:chOff x="2855642" y="1729428"/>
            <a:chExt cx="6480725" cy="2748096"/>
          </a:xfrm>
        </p:grpSpPr>
        <p:sp>
          <p:nvSpPr>
            <p:cNvPr id="74" name="Rectangle 5">
              <a:extLst>
                <a:ext uri="{FF2B5EF4-FFF2-40B4-BE49-F238E27FC236}">
                  <a16:creationId xmlns:a16="http://schemas.microsoft.com/office/drawing/2014/main" id="{98F52491-C57B-4915-9D2E-33B09EA98DB3}"/>
                </a:ext>
              </a:extLst>
            </p:cNvPr>
            <p:cNvSpPr/>
            <p:nvPr/>
          </p:nvSpPr>
          <p:spPr>
            <a:xfrm>
              <a:off x="4716696" y="2405690"/>
              <a:ext cx="2774385" cy="1882403"/>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5" name="Rectangle 5">
              <a:extLst>
                <a:ext uri="{FF2B5EF4-FFF2-40B4-BE49-F238E27FC236}">
                  <a16:creationId xmlns:a16="http://schemas.microsoft.com/office/drawing/2014/main" id="{C073CA8C-9F30-4E35-A3CD-155862C315A0}"/>
                </a:ext>
              </a:extLst>
            </p:cNvPr>
            <p:cNvSpPr/>
            <p:nvPr/>
          </p:nvSpPr>
          <p:spPr>
            <a:xfrm>
              <a:off x="4716696" y="2771860"/>
              <a:ext cx="2774385" cy="905985"/>
            </a:xfrm>
            <a:custGeom>
              <a:avLst/>
              <a:gdLst/>
              <a:ahLst/>
              <a:cxnLst/>
              <a:rect l="l" t="t" r="r" b="b"/>
              <a:pathLst>
                <a:path w="648072" h="243840">
                  <a:moveTo>
                    <a:pt x="0" y="0"/>
                  </a:moveTo>
                  <a:lnTo>
                    <a:pt x="648072" y="0"/>
                  </a:lnTo>
                  <a:lnTo>
                    <a:pt x="648072" y="146327"/>
                  </a:lnTo>
                  <a:lnTo>
                    <a:pt x="359596" y="243840"/>
                  </a:lnTo>
                  <a:lnTo>
                    <a:pt x="0" y="128585"/>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6" name="Freeform 22">
              <a:extLst>
                <a:ext uri="{FF2B5EF4-FFF2-40B4-BE49-F238E27FC236}">
                  <a16:creationId xmlns:a16="http://schemas.microsoft.com/office/drawing/2014/main" id="{5FDF4BC2-6C02-4C1B-8ECA-016F1663C24B}"/>
                </a:ext>
              </a:extLst>
            </p:cNvPr>
            <p:cNvSpPr/>
            <p:nvPr/>
          </p:nvSpPr>
          <p:spPr>
            <a:xfrm>
              <a:off x="2855642" y="1729428"/>
              <a:ext cx="6480725" cy="1657211"/>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cxnSp>
          <p:nvCxnSpPr>
            <p:cNvPr id="77" name="Straight Connector 76">
              <a:extLst>
                <a:ext uri="{FF2B5EF4-FFF2-40B4-BE49-F238E27FC236}">
                  <a16:creationId xmlns:a16="http://schemas.microsoft.com/office/drawing/2014/main" id="{0B32F6A1-1F27-4B48-B700-0E54BAA42639}"/>
                </a:ext>
              </a:extLst>
            </p:cNvPr>
            <p:cNvCxnSpPr/>
            <p:nvPr/>
          </p:nvCxnSpPr>
          <p:spPr>
            <a:xfrm>
              <a:off x="6204740" y="2292443"/>
              <a:ext cx="1693282" cy="56954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09AC32A-859A-4AA9-A622-156EAB29D2C7}"/>
                </a:ext>
              </a:extLst>
            </p:cNvPr>
            <p:cNvCxnSpPr>
              <a:cxnSpLocks/>
            </p:cNvCxnSpPr>
            <p:nvPr/>
          </p:nvCxnSpPr>
          <p:spPr>
            <a:xfrm rot="20328779">
              <a:off x="8042336" y="2813373"/>
              <a:ext cx="2503" cy="872324"/>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9" name="Isosceles Triangle 78">
              <a:extLst>
                <a:ext uri="{FF2B5EF4-FFF2-40B4-BE49-F238E27FC236}">
                  <a16:creationId xmlns:a16="http://schemas.microsoft.com/office/drawing/2014/main" id="{1FAD8E17-2A58-457D-AB74-551320791191}"/>
                </a:ext>
              </a:extLst>
            </p:cNvPr>
            <p:cNvSpPr/>
            <p:nvPr/>
          </p:nvSpPr>
          <p:spPr>
            <a:xfrm rot="20328779">
              <a:off x="8108405" y="3624285"/>
              <a:ext cx="491605" cy="85323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0" name="Oval 79">
              <a:extLst>
                <a:ext uri="{FF2B5EF4-FFF2-40B4-BE49-F238E27FC236}">
                  <a16:creationId xmlns:a16="http://schemas.microsoft.com/office/drawing/2014/main" id="{FA52FF8E-B253-4B07-8F89-4DD1C0943358}"/>
                </a:ext>
              </a:extLst>
            </p:cNvPr>
            <p:cNvSpPr/>
            <p:nvPr/>
          </p:nvSpPr>
          <p:spPr>
            <a:xfrm>
              <a:off x="8106546" y="3611027"/>
              <a:ext cx="251999" cy="2519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83" name="Rectangle 82"/>
          <p:cNvSpPr/>
          <p:nvPr/>
        </p:nvSpPr>
        <p:spPr>
          <a:xfrm>
            <a:off x="-5867" y="5020022"/>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4" name="Rectangle 83"/>
          <p:cNvSpPr/>
          <p:nvPr/>
        </p:nvSpPr>
        <p:spPr>
          <a:xfrm>
            <a:off x="6821236" y="207515"/>
            <a:ext cx="2316898" cy="610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5" name="Rectangle 84"/>
          <p:cNvSpPr/>
          <p:nvPr/>
        </p:nvSpPr>
        <p:spPr>
          <a:xfrm>
            <a:off x="8132085" y="153222"/>
            <a:ext cx="1011915" cy="762344"/>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8" name="Trapezoid 28">
            <a:extLst>
              <a:ext uri="{FF2B5EF4-FFF2-40B4-BE49-F238E27FC236}">
                <a16:creationId xmlns:a16="http://schemas.microsoft.com/office/drawing/2014/main" id="{013F6F7D-652C-40EF-B339-66A172676932}"/>
              </a:ext>
            </a:extLst>
          </p:cNvPr>
          <p:cNvSpPr>
            <a:spLocks noChangeAspect="1"/>
          </p:cNvSpPr>
          <p:nvPr/>
        </p:nvSpPr>
        <p:spPr>
          <a:xfrm>
            <a:off x="4913320" y="1695879"/>
            <a:ext cx="261861" cy="317350"/>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rgbClr val="32AE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9" name="Trapezoid 13">
            <a:extLst>
              <a:ext uri="{FF2B5EF4-FFF2-40B4-BE49-F238E27FC236}">
                <a16:creationId xmlns:a16="http://schemas.microsoft.com/office/drawing/2014/main" id="{EAB635DE-58EF-4585-A0F5-0790A1957A5B}"/>
              </a:ext>
            </a:extLst>
          </p:cNvPr>
          <p:cNvSpPr/>
          <p:nvPr/>
        </p:nvSpPr>
        <p:spPr>
          <a:xfrm>
            <a:off x="5576759" y="3683812"/>
            <a:ext cx="368726" cy="287153"/>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0" name="Rectangle 9">
            <a:extLst>
              <a:ext uri="{FF2B5EF4-FFF2-40B4-BE49-F238E27FC236}">
                <a16:creationId xmlns:a16="http://schemas.microsoft.com/office/drawing/2014/main" id="{444E6227-4972-4DE6-BEB0-C3FC42991182}"/>
              </a:ext>
            </a:extLst>
          </p:cNvPr>
          <p:cNvSpPr/>
          <p:nvPr/>
        </p:nvSpPr>
        <p:spPr>
          <a:xfrm>
            <a:off x="3194594" y="2670739"/>
            <a:ext cx="263667" cy="24681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30497" r="15839"/>
          <a:stretch/>
        </p:blipFill>
        <p:spPr>
          <a:xfrm>
            <a:off x="6231361" y="3743459"/>
            <a:ext cx="1394546" cy="1110883"/>
          </a:xfrm>
          <a:prstGeom prst="rect">
            <a:avLst/>
          </a:prstGeom>
          <a:ln>
            <a:noFill/>
          </a:ln>
          <a:effectLst>
            <a:softEdge rad="112500"/>
          </a:effectLst>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4048" y="1520002"/>
            <a:ext cx="1651243" cy="1238432"/>
          </a:xfrm>
          <a:prstGeom prst="rect">
            <a:avLst/>
          </a:prstGeom>
          <a:ln>
            <a:noFill/>
          </a:ln>
          <a:effectLst>
            <a:softEdge rad="11250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598" y="3274543"/>
            <a:ext cx="1596501" cy="1168321"/>
          </a:xfrm>
          <a:prstGeom prst="rect">
            <a:avLst/>
          </a:prstGeom>
          <a:ln>
            <a:noFill/>
          </a:ln>
          <a:effectLst>
            <a:softEdge rad="112500"/>
          </a:effectLst>
        </p:spPr>
      </p:pic>
      <p:pic>
        <p:nvPicPr>
          <p:cNvPr id="86" name="Picture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77376" y="3274543"/>
            <a:ext cx="1449051" cy="1227953"/>
          </a:xfrm>
          <a:prstGeom prst="rect">
            <a:avLst/>
          </a:prstGeom>
          <a:ln>
            <a:noFill/>
          </a:ln>
          <a:effectLst>
            <a:softEdge rad="112500"/>
          </a:effectLst>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Tree>
    <p:extLst>
      <p:ext uri="{BB962C8B-B14F-4D97-AF65-F5344CB8AC3E}">
        <p14:creationId xmlns:p14="http://schemas.microsoft.com/office/powerpoint/2010/main" val="3536378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AC27C80C-BB50-464A-9B91-EE816EB3E4F9}"/>
              </a:ext>
            </a:extLst>
          </p:cNvPr>
          <p:cNvSpPr>
            <a:spLocks noGrp="1"/>
          </p:cNvSpPr>
          <p:nvPr>
            <p:ph type="body" sz="quarter" idx="10"/>
          </p:nvPr>
        </p:nvSpPr>
        <p:spPr/>
        <p:txBody>
          <a:bodyPr/>
          <a:lstStyle/>
          <a:p>
            <a:r>
              <a:rPr lang="en-US" altLang="ko-KR" dirty="0"/>
              <a:t>Infographic Style</a:t>
            </a:r>
          </a:p>
        </p:txBody>
      </p:sp>
      <p:sp>
        <p:nvSpPr>
          <p:cNvPr id="35" name="Rectangle 34"/>
          <p:cNvSpPr/>
          <p:nvPr/>
        </p:nvSpPr>
        <p:spPr>
          <a:xfrm>
            <a:off x="0" y="0"/>
            <a:ext cx="8460432" cy="1059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Oval 4"/>
          <p:cNvSpPr/>
          <p:nvPr/>
        </p:nvSpPr>
        <p:spPr>
          <a:xfrm>
            <a:off x="7099490" y="207516"/>
            <a:ext cx="754332" cy="648072"/>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Flowchart: Alternate Process 2"/>
          <p:cNvSpPr/>
          <p:nvPr/>
        </p:nvSpPr>
        <p:spPr>
          <a:xfrm>
            <a:off x="0" y="207514"/>
            <a:ext cx="7476656" cy="648073"/>
          </a:xfrm>
          <a:prstGeom prst="flowChartAlternateProcess">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Text Placeholder 1"/>
          <p:cNvSpPr txBox="1">
            <a:spLocks/>
          </p:cNvSpPr>
          <p:nvPr/>
        </p:nvSpPr>
        <p:spPr>
          <a:xfrm>
            <a:off x="315828" y="236987"/>
            <a:ext cx="6650456" cy="543185"/>
          </a:xfrm>
          <a:prstGeom prst="rect">
            <a:avLst/>
          </a:prstGeom>
        </p:spPr>
        <p:txBody>
          <a:bodyPr lIns="68580" tIns="34290" rIns="68580" bIns="34290" anchor="ctr"/>
          <a:lstStyle>
            <a:lvl1pPr marL="0" indent="0" algn="l" defTabSz="914400" rtl="0" eaLnBrk="1" latinLnBrk="1" hangingPunct="1">
              <a:spcBef>
                <a:spcPct val="20000"/>
              </a:spcBef>
              <a:buFont typeface="Arial" pitchFamily="34" charset="0"/>
              <a:buNone/>
              <a:defRPr sz="4100" b="0" kern="1200" baseline="0">
                <a:solidFill>
                  <a:schemeClr val="bg1"/>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id-ID" dirty="0"/>
              <a:t>		  Materi Penelitian</a:t>
            </a:r>
            <a:endParaRPr lang="en-US" dirty="0"/>
          </a:p>
        </p:txBody>
      </p:sp>
      <p:grpSp>
        <p:nvGrpSpPr>
          <p:cNvPr id="39" name="Group 38"/>
          <p:cNvGrpSpPr/>
          <p:nvPr/>
        </p:nvGrpSpPr>
        <p:grpSpPr>
          <a:xfrm>
            <a:off x="827584" y="1300986"/>
            <a:ext cx="594788" cy="870976"/>
            <a:chOff x="1638999" y="1347614"/>
            <a:chExt cx="1728961" cy="2447504"/>
          </a:xfrm>
          <a:solidFill>
            <a:srgbClr val="F2A40D"/>
          </a:solidFill>
        </p:grpSpPr>
        <p:sp>
          <p:nvSpPr>
            <p:cNvPr id="40" name="Trapezoid 39"/>
            <p:cNvSpPr/>
            <p:nvPr/>
          </p:nvSpPr>
          <p:spPr>
            <a:xfrm>
              <a:off x="1703053" y="2859782"/>
              <a:ext cx="1600853" cy="935336"/>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1" name="Oval 40"/>
            <p:cNvSpPr/>
            <p:nvPr/>
          </p:nvSpPr>
          <p:spPr>
            <a:xfrm>
              <a:off x="1638999" y="1347614"/>
              <a:ext cx="1728961" cy="17289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2" name="Oval 41"/>
            <p:cNvSpPr/>
            <p:nvPr/>
          </p:nvSpPr>
          <p:spPr>
            <a:xfrm>
              <a:off x="1747374" y="1455989"/>
              <a:ext cx="1512211" cy="1512211"/>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53" name="Group 52"/>
          <p:cNvGrpSpPr/>
          <p:nvPr/>
        </p:nvGrpSpPr>
        <p:grpSpPr>
          <a:xfrm>
            <a:off x="4315218" y="2813523"/>
            <a:ext cx="594788" cy="870976"/>
            <a:chOff x="1638999" y="1347614"/>
            <a:chExt cx="1728961" cy="2447504"/>
          </a:xfrm>
          <a:solidFill>
            <a:srgbClr val="F2A40D"/>
          </a:solidFill>
        </p:grpSpPr>
        <p:sp>
          <p:nvSpPr>
            <p:cNvPr id="54" name="Trapezoid 53"/>
            <p:cNvSpPr/>
            <p:nvPr/>
          </p:nvSpPr>
          <p:spPr>
            <a:xfrm>
              <a:off x="1703053" y="2859782"/>
              <a:ext cx="1600853" cy="935336"/>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5" name="Oval 54"/>
            <p:cNvSpPr/>
            <p:nvPr/>
          </p:nvSpPr>
          <p:spPr>
            <a:xfrm>
              <a:off x="1638999" y="1347614"/>
              <a:ext cx="1728961" cy="17289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6" name="Oval 55"/>
            <p:cNvSpPr/>
            <p:nvPr/>
          </p:nvSpPr>
          <p:spPr>
            <a:xfrm>
              <a:off x="1747374" y="1455989"/>
              <a:ext cx="1512211" cy="1512211"/>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Tree>
    <p:extLst>
      <p:ext uri="{BB962C8B-B14F-4D97-AF65-F5344CB8AC3E}">
        <p14:creationId xmlns:p14="http://schemas.microsoft.com/office/powerpoint/2010/main" val="4928378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그룹 83">
            <a:extLst>
              <a:ext uri="{FF2B5EF4-FFF2-40B4-BE49-F238E27FC236}">
                <a16:creationId xmlns:a16="http://schemas.microsoft.com/office/drawing/2014/main" id="{B43472B0-DB2D-4E1F-A237-62C1E34F768E}"/>
              </a:ext>
            </a:extLst>
          </p:cNvPr>
          <p:cNvGrpSpPr/>
          <p:nvPr/>
        </p:nvGrpSpPr>
        <p:grpSpPr>
          <a:xfrm>
            <a:off x="3228101" y="1324955"/>
            <a:ext cx="2729536" cy="3404037"/>
            <a:chOff x="3068225" y="1060571"/>
            <a:chExt cx="3078968" cy="3839818"/>
          </a:xfrm>
        </p:grpSpPr>
        <p:grpSp>
          <p:nvGrpSpPr>
            <p:cNvPr id="47" name="Group 5">
              <a:extLst>
                <a:ext uri="{FF2B5EF4-FFF2-40B4-BE49-F238E27FC236}">
                  <a16:creationId xmlns:a16="http://schemas.microsoft.com/office/drawing/2014/main" id="{DB6F2F2F-3F0A-444E-90F4-AB90B8073D3C}"/>
                </a:ext>
              </a:extLst>
            </p:cNvPr>
            <p:cNvGrpSpPr/>
            <p:nvPr/>
          </p:nvGrpSpPr>
          <p:grpSpPr>
            <a:xfrm>
              <a:off x="4211960" y="1216575"/>
              <a:ext cx="434302" cy="3683814"/>
              <a:chOff x="4211960" y="1264200"/>
              <a:chExt cx="434302" cy="3683814"/>
            </a:xfrm>
          </p:grpSpPr>
          <p:sp>
            <p:nvSpPr>
              <p:cNvPr id="63" name="Rectangle 3">
                <a:extLst>
                  <a:ext uri="{FF2B5EF4-FFF2-40B4-BE49-F238E27FC236}">
                    <a16:creationId xmlns:a16="http://schemas.microsoft.com/office/drawing/2014/main" id="{CD22FEE6-C278-42C0-99AE-BF0345138E25}"/>
                  </a:ext>
                </a:extLst>
              </p:cNvPr>
              <p:cNvSpPr/>
              <p:nvPr/>
            </p:nvSpPr>
            <p:spPr>
              <a:xfrm>
                <a:off x="4466262" y="1264200"/>
                <a:ext cx="180000" cy="36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64" name="Rounded Rectangle 3">
                <a:extLst>
                  <a:ext uri="{FF2B5EF4-FFF2-40B4-BE49-F238E27FC236}">
                    <a16:creationId xmlns:a16="http://schemas.microsoft.com/office/drawing/2014/main" id="{6B04F270-BEC8-493C-B854-4651182784F8}"/>
                  </a:ext>
                </a:extLst>
              </p:cNvPr>
              <p:cNvSpPr/>
              <p:nvPr/>
            </p:nvSpPr>
            <p:spPr>
              <a:xfrm rot="10800000">
                <a:off x="4211960" y="1272212"/>
                <a:ext cx="434302" cy="3675802"/>
              </a:xfrm>
              <a:custGeom>
                <a:avLst/>
                <a:gdLst/>
                <a:ahLst/>
                <a:cxnLst/>
                <a:rect l="l" t="t" r="r" b="b"/>
                <a:pathLst>
                  <a:path w="727470" h="5112569">
                    <a:moveTo>
                      <a:pt x="727470" y="3816423"/>
                    </a:moveTo>
                    <a:lnTo>
                      <a:pt x="727470" y="5112569"/>
                    </a:lnTo>
                    <a:lnTo>
                      <a:pt x="6695" y="5112569"/>
                    </a:lnTo>
                    <a:lnTo>
                      <a:pt x="6695" y="3816425"/>
                    </a:lnTo>
                    <a:lnTo>
                      <a:pt x="1" y="3816425"/>
                    </a:lnTo>
                    <a:lnTo>
                      <a:pt x="1" y="2520281"/>
                    </a:lnTo>
                    <a:lnTo>
                      <a:pt x="0" y="2520281"/>
                    </a:lnTo>
                    <a:lnTo>
                      <a:pt x="0" y="1224135"/>
                    </a:lnTo>
                    <a:lnTo>
                      <a:pt x="0" y="768850"/>
                    </a:lnTo>
                    <a:lnTo>
                      <a:pt x="0" y="120129"/>
                    </a:lnTo>
                    <a:cubicBezTo>
                      <a:pt x="0" y="53784"/>
                      <a:pt x="53784" y="0"/>
                      <a:pt x="120129" y="0"/>
                    </a:cubicBezTo>
                    <a:cubicBezTo>
                      <a:pt x="186474" y="0"/>
                      <a:pt x="240258" y="53784"/>
                      <a:pt x="240258" y="120129"/>
                    </a:cubicBezTo>
                    <a:lnTo>
                      <a:pt x="240258" y="120152"/>
                    </a:lnTo>
                    <a:cubicBezTo>
                      <a:pt x="240258" y="53807"/>
                      <a:pt x="294042" y="23"/>
                      <a:pt x="360387" y="23"/>
                    </a:cubicBezTo>
                    <a:cubicBezTo>
                      <a:pt x="426733" y="23"/>
                      <a:pt x="480516" y="53807"/>
                      <a:pt x="480516" y="120152"/>
                    </a:cubicBezTo>
                    <a:lnTo>
                      <a:pt x="480516" y="120175"/>
                    </a:lnTo>
                    <a:cubicBezTo>
                      <a:pt x="480516" y="53829"/>
                      <a:pt x="534300" y="45"/>
                      <a:pt x="600645" y="45"/>
                    </a:cubicBezTo>
                    <a:cubicBezTo>
                      <a:pt x="666991" y="45"/>
                      <a:pt x="720775" y="53829"/>
                      <a:pt x="720775" y="120175"/>
                    </a:cubicBezTo>
                    <a:lnTo>
                      <a:pt x="720775" y="768849"/>
                    </a:lnTo>
                    <a:lnTo>
                      <a:pt x="720775" y="1224135"/>
                    </a:lnTo>
                    <a:lnTo>
                      <a:pt x="720775" y="2520279"/>
                    </a:lnTo>
                    <a:lnTo>
                      <a:pt x="720776" y="2520279"/>
                    </a:lnTo>
                    <a:lnTo>
                      <a:pt x="720776" y="3816423"/>
                    </a:lnTo>
                    <a:close/>
                  </a:path>
                </a:pathLst>
              </a:custGeom>
              <a:gradFill>
                <a:gsLst>
                  <a:gs pos="48000">
                    <a:schemeClr val="tx1">
                      <a:alpha val="0"/>
                    </a:schemeClr>
                  </a:gs>
                  <a:gs pos="100000">
                    <a:schemeClr val="tx1">
                      <a:alpha val="39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48" name="Group 7">
              <a:extLst>
                <a:ext uri="{FF2B5EF4-FFF2-40B4-BE49-F238E27FC236}">
                  <a16:creationId xmlns:a16="http://schemas.microsoft.com/office/drawing/2014/main" id="{74DF3ECE-C805-4AE0-B876-9AE388D18705}"/>
                </a:ext>
              </a:extLst>
            </p:cNvPr>
            <p:cNvGrpSpPr/>
            <p:nvPr/>
          </p:nvGrpSpPr>
          <p:grpSpPr>
            <a:xfrm>
              <a:off x="3808487" y="1060571"/>
              <a:ext cx="972000" cy="200950"/>
              <a:chOff x="4264755" y="1264200"/>
              <a:chExt cx="381507" cy="3683814"/>
            </a:xfrm>
          </p:grpSpPr>
          <p:sp>
            <p:nvSpPr>
              <p:cNvPr id="61" name="Rectangle 8">
                <a:extLst>
                  <a:ext uri="{FF2B5EF4-FFF2-40B4-BE49-F238E27FC236}">
                    <a16:creationId xmlns:a16="http://schemas.microsoft.com/office/drawing/2014/main" id="{D68A50A9-451A-46F4-B88C-35DB7041AEF3}"/>
                  </a:ext>
                </a:extLst>
              </p:cNvPr>
              <p:cNvSpPr/>
              <p:nvPr/>
            </p:nvSpPr>
            <p:spPr>
              <a:xfrm>
                <a:off x="4466262" y="1264200"/>
                <a:ext cx="180000" cy="360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62" name="Rounded Rectangle 3">
                <a:extLst>
                  <a:ext uri="{FF2B5EF4-FFF2-40B4-BE49-F238E27FC236}">
                    <a16:creationId xmlns:a16="http://schemas.microsoft.com/office/drawing/2014/main" id="{BA1FA988-BBC9-4FE9-B414-57D40C650771}"/>
                  </a:ext>
                </a:extLst>
              </p:cNvPr>
              <p:cNvSpPr/>
              <p:nvPr/>
            </p:nvSpPr>
            <p:spPr>
              <a:xfrm rot="10800000">
                <a:off x="4264755" y="1272211"/>
                <a:ext cx="381507" cy="3675803"/>
              </a:xfrm>
              <a:custGeom>
                <a:avLst/>
                <a:gdLst/>
                <a:ahLst/>
                <a:cxnLst/>
                <a:rect l="l" t="t" r="r" b="b"/>
                <a:pathLst>
                  <a:path w="727470" h="5112569">
                    <a:moveTo>
                      <a:pt x="727470" y="3816423"/>
                    </a:moveTo>
                    <a:lnTo>
                      <a:pt x="727470" y="5112569"/>
                    </a:lnTo>
                    <a:lnTo>
                      <a:pt x="6695" y="5112569"/>
                    </a:lnTo>
                    <a:lnTo>
                      <a:pt x="6695" y="3816425"/>
                    </a:lnTo>
                    <a:lnTo>
                      <a:pt x="1" y="3816425"/>
                    </a:lnTo>
                    <a:lnTo>
                      <a:pt x="1" y="2520281"/>
                    </a:lnTo>
                    <a:lnTo>
                      <a:pt x="0" y="2520281"/>
                    </a:lnTo>
                    <a:lnTo>
                      <a:pt x="0" y="1224135"/>
                    </a:lnTo>
                    <a:lnTo>
                      <a:pt x="0" y="768850"/>
                    </a:lnTo>
                    <a:lnTo>
                      <a:pt x="0" y="120129"/>
                    </a:lnTo>
                    <a:cubicBezTo>
                      <a:pt x="0" y="53784"/>
                      <a:pt x="53784" y="0"/>
                      <a:pt x="120129" y="0"/>
                    </a:cubicBezTo>
                    <a:cubicBezTo>
                      <a:pt x="186474" y="0"/>
                      <a:pt x="240258" y="53784"/>
                      <a:pt x="240258" y="120129"/>
                    </a:cubicBezTo>
                    <a:lnTo>
                      <a:pt x="240258" y="120152"/>
                    </a:lnTo>
                    <a:cubicBezTo>
                      <a:pt x="240258" y="53807"/>
                      <a:pt x="294042" y="23"/>
                      <a:pt x="360387" y="23"/>
                    </a:cubicBezTo>
                    <a:cubicBezTo>
                      <a:pt x="426733" y="23"/>
                      <a:pt x="480516" y="53807"/>
                      <a:pt x="480516" y="120152"/>
                    </a:cubicBezTo>
                    <a:lnTo>
                      <a:pt x="480516" y="120175"/>
                    </a:lnTo>
                    <a:cubicBezTo>
                      <a:pt x="480516" y="53829"/>
                      <a:pt x="534300" y="45"/>
                      <a:pt x="600645" y="45"/>
                    </a:cubicBezTo>
                    <a:cubicBezTo>
                      <a:pt x="666991" y="45"/>
                      <a:pt x="720775" y="53829"/>
                      <a:pt x="720775" y="120175"/>
                    </a:cubicBezTo>
                    <a:lnTo>
                      <a:pt x="720775" y="768849"/>
                    </a:lnTo>
                    <a:lnTo>
                      <a:pt x="720775" y="1224135"/>
                    </a:lnTo>
                    <a:lnTo>
                      <a:pt x="720775" y="2520279"/>
                    </a:lnTo>
                    <a:lnTo>
                      <a:pt x="720776" y="2520279"/>
                    </a:lnTo>
                    <a:lnTo>
                      <a:pt x="720776" y="3816423"/>
                    </a:lnTo>
                    <a:close/>
                  </a:path>
                </a:pathLst>
              </a:custGeom>
              <a:gradFill>
                <a:gsLst>
                  <a:gs pos="48000">
                    <a:schemeClr val="tx1">
                      <a:alpha val="0"/>
                    </a:schemeClr>
                  </a:gs>
                  <a:gs pos="100000">
                    <a:schemeClr val="tx1">
                      <a:alpha val="39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sp>
          <p:nvSpPr>
            <p:cNvPr id="49" name="Pentagon 6">
              <a:extLst>
                <a:ext uri="{FF2B5EF4-FFF2-40B4-BE49-F238E27FC236}">
                  <a16:creationId xmlns:a16="http://schemas.microsoft.com/office/drawing/2014/main" id="{8334A81B-ADCF-45D2-8B0A-5797A9AC87A7}"/>
                </a:ext>
              </a:extLst>
            </p:cNvPr>
            <p:cNvSpPr/>
            <p:nvPr/>
          </p:nvSpPr>
          <p:spPr>
            <a:xfrm>
              <a:off x="3198108" y="1860450"/>
              <a:ext cx="2949085" cy="576063"/>
            </a:xfrm>
            <a:prstGeom prst="homePlate">
              <a:avLst>
                <a:gd name="adj" fmla="val 35119"/>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52" name="Pentagon 13">
              <a:extLst>
                <a:ext uri="{FF2B5EF4-FFF2-40B4-BE49-F238E27FC236}">
                  <a16:creationId xmlns:a16="http://schemas.microsoft.com/office/drawing/2014/main" id="{B19D7918-D386-4B99-90C5-F160C7D0BC01}"/>
                </a:ext>
              </a:extLst>
            </p:cNvPr>
            <p:cNvSpPr/>
            <p:nvPr/>
          </p:nvSpPr>
          <p:spPr>
            <a:xfrm rot="10800000">
              <a:off x="3068226" y="3498752"/>
              <a:ext cx="3053991" cy="576063"/>
            </a:xfrm>
            <a:prstGeom prst="homePlate">
              <a:avLst>
                <a:gd name="adj" fmla="val 35119"/>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54" name="Rectangle 16">
              <a:extLst>
                <a:ext uri="{FF2B5EF4-FFF2-40B4-BE49-F238E27FC236}">
                  <a16:creationId xmlns:a16="http://schemas.microsoft.com/office/drawing/2014/main" id="{DB8A565C-72EF-41D0-B517-7C7CDB2B7F3C}"/>
                </a:ext>
              </a:extLst>
            </p:cNvPr>
            <p:cNvSpPr/>
            <p:nvPr/>
          </p:nvSpPr>
          <p:spPr>
            <a:xfrm rot="2700000">
              <a:off x="3982608" y="2867298"/>
              <a:ext cx="225833" cy="404877"/>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7" name="TextBox 56">
              <a:extLst>
                <a:ext uri="{FF2B5EF4-FFF2-40B4-BE49-F238E27FC236}">
                  <a16:creationId xmlns:a16="http://schemas.microsoft.com/office/drawing/2014/main" id="{0FDE1563-7AAD-4C3B-A701-22908126AE36}"/>
                </a:ext>
              </a:extLst>
            </p:cNvPr>
            <p:cNvSpPr txBox="1"/>
            <p:nvPr/>
          </p:nvSpPr>
          <p:spPr>
            <a:xfrm>
              <a:off x="3637595" y="1974892"/>
              <a:ext cx="2313731" cy="347178"/>
            </a:xfrm>
            <a:prstGeom prst="rect">
              <a:avLst/>
            </a:prstGeom>
            <a:noFill/>
          </p:spPr>
          <p:txBody>
            <a:bodyPr wrap="square" rtlCol="0">
              <a:spAutoFit/>
            </a:bodyPr>
            <a:lstStyle/>
            <a:p>
              <a:pPr algn="r"/>
              <a:r>
                <a:rPr lang="id-ID" altLang="ko-KR" sz="1400" b="1" dirty="0">
                  <a:solidFill>
                    <a:schemeClr val="bg1"/>
                  </a:solidFill>
                  <a:cs typeface="Arial" pitchFamily="34" charset="0"/>
                </a:rPr>
                <a:t>Pengambilan Sampel</a:t>
              </a:r>
              <a:endParaRPr lang="ko-KR" altLang="en-US" sz="1400" b="1" dirty="0">
                <a:solidFill>
                  <a:schemeClr val="bg1"/>
                </a:solidFill>
                <a:cs typeface="Arial" pitchFamily="34" charset="0"/>
              </a:endParaRPr>
            </a:p>
          </p:txBody>
        </p:sp>
        <p:sp>
          <p:nvSpPr>
            <p:cNvPr id="60" name="TextBox 59">
              <a:extLst>
                <a:ext uri="{FF2B5EF4-FFF2-40B4-BE49-F238E27FC236}">
                  <a16:creationId xmlns:a16="http://schemas.microsoft.com/office/drawing/2014/main" id="{51662955-EA46-4712-9781-E866A3E15B5A}"/>
                </a:ext>
              </a:extLst>
            </p:cNvPr>
            <p:cNvSpPr txBox="1"/>
            <p:nvPr/>
          </p:nvSpPr>
          <p:spPr>
            <a:xfrm>
              <a:off x="3068225" y="3613194"/>
              <a:ext cx="2379247" cy="347178"/>
            </a:xfrm>
            <a:prstGeom prst="rect">
              <a:avLst/>
            </a:prstGeom>
            <a:noFill/>
          </p:spPr>
          <p:txBody>
            <a:bodyPr wrap="square" rtlCol="0">
              <a:spAutoFit/>
            </a:bodyPr>
            <a:lstStyle/>
            <a:p>
              <a:pPr algn="r"/>
              <a:r>
                <a:rPr lang="id-ID" altLang="ko-KR" sz="1400" b="1" dirty="0">
                  <a:solidFill>
                    <a:schemeClr val="bg1"/>
                  </a:solidFill>
                  <a:cs typeface="Arial" pitchFamily="34" charset="0"/>
                </a:rPr>
                <a:t>Uji Laboratorium</a:t>
              </a:r>
              <a:endParaRPr lang="ko-KR" altLang="en-US" sz="1400" b="1" dirty="0">
                <a:solidFill>
                  <a:schemeClr val="bg1"/>
                </a:solidFill>
                <a:cs typeface="Arial" pitchFamily="34" charset="0"/>
              </a:endParaRPr>
            </a:p>
          </p:txBody>
        </p:sp>
      </p:grpSp>
      <p:sp>
        <p:nvSpPr>
          <p:cNvPr id="65" name="Round Same Side Corner Rectangle 6">
            <a:extLst>
              <a:ext uri="{FF2B5EF4-FFF2-40B4-BE49-F238E27FC236}">
                <a16:creationId xmlns:a16="http://schemas.microsoft.com/office/drawing/2014/main" id="{11207448-F26A-4EF1-8764-2D6798600849}"/>
              </a:ext>
            </a:extLst>
          </p:cNvPr>
          <p:cNvSpPr/>
          <p:nvPr/>
        </p:nvSpPr>
        <p:spPr>
          <a:xfrm rot="2700000">
            <a:off x="3605230" y="2098244"/>
            <a:ext cx="95361" cy="382311"/>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6" name="Trapezoid 28">
            <a:extLst>
              <a:ext uri="{FF2B5EF4-FFF2-40B4-BE49-F238E27FC236}">
                <a16:creationId xmlns:a16="http://schemas.microsoft.com/office/drawing/2014/main" id="{14157CED-2334-4295-B868-B6EA6128FB6C}"/>
              </a:ext>
            </a:extLst>
          </p:cNvPr>
          <p:cNvSpPr>
            <a:spLocks noChangeAspect="1"/>
          </p:cNvSpPr>
          <p:nvPr/>
        </p:nvSpPr>
        <p:spPr>
          <a:xfrm>
            <a:off x="5374000" y="3558811"/>
            <a:ext cx="297055" cy="360000"/>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8" name="TextBox 67"/>
          <p:cNvSpPr txBox="1"/>
          <p:nvPr/>
        </p:nvSpPr>
        <p:spPr>
          <a:xfrm>
            <a:off x="6075397" y="1294373"/>
            <a:ext cx="2160240" cy="1354217"/>
          </a:xfrm>
          <a:prstGeom prst="rect">
            <a:avLst/>
          </a:prstGeom>
          <a:noFill/>
        </p:spPr>
        <p:txBody>
          <a:bodyPr wrap="square" rtlCol="0">
            <a:spAutoFit/>
          </a:bodyPr>
          <a:lstStyle/>
          <a:p>
            <a:pPr algn="ctr"/>
            <a:r>
              <a:rPr lang="id-ID" altLang="ko-KR" sz="1400" dirty="0">
                <a:solidFill>
                  <a:schemeClr val="tx1">
                    <a:lumMod val="75000"/>
                    <a:lumOff val="25000"/>
                  </a:schemeClr>
                </a:solidFill>
                <a:cs typeface="Arial" pitchFamily="34" charset="0"/>
              </a:rPr>
              <a:t>Laboratorium Lapang Nutrisi Ternak Perah, Departemen Ilmu Nutrisi dan Teknologi Pakan, Fakultas Peternakan IPB</a:t>
            </a:r>
          </a:p>
          <a:p>
            <a:pPr algn="ctr"/>
            <a:endParaRPr lang="ko-KR" altLang="en-US" sz="1200" dirty="0">
              <a:solidFill>
                <a:schemeClr val="tx1">
                  <a:lumMod val="75000"/>
                  <a:lumOff val="25000"/>
                </a:schemeClr>
              </a:solidFill>
              <a:cs typeface="Arial" pitchFamily="34" charset="0"/>
            </a:endParaRPr>
          </a:p>
        </p:txBody>
      </p:sp>
      <p:sp>
        <p:nvSpPr>
          <p:cNvPr id="70" name="Rectangle 69"/>
          <p:cNvSpPr/>
          <p:nvPr/>
        </p:nvSpPr>
        <p:spPr>
          <a:xfrm>
            <a:off x="6106191" y="2499742"/>
            <a:ext cx="2169270" cy="9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sp>
        <p:nvSpPr>
          <p:cNvPr id="72" name="TextBox 71"/>
          <p:cNvSpPr txBox="1"/>
          <p:nvPr/>
        </p:nvSpPr>
        <p:spPr>
          <a:xfrm>
            <a:off x="869177" y="3106101"/>
            <a:ext cx="2160240" cy="1354217"/>
          </a:xfrm>
          <a:prstGeom prst="rect">
            <a:avLst/>
          </a:prstGeom>
          <a:noFill/>
        </p:spPr>
        <p:txBody>
          <a:bodyPr wrap="square" rtlCol="0">
            <a:spAutoFit/>
          </a:bodyPr>
          <a:lstStyle/>
          <a:p>
            <a:pPr algn="ctr"/>
            <a:r>
              <a:rPr lang="id-ID" altLang="ko-KR" sz="1400" dirty="0">
                <a:solidFill>
                  <a:schemeClr val="tx1">
                    <a:lumMod val="75000"/>
                    <a:lumOff val="25000"/>
                  </a:schemeClr>
                </a:solidFill>
                <a:cs typeface="Arial" pitchFamily="34" charset="0"/>
              </a:rPr>
              <a:t>Laboratorium Ilmu Nutrisi Ternak Perah, Departemen Ilmu Nutrisi dan Teknologi Pakan, Fakultas Peternakan IPB</a:t>
            </a:r>
          </a:p>
          <a:p>
            <a:pPr algn="ctr"/>
            <a:endParaRPr lang="ko-KR" altLang="en-US" sz="1200" dirty="0">
              <a:solidFill>
                <a:schemeClr val="tx1">
                  <a:lumMod val="75000"/>
                  <a:lumOff val="25000"/>
                </a:schemeClr>
              </a:solidFill>
              <a:cs typeface="Arial" pitchFamily="34" charset="0"/>
            </a:endParaRPr>
          </a:p>
        </p:txBody>
      </p:sp>
      <p:sp>
        <p:nvSpPr>
          <p:cNvPr id="73" name="Rectangle 72"/>
          <p:cNvSpPr/>
          <p:nvPr/>
        </p:nvSpPr>
        <p:spPr>
          <a:xfrm>
            <a:off x="869177" y="4299942"/>
            <a:ext cx="2169270" cy="90000"/>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sp>
        <p:nvSpPr>
          <p:cNvPr id="74" name="Rectangle 73"/>
          <p:cNvSpPr/>
          <p:nvPr/>
        </p:nvSpPr>
        <p:spPr>
          <a:xfrm>
            <a:off x="2129242" y="207514"/>
            <a:ext cx="6907253" cy="636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sp>
        <p:nvSpPr>
          <p:cNvPr id="75" name="Rectangle 74"/>
          <p:cNvSpPr/>
          <p:nvPr/>
        </p:nvSpPr>
        <p:spPr>
          <a:xfrm>
            <a:off x="6838564" y="51470"/>
            <a:ext cx="2305435" cy="623285"/>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sp>
        <p:nvSpPr>
          <p:cNvPr id="76" name="Text Placeholder 1"/>
          <p:cNvSpPr>
            <a:spLocks noGrp="1"/>
          </p:cNvSpPr>
          <p:nvPr>
            <p:ph type="body" sz="quarter" idx="10"/>
          </p:nvPr>
        </p:nvSpPr>
        <p:spPr>
          <a:xfrm>
            <a:off x="315828" y="236987"/>
            <a:ext cx="6650456" cy="543185"/>
          </a:xfrm>
        </p:spPr>
        <p:txBody>
          <a:bodyPr/>
          <a:lstStyle/>
          <a:p>
            <a:r>
              <a:rPr lang="id-ID" dirty="0"/>
              <a:t>		   </a:t>
            </a:r>
            <a:r>
              <a:rPr lang="id-ID" dirty="0">
                <a:solidFill>
                  <a:schemeClr val="bg1"/>
                </a:solidFill>
              </a:rPr>
              <a:t>Lokasi Penelitian</a:t>
            </a:r>
            <a:endParaRPr lang="en-US" dirty="0">
              <a:solidFill>
                <a:schemeClr val="bg1"/>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2976" y="2675532"/>
            <a:ext cx="1875409" cy="1406557"/>
          </a:xfrm>
          <a:prstGeom prst="rect">
            <a:avLst/>
          </a:prstGeom>
          <a:ln>
            <a:noFill/>
          </a:ln>
          <a:effectLst>
            <a:softEdge rad="112500"/>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522" y="1684404"/>
            <a:ext cx="2176024" cy="1224014"/>
          </a:xfrm>
          <a:prstGeom prst="rect">
            <a:avLst/>
          </a:prstGeom>
          <a:ln>
            <a:noFill/>
          </a:ln>
          <a:effectLst>
            <a:softEdge rad="112500"/>
          </a:effectLst>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Tree>
    <p:extLst>
      <p:ext uri="{BB962C8B-B14F-4D97-AF65-F5344CB8AC3E}">
        <p14:creationId xmlns:p14="http://schemas.microsoft.com/office/powerpoint/2010/main" val="1274383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A958DAA-990C-45E6-93BC-D3966C2C92A5}"/>
              </a:ext>
            </a:extLst>
          </p:cNvPr>
          <p:cNvSpPr txBox="1"/>
          <p:nvPr/>
        </p:nvSpPr>
        <p:spPr>
          <a:xfrm>
            <a:off x="4993968" y="1108720"/>
            <a:ext cx="3459189" cy="461665"/>
          </a:xfrm>
          <a:prstGeom prst="rect">
            <a:avLst/>
          </a:prstGeom>
          <a:noFill/>
        </p:spPr>
        <p:txBody>
          <a:bodyPr wrap="square" rtlCol="0">
            <a:spAutoFit/>
          </a:bodyPr>
          <a:lstStyle/>
          <a:p>
            <a:r>
              <a:rPr lang="id-ID" altLang="ko-KR" sz="2400" b="1" dirty="0">
                <a:solidFill>
                  <a:schemeClr val="tx1">
                    <a:lumMod val="75000"/>
                    <a:lumOff val="25000"/>
                  </a:schemeClr>
                </a:solidFill>
                <a:cs typeface="Arial" pitchFamily="34" charset="0"/>
              </a:rPr>
              <a:t> Ternak</a:t>
            </a:r>
            <a:endParaRPr lang="ko-KR" altLang="en-US" sz="2400" b="1" dirty="0">
              <a:solidFill>
                <a:schemeClr val="tx1">
                  <a:lumMod val="75000"/>
                  <a:lumOff val="25000"/>
                </a:schemeClr>
              </a:solidFill>
              <a:cs typeface="Arial" pitchFamily="34" charset="0"/>
            </a:endParaRPr>
          </a:p>
        </p:txBody>
      </p:sp>
      <p:sp>
        <p:nvSpPr>
          <p:cNvPr id="4" name="텍스트 개체 틀 3">
            <a:extLst>
              <a:ext uri="{FF2B5EF4-FFF2-40B4-BE49-F238E27FC236}">
                <a16:creationId xmlns:a16="http://schemas.microsoft.com/office/drawing/2014/main" id="{AC27C80C-BB50-464A-9B91-EE816EB3E4F9}"/>
              </a:ext>
            </a:extLst>
          </p:cNvPr>
          <p:cNvSpPr>
            <a:spLocks noGrp="1"/>
          </p:cNvSpPr>
          <p:nvPr>
            <p:ph type="body" sz="quarter" idx="10"/>
          </p:nvPr>
        </p:nvSpPr>
        <p:spPr/>
        <p:txBody>
          <a:bodyPr/>
          <a:lstStyle/>
          <a:p>
            <a:r>
              <a:rPr lang="en-US" altLang="ko-KR" dirty="0"/>
              <a:t>Infographic Style</a:t>
            </a:r>
          </a:p>
        </p:txBody>
      </p:sp>
      <p:sp>
        <p:nvSpPr>
          <p:cNvPr id="35" name="Rectangle 34"/>
          <p:cNvSpPr/>
          <p:nvPr/>
        </p:nvSpPr>
        <p:spPr>
          <a:xfrm>
            <a:off x="0" y="0"/>
            <a:ext cx="8460432" cy="1059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Oval 4"/>
          <p:cNvSpPr/>
          <p:nvPr/>
        </p:nvSpPr>
        <p:spPr>
          <a:xfrm>
            <a:off x="7099490" y="207516"/>
            <a:ext cx="754332" cy="648072"/>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Flowchart: Alternate Process 2"/>
          <p:cNvSpPr/>
          <p:nvPr/>
        </p:nvSpPr>
        <p:spPr>
          <a:xfrm>
            <a:off x="0" y="207514"/>
            <a:ext cx="7476656" cy="648073"/>
          </a:xfrm>
          <a:prstGeom prst="flowChartAlternateProcess">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Text Placeholder 1"/>
          <p:cNvSpPr txBox="1">
            <a:spLocks/>
          </p:cNvSpPr>
          <p:nvPr/>
        </p:nvSpPr>
        <p:spPr>
          <a:xfrm>
            <a:off x="315828" y="236987"/>
            <a:ext cx="6650456" cy="543185"/>
          </a:xfrm>
          <a:prstGeom prst="rect">
            <a:avLst/>
          </a:prstGeom>
        </p:spPr>
        <p:txBody>
          <a:bodyPr lIns="68580" tIns="34290" rIns="68580" bIns="34290" anchor="ctr"/>
          <a:lstStyle>
            <a:lvl1pPr marL="0" indent="0" algn="l" defTabSz="914400" rtl="0" eaLnBrk="1" latinLnBrk="1" hangingPunct="1">
              <a:spcBef>
                <a:spcPct val="20000"/>
              </a:spcBef>
              <a:buFont typeface="Arial" pitchFamily="34" charset="0"/>
              <a:buNone/>
              <a:defRPr sz="4100" b="0" kern="1200" baseline="0">
                <a:solidFill>
                  <a:schemeClr val="bg1"/>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id-ID" dirty="0"/>
              <a:t>		  Materi Penelitian</a:t>
            </a:r>
            <a:endParaRPr lang="en-US" dirty="0"/>
          </a:p>
        </p:txBody>
      </p:sp>
      <p:grpSp>
        <p:nvGrpSpPr>
          <p:cNvPr id="39" name="Group 38"/>
          <p:cNvGrpSpPr/>
          <p:nvPr/>
        </p:nvGrpSpPr>
        <p:grpSpPr>
          <a:xfrm>
            <a:off x="4337253" y="1300986"/>
            <a:ext cx="594788" cy="870976"/>
            <a:chOff x="1638999" y="1347614"/>
            <a:chExt cx="1728961" cy="2447504"/>
          </a:xfrm>
          <a:solidFill>
            <a:srgbClr val="F2A40D"/>
          </a:solidFill>
        </p:grpSpPr>
        <p:sp>
          <p:nvSpPr>
            <p:cNvPr id="40" name="Trapezoid 39"/>
            <p:cNvSpPr/>
            <p:nvPr/>
          </p:nvSpPr>
          <p:spPr>
            <a:xfrm>
              <a:off x="1703053" y="2859782"/>
              <a:ext cx="1600853" cy="935336"/>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1" name="Oval 40"/>
            <p:cNvSpPr/>
            <p:nvPr/>
          </p:nvSpPr>
          <p:spPr>
            <a:xfrm>
              <a:off x="1638999" y="1347614"/>
              <a:ext cx="1728961" cy="17289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2" name="Oval 41"/>
            <p:cNvSpPr/>
            <p:nvPr/>
          </p:nvSpPr>
          <p:spPr>
            <a:xfrm>
              <a:off x="1747374" y="1455989"/>
              <a:ext cx="1512211" cy="1512211"/>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6" name="Rectangle 5"/>
          <p:cNvSpPr/>
          <p:nvPr/>
        </p:nvSpPr>
        <p:spPr>
          <a:xfrm>
            <a:off x="5121068" y="1439205"/>
            <a:ext cx="4022932" cy="954107"/>
          </a:xfrm>
          <a:prstGeom prst="rect">
            <a:avLst/>
          </a:prstGeom>
        </p:spPr>
        <p:txBody>
          <a:bodyPr wrap="square">
            <a:spAutoFit/>
          </a:bodyPr>
          <a:lstStyle/>
          <a:p>
            <a:r>
              <a:rPr lang="id-ID" sz="1400" dirty="0"/>
              <a:t>Dua ekor sapi perah jantan fistula di Laboratori</a:t>
            </a:r>
          </a:p>
          <a:p>
            <a:r>
              <a:rPr lang="id-ID" sz="1400" dirty="0"/>
              <a:t>um Lapang Nutrisi Ternak Perah, Departemen</a:t>
            </a:r>
          </a:p>
          <a:p>
            <a:r>
              <a:rPr lang="id-ID" sz="1400" dirty="0"/>
              <a:t>Ilmu Nutrisi dan Teknologi Pakan, Fakultas </a:t>
            </a:r>
          </a:p>
          <a:p>
            <a:r>
              <a:rPr lang="id-ID" sz="1400" dirty="0"/>
              <a:t>Peternakan, Institut Pertanian Bogor.</a:t>
            </a:r>
          </a:p>
        </p:txBody>
      </p:sp>
      <p:sp>
        <p:nvSpPr>
          <p:cNvPr id="49" name="Rectangle 48"/>
          <p:cNvSpPr/>
          <p:nvPr/>
        </p:nvSpPr>
        <p:spPr>
          <a:xfrm>
            <a:off x="5251323" y="2974978"/>
            <a:ext cx="3717540" cy="2031325"/>
          </a:xfrm>
          <a:prstGeom prst="rect">
            <a:avLst/>
          </a:prstGeom>
        </p:spPr>
        <p:txBody>
          <a:bodyPr wrap="square">
            <a:spAutoFit/>
          </a:bodyPr>
          <a:lstStyle/>
          <a:p>
            <a:r>
              <a:rPr lang="id-ID" sz="1400" dirty="0"/>
              <a:t>Hijauan</a:t>
            </a:r>
          </a:p>
          <a:p>
            <a:r>
              <a:rPr lang="id-ID" sz="1400" dirty="0"/>
              <a:t>Rumput gajah diperoleh dari lahan hijauan di Laboratorium Lapang, Fakultas Peternakan, Institut Pertanian Bogor. </a:t>
            </a:r>
          </a:p>
          <a:p>
            <a:endParaRPr lang="id-ID" sz="1400" dirty="0"/>
          </a:p>
          <a:p>
            <a:r>
              <a:rPr lang="id-ID" sz="1400" dirty="0"/>
              <a:t>Konsentrat</a:t>
            </a:r>
          </a:p>
          <a:p>
            <a:r>
              <a:rPr lang="id-ID" sz="1400" dirty="0"/>
              <a:t>Konsentrat komersil yang diproduksi oleh </a:t>
            </a:r>
          </a:p>
          <a:p>
            <a:r>
              <a:rPr lang="id-ID" sz="1400" dirty="0"/>
              <a:t>Laboratorium Industri Pakan, Fakultas </a:t>
            </a:r>
          </a:p>
          <a:p>
            <a:r>
              <a:rPr lang="id-ID" sz="1400" dirty="0"/>
              <a:t>Peternakan, Institut Pertanian Bogor.</a:t>
            </a:r>
          </a:p>
        </p:txBody>
      </p:sp>
      <p:sp>
        <p:nvSpPr>
          <p:cNvPr id="51" name="Rectangle 50"/>
          <p:cNvSpPr/>
          <p:nvPr/>
        </p:nvSpPr>
        <p:spPr>
          <a:xfrm>
            <a:off x="3767745" y="2488066"/>
            <a:ext cx="5405672" cy="5007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2" name="Rectangle 51"/>
          <p:cNvSpPr/>
          <p:nvPr/>
        </p:nvSpPr>
        <p:spPr>
          <a:xfrm>
            <a:off x="0" y="2488066"/>
            <a:ext cx="683568" cy="5007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53" name="Group 52"/>
          <p:cNvGrpSpPr/>
          <p:nvPr/>
        </p:nvGrpSpPr>
        <p:grpSpPr>
          <a:xfrm>
            <a:off x="4315218" y="2813523"/>
            <a:ext cx="594788" cy="870976"/>
            <a:chOff x="1638999" y="1347614"/>
            <a:chExt cx="1728961" cy="2447504"/>
          </a:xfrm>
          <a:solidFill>
            <a:srgbClr val="F2A40D"/>
          </a:solidFill>
        </p:grpSpPr>
        <p:sp>
          <p:nvSpPr>
            <p:cNvPr id="54" name="Trapezoid 53"/>
            <p:cNvSpPr/>
            <p:nvPr/>
          </p:nvSpPr>
          <p:spPr>
            <a:xfrm>
              <a:off x="1703053" y="2859782"/>
              <a:ext cx="1600853" cy="935336"/>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5" name="Oval 54"/>
            <p:cNvSpPr/>
            <p:nvPr/>
          </p:nvSpPr>
          <p:spPr>
            <a:xfrm>
              <a:off x="1638999" y="1347614"/>
              <a:ext cx="1728961" cy="172896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6" name="Oval 55"/>
            <p:cNvSpPr/>
            <p:nvPr/>
          </p:nvSpPr>
          <p:spPr>
            <a:xfrm>
              <a:off x="1747374" y="1455989"/>
              <a:ext cx="1512211" cy="1512211"/>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47" name="TextBox 46">
            <a:extLst>
              <a:ext uri="{FF2B5EF4-FFF2-40B4-BE49-F238E27FC236}">
                <a16:creationId xmlns:a16="http://schemas.microsoft.com/office/drawing/2014/main" id="{3A958DAA-990C-45E6-93BC-D3966C2C92A5}"/>
              </a:ext>
            </a:extLst>
          </p:cNvPr>
          <p:cNvSpPr txBox="1"/>
          <p:nvPr/>
        </p:nvSpPr>
        <p:spPr>
          <a:xfrm>
            <a:off x="5086509" y="2565874"/>
            <a:ext cx="3459189" cy="461665"/>
          </a:xfrm>
          <a:prstGeom prst="rect">
            <a:avLst/>
          </a:prstGeom>
          <a:noFill/>
        </p:spPr>
        <p:txBody>
          <a:bodyPr wrap="square" rtlCol="0">
            <a:spAutoFit/>
          </a:bodyPr>
          <a:lstStyle/>
          <a:p>
            <a:r>
              <a:rPr lang="id-ID" altLang="ko-KR" sz="2400" b="1" dirty="0">
                <a:solidFill>
                  <a:schemeClr val="tx1">
                    <a:lumMod val="75000"/>
                    <a:lumOff val="25000"/>
                  </a:schemeClr>
                </a:solidFill>
                <a:cs typeface="Arial" pitchFamily="34" charset="0"/>
              </a:rPr>
              <a:t> Pakan</a:t>
            </a:r>
            <a:endParaRPr lang="ko-KR" altLang="en-US" sz="2400" b="1" dirty="0">
              <a:solidFill>
                <a:schemeClr val="tx1">
                  <a:lumMod val="75000"/>
                  <a:lumOff val="25000"/>
                </a:schemeClr>
              </a:solidFill>
              <a:cs typeface="Arial" pitchFamily="34" charset="0"/>
            </a:endParaRPr>
          </a:p>
        </p:txBody>
      </p:sp>
      <p:sp>
        <p:nvSpPr>
          <p:cNvPr id="57" name="Oval 56"/>
          <p:cNvSpPr/>
          <p:nvPr/>
        </p:nvSpPr>
        <p:spPr>
          <a:xfrm>
            <a:off x="5170558" y="3057715"/>
            <a:ext cx="119811" cy="142666"/>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8" name="Oval 57"/>
          <p:cNvSpPr/>
          <p:nvPr/>
        </p:nvSpPr>
        <p:spPr>
          <a:xfrm>
            <a:off x="5170558" y="4119373"/>
            <a:ext cx="119811" cy="142666"/>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a:off x="4363" y="1191134"/>
            <a:ext cx="4165619" cy="3952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8666"/>
          <a:stretch/>
        </p:blipFill>
        <p:spPr>
          <a:xfrm>
            <a:off x="332078" y="1161715"/>
            <a:ext cx="3473793" cy="2828925"/>
          </a:xfrm>
          <a:prstGeom prst="rect">
            <a:avLst/>
          </a:prstGeom>
          <a:ln>
            <a:noFill/>
          </a:ln>
          <a:effectLst>
            <a:softEdge rad="112500"/>
          </a:effec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815" y="3601202"/>
            <a:ext cx="1571159" cy="1444713"/>
          </a:xfrm>
          <a:prstGeom prst="rect">
            <a:avLst/>
          </a:prstGeom>
          <a:ln>
            <a:noFill/>
          </a:ln>
          <a:effectLst>
            <a:softEdge rad="11250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4289" y="3595660"/>
            <a:ext cx="1521607" cy="1450255"/>
          </a:xfrm>
          <a:prstGeom prst="rect">
            <a:avLst/>
          </a:prstGeom>
          <a:ln>
            <a:noFill/>
          </a:ln>
          <a:effectLst>
            <a:softEdge rad="112500"/>
          </a:effectLst>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Tree>
    <p:extLst>
      <p:ext uri="{BB962C8B-B14F-4D97-AF65-F5344CB8AC3E}">
        <p14:creationId xmlns:p14="http://schemas.microsoft.com/office/powerpoint/2010/main" val="3681040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5A27610-9F82-407D-AA13-218951716894}"/>
              </a:ext>
            </a:extLst>
          </p:cNvPr>
          <p:cNvGrpSpPr/>
          <p:nvPr/>
        </p:nvGrpSpPr>
        <p:grpSpPr>
          <a:xfrm rot="20670820">
            <a:off x="1866878" y="1998273"/>
            <a:ext cx="1626558" cy="1505979"/>
            <a:chOff x="1064519" y="1872500"/>
            <a:chExt cx="1561257" cy="1445520"/>
          </a:xfrm>
          <a:solidFill>
            <a:srgbClr val="F2A40D"/>
          </a:solidFill>
        </p:grpSpPr>
        <p:sp>
          <p:nvSpPr>
            <p:cNvPr id="36" name="Freeform: Shape 38">
              <a:extLst>
                <a:ext uri="{FF2B5EF4-FFF2-40B4-BE49-F238E27FC236}">
                  <a16:creationId xmlns:a16="http://schemas.microsoft.com/office/drawing/2014/main" id="{620EEB4E-06ED-44F0-BB83-42A268F75222}"/>
                </a:ext>
              </a:extLst>
            </p:cNvPr>
            <p:cNvSpPr/>
            <p:nvPr/>
          </p:nvSpPr>
          <p:spPr>
            <a:xfrm>
              <a:off x="1634779" y="2819951"/>
              <a:ext cx="110877" cy="179829"/>
            </a:xfrm>
            <a:custGeom>
              <a:avLst/>
              <a:gdLst>
                <a:gd name="connsiteX0" fmla="*/ 95575 w 110877"/>
                <a:gd name="connsiteY0" fmla="*/ 170244 h 179829"/>
                <a:gd name="connsiteX1" fmla="*/ 68653 w 110877"/>
                <a:gd name="connsiteY1" fmla="*/ 178699 h 179829"/>
                <a:gd name="connsiteX2" fmla="*/ 41280 w 110877"/>
                <a:gd name="connsiteY2" fmla="*/ 164423 h 179829"/>
                <a:gd name="connsiteX3" fmla="*/ 1260 w 110877"/>
                <a:gd name="connsiteY3" fmla="*/ 37088 h 179829"/>
                <a:gd name="connsiteX4" fmla="*/ 15536 w 110877"/>
                <a:gd name="connsiteY4" fmla="*/ 9715 h 179829"/>
                <a:gd name="connsiteX5" fmla="*/ 42458 w 110877"/>
                <a:gd name="connsiteY5" fmla="*/ 1260 h 179829"/>
                <a:gd name="connsiteX6" fmla="*/ 69831 w 110877"/>
                <a:gd name="connsiteY6" fmla="*/ 15536 h 179829"/>
                <a:gd name="connsiteX7" fmla="*/ 109851 w 110877"/>
                <a:gd name="connsiteY7" fmla="*/ 142872 h 179829"/>
                <a:gd name="connsiteX8" fmla="*/ 95575 w 110877"/>
                <a:gd name="connsiteY8" fmla="*/ 170244 h 17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77" h="179829">
                  <a:moveTo>
                    <a:pt x="95575" y="170244"/>
                  </a:moveTo>
                  <a:lnTo>
                    <a:pt x="68653" y="178699"/>
                  </a:lnTo>
                  <a:cubicBezTo>
                    <a:pt x="57184" y="182302"/>
                    <a:pt x="44884" y="175858"/>
                    <a:pt x="41280" y="164423"/>
                  </a:cubicBezTo>
                  <a:lnTo>
                    <a:pt x="1260" y="37088"/>
                  </a:lnTo>
                  <a:cubicBezTo>
                    <a:pt x="-2343" y="25619"/>
                    <a:pt x="4102" y="13318"/>
                    <a:pt x="15536" y="9715"/>
                  </a:cubicBezTo>
                  <a:lnTo>
                    <a:pt x="42458" y="1260"/>
                  </a:lnTo>
                  <a:cubicBezTo>
                    <a:pt x="53927" y="-2343"/>
                    <a:pt x="66228" y="4102"/>
                    <a:pt x="69831" y="15536"/>
                  </a:cubicBezTo>
                  <a:lnTo>
                    <a:pt x="109851" y="142872"/>
                  </a:lnTo>
                  <a:cubicBezTo>
                    <a:pt x="113454" y="154341"/>
                    <a:pt x="107044" y="166641"/>
                    <a:pt x="95575" y="170244"/>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37" name="Freeform: Shape 39">
              <a:extLst>
                <a:ext uri="{FF2B5EF4-FFF2-40B4-BE49-F238E27FC236}">
                  <a16:creationId xmlns:a16="http://schemas.microsoft.com/office/drawing/2014/main" id="{A23A5F8A-D025-4F68-9E6F-A77A48EB3781}"/>
                </a:ext>
              </a:extLst>
            </p:cNvPr>
            <p:cNvSpPr/>
            <p:nvPr/>
          </p:nvSpPr>
          <p:spPr>
            <a:xfrm>
              <a:off x="2539846" y="2271312"/>
              <a:ext cx="85930" cy="302834"/>
            </a:xfrm>
            <a:custGeom>
              <a:avLst/>
              <a:gdLst>
                <a:gd name="connsiteX0" fmla="*/ 17377 w 85929"/>
                <a:gd name="connsiteY0" fmla="*/ 260 h 302833"/>
                <a:gd name="connsiteX1" fmla="*/ 1646 w 85929"/>
                <a:gd name="connsiteY1" fmla="*/ 145163 h 302833"/>
                <a:gd name="connsiteX2" fmla="*/ 260 w 85929"/>
                <a:gd name="connsiteY2" fmla="*/ 145163 h 302833"/>
                <a:gd name="connsiteX3" fmla="*/ 953 w 85929"/>
                <a:gd name="connsiteY3" fmla="*/ 151434 h 302833"/>
                <a:gd name="connsiteX4" fmla="*/ 260 w 85929"/>
                <a:gd name="connsiteY4" fmla="*/ 157706 h 302833"/>
                <a:gd name="connsiteX5" fmla="*/ 1646 w 85929"/>
                <a:gd name="connsiteY5" fmla="*/ 157706 h 302833"/>
                <a:gd name="connsiteX6" fmla="*/ 17377 w 85929"/>
                <a:gd name="connsiteY6" fmla="*/ 302643 h 302833"/>
                <a:gd name="connsiteX7" fmla="*/ 85843 w 85929"/>
                <a:gd name="connsiteY7" fmla="*/ 244433 h 302833"/>
                <a:gd name="connsiteX8" fmla="*/ 85843 w 85929"/>
                <a:gd name="connsiteY8" fmla="*/ 157706 h 302833"/>
                <a:gd name="connsiteX9" fmla="*/ 85843 w 85929"/>
                <a:gd name="connsiteY9" fmla="*/ 145163 h 302833"/>
                <a:gd name="connsiteX10" fmla="*/ 85843 w 85929"/>
                <a:gd name="connsiteY10" fmla="*/ 58436 h 3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929" h="302833">
                  <a:moveTo>
                    <a:pt x="17377" y="260"/>
                  </a:moveTo>
                  <a:lnTo>
                    <a:pt x="1646" y="145163"/>
                  </a:lnTo>
                  <a:lnTo>
                    <a:pt x="260" y="145163"/>
                  </a:lnTo>
                  <a:lnTo>
                    <a:pt x="953" y="151434"/>
                  </a:lnTo>
                  <a:lnTo>
                    <a:pt x="260" y="157706"/>
                  </a:lnTo>
                  <a:lnTo>
                    <a:pt x="1646" y="157706"/>
                  </a:lnTo>
                  <a:lnTo>
                    <a:pt x="17377" y="302643"/>
                  </a:lnTo>
                  <a:lnTo>
                    <a:pt x="85843" y="244433"/>
                  </a:lnTo>
                  <a:lnTo>
                    <a:pt x="85843" y="157706"/>
                  </a:lnTo>
                  <a:lnTo>
                    <a:pt x="85843" y="145163"/>
                  </a:lnTo>
                  <a:lnTo>
                    <a:pt x="85843" y="58436"/>
                  </a:ln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38" name="Freeform: Shape 40">
              <a:extLst>
                <a:ext uri="{FF2B5EF4-FFF2-40B4-BE49-F238E27FC236}">
                  <a16:creationId xmlns:a16="http://schemas.microsoft.com/office/drawing/2014/main" id="{2B42E08C-8FE5-487E-BC35-77DF011B5DA4}"/>
                </a:ext>
              </a:extLst>
            </p:cNvPr>
            <p:cNvSpPr/>
            <p:nvPr/>
          </p:nvSpPr>
          <p:spPr>
            <a:xfrm>
              <a:off x="1326355" y="2477085"/>
              <a:ext cx="459448" cy="840935"/>
            </a:xfrm>
            <a:custGeom>
              <a:avLst/>
              <a:gdLst>
                <a:gd name="connsiteX0" fmla="*/ 423750 w 459447"/>
                <a:gd name="connsiteY0" fmla="*/ 795051 h 840935"/>
                <a:gd name="connsiteX1" fmla="*/ 284980 w 459447"/>
                <a:gd name="connsiteY1" fmla="*/ 838674 h 840935"/>
                <a:gd name="connsiteX2" fmla="*/ 221122 w 459447"/>
                <a:gd name="connsiteY2" fmla="*/ 805342 h 840935"/>
                <a:gd name="connsiteX3" fmla="*/ 2590 w 459447"/>
                <a:gd name="connsiteY3" fmla="*/ 110072 h 840935"/>
                <a:gd name="connsiteX4" fmla="*/ 35922 w 459447"/>
                <a:gd name="connsiteY4" fmla="*/ 46213 h 840935"/>
                <a:gd name="connsiteX5" fmla="*/ 174692 w 459447"/>
                <a:gd name="connsiteY5" fmla="*/ 2590 h 840935"/>
                <a:gd name="connsiteX6" fmla="*/ 238551 w 459447"/>
                <a:gd name="connsiteY6" fmla="*/ 35922 h 840935"/>
                <a:gd name="connsiteX7" fmla="*/ 457048 w 459447"/>
                <a:gd name="connsiteY7" fmla="*/ 731227 h 840935"/>
                <a:gd name="connsiteX8" fmla="*/ 423750 w 459447"/>
                <a:gd name="connsiteY8" fmla="*/ 795051 h 84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47" h="840935">
                  <a:moveTo>
                    <a:pt x="423750" y="795051"/>
                  </a:moveTo>
                  <a:lnTo>
                    <a:pt x="284980" y="838674"/>
                  </a:lnTo>
                  <a:cubicBezTo>
                    <a:pt x="258266" y="847059"/>
                    <a:pt x="229507" y="832091"/>
                    <a:pt x="221122" y="805342"/>
                  </a:cubicBezTo>
                  <a:lnTo>
                    <a:pt x="2590" y="110072"/>
                  </a:lnTo>
                  <a:cubicBezTo>
                    <a:pt x="-5795" y="83357"/>
                    <a:pt x="9173" y="54598"/>
                    <a:pt x="35922" y="46213"/>
                  </a:cubicBezTo>
                  <a:lnTo>
                    <a:pt x="174692" y="2590"/>
                  </a:lnTo>
                  <a:cubicBezTo>
                    <a:pt x="201407" y="-5795"/>
                    <a:pt x="230165" y="9173"/>
                    <a:pt x="238551" y="35922"/>
                  </a:cubicBezTo>
                  <a:lnTo>
                    <a:pt x="457048" y="731227"/>
                  </a:lnTo>
                  <a:cubicBezTo>
                    <a:pt x="465468" y="757942"/>
                    <a:pt x="450465" y="786666"/>
                    <a:pt x="423750" y="795051"/>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39" name="Freeform: Shape 41">
              <a:extLst>
                <a:ext uri="{FF2B5EF4-FFF2-40B4-BE49-F238E27FC236}">
                  <a16:creationId xmlns:a16="http://schemas.microsoft.com/office/drawing/2014/main" id="{9810FBDC-B7DE-4829-B156-4D8F1256CA88}"/>
                </a:ext>
              </a:extLst>
            </p:cNvPr>
            <p:cNvSpPr/>
            <p:nvPr/>
          </p:nvSpPr>
          <p:spPr>
            <a:xfrm>
              <a:off x="1471820" y="1927904"/>
              <a:ext cx="1038782" cy="989580"/>
            </a:xfrm>
            <a:custGeom>
              <a:avLst/>
              <a:gdLst>
                <a:gd name="connsiteX0" fmla="*/ 541133 w 1038782"/>
                <a:gd name="connsiteY0" fmla="*/ 221633 h 989580"/>
                <a:gd name="connsiteX1" fmla="*/ 260 w 1038782"/>
                <a:gd name="connsiteY1" fmla="*/ 221633 h 989580"/>
                <a:gd name="connsiteX2" fmla="*/ 260 w 1038782"/>
                <a:gd name="connsiteY2" fmla="*/ 487393 h 989580"/>
                <a:gd name="connsiteX3" fmla="*/ 260 w 1038782"/>
                <a:gd name="connsiteY3" fmla="*/ 502326 h 989580"/>
                <a:gd name="connsiteX4" fmla="*/ 260 w 1038782"/>
                <a:gd name="connsiteY4" fmla="*/ 768086 h 989580"/>
                <a:gd name="connsiteX5" fmla="*/ 541133 w 1038782"/>
                <a:gd name="connsiteY5" fmla="*/ 768086 h 989580"/>
                <a:gd name="connsiteX6" fmla="*/ 1038626 w 1038782"/>
                <a:gd name="connsiteY6" fmla="*/ 989459 h 989580"/>
                <a:gd name="connsiteX7" fmla="*/ 1038626 w 1038782"/>
                <a:gd name="connsiteY7" fmla="*/ 502326 h 989580"/>
                <a:gd name="connsiteX8" fmla="*/ 1038626 w 1038782"/>
                <a:gd name="connsiteY8" fmla="*/ 487393 h 989580"/>
                <a:gd name="connsiteX9" fmla="*/ 1038626 w 1038782"/>
                <a:gd name="connsiteY9" fmla="*/ 260 h 989580"/>
                <a:gd name="connsiteX10" fmla="*/ 541133 w 1038782"/>
                <a:gd name="connsiteY10" fmla="*/ 221633 h 98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8782" h="989580">
                  <a:moveTo>
                    <a:pt x="541133" y="221633"/>
                  </a:moveTo>
                  <a:lnTo>
                    <a:pt x="260" y="221633"/>
                  </a:lnTo>
                  <a:lnTo>
                    <a:pt x="260" y="487393"/>
                  </a:lnTo>
                  <a:lnTo>
                    <a:pt x="260" y="502326"/>
                  </a:lnTo>
                  <a:lnTo>
                    <a:pt x="260" y="768086"/>
                  </a:lnTo>
                  <a:lnTo>
                    <a:pt x="541133" y="768086"/>
                  </a:lnTo>
                  <a:cubicBezTo>
                    <a:pt x="541133" y="768086"/>
                    <a:pt x="851521" y="802319"/>
                    <a:pt x="1038626" y="989459"/>
                  </a:cubicBezTo>
                  <a:lnTo>
                    <a:pt x="1038626" y="502326"/>
                  </a:lnTo>
                  <a:lnTo>
                    <a:pt x="1038626" y="487393"/>
                  </a:lnTo>
                  <a:lnTo>
                    <a:pt x="1038626" y="260"/>
                  </a:lnTo>
                  <a:cubicBezTo>
                    <a:pt x="851486" y="187400"/>
                    <a:pt x="541133" y="221633"/>
                    <a:pt x="541133" y="221633"/>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40" name="Freeform: Shape 42">
              <a:extLst>
                <a:ext uri="{FF2B5EF4-FFF2-40B4-BE49-F238E27FC236}">
                  <a16:creationId xmlns:a16="http://schemas.microsoft.com/office/drawing/2014/main" id="{977B3F1A-7361-4CDC-8D96-D9C7790A42E4}"/>
                </a:ext>
              </a:extLst>
            </p:cNvPr>
            <p:cNvSpPr/>
            <p:nvPr/>
          </p:nvSpPr>
          <p:spPr>
            <a:xfrm>
              <a:off x="2510221" y="1872500"/>
              <a:ext cx="59597" cy="1100458"/>
            </a:xfrm>
            <a:custGeom>
              <a:avLst/>
              <a:gdLst>
                <a:gd name="connsiteX0" fmla="*/ 41562 w 59596"/>
                <a:gd name="connsiteY0" fmla="*/ 1100267 h 1100457"/>
                <a:gd name="connsiteX1" fmla="*/ 18277 w 59596"/>
                <a:gd name="connsiteY1" fmla="*/ 1100267 h 1100457"/>
                <a:gd name="connsiteX2" fmla="*/ 260 w 59596"/>
                <a:gd name="connsiteY2" fmla="*/ 1082250 h 1100457"/>
                <a:gd name="connsiteX3" fmla="*/ 260 w 59596"/>
                <a:gd name="connsiteY3" fmla="*/ 18277 h 1100457"/>
                <a:gd name="connsiteX4" fmla="*/ 18277 w 59596"/>
                <a:gd name="connsiteY4" fmla="*/ 260 h 1100457"/>
                <a:gd name="connsiteX5" fmla="*/ 41562 w 59596"/>
                <a:gd name="connsiteY5" fmla="*/ 260 h 1100457"/>
                <a:gd name="connsiteX6" fmla="*/ 59579 w 59596"/>
                <a:gd name="connsiteY6" fmla="*/ 18277 h 1100457"/>
                <a:gd name="connsiteX7" fmla="*/ 59579 w 59596"/>
                <a:gd name="connsiteY7" fmla="*/ 1082250 h 1100457"/>
                <a:gd name="connsiteX8" fmla="*/ 41562 w 59596"/>
                <a:gd name="connsiteY8" fmla="*/ 1100267 h 110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96" h="1100457">
                  <a:moveTo>
                    <a:pt x="41562" y="1100267"/>
                  </a:moveTo>
                  <a:lnTo>
                    <a:pt x="18277" y="1100267"/>
                  </a:lnTo>
                  <a:cubicBezTo>
                    <a:pt x="8368" y="1100267"/>
                    <a:pt x="260" y="1092159"/>
                    <a:pt x="260" y="1082250"/>
                  </a:cubicBezTo>
                  <a:lnTo>
                    <a:pt x="260" y="18277"/>
                  </a:lnTo>
                  <a:cubicBezTo>
                    <a:pt x="260" y="8368"/>
                    <a:pt x="8368" y="260"/>
                    <a:pt x="18277" y="260"/>
                  </a:cubicBezTo>
                  <a:lnTo>
                    <a:pt x="41562" y="260"/>
                  </a:lnTo>
                  <a:cubicBezTo>
                    <a:pt x="51471" y="260"/>
                    <a:pt x="59579" y="8368"/>
                    <a:pt x="59579" y="18277"/>
                  </a:cubicBezTo>
                  <a:lnTo>
                    <a:pt x="59579" y="1082250"/>
                  </a:lnTo>
                  <a:cubicBezTo>
                    <a:pt x="59579" y="1092159"/>
                    <a:pt x="51471" y="1100267"/>
                    <a:pt x="41562" y="1100267"/>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41" name="Freeform: Shape 43">
              <a:extLst>
                <a:ext uri="{FF2B5EF4-FFF2-40B4-BE49-F238E27FC236}">
                  <a16:creationId xmlns:a16="http://schemas.microsoft.com/office/drawing/2014/main" id="{67BAA5B1-430A-4745-A139-442DA0F46DB5}"/>
                </a:ext>
              </a:extLst>
            </p:cNvPr>
            <p:cNvSpPr/>
            <p:nvPr/>
          </p:nvSpPr>
          <p:spPr>
            <a:xfrm>
              <a:off x="1064519" y="2288498"/>
              <a:ext cx="126123" cy="267492"/>
            </a:xfrm>
            <a:custGeom>
              <a:avLst/>
              <a:gdLst>
                <a:gd name="connsiteX0" fmla="*/ 260 w 126122"/>
                <a:gd name="connsiteY0" fmla="*/ 260 h 267491"/>
                <a:gd name="connsiteX1" fmla="*/ 126071 w 126122"/>
                <a:gd name="connsiteY1" fmla="*/ 260 h 267491"/>
                <a:gd name="connsiteX2" fmla="*/ 126071 w 126122"/>
                <a:gd name="connsiteY2" fmla="*/ 267266 h 267491"/>
                <a:gd name="connsiteX3" fmla="*/ 260 w 126122"/>
                <a:gd name="connsiteY3" fmla="*/ 267266 h 267491"/>
              </a:gdLst>
              <a:ahLst/>
              <a:cxnLst>
                <a:cxn ang="0">
                  <a:pos x="connsiteX0" y="connsiteY0"/>
                </a:cxn>
                <a:cxn ang="0">
                  <a:pos x="connsiteX1" y="connsiteY1"/>
                </a:cxn>
                <a:cxn ang="0">
                  <a:pos x="connsiteX2" y="connsiteY2"/>
                </a:cxn>
                <a:cxn ang="0">
                  <a:pos x="connsiteX3" y="connsiteY3"/>
                </a:cxn>
              </a:cxnLst>
              <a:rect l="l" t="t" r="r" b="b"/>
              <a:pathLst>
                <a:path w="126122" h="267491">
                  <a:moveTo>
                    <a:pt x="260" y="260"/>
                  </a:moveTo>
                  <a:lnTo>
                    <a:pt x="126071" y="260"/>
                  </a:lnTo>
                  <a:lnTo>
                    <a:pt x="126071" y="267266"/>
                  </a:lnTo>
                  <a:lnTo>
                    <a:pt x="260" y="267266"/>
                  </a:ln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sp>
          <p:nvSpPr>
            <p:cNvPr id="42" name="Freeform: Shape 44">
              <a:extLst>
                <a:ext uri="{FF2B5EF4-FFF2-40B4-BE49-F238E27FC236}">
                  <a16:creationId xmlns:a16="http://schemas.microsoft.com/office/drawing/2014/main" id="{DE5CE5B4-1C11-4FCB-9D7B-4F295529D84D}"/>
                </a:ext>
              </a:extLst>
            </p:cNvPr>
            <p:cNvSpPr/>
            <p:nvPr/>
          </p:nvSpPr>
          <p:spPr>
            <a:xfrm>
              <a:off x="1122660" y="2149278"/>
              <a:ext cx="349610" cy="545724"/>
            </a:xfrm>
            <a:custGeom>
              <a:avLst/>
              <a:gdLst>
                <a:gd name="connsiteX0" fmla="*/ 132620 w 349610"/>
                <a:gd name="connsiteY0" fmla="*/ 260 h 545724"/>
                <a:gd name="connsiteX1" fmla="*/ 260 w 349610"/>
                <a:gd name="connsiteY1" fmla="*/ 78463 h 545724"/>
                <a:gd name="connsiteX2" fmla="*/ 260 w 349610"/>
                <a:gd name="connsiteY2" fmla="*/ 269727 h 545724"/>
                <a:gd name="connsiteX3" fmla="*/ 260 w 349610"/>
                <a:gd name="connsiteY3" fmla="*/ 276206 h 545724"/>
                <a:gd name="connsiteX4" fmla="*/ 260 w 349610"/>
                <a:gd name="connsiteY4" fmla="*/ 467469 h 545724"/>
                <a:gd name="connsiteX5" fmla="*/ 132620 w 349610"/>
                <a:gd name="connsiteY5" fmla="*/ 545673 h 545724"/>
                <a:gd name="connsiteX6" fmla="*/ 349420 w 349610"/>
                <a:gd name="connsiteY6" fmla="*/ 545673 h 545724"/>
                <a:gd name="connsiteX7" fmla="*/ 349420 w 349610"/>
                <a:gd name="connsiteY7" fmla="*/ 276206 h 545724"/>
                <a:gd name="connsiteX8" fmla="*/ 349420 w 349610"/>
                <a:gd name="connsiteY8" fmla="*/ 269727 h 545724"/>
                <a:gd name="connsiteX9" fmla="*/ 349420 w 349610"/>
                <a:gd name="connsiteY9" fmla="*/ 260 h 54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0" h="545724">
                  <a:moveTo>
                    <a:pt x="132620" y="260"/>
                  </a:moveTo>
                  <a:lnTo>
                    <a:pt x="260" y="78463"/>
                  </a:lnTo>
                  <a:lnTo>
                    <a:pt x="260" y="269727"/>
                  </a:lnTo>
                  <a:lnTo>
                    <a:pt x="260" y="276206"/>
                  </a:lnTo>
                  <a:lnTo>
                    <a:pt x="260" y="467469"/>
                  </a:lnTo>
                  <a:lnTo>
                    <a:pt x="132620" y="545673"/>
                  </a:lnTo>
                  <a:lnTo>
                    <a:pt x="349420" y="545673"/>
                  </a:lnTo>
                  <a:lnTo>
                    <a:pt x="349420" y="276206"/>
                  </a:lnTo>
                  <a:lnTo>
                    <a:pt x="349420" y="269727"/>
                  </a:lnTo>
                  <a:lnTo>
                    <a:pt x="349420" y="260"/>
                  </a:ln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pPr latinLnBrk="0"/>
              <a:endParaRPr lang="en-US"/>
            </a:p>
          </p:txBody>
        </p:sp>
      </p:grpSp>
      <p:sp>
        <p:nvSpPr>
          <p:cNvPr id="2" name="Text Placeholder 1"/>
          <p:cNvSpPr>
            <a:spLocks noGrp="1"/>
          </p:cNvSpPr>
          <p:nvPr>
            <p:ph type="body" sz="quarter" idx="10"/>
          </p:nvPr>
        </p:nvSpPr>
        <p:spPr>
          <a:xfrm>
            <a:off x="1115616" y="302632"/>
            <a:ext cx="8028384" cy="576064"/>
          </a:xfrm>
        </p:spPr>
        <p:txBody>
          <a:bodyPr/>
          <a:lstStyle/>
          <a:p>
            <a:pPr latinLnBrk="0"/>
            <a:r>
              <a:rPr lang="en-US" altLang="ko-KR" b="1" dirty="0">
                <a:solidFill>
                  <a:srgbClr val="32AEB8"/>
                </a:solidFill>
              </a:rPr>
              <a:t>02. </a:t>
            </a:r>
            <a:r>
              <a:rPr lang="en-US" altLang="ko-KR" b="1" dirty="0" err="1">
                <a:solidFill>
                  <a:srgbClr val="32AEB8"/>
                </a:solidFill>
              </a:rPr>
              <a:t>Tujuan</a:t>
            </a:r>
            <a:endParaRPr lang="ko-KR" altLang="en-US" b="1" dirty="0">
              <a:solidFill>
                <a:srgbClr val="32AEB8"/>
              </a:solidFill>
            </a:endParaRPr>
          </a:p>
        </p:txBody>
      </p:sp>
      <p:grpSp>
        <p:nvGrpSpPr>
          <p:cNvPr id="29" name="Group 28">
            <a:extLst>
              <a:ext uri="{FF2B5EF4-FFF2-40B4-BE49-F238E27FC236}">
                <a16:creationId xmlns:a16="http://schemas.microsoft.com/office/drawing/2014/main" id="{84AB299D-12B9-46D3-A5FF-DA39C6242B4B}"/>
              </a:ext>
            </a:extLst>
          </p:cNvPr>
          <p:cNvGrpSpPr/>
          <p:nvPr/>
        </p:nvGrpSpPr>
        <p:grpSpPr>
          <a:xfrm>
            <a:off x="142133" y="1528796"/>
            <a:ext cx="2775264" cy="3626866"/>
            <a:chOff x="1126074" y="2670966"/>
            <a:chExt cx="2734161" cy="3573152"/>
          </a:xfrm>
        </p:grpSpPr>
        <p:sp>
          <p:nvSpPr>
            <p:cNvPr id="30" name="Freeform 15">
              <a:extLst>
                <a:ext uri="{FF2B5EF4-FFF2-40B4-BE49-F238E27FC236}">
                  <a16:creationId xmlns:a16="http://schemas.microsoft.com/office/drawing/2014/main" id="{CA7407F4-C03D-4AF6-A332-92AC9B19029B}"/>
                </a:ext>
              </a:extLst>
            </p:cNvPr>
            <p:cNvSpPr/>
            <p:nvPr/>
          </p:nvSpPr>
          <p:spPr>
            <a:xfrm rot="1258431">
              <a:off x="3177475" y="3781009"/>
              <a:ext cx="682760" cy="881775"/>
            </a:xfrm>
            <a:custGeom>
              <a:avLst/>
              <a:gdLst>
                <a:gd name="connsiteX0" fmla="*/ 237850 w 650123"/>
                <a:gd name="connsiteY0" fmla="*/ 850974 h 866830"/>
                <a:gd name="connsiteX1" fmla="*/ 0 w 650123"/>
                <a:gd name="connsiteY1" fmla="*/ 63427 h 866830"/>
                <a:gd name="connsiteX2" fmla="*/ 153281 w 650123"/>
                <a:gd name="connsiteY2" fmla="*/ 184994 h 866830"/>
                <a:gd name="connsiteX3" fmla="*/ 216708 w 650123"/>
                <a:gd name="connsiteY3" fmla="*/ 5286 h 866830"/>
                <a:gd name="connsiteX4" fmla="*/ 317133 w 650123"/>
                <a:gd name="connsiteY4" fmla="*/ 184994 h 866830"/>
                <a:gd name="connsiteX5" fmla="*/ 359418 w 650123"/>
                <a:gd name="connsiteY5" fmla="*/ 0 h 866830"/>
                <a:gd name="connsiteX6" fmla="*/ 475700 w 650123"/>
                <a:gd name="connsiteY6" fmla="*/ 126853 h 866830"/>
                <a:gd name="connsiteX7" fmla="*/ 539126 w 650123"/>
                <a:gd name="connsiteY7" fmla="*/ 36999 h 866830"/>
                <a:gd name="connsiteX8" fmla="*/ 650123 w 650123"/>
                <a:gd name="connsiteY8" fmla="*/ 866830 h 866830"/>
                <a:gd name="connsiteX9" fmla="*/ 237850 w 650123"/>
                <a:gd name="connsiteY9" fmla="*/ 850974 h 866830"/>
                <a:gd name="connsiteX0" fmla="*/ 197028 w 609301"/>
                <a:gd name="connsiteY0" fmla="*/ 850974 h 866830"/>
                <a:gd name="connsiteX1" fmla="*/ 0 w 609301"/>
                <a:gd name="connsiteY1" fmla="*/ 60706 h 866830"/>
                <a:gd name="connsiteX2" fmla="*/ 112459 w 609301"/>
                <a:gd name="connsiteY2" fmla="*/ 184994 h 866830"/>
                <a:gd name="connsiteX3" fmla="*/ 175886 w 609301"/>
                <a:gd name="connsiteY3" fmla="*/ 5286 h 866830"/>
                <a:gd name="connsiteX4" fmla="*/ 276311 w 609301"/>
                <a:gd name="connsiteY4" fmla="*/ 184994 h 866830"/>
                <a:gd name="connsiteX5" fmla="*/ 318596 w 609301"/>
                <a:gd name="connsiteY5" fmla="*/ 0 h 866830"/>
                <a:gd name="connsiteX6" fmla="*/ 434878 w 609301"/>
                <a:gd name="connsiteY6" fmla="*/ 126853 h 866830"/>
                <a:gd name="connsiteX7" fmla="*/ 498304 w 609301"/>
                <a:gd name="connsiteY7" fmla="*/ 36999 h 866830"/>
                <a:gd name="connsiteX8" fmla="*/ 609301 w 609301"/>
                <a:gd name="connsiteY8" fmla="*/ 866830 h 866830"/>
                <a:gd name="connsiteX9" fmla="*/ 197028 w 609301"/>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9189 w 621462"/>
                <a:gd name="connsiteY0" fmla="*/ 850974 h 866830"/>
                <a:gd name="connsiteX1" fmla="*/ 12161 w 621462"/>
                <a:gd name="connsiteY1" fmla="*/ 60706 h 866830"/>
                <a:gd name="connsiteX2" fmla="*/ 124620 w 621462"/>
                <a:gd name="connsiteY2" fmla="*/ 184994 h 866830"/>
                <a:gd name="connsiteX3" fmla="*/ 188047 w 621462"/>
                <a:gd name="connsiteY3" fmla="*/ 5286 h 866830"/>
                <a:gd name="connsiteX4" fmla="*/ 288472 w 621462"/>
                <a:gd name="connsiteY4" fmla="*/ 184994 h 866830"/>
                <a:gd name="connsiteX5" fmla="*/ 330757 w 621462"/>
                <a:gd name="connsiteY5" fmla="*/ 0 h 866830"/>
                <a:gd name="connsiteX6" fmla="*/ 447039 w 621462"/>
                <a:gd name="connsiteY6" fmla="*/ 126853 h 866830"/>
                <a:gd name="connsiteX7" fmla="*/ 510465 w 621462"/>
                <a:gd name="connsiteY7" fmla="*/ 36999 h 866830"/>
                <a:gd name="connsiteX8" fmla="*/ 621462 w 621462"/>
                <a:gd name="connsiteY8" fmla="*/ 866830 h 866830"/>
                <a:gd name="connsiteX9" fmla="*/ 209189 w 621462"/>
                <a:gd name="connsiteY9" fmla="*/ 850974 h 866830"/>
                <a:gd name="connsiteX0" fmla="*/ 160744 w 624724"/>
                <a:gd name="connsiteY0" fmla="*/ 812874 h 866830"/>
                <a:gd name="connsiteX1" fmla="*/ 15423 w 624724"/>
                <a:gd name="connsiteY1" fmla="*/ 60706 h 866830"/>
                <a:gd name="connsiteX2" fmla="*/ 127882 w 624724"/>
                <a:gd name="connsiteY2" fmla="*/ 184994 h 866830"/>
                <a:gd name="connsiteX3" fmla="*/ 191309 w 624724"/>
                <a:gd name="connsiteY3" fmla="*/ 5286 h 866830"/>
                <a:gd name="connsiteX4" fmla="*/ 291734 w 624724"/>
                <a:gd name="connsiteY4" fmla="*/ 184994 h 866830"/>
                <a:gd name="connsiteX5" fmla="*/ 334019 w 624724"/>
                <a:gd name="connsiteY5" fmla="*/ 0 h 866830"/>
                <a:gd name="connsiteX6" fmla="*/ 450301 w 624724"/>
                <a:gd name="connsiteY6" fmla="*/ 126853 h 866830"/>
                <a:gd name="connsiteX7" fmla="*/ 513727 w 624724"/>
                <a:gd name="connsiteY7" fmla="*/ 36999 h 866830"/>
                <a:gd name="connsiteX8" fmla="*/ 624724 w 624724"/>
                <a:gd name="connsiteY8" fmla="*/ 866830 h 866830"/>
                <a:gd name="connsiteX9" fmla="*/ 160744 w 624724"/>
                <a:gd name="connsiteY9" fmla="*/ 812874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9190 w 621463"/>
                <a:gd name="connsiteY0" fmla="*/ 864582 h 866830"/>
                <a:gd name="connsiteX1" fmla="*/ 12162 w 621463"/>
                <a:gd name="connsiteY1" fmla="*/ 60706 h 866830"/>
                <a:gd name="connsiteX2" fmla="*/ 124621 w 621463"/>
                <a:gd name="connsiteY2" fmla="*/ 184994 h 866830"/>
                <a:gd name="connsiteX3" fmla="*/ 188048 w 621463"/>
                <a:gd name="connsiteY3" fmla="*/ 5286 h 866830"/>
                <a:gd name="connsiteX4" fmla="*/ 288473 w 621463"/>
                <a:gd name="connsiteY4" fmla="*/ 184994 h 866830"/>
                <a:gd name="connsiteX5" fmla="*/ 330758 w 621463"/>
                <a:gd name="connsiteY5" fmla="*/ 0 h 866830"/>
                <a:gd name="connsiteX6" fmla="*/ 447040 w 621463"/>
                <a:gd name="connsiteY6" fmla="*/ 126853 h 866830"/>
                <a:gd name="connsiteX7" fmla="*/ 510466 w 621463"/>
                <a:gd name="connsiteY7" fmla="*/ 36999 h 866830"/>
                <a:gd name="connsiteX8" fmla="*/ 621463 w 621463"/>
                <a:gd name="connsiteY8" fmla="*/ 866830 h 866830"/>
                <a:gd name="connsiteX9" fmla="*/ 209190 w 621463"/>
                <a:gd name="connsiteY9" fmla="*/ 864582 h 866830"/>
                <a:gd name="connsiteX0" fmla="*/ 209190 w 586084"/>
                <a:gd name="connsiteY0" fmla="*/ 864582 h 869551"/>
                <a:gd name="connsiteX1" fmla="*/ 12162 w 586084"/>
                <a:gd name="connsiteY1" fmla="*/ 60706 h 869551"/>
                <a:gd name="connsiteX2" fmla="*/ 124621 w 586084"/>
                <a:gd name="connsiteY2" fmla="*/ 184994 h 869551"/>
                <a:gd name="connsiteX3" fmla="*/ 188048 w 586084"/>
                <a:gd name="connsiteY3" fmla="*/ 5286 h 869551"/>
                <a:gd name="connsiteX4" fmla="*/ 288473 w 586084"/>
                <a:gd name="connsiteY4" fmla="*/ 184994 h 869551"/>
                <a:gd name="connsiteX5" fmla="*/ 330758 w 586084"/>
                <a:gd name="connsiteY5" fmla="*/ 0 h 869551"/>
                <a:gd name="connsiteX6" fmla="*/ 447040 w 586084"/>
                <a:gd name="connsiteY6" fmla="*/ 126853 h 869551"/>
                <a:gd name="connsiteX7" fmla="*/ 510466 w 586084"/>
                <a:gd name="connsiteY7" fmla="*/ 36999 h 869551"/>
                <a:gd name="connsiteX8" fmla="*/ 586084 w 586084"/>
                <a:gd name="connsiteY8" fmla="*/ 869551 h 869551"/>
                <a:gd name="connsiteX9" fmla="*/ 209190 w 586084"/>
                <a:gd name="connsiteY9" fmla="*/ 864582 h 869551"/>
                <a:gd name="connsiteX0" fmla="*/ 209190 w 602413"/>
                <a:gd name="connsiteY0" fmla="*/ 864582 h 864582"/>
                <a:gd name="connsiteX1" fmla="*/ 12162 w 602413"/>
                <a:gd name="connsiteY1" fmla="*/ 60706 h 864582"/>
                <a:gd name="connsiteX2" fmla="*/ 124621 w 602413"/>
                <a:gd name="connsiteY2" fmla="*/ 184994 h 864582"/>
                <a:gd name="connsiteX3" fmla="*/ 188048 w 602413"/>
                <a:gd name="connsiteY3" fmla="*/ 5286 h 864582"/>
                <a:gd name="connsiteX4" fmla="*/ 288473 w 602413"/>
                <a:gd name="connsiteY4" fmla="*/ 184994 h 864582"/>
                <a:gd name="connsiteX5" fmla="*/ 330758 w 602413"/>
                <a:gd name="connsiteY5" fmla="*/ 0 h 864582"/>
                <a:gd name="connsiteX6" fmla="*/ 447040 w 602413"/>
                <a:gd name="connsiteY6" fmla="*/ 126853 h 864582"/>
                <a:gd name="connsiteX7" fmla="*/ 510466 w 602413"/>
                <a:gd name="connsiteY7" fmla="*/ 36999 h 864582"/>
                <a:gd name="connsiteX8" fmla="*/ 602413 w 602413"/>
                <a:gd name="connsiteY8" fmla="*/ 864109 h 864582"/>
                <a:gd name="connsiteX9" fmla="*/ 209190 w 602413"/>
                <a:gd name="connsiteY9"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9592"/>
                <a:gd name="connsiteY0" fmla="*/ 864582 h 864582"/>
                <a:gd name="connsiteX1" fmla="*/ 12162 w 619592"/>
                <a:gd name="connsiteY1" fmla="*/ 60706 h 864582"/>
                <a:gd name="connsiteX2" fmla="*/ 124621 w 619592"/>
                <a:gd name="connsiteY2" fmla="*/ 184994 h 864582"/>
                <a:gd name="connsiteX3" fmla="*/ 188048 w 619592"/>
                <a:gd name="connsiteY3" fmla="*/ 5286 h 864582"/>
                <a:gd name="connsiteX4" fmla="*/ 288473 w 619592"/>
                <a:gd name="connsiteY4" fmla="*/ 184994 h 864582"/>
                <a:gd name="connsiteX5" fmla="*/ 330758 w 619592"/>
                <a:gd name="connsiteY5" fmla="*/ 0 h 864582"/>
                <a:gd name="connsiteX6" fmla="*/ 447040 w 619592"/>
                <a:gd name="connsiteY6" fmla="*/ 126853 h 864582"/>
                <a:gd name="connsiteX7" fmla="*/ 510466 w 619592"/>
                <a:gd name="connsiteY7" fmla="*/ 36999 h 864582"/>
                <a:gd name="connsiteX8" fmla="*/ 618742 w 619592"/>
                <a:gd name="connsiteY8" fmla="*/ 578595 h 864582"/>
                <a:gd name="connsiteX9" fmla="*/ 602413 w 619592"/>
                <a:gd name="connsiteY9" fmla="*/ 864109 h 864582"/>
                <a:gd name="connsiteX10" fmla="*/ 209190 w 619592"/>
                <a:gd name="connsiteY10" fmla="*/ 864582 h 864582"/>
                <a:gd name="connsiteX0" fmla="*/ 209190 w 620629"/>
                <a:gd name="connsiteY0" fmla="*/ 864582 h 864582"/>
                <a:gd name="connsiteX1" fmla="*/ 12162 w 620629"/>
                <a:gd name="connsiteY1" fmla="*/ 60706 h 864582"/>
                <a:gd name="connsiteX2" fmla="*/ 124621 w 620629"/>
                <a:gd name="connsiteY2" fmla="*/ 184994 h 864582"/>
                <a:gd name="connsiteX3" fmla="*/ 188048 w 620629"/>
                <a:gd name="connsiteY3" fmla="*/ 5286 h 864582"/>
                <a:gd name="connsiteX4" fmla="*/ 288473 w 620629"/>
                <a:gd name="connsiteY4" fmla="*/ 184994 h 864582"/>
                <a:gd name="connsiteX5" fmla="*/ 330758 w 620629"/>
                <a:gd name="connsiteY5" fmla="*/ 0 h 864582"/>
                <a:gd name="connsiteX6" fmla="*/ 447040 w 620629"/>
                <a:gd name="connsiteY6" fmla="*/ 126853 h 864582"/>
                <a:gd name="connsiteX7" fmla="*/ 510466 w 620629"/>
                <a:gd name="connsiteY7" fmla="*/ 36999 h 864582"/>
                <a:gd name="connsiteX8" fmla="*/ 618742 w 620629"/>
                <a:gd name="connsiteY8" fmla="*/ 578595 h 864582"/>
                <a:gd name="connsiteX9" fmla="*/ 602413 w 620629"/>
                <a:gd name="connsiteY9" fmla="*/ 864109 h 864582"/>
                <a:gd name="connsiteX10" fmla="*/ 209190 w 620629"/>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47040 w 618745"/>
                <a:gd name="connsiteY6" fmla="*/ 126853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82"/>
                <a:gd name="connsiteY0" fmla="*/ 864582 h 864582"/>
                <a:gd name="connsiteX1" fmla="*/ 12162 w 618782"/>
                <a:gd name="connsiteY1" fmla="*/ 60706 h 864582"/>
                <a:gd name="connsiteX2" fmla="*/ 124621 w 618782"/>
                <a:gd name="connsiteY2" fmla="*/ 184994 h 864582"/>
                <a:gd name="connsiteX3" fmla="*/ 188048 w 618782"/>
                <a:gd name="connsiteY3" fmla="*/ 5286 h 864582"/>
                <a:gd name="connsiteX4" fmla="*/ 288473 w 618782"/>
                <a:gd name="connsiteY4" fmla="*/ 184994 h 864582"/>
                <a:gd name="connsiteX5" fmla="*/ 330758 w 618782"/>
                <a:gd name="connsiteY5" fmla="*/ 0 h 864582"/>
                <a:gd name="connsiteX6" fmla="*/ 430711 w 618782"/>
                <a:gd name="connsiteY6" fmla="*/ 121410 h 864582"/>
                <a:gd name="connsiteX7" fmla="*/ 510466 w 618782"/>
                <a:gd name="connsiteY7" fmla="*/ 36999 h 864582"/>
                <a:gd name="connsiteX8" fmla="*/ 618742 w 618782"/>
                <a:gd name="connsiteY8" fmla="*/ 578595 h 864582"/>
                <a:gd name="connsiteX9" fmla="*/ 602413 w 618782"/>
                <a:gd name="connsiteY9" fmla="*/ 864109 h 864582"/>
                <a:gd name="connsiteX10" fmla="*/ 209190 w 618782"/>
                <a:gd name="connsiteY10" fmla="*/ 864582 h 864582"/>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12601 w 622193"/>
                <a:gd name="connsiteY0" fmla="*/ 864666 h 864666"/>
                <a:gd name="connsiteX1" fmla="*/ 15573 w 622193"/>
                <a:gd name="connsiteY1" fmla="*/ 60790 h 864666"/>
                <a:gd name="connsiteX2" fmla="*/ 128032 w 622193"/>
                <a:gd name="connsiteY2" fmla="*/ 185078 h 864666"/>
                <a:gd name="connsiteX3" fmla="*/ 191459 w 622193"/>
                <a:gd name="connsiteY3" fmla="*/ 5370 h 864666"/>
                <a:gd name="connsiteX4" fmla="*/ 278277 w 622193"/>
                <a:gd name="connsiteY4" fmla="*/ 144257 h 864666"/>
                <a:gd name="connsiteX5" fmla="*/ 334169 w 622193"/>
                <a:gd name="connsiteY5" fmla="*/ 84 h 864666"/>
                <a:gd name="connsiteX6" fmla="*/ 434122 w 622193"/>
                <a:gd name="connsiteY6" fmla="*/ 121494 h 864666"/>
                <a:gd name="connsiteX7" fmla="*/ 513877 w 622193"/>
                <a:gd name="connsiteY7" fmla="*/ 37083 h 864666"/>
                <a:gd name="connsiteX8" fmla="*/ 622153 w 622193"/>
                <a:gd name="connsiteY8" fmla="*/ 578679 h 864666"/>
                <a:gd name="connsiteX9" fmla="*/ 605824 w 622193"/>
                <a:gd name="connsiteY9" fmla="*/ 864193 h 864666"/>
                <a:gd name="connsiteX10" fmla="*/ 212601 w 622193"/>
                <a:gd name="connsiteY10" fmla="*/ 864666 h 864666"/>
                <a:gd name="connsiteX0" fmla="*/ 198912 w 608504"/>
                <a:gd name="connsiteY0" fmla="*/ 864666 h 864666"/>
                <a:gd name="connsiteX1" fmla="*/ 28798 w 608504"/>
                <a:gd name="connsiteY1" fmla="*/ 510643 h 864666"/>
                <a:gd name="connsiteX2" fmla="*/ 1884 w 608504"/>
                <a:gd name="connsiteY2" fmla="*/ 60790 h 864666"/>
                <a:gd name="connsiteX3" fmla="*/ 114343 w 608504"/>
                <a:gd name="connsiteY3" fmla="*/ 185078 h 864666"/>
                <a:gd name="connsiteX4" fmla="*/ 177770 w 608504"/>
                <a:gd name="connsiteY4" fmla="*/ 5370 h 864666"/>
                <a:gd name="connsiteX5" fmla="*/ 264588 w 608504"/>
                <a:gd name="connsiteY5" fmla="*/ 144257 h 864666"/>
                <a:gd name="connsiteX6" fmla="*/ 320480 w 608504"/>
                <a:gd name="connsiteY6" fmla="*/ 84 h 864666"/>
                <a:gd name="connsiteX7" fmla="*/ 420433 w 608504"/>
                <a:gd name="connsiteY7" fmla="*/ 121494 h 864666"/>
                <a:gd name="connsiteX8" fmla="*/ 500188 w 608504"/>
                <a:gd name="connsiteY8" fmla="*/ 37083 h 864666"/>
                <a:gd name="connsiteX9" fmla="*/ 608464 w 608504"/>
                <a:gd name="connsiteY9" fmla="*/ 578679 h 864666"/>
                <a:gd name="connsiteX10" fmla="*/ 592135 w 608504"/>
                <a:gd name="connsiteY10" fmla="*/ 864193 h 864666"/>
                <a:gd name="connsiteX11" fmla="*/ 198912 w 608504"/>
                <a:gd name="connsiteY11" fmla="*/ 864666 h 864666"/>
                <a:gd name="connsiteX0" fmla="*/ 201622 w 611214"/>
                <a:gd name="connsiteY0" fmla="*/ 864666 h 864666"/>
                <a:gd name="connsiteX1" fmla="*/ 31508 w 611214"/>
                <a:gd name="connsiteY1" fmla="*/ 510643 h 864666"/>
                <a:gd name="connsiteX2" fmla="*/ 4594 w 611214"/>
                <a:gd name="connsiteY2" fmla="*/ 60790 h 864666"/>
                <a:gd name="connsiteX3" fmla="*/ 117053 w 611214"/>
                <a:gd name="connsiteY3" fmla="*/ 185078 h 864666"/>
                <a:gd name="connsiteX4" fmla="*/ 180480 w 611214"/>
                <a:gd name="connsiteY4" fmla="*/ 5370 h 864666"/>
                <a:gd name="connsiteX5" fmla="*/ 267298 w 611214"/>
                <a:gd name="connsiteY5" fmla="*/ 144257 h 864666"/>
                <a:gd name="connsiteX6" fmla="*/ 323190 w 611214"/>
                <a:gd name="connsiteY6" fmla="*/ 84 h 864666"/>
                <a:gd name="connsiteX7" fmla="*/ 423143 w 611214"/>
                <a:gd name="connsiteY7" fmla="*/ 121494 h 864666"/>
                <a:gd name="connsiteX8" fmla="*/ 502898 w 611214"/>
                <a:gd name="connsiteY8" fmla="*/ 37083 h 864666"/>
                <a:gd name="connsiteX9" fmla="*/ 611174 w 611214"/>
                <a:gd name="connsiteY9" fmla="*/ 578679 h 864666"/>
                <a:gd name="connsiteX10" fmla="*/ 594845 w 611214"/>
                <a:gd name="connsiteY10" fmla="*/ 864193 h 864666"/>
                <a:gd name="connsiteX11" fmla="*/ 201622 w 611214"/>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6998 w 641159"/>
                <a:gd name="connsiteY3" fmla="*/ 185078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4276 w 641159"/>
                <a:gd name="connsiteY3" fmla="*/ 138814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197525 w 641159"/>
                <a:gd name="connsiteY1" fmla="*/ 793672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57487 w 667079"/>
                <a:gd name="connsiteY0" fmla="*/ 864666 h 864666"/>
                <a:gd name="connsiteX1" fmla="*/ 228888 w 667079"/>
                <a:gd name="connsiteY1" fmla="*/ 801837 h 864666"/>
                <a:gd name="connsiteX2" fmla="*/ 125473 w 667079"/>
                <a:gd name="connsiteY2" fmla="*/ 807279 h 864666"/>
                <a:gd name="connsiteX3" fmla="*/ 288 w 667079"/>
                <a:gd name="connsiteY3" fmla="*/ 595007 h 864666"/>
                <a:gd name="connsiteX4" fmla="*/ 87373 w 667079"/>
                <a:gd name="connsiteY4" fmla="*/ 510643 h 864666"/>
                <a:gd name="connsiteX5" fmla="*/ 60459 w 667079"/>
                <a:gd name="connsiteY5" fmla="*/ 60790 h 864666"/>
                <a:gd name="connsiteX6" fmla="*/ 181082 w 667079"/>
                <a:gd name="connsiteY6" fmla="*/ 130650 h 864666"/>
                <a:gd name="connsiteX7" fmla="*/ 236345 w 667079"/>
                <a:gd name="connsiteY7" fmla="*/ 5370 h 864666"/>
                <a:gd name="connsiteX8" fmla="*/ 323163 w 667079"/>
                <a:gd name="connsiteY8" fmla="*/ 117043 h 864666"/>
                <a:gd name="connsiteX9" fmla="*/ 379055 w 667079"/>
                <a:gd name="connsiteY9" fmla="*/ 84 h 864666"/>
                <a:gd name="connsiteX10" fmla="*/ 479008 w 667079"/>
                <a:gd name="connsiteY10" fmla="*/ 121494 h 864666"/>
                <a:gd name="connsiteX11" fmla="*/ 558763 w 667079"/>
                <a:gd name="connsiteY11" fmla="*/ 37083 h 864666"/>
                <a:gd name="connsiteX12" fmla="*/ 667039 w 667079"/>
                <a:gd name="connsiteY12" fmla="*/ 578679 h 864666"/>
                <a:gd name="connsiteX13" fmla="*/ 650710 w 667079"/>
                <a:gd name="connsiteY13" fmla="*/ 864193 h 864666"/>
                <a:gd name="connsiteX14" fmla="*/ 257487 w 667079"/>
                <a:gd name="connsiteY14" fmla="*/ 864666 h 864666"/>
                <a:gd name="connsiteX0" fmla="*/ 260201 w 669793"/>
                <a:gd name="connsiteY0" fmla="*/ 864666 h 864666"/>
                <a:gd name="connsiteX1" fmla="*/ 231602 w 669793"/>
                <a:gd name="connsiteY1" fmla="*/ 801837 h 864666"/>
                <a:gd name="connsiteX2" fmla="*/ 128187 w 669793"/>
                <a:gd name="connsiteY2" fmla="*/ 807279 h 864666"/>
                <a:gd name="connsiteX3" fmla="*/ 281 w 669793"/>
                <a:gd name="connsiteY3" fmla="*/ 526971 h 864666"/>
                <a:gd name="connsiteX4" fmla="*/ 90087 w 669793"/>
                <a:gd name="connsiteY4" fmla="*/ 510643 h 864666"/>
                <a:gd name="connsiteX5" fmla="*/ 63173 w 669793"/>
                <a:gd name="connsiteY5" fmla="*/ 60790 h 864666"/>
                <a:gd name="connsiteX6" fmla="*/ 183796 w 669793"/>
                <a:gd name="connsiteY6" fmla="*/ 130650 h 864666"/>
                <a:gd name="connsiteX7" fmla="*/ 239059 w 669793"/>
                <a:gd name="connsiteY7" fmla="*/ 5370 h 864666"/>
                <a:gd name="connsiteX8" fmla="*/ 325877 w 669793"/>
                <a:gd name="connsiteY8" fmla="*/ 117043 h 864666"/>
                <a:gd name="connsiteX9" fmla="*/ 381769 w 669793"/>
                <a:gd name="connsiteY9" fmla="*/ 84 h 864666"/>
                <a:gd name="connsiteX10" fmla="*/ 481722 w 669793"/>
                <a:gd name="connsiteY10" fmla="*/ 121494 h 864666"/>
                <a:gd name="connsiteX11" fmla="*/ 561477 w 669793"/>
                <a:gd name="connsiteY11" fmla="*/ 37083 h 864666"/>
                <a:gd name="connsiteX12" fmla="*/ 669753 w 669793"/>
                <a:gd name="connsiteY12" fmla="*/ 578679 h 864666"/>
                <a:gd name="connsiteX13" fmla="*/ 653424 w 669793"/>
                <a:gd name="connsiteY13" fmla="*/ 864193 h 864666"/>
                <a:gd name="connsiteX14" fmla="*/ 260201 w 669793"/>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9512" h="864666">
                  <a:moveTo>
                    <a:pt x="259920" y="864666"/>
                  </a:moveTo>
                  <a:cubicBezTo>
                    <a:pt x="237695" y="826606"/>
                    <a:pt x="245159" y="825008"/>
                    <a:pt x="231321" y="801837"/>
                  </a:cubicBezTo>
                  <a:cubicBezTo>
                    <a:pt x="184826" y="794994"/>
                    <a:pt x="202292" y="803651"/>
                    <a:pt x="127906" y="807279"/>
                  </a:cubicBezTo>
                  <a:cubicBezTo>
                    <a:pt x="107042" y="780972"/>
                    <a:pt x="6350" y="576410"/>
                    <a:pt x="0" y="526971"/>
                  </a:cubicBezTo>
                  <a:cubicBezTo>
                    <a:pt x="58964" y="502024"/>
                    <a:pt x="28977" y="523479"/>
                    <a:pt x="89806" y="510643"/>
                  </a:cubicBezTo>
                  <a:cubicBezTo>
                    <a:pt x="46082" y="333121"/>
                    <a:pt x="-8516" y="81486"/>
                    <a:pt x="62892" y="60790"/>
                  </a:cubicBezTo>
                  <a:cubicBezTo>
                    <a:pt x="138478" y="39627"/>
                    <a:pt x="162358" y="62006"/>
                    <a:pt x="183515" y="130650"/>
                  </a:cubicBezTo>
                  <a:cubicBezTo>
                    <a:pt x="185607" y="62583"/>
                    <a:pt x="163207" y="19009"/>
                    <a:pt x="238778" y="5370"/>
                  </a:cubicBezTo>
                  <a:cubicBezTo>
                    <a:pt x="335937" y="-2341"/>
                    <a:pt x="301811" y="117924"/>
                    <a:pt x="325596" y="117043"/>
                  </a:cubicBezTo>
                  <a:cubicBezTo>
                    <a:pt x="328806" y="55378"/>
                    <a:pt x="299358" y="7320"/>
                    <a:pt x="381488" y="84"/>
                  </a:cubicBezTo>
                  <a:cubicBezTo>
                    <a:pt x="488285" y="-2989"/>
                    <a:pt x="459008" y="78303"/>
                    <a:pt x="481441" y="121494"/>
                  </a:cubicBezTo>
                  <a:cubicBezTo>
                    <a:pt x="497140" y="80657"/>
                    <a:pt x="482904" y="31655"/>
                    <a:pt x="561196" y="37083"/>
                  </a:cubicBezTo>
                  <a:cubicBezTo>
                    <a:pt x="672580" y="39816"/>
                    <a:pt x="669666" y="488862"/>
                    <a:pt x="669472" y="578679"/>
                  </a:cubicBezTo>
                  <a:cubicBezTo>
                    <a:pt x="666751" y="690178"/>
                    <a:pt x="672193" y="766300"/>
                    <a:pt x="653143" y="864193"/>
                  </a:cubicBezTo>
                  <a:cubicBezTo>
                    <a:pt x="514812" y="859815"/>
                    <a:pt x="460845" y="856509"/>
                    <a:pt x="259920" y="864666"/>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dirty="0"/>
            </a:p>
          </p:txBody>
        </p:sp>
        <p:sp>
          <p:nvSpPr>
            <p:cNvPr id="31" name="Freeform 18">
              <a:extLst>
                <a:ext uri="{FF2B5EF4-FFF2-40B4-BE49-F238E27FC236}">
                  <a16:creationId xmlns:a16="http://schemas.microsoft.com/office/drawing/2014/main" id="{36C19356-2709-4D4D-B922-7AA6298EEBA4}"/>
                </a:ext>
              </a:extLst>
            </p:cNvPr>
            <p:cNvSpPr>
              <a:spLocks/>
            </p:cNvSpPr>
            <p:nvPr/>
          </p:nvSpPr>
          <p:spPr bwMode="auto">
            <a:xfrm rot="20940928" flipH="1">
              <a:off x="1126074" y="2670966"/>
              <a:ext cx="1656184" cy="1909514"/>
            </a:xfrm>
            <a:custGeom>
              <a:avLst/>
              <a:gdLst>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699234 w 1656184"/>
                <a:gd name="connsiteY94" fmla="*/ 1702328 h 1909514"/>
                <a:gd name="connsiteX95" fmla="*/ 697686 w 1656184"/>
                <a:gd name="connsiteY95" fmla="*/ 1708838 h 1909514"/>
                <a:gd name="connsiteX96" fmla="*/ 1413007 w 1656184"/>
                <a:gd name="connsiteY96" fmla="*/ 1487444 h 1909514"/>
                <a:gd name="connsiteX97" fmla="*/ 1412429 w 1656184"/>
                <a:gd name="connsiteY97" fmla="*/ 1485195 h 1909514"/>
                <a:gd name="connsiteX98" fmla="*/ 1405111 w 1656184"/>
                <a:gd name="connsiteY98" fmla="*/ 1455538 h 1909514"/>
                <a:gd name="connsiteX99" fmla="*/ 1398918 w 1656184"/>
                <a:gd name="connsiteY99" fmla="*/ 1425881 h 1909514"/>
                <a:gd name="connsiteX100" fmla="*/ 1394978 w 1656184"/>
                <a:gd name="connsiteY100" fmla="*/ 1398549 h 1909514"/>
                <a:gd name="connsiteX101" fmla="*/ 1392163 w 1656184"/>
                <a:gd name="connsiteY101" fmla="*/ 1372381 h 1909514"/>
                <a:gd name="connsiteX102" fmla="*/ 1391037 w 1656184"/>
                <a:gd name="connsiteY102" fmla="*/ 1350865 h 1909514"/>
                <a:gd name="connsiteX103" fmla="*/ 1392163 w 1656184"/>
                <a:gd name="connsiteY103" fmla="*/ 1332837 h 1909514"/>
                <a:gd name="connsiteX104" fmla="*/ 1401171 w 1656184"/>
                <a:gd name="connsiteY104" fmla="*/ 1295039 h 1909514"/>
                <a:gd name="connsiteX105" fmla="*/ 1412429 w 1656184"/>
                <a:gd name="connsiteY105" fmla="*/ 1260148 h 1909514"/>
                <a:gd name="connsiteX106" fmla="*/ 1426503 w 1656184"/>
                <a:gd name="connsiteY106" fmla="*/ 1227001 h 1909514"/>
                <a:gd name="connsiteX107" fmla="*/ 1443954 w 1656184"/>
                <a:gd name="connsiteY107" fmla="*/ 1197926 h 1909514"/>
                <a:gd name="connsiteX108" fmla="*/ 1469849 w 1656184"/>
                <a:gd name="connsiteY108" fmla="*/ 1161872 h 1909514"/>
                <a:gd name="connsiteX109" fmla="*/ 1496308 w 1656184"/>
                <a:gd name="connsiteY109" fmla="*/ 1125818 h 1909514"/>
                <a:gd name="connsiteX110" fmla="*/ 1522767 w 1656184"/>
                <a:gd name="connsiteY110" fmla="*/ 1090926 h 1909514"/>
                <a:gd name="connsiteX111" fmla="*/ 1549788 w 1656184"/>
                <a:gd name="connsiteY111" fmla="*/ 1053710 h 1909514"/>
                <a:gd name="connsiteX112" fmla="*/ 1573995 w 1656184"/>
                <a:gd name="connsiteY112" fmla="*/ 1015911 h 1909514"/>
                <a:gd name="connsiteX113" fmla="*/ 1597637 w 1656184"/>
                <a:gd name="connsiteY113" fmla="*/ 976949 h 1909514"/>
                <a:gd name="connsiteX114" fmla="*/ 1617341 w 1656184"/>
                <a:gd name="connsiteY114" fmla="*/ 934499 h 1909514"/>
                <a:gd name="connsiteX115" fmla="*/ 1633666 w 1656184"/>
                <a:gd name="connsiteY115" fmla="*/ 889140 h 1909514"/>
                <a:gd name="connsiteX116" fmla="*/ 1646051 w 1656184"/>
                <a:gd name="connsiteY116" fmla="*/ 836222 h 1909514"/>
                <a:gd name="connsiteX117" fmla="*/ 1652807 w 1656184"/>
                <a:gd name="connsiteY117" fmla="*/ 782141 h 1909514"/>
                <a:gd name="connsiteX118" fmla="*/ 1656184 w 1656184"/>
                <a:gd name="connsiteY118" fmla="*/ 726897 h 1909514"/>
                <a:gd name="connsiteX119" fmla="*/ 1655059 w 1656184"/>
                <a:gd name="connsiteY119" fmla="*/ 671072 h 1909514"/>
                <a:gd name="connsiteX120" fmla="*/ 1651118 w 1656184"/>
                <a:gd name="connsiteY120" fmla="*/ 616409 h 1909514"/>
                <a:gd name="connsiteX121" fmla="*/ 1642674 w 1656184"/>
                <a:gd name="connsiteY121" fmla="*/ 563490 h 1909514"/>
                <a:gd name="connsiteX122" fmla="*/ 1631415 w 1656184"/>
                <a:gd name="connsiteY122" fmla="*/ 511736 h 1909514"/>
                <a:gd name="connsiteX123" fmla="*/ 1617341 w 1656184"/>
                <a:gd name="connsiteY123" fmla="*/ 464051 h 1909514"/>
                <a:gd name="connsiteX124" fmla="*/ 1601579 w 1656184"/>
                <a:gd name="connsiteY124" fmla="*/ 420438 h 1909514"/>
                <a:gd name="connsiteX125" fmla="*/ 1583565 w 1656184"/>
                <a:gd name="connsiteY125" fmla="*/ 381475 h 1909514"/>
                <a:gd name="connsiteX126" fmla="*/ 1556543 w 1656184"/>
                <a:gd name="connsiteY126" fmla="*/ 334954 h 1909514"/>
                <a:gd name="connsiteX127" fmla="*/ 1527270 w 1656184"/>
                <a:gd name="connsiteY127" fmla="*/ 290759 h 1909514"/>
                <a:gd name="connsiteX128" fmla="*/ 1494056 w 1656184"/>
                <a:gd name="connsiteY128" fmla="*/ 249471 h 1909514"/>
                <a:gd name="connsiteX129" fmla="*/ 1458590 w 1656184"/>
                <a:gd name="connsiteY129" fmla="*/ 209928 h 1909514"/>
                <a:gd name="connsiteX130" fmla="*/ 1419747 w 1656184"/>
                <a:gd name="connsiteY130" fmla="*/ 174455 h 1909514"/>
                <a:gd name="connsiteX131" fmla="*/ 1376400 w 1656184"/>
                <a:gd name="connsiteY131" fmla="*/ 141309 h 1909514"/>
                <a:gd name="connsiteX132" fmla="*/ 1331365 w 1656184"/>
                <a:gd name="connsiteY132" fmla="*/ 111652 h 1909514"/>
                <a:gd name="connsiteX133" fmla="*/ 1283515 w 1656184"/>
                <a:gd name="connsiteY133" fmla="*/ 85483 h 1909514"/>
                <a:gd name="connsiteX134" fmla="*/ 1231161 w 1656184"/>
                <a:gd name="connsiteY134" fmla="*/ 63386 h 1909514"/>
                <a:gd name="connsiteX135" fmla="*/ 1177119 w 1656184"/>
                <a:gd name="connsiteY135" fmla="*/ 43033 h 1909514"/>
                <a:gd name="connsiteX136" fmla="*/ 1118572 w 1656184"/>
                <a:gd name="connsiteY136" fmla="*/ 27332 h 1909514"/>
                <a:gd name="connsiteX137" fmla="*/ 1057210 w 1656184"/>
                <a:gd name="connsiteY137" fmla="*/ 14538 h 1909514"/>
                <a:gd name="connsiteX138" fmla="*/ 993036 w 1656184"/>
                <a:gd name="connsiteY138" fmla="*/ 5815 h 1909514"/>
                <a:gd name="connsiteX139" fmla="*/ 925482 w 1656184"/>
                <a:gd name="connsiteY139" fmla="*/ 582 h 1909514"/>
                <a:gd name="connsiteX140" fmla="*/ 853425 w 1656184"/>
                <a:gd name="connsiteY140" fmla="*/ 0 h 1909514"/>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699234 w 1656184"/>
                <a:gd name="connsiteY94" fmla="*/ 1702328 h 1909514"/>
                <a:gd name="connsiteX95" fmla="*/ 1413007 w 1656184"/>
                <a:gd name="connsiteY95" fmla="*/ 1487444 h 1909514"/>
                <a:gd name="connsiteX96" fmla="*/ 1412429 w 1656184"/>
                <a:gd name="connsiteY96" fmla="*/ 1485195 h 1909514"/>
                <a:gd name="connsiteX97" fmla="*/ 1405111 w 1656184"/>
                <a:gd name="connsiteY97" fmla="*/ 1455538 h 1909514"/>
                <a:gd name="connsiteX98" fmla="*/ 1398918 w 1656184"/>
                <a:gd name="connsiteY98" fmla="*/ 1425881 h 1909514"/>
                <a:gd name="connsiteX99" fmla="*/ 1394978 w 1656184"/>
                <a:gd name="connsiteY99" fmla="*/ 1398549 h 1909514"/>
                <a:gd name="connsiteX100" fmla="*/ 1392163 w 1656184"/>
                <a:gd name="connsiteY100" fmla="*/ 1372381 h 1909514"/>
                <a:gd name="connsiteX101" fmla="*/ 1391037 w 1656184"/>
                <a:gd name="connsiteY101" fmla="*/ 1350865 h 1909514"/>
                <a:gd name="connsiteX102" fmla="*/ 1392163 w 1656184"/>
                <a:gd name="connsiteY102" fmla="*/ 1332837 h 1909514"/>
                <a:gd name="connsiteX103" fmla="*/ 1401171 w 1656184"/>
                <a:gd name="connsiteY103" fmla="*/ 1295039 h 1909514"/>
                <a:gd name="connsiteX104" fmla="*/ 1412429 w 1656184"/>
                <a:gd name="connsiteY104" fmla="*/ 1260148 h 1909514"/>
                <a:gd name="connsiteX105" fmla="*/ 1426503 w 1656184"/>
                <a:gd name="connsiteY105" fmla="*/ 1227001 h 1909514"/>
                <a:gd name="connsiteX106" fmla="*/ 1443954 w 1656184"/>
                <a:gd name="connsiteY106" fmla="*/ 1197926 h 1909514"/>
                <a:gd name="connsiteX107" fmla="*/ 1469849 w 1656184"/>
                <a:gd name="connsiteY107" fmla="*/ 1161872 h 1909514"/>
                <a:gd name="connsiteX108" fmla="*/ 1496308 w 1656184"/>
                <a:gd name="connsiteY108" fmla="*/ 1125818 h 1909514"/>
                <a:gd name="connsiteX109" fmla="*/ 1522767 w 1656184"/>
                <a:gd name="connsiteY109" fmla="*/ 1090926 h 1909514"/>
                <a:gd name="connsiteX110" fmla="*/ 1549788 w 1656184"/>
                <a:gd name="connsiteY110" fmla="*/ 1053710 h 1909514"/>
                <a:gd name="connsiteX111" fmla="*/ 1573995 w 1656184"/>
                <a:gd name="connsiteY111" fmla="*/ 1015911 h 1909514"/>
                <a:gd name="connsiteX112" fmla="*/ 1597637 w 1656184"/>
                <a:gd name="connsiteY112" fmla="*/ 976949 h 1909514"/>
                <a:gd name="connsiteX113" fmla="*/ 1617341 w 1656184"/>
                <a:gd name="connsiteY113" fmla="*/ 934499 h 1909514"/>
                <a:gd name="connsiteX114" fmla="*/ 1633666 w 1656184"/>
                <a:gd name="connsiteY114" fmla="*/ 889140 h 1909514"/>
                <a:gd name="connsiteX115" fmla="*/ 1646051 w 1656184"/>
                <a:gd name="connsiteY115" fmla="*/ 836222 h 1909514"/>
                <a:gd name="connsiteX116" fmla="*/ 1652807 w 1656184"/>
                <a:gd name="connsiteY116" fmla="*/ 782141 h 1909514"/>
                <a:gd name="connsiteX117" fmla="*/ 1656184 w 1656184"/>
                <a:gd name="connsiteY117" fmla="*/ 726897 h 1909514"/>
                <a:gd name="connsiteX118" fmla="*/ 1655059 w 1656184"/>
                <a:gd name="connsiteY118" fmla="*/ 671072 h 1909514"/>
                <a:gd name="connsiteX119" fmla="*/ 1651118 w 1656184"/>
                <a:gd name="connsiteY119" fmla="*/ 616409 h 1909514"/>
                <a:gd name="connsiteX120" fmla="*/ 1642674 w 1656184"/>
                <a:gd name="connsiteY120" fmla="*/ 563490 h 1909514"/>
                <a:gd name="connsiteX121" fmla="*/ 1631415 w 1656184"/>
                <a:gd name="connsiteY121" fmla="*/ 511736 h 1909514"/>
                <a:gd name="connsiteX122" fmla="*/ 1617341 w 1656184"/>
                <a:gd name="connsiteY122" fmla="*/ 464051 h 1909514"/>
                <a:gd name="connsiteX123" fmla="*/ 1601579 w 1656184"/>
                <a:gd name="connsiteY123" fmla="*/ 420438 h 1909514"/>
                <a:gd name="connsiteX124" fmla="*/ 1583565 w 1656184"/>
                <a:gd name="connsiteY124" fmla="*/ 381475 h 1909514"/>
                <a:gd name="connsiteX125" fmla="*/ 1556543 w 1656184"/>
                <a:gd name="connsiteY125" fmla="*/ 334954 h 1909514"/>
                <a:gd name="connsiteX126" fmla="*/ 1527270 w 1656184"/>
                <a:gd name="connsiteY126" fmla="*/ 290759 h 1909514"/>
                <a:gd name="connsiteX127" fmla="*/ 1494056 w 1656184"/>
                <a:gd name="connsiteY127" fmla="*/ 249471 h 1909514"/>
                <a:gd name="connsiteX128" fmla="*/ 1458590 w 1656184"/>
                <a:gd name="connsiteY128" fmla="*/ 209928 h 1909514"/>
                <a:gd name="connsiteX129" fmla="*/ 1419747 w 1656184"/>
                <a:gd name="connsiteY129" fmla="*/ 174455 h 1909514"/>
                <a:gd name="connsiteX130" fmla="*/ 1376400 w 1656184"/>
                <a:gd name="connsiteY130" fmla="*/ 141309 h 1909514"/>
                <a:gd name="connsiteX131" fmla="*/ 1331365 w 1656184"/>
                <a:gd name="connsiteY131" fmla="*/ 111652 h 1909514"/>
                <a:gd name="connsiteX132" fmla="*/ 1283515 w 1656184"/>
                <a:gd name="connsiteY132" fmla="*/ 85483 h 1909514"/>
                <a:gd name="connsiteX133" fmla="*/ 1231161 w 1656184"/>
                <a:gd name="connsiteY133" fmla="*/ 63386 h 1909514"/>
                <a:gd name="connsiteX134" fmla="*/ 1177119 w 1656184"/>
                <a:gd name="connsiteY134" fmla="*/ 43033 h 1909514"/>
                <a:gd name="connsiteX135" fmla="*/ 1118572 w 1656184"/>
                <a:gd name="connsiteY135" fmla="*/ 27332 h 1909514"/>
                <a:gd name="connsiteX136" fmla="*/ 1057210 w 1656184"/>
                <a:gd name="connsiteY136" fmla="*/ 14538 h 1909514"/>
                <a:gd name="connsiteX137" fmla="*/ 993036 w 1656184"/>
                <a:gd name="connsiteY137" fmla="*/ 5815 h 1909514"/>
                <a:gd name="connsiteX138" fmla="*/ 925482 w 1656184"/>
                <a:gd name="connsiteY138" fmla="*/ 582 h 1909514"/>
                <a:gd name="connsiteX139" fmla="*/ 853425 w 1656184"/>
                <a:gd name="connsiteY139" fmla="*/ 0 h 1909514"/>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1413007 w 1656184"/>
                <a:gd name="connsiteY94" fmla="*/ 1487444 h 1909514"/>
                <a:gd name="connsiteX95" fmla="*/ 1412429 w 1656184"/>
                <a:gd name="connsiteY95" fmla="*/ 1485195 h 1909514"/>
                <a:gd name="connsiteX96" fmla="*/ 1405111 w 1656184"/>
                <a:gd name="connsiteY96" fmla="*/ 1455538 h 1909514"/>
                <a:gd name="connsiteX97" fmla="*/ 1398918 w 1656184"/>
                <a:gd name="connsiteY97" fmla="*/ 1425881 h 1909514"/>
                <a:gd name="connsiteX98" fmla="*/ 1394978 w 1656184"/>
                <a:gd name="connsiteY98" fmla="*/ 1398549 h 1909514"/>
                <a:gd name="connsiteX99" fmla="*/ 1392163 w 1656184"/>
                <a:gd name="connsiteY99" fmla="*/ 1372381 h 1909514"/>
                <a:gd name="connsiteX100" fmla="*/ 1391037 w 1656184"/>
                <a:gd name="connsiteY100" fmla="*/ 1350865 h 1909514"/>
                <a:gd name="connsiteX101" fmla="*/ 1392163 w 1656184"/>
                <a:gd name="connsiteY101" fmla="*/ 1332837 h 1909514"/>
                <a:gd name="connsiteX102" fmla="*/ 1401171 w 1656184"/>
                <a:gd name="connsiteY102" fmla="*/ 1295039 h 1909514"/>
                <a:gd name="connsiteX103" fmla="*/ 1412429 w 1656184"/>
                <a:gd name="connsiteY103" fmla="*/ 1260148 h 1909514"/>
                <a:gd name="connsiteX104" fmla="*/ 1426503 w 1656184"/>
                <a:gd name="connsiteY104" fmla="*/ 1227001 h 1909514"/>
                <a:gd name="connsiteX105" fmla="*/ 1443954 w 1656184"/>
                <a:gd name="connsiteY105" fmla="*/ 1197926 h 1909514"/>
                <a:gd name="connsiteX106" fmla="*/ 1469849 w 1656184"/>
                <a:gd name="connsiteY106" fmla="*/ 1161872 h 1909514"/>
                <a:gd name="connsiteX107" fmla="*/ 1496308 w 1656184"/>
                <a:gd name="connsiteY107" fmla="*/ 1125818 h 1909514"/>
                <a:gd name="connsiteX108" fmla="*/ 1522767 w 1656184"/>
                <a:gd name="connsiteY108" fmla="*/ 1090926 h 1909514"/>
                <a:gd name="connsiteX109" fmla="*/ 1549788 w 1656184"/>
                <a:gd name="connsiteY109" fmla="*/ 1053710 h 1909514"/>
                <a:gd name="connsiteX110" fmla="*/ 1573995 w 1656184"/>
                <a:gd name="connsiteY110" fmla="*/ 1015911 h 1909514"/>
                <a:gd name="connsiteX111" fmla="*/ 1597637 w 1656184"/>
                <a:gd name="connsiteY111" fmla="*/ 976949 h 1909514"/>
                <a:gd name="connsiteX112" fmla="*/ 1617341 w 1656184"/>
                <a:gd name="connsiteY112" fmla="*/ 934499 h 1909514"/>
                <a:gd name="connsiteX113" fmla="*/ 1633666 w 1656184"/>
                <a:gd name="connsiteY113" fmla="*/ 889140 h 1909514"/>
                <a:gd name="connsiteX114" fmla="*/ 1646051 w 1656184"/>
                <a:gd name="connsiteY114" fmla="*/ 836222 h 1909514"/>
                <a:gd name="connsiteX115" fmla="*/ 1652807 w 1656184"/>
                <a:gd name="connsiteY115" fmla="*/ 782141 h 1909514"/>
                <a:gd name="connsiteX116" fmla="*/ 1656184 w 1656184"/>
                <a:gd name="connsiteY116" fmla="*/ 726897 h 1909514"/>
                <a:gd name="connsiteX117" fmla="*/ 1655059 w 1656184"/>
                <a:gd name="connsiteY117" fmla="*/ 671072 h 1909514"/>
                <a:gd name="connsiteX118" fmla="*/ 1651118 w 1656184"/>
                <a:gd name="connsiteY118" fmla="*/ 616409 h 1909514"/>
                <a:gd name="connsiteX119" fmla="*/ 1642674 w 1656184"/>
                <a:gd name="connsiteY119" fmla="*/ 563490 h 1909514"/>
                <a:gd name="connsiteX120" fmla="*/ 1631415 w 1656184"/>
                <a:gd name="connsiteY120" fmla="*/ 511736 h 1909514"/>
                <a:gd name="connsiteX121" fmla="*/ 1617341 w 1656184"/>
                <a:gd name="connsiteY121" fmla="*/ 464051 h 1909514"/>
                <a:gd name="connsiteX122" fmla="*/ 1601579 w 1656184"/>
                <a:gd name="connsiteY122" fmla="*/ 420438 h 1909514"/>
                <a:gd name="connsiteX123" fmla="*/ 1583565 w 1656184"/>
                <a:gd name="connsiteY123" fmla="*/ 381475 h 1909514"/>
                <a:gd name="connsiteX124" fmla="*/ 1556543 w 1656184"/>
                <a:gd name="connsiteY124" fmla="*/ 334954 h 1909514"/>
                <a:gd name="connsiteX125" fmla="*/ 1527270 w 1656184"/>
                <a:gd name="connsiteY125" fmla="*/ 290759 h 1909514"/>
                <a:gd name="connsiteX126" fmla="*/ 1494056 w 1656184"/>
                <a:gd name="connsiteY126" fmla="*/ 249471 h 1909514"/>
                <a:gd name="connsiteX127" fmla="*/ 1458590 w 1656184"/>
                <a:gd name="connsiteY127" fmla="*/ 209928 h 1909514"/>
                <a:gd name="connsiteX128" fmla="*/ 1419747 w 1656184"/>
                <a:gd name="connsiteY128" fmla="*/ 174455 h 1909514"/>
                <a:gd name="connsiteX129" fmla="*/ 1376400 w 1656184"/>
                <a:gd name="connsiteY129" fmla="*/ 141309 h 1909514"/>
                <a:gd name="connsiteX130" fmla="*/ 1331365 w 1656184"/>
                <a:gd name="connsiteY130" fmla="*/ 111652 h 1909514"/>
                <a:gd name="connsiteX131" fmla="*/ 1283515 w 1656184"/>
                <a:gd name="connsiteY131" fmla="*/ 85483 h 1909514"/>
                <a:gd name="connsiteX132" fmla="*/ 1231161 w 1656184"/>
                <a:gd name="connsiteY132" fmla="*/ 63386 h 1909514"/>
                <a:gd name="connsiteX133" fmla="*/ 1177119 w 1656184"/>
                <a:gd name="connsiteY133" fmla="*/ 43033 h 1909514"/>
                <a:gd name="connsiteX134" fmla="*/ 1118572 w 1656184"/>
                <a:gd name="connsiteY134" fmla="*/ 27332 h 1909514"/>
                <a:gd name="connsiteX135" fmla="*/ 1057210 w 1656184"/>
                <a:gd name="connsiteY135" fmla="*/ 14538 h 1909514"/>
                <a:gd name="connsiteX136" fmla="*/ 993036 w 1656184"/>
                <a:gd name="connsiteY136" fmla="*/ 5815 h 1909514"/>
                <a:gd name="connsiteX137" fmla="*/ 925482 w 1656184"/>
                <a:gd name="connsiteY137" fmla="*/ 582 h 1909514"/>
                <a:gd name="connsiteX138" fmla="*/ 853425 w 1656184"/>
                <a:gd name="connsiteY138" fmla="*/ 0 h 190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1656184" h="1909514">
                  <a:moveTo>
                    <a:pt x="853425" y="0"/>
                  </a:moveTo>
                  <a:lnTo>
                    <a:pt x="789249" y="5234"/>
                  </a:lnTo>
                  <a:lnTo>
                    <a:pt x="628247" y="41869"/>
                  </a:lnTo>
                  <a:lnTo>
                    <a:pt x="580396" y="59896"/>
                  </a:lnTo>
                  <a:lnTo>
                    <a:pt x="533110" y="80250"/>
                  </a:lnTo>
                  <a:lnTo>
                    <a:pt x="486948" y="104673"/>
                  </a:lnTo>
                  <a:lnTo>
                    <a:pt x="444164" y="132005"/>
                  </a:lnTo>
                  <a:lnTo>
                    <a:pt x="403069" y="162825"/>
                  </a:lnTo>
                  <a:lnTo>
                    <a:pt x="365352" y="196553"/>
                  </a:lnTo>
                  <a:lnTo>
                    <a:pt x="330449" y="233188"/>
                  </a:lnTo>
                  <a:lnTo>
                    <a:pt x="298924" y="273313"/>
                  </a:lnTo>
                  <a:lnTo>
                    <a:pt x="271340" y="315764"/>
                  </a:lnTo>
                  <a:lnTo>
                    <a:pt x="247696" y="361123"/>
                  </a:lnTo>
                  <a:lnTo>
                    <a:pt x="227993" y="409970"/>
                  </a:lnTo>
                  <a:lnTo>
                    <a:pt x="196468" y="544301"/>
                  </a:lnTo>
                  <a:lnTo>
                    <a:pt x="193653" y="576865"/>
                  </a:lnTo>
                  <a:lnTo>
                    <a:pt x="192528" y="607686"/>
                  </a:lnTo>
                  <a:lnTo>
                    <a:pt x="193653" y="636180"/>
                  </a:lnTo>
                  <a:cubicBezTo>
                    <a:pt x="193840" y="645678"/>
                    <a:pt x="194028" y="655177"/>
                    <a:pt x="194216" y="664674"/>
                  </a:cubicBezTo>
                  <a:lnTo>
                    <a:pt x="194216" y="691424"/>
                  </a:lnTo>
                  <a:lnTo>
                    <a:pt x="191402" y="716430"/>
                  </a:lnTo>
                  <a:lnTo>
                    <a:pt x="182958" y="742016"/>
                  </a:lnTo>
                  <a:lnTo>
                    <a:pt x="167758" y="772837"/>
                  </a:lnTo>
                  <a:lnTo>
                    <a:pt x="149181" y="801331"/>
                  </a:lnTo>
                  <a:lnTo>
                    <a:pt x="128915" y="826336"/>
                  </a:lnTo>
                  <a:lnTo>
                    <a:pt x="107523" y="851923"/>
                  </a:lnTo>
                  <a:lnTo>
                    <a:pt x="85005" y="875184"/>
                  </a:lnTo>
                  <a:lnTo>
                    <a:pt x="62487" y="898445"/>
                  </a:lnTo>
                  <a:lnTo>
                    <a:pt x="41095" y="924031"/>
                  </a:lnTo>
                  <a:lnTo>
                    <a:pt x="33777" y="931009"/>
                  </a:lnTo>
                  <a:lnTo>
                    <a:pt x="24769" y="939732"/>
                  </a:lnTo>
                  <a:lnTo>
                    <a:pt x="15200" y="950199"/>
                  </a:lnTo>
                  <a:lnTo>
                    <a:pt x="7319" y="960666"/>
                  </a:lnTo>
                  <a:lnTo>
                    <a:pt x="2252" y="973460"/>
                  </a:lnTo>
                  <a:lnTo>
                    <a:pt x="0" y="987416"/>
                  </a:lnTo>
                  <a:lnTo>
                    <a:pt x="2815" y="1001955"/>
                  </a:lnTo>
                  <a:lnTo>
                    <a:pt x="10133" y="1015911"/>
                  </a:lnTo>
                  <a:lnTo>
                    <a:pt x="22518" y="1027541"/>
                  </a:lnTo>
                  <a:lnTo>
                    <a:pt x="36592" y="1035682"/>
                  </a:lnTo>
                  <a:lnTo>
                    <a:pt x="54043" y="1043243"/>
                  </a:lnTo>
                  <a:lnTo>
                    <a:pt x="72621" y="1049639"/>
                  </a:lnTo>
                  <a:lnTo>
                    <a:pt x="91197" y="1056035"/>
                  </a:lnTo>
                  <a:lnTo>
                    <a:pt x="109212" y="1062432"/>
                  </a:lnTo>
                  <a:lnTo>
                    <a:pt x="126663" y="1069992"/>
                  </a:lnTo>
                  <a:lnTo>
                    <a:pt x="142425" y="1078133"/>
                  </a:lnTo>
                  <a:lnTo>
                    <a:pt x="153685" y="1088601"/>
                  </a:lnTo>
                  <a:lnTo>
                    <a:pt x="150306" y="1102557"/>
                  </a:lnTo>
                  <a:lnTo>
                    <a:pt x="144114" y="1115351"/>
                  </a:lnTo>
                  <a:lnTo>
                    <a:pt x="137921" y="1128725"/>
                  </a:lnTo>
                  <a:lnTo>
                    <a:pt x="131166" y="1141518"/>
                  </a:lnTo>
                  <a:lnTo>
                    <a:pt x="124974" y="1154312"/>
                  </a:lnTo>
                  <a:lnTo>
                    <a:pt x="120471" y="1167105"/>
                  </a:lnTo>
                  <a:lnTo>
                    <a:pt x="118781" y="1178735"/>
                  </a:lnTo>
                  <a:cubicBezTo>
                    <a:pt x="119156" y="1183000"/>
                    <a:pt x="119532" y="1187264"/>
                    <a:pt x="119907" y="1191529"/>
                  </a:cubicBezTo>
                  <a:lnTo>
                    <a:pt x="126100" y="1203159"/>
                  </a:lnTo>
                  <a:lnTo>
                    <a:pt x="137359" y="1214790"/>
                  </a:lnTo>
                  <a:lnTo>
                    <a:pt x="153685" y="1226420"/>
                  </a:lnTo>
                  <a:lnTo>
                    <a:pt x="150306" y="1235725"/>
                  </a:lnTo>
                  <a:lnTo>
                    <a:pt x="145240" y="1245029"/>
                  </a:lnTo>
                  <a:lnTo>
                    <a:pt x="141300" y="1256077"/>
                  </a:lnTo>
                  <a:lnTo>
                    <a:pt x="140174" y="1267708"/>
                  </a:lnTo>
                  <a:lnTo>
                    <a:pt x="142425" y="1279339"/>
                  </a:lnTo>
                  <a:lnTo>
                    <a:pt x="148618" y="1289806"/>
                  </a:lnTo>
                  <a:lnTo>
                    <a:pt x="156499" y="1297947"/>
                  </a:lnTo>
                  <a:lnTo>
                    <a:pt x="166632" y="1305506"/>
                  </a:lnTo>
                  <a:lnTo>
                    <a:pt x="176765" y="1310740"/>
                  </a:lnTo>
                  <a:lnTo>
                    <a:pt x="186335" y="1317137"/>
                  </a:lnTo>
                  <a:lnTo>
                    <a:pt x="195343" y="1325860"/>
                  </a:lnTo>
                  <a:lnTo>
                    <a:pt x="200408" y="1335164"/>
                  </a:lnTo>
                  <a:lnTo>
                    <a:pt x="205475" y="1352028"/>
                  </a:lnTo>
                  <a:lnTo>
                    <a:pt x="205475" y="1371218"/>
                  </a:lnTo>
                  <a:lnTo>
                    <a:pt x="203787" y="1389245"/>
                  </a:lnTo>
                  <a:lnTo>
                    <a:pt x="199283" y="1407854"/>
                  </a:lnTo>
                  <a:lnTo>
                    <a:pt x="195343" y="1425881"/>
                  </a:lnTo>
                  <a:lnTo>
                    <a:pt x="192528" y="1442163"/>
                  </a:lnTo>
                  <a:lnTo>
                    <a:pt x="190276" y="1465424"/>
                  </a:lnTo>
                  <a:lnTo>
                    <a:pt x="192528" y="1486358"/>
                  </a:lnTo>
                  <a:lnTo>
                    <a:pt x="198719" y="1505548"/>
                  </a:lnTo>
                  <a:lnTo>
                    <a:pt x="206601" y="1522413"/>
                  </a:lnTo>
                  <a:lnTo>
                    <a:pt x="217860" y="1535787"/>
                  </a:lnTo>
                  <a:lnTo>
                    <a:pt x="232497" y="1548581"/>
                  </a:lnTo>
                  <a:lnTo>
                    <a:pt x="246570" y="1559048"/>
                  </a:lnTo>
                  <a:lnTo>
                    <a:pt x="262896" y="1567771"/>
                  </a:lnTo>
                  <a:lnTo>
                    <a:pt x="279221" y="1575331"/>
                  </a:lnTo>
                  <a:lnTo>
                    <a:pt x="295546" y="1579401"/>
                  </a:lnTo>
                  <a:lnTo>
                    <a:pt x="325383" y="1584635"/>
                  </a:lnTo>
                  <a:lnTo>
                    <a:pt x="356908" y="1586961"/>
                  </a:lnTo>
                  <a:lnTo>
                    <a:pt x="390121" y="1585798"/>
                  </a:lnTo>
                  <a:lnTo>
                    <a:pt x="422772" y="1582309"/>
                  </a:lnTo>
                  <a:lnTo>
                    <a:pt x="455423" y="1578238"/>
                  </a:lnTo>
                  <a:lnTo>
                    <a:pt x="486385" y="1571841"/>
                  </a:lnTo>
                  <a:lnTo>
                    <a:pt x="513969" y="1564281"/>
                  </a:lnTo>
                  <a:lnTo>
                    <a:pt x="529900" y="1558923"/>
                  </a:lnTo>
                  <a:lnTo>
                    <a:pt x="627355" y="1909514"/>
                  </a:lnTo>
                  <a:lnTo>
                    <a:pt x="1413007" y="1487444"/>
                  </a:lnTo>
                  <a:lnTo>
                    <a:pt x="1412429" y="1485195"/>
                  </a:lnTo>
                  <a:lnTo>
                    <a:pt x="1405111" y="1455538"/>
                  </a:lnTo>
                  <a:lnTo>
                    <a:pt x="1398918" y="1425881"/>
                  </a:lnTo>
                  <a:lnTo>
                    <a:pt x="1394978" y="1398549"/>
                  </a:lnTo>
                  <a:lnTo>
                    <a:pt x="1392163" y="1372381"/>
                  </a:lnTo>
                  <a:cubicBezTo>
                    <a:pt x="1391788" y="1365209"/>
                    <a:pt x="1391412" y="1358037"/>
                    <a:pt x="1391037" y="1350865"/>
                  </a:cubicBezTo>
                  <a:cubicBezTo>
                    <a:pt x="1391412" y="1344856"/>
                    <a:pt x="1391788" y="1338846"/>
                    <a:pt x="1392163" y="1332837"/>
                  </a:cubicBezTo>
                  <a:lnTo>
                    <a:pt x="1401171" y="1295039"/>
                  </a:lnTo>
                  <a:lnTo>
                    <a:pt x="1412429" y="1260148"/>
                  </a:lnTo>
                  <a:lnTo>
                    <a:pt x="1426503" y="1227001"/>
                  </a:lnTo>
                  <a:lnTo>
                    <a:pt x="1443954" y="1197926"/>
                  </a:lnTo>
                  <a:lnTo>
                    <a:pt x="1469849" y="1161872"/>
                  </a:lnTo>
                  <a:lnTo>
                    <a:pt x="1496308" y="1125818"/>
                  </a:lnTo>
                  <a:lnTo>
                    <a:pt x="1522767" y="1090926"/>
                  </a:lnTo>
                  <a:lnTo>
                    <a:pt x="1549788" y="1053710"/>
                  </a:lnTo>
                  <a:lnTo>
                    <a:pt x="1573995" y="1015911"/>
                  </a:lnTo>
                  <a:lnTo>
                    <a:pt x="1597637" y="976949"/>
                  </a:lnTo>
                  <a:lnTo>
                    <a:pt x="1617341" y="934499"/>
                  </a:lnTo>
                  <a:lnTo>
                    <a:pt x="1633666" y="889140"/>
                  </a:lnTo>
                  <a:lnTo>
                    <a:pt x="1646051" y="836222"/>
                  </a:lnTo>
                  <a:lnTo>
                    <a:pt x="1652807" y="782141"/>
                  </a:lnTo>
                  <a:lnTo>
                    <a:pt x="1656184" y="726897"/>
                  </a:lnTo>
                  <a:lnTo>
                    <a:pt x="1655059" y="671072"/>
                  </a:lnTo>
                  <a:lnTo>
                    <a:pt x="1651118" y="616409"/>
                  </a:lnTo>
                  <a:lnTo>
                    <a:pt x="1642674" y="563490"/>
                  </a:lnTo>
                  <a:lnTo>
                    <a:pt x="1631415" y="511736"/>
                  </a:lnTo>
                  <a:lnTo>
                    <a:pt x="1617341" y="464051"/>
                  </a:lnTo>
                  <a:lnTo>
                    <a:pt x="1601579" y="420438"/>
                  </a:lnTo>
                  <a:lnTo>
                    <a:pt x="1583565" y="381475"/>
                  </a:lnTo>
                  <a:lnTo>
                    <a:pt x="1556543" y="334954"/>
                  </a:lnTo>
                  <a:lnTo>
                    <a:pt x="1527270" y="290759"/>
                  </a:lnTo>
                  <a:lnTo>
                    <a:pt x="1494056" y="249471"/>
                  </a:lnTo>
                  <a:lnTo>
                    <a:pt x="1458590" y="209928"/>
                  </a:lnTo>
                  <a:lnTo>
                    <a:pt x="1419747" y="174455"/>
                  </a:lnTo>
                  <a:lnTo>
                    <a:pt x="1376400" y="141309"/>
                  </a:lnTo>
                  <a:lnTo>
                    <a:pt x="1331365" y="111652"/>
                  </a:lnTo>
                  <a:lnTo>
                    <a:pt x="1283515" y="85483"/>
                  </a:lnTo>
                  <a:lnTo>
                    <a:pt x="1231161" y="63386"/>
                  </a:lnTo>
                  <a:lnTo>
                    <a:pt x="1177119" y="43033"/>
                  </a:lnTo>
                  <a:lnTo>
                    <a:pt x="1118572" y="27332"/>
                  </a:lnTo>
                  <a:lnTo>
                    <a:pt x="1057210" y="14538"/>
                  </a:lnTo>
                  <a:lnTo>
                    <a:pt x="993036" y="5815"/>
                  </a:lnTo>
                  <a:lnTo>
                    <a:pt x="925482" y="582"/>
                  </a:lnTo>
                  <a:lnTo>
                    <a:pt x="853425"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latinLnBrk="0"/>
              <a:endParaRPr lang="ko-KR" altLang="en-US" sz="2701" dirty="0"/>
            </a:p>
          </p:txBody>
        </p:sp>
        <p:sp>
          <p:nvSpPr>
            <p:cNvPr id="32" name="Freeform 11">
              <a:extLst>
                <a:ext uri="{FF2B5EF4-FFF2-40B4-BE49-F238E27FC236}">
                  <a16:creationId xmlns:a16="http://schemas.microsoft.com/office/drawing/2014/main" id="{12882230-09B0-4081-ACDC-764E05CA7BDC}"/>
                </a:ext>
              </a:extLst>
            </p:cNvPr>
            <p:cNvSpPr/>
            <p:nvPr/>
          </p:nvSpPr>
          <p:spPr>
            <a:xfrm>
              <a:off x="1358088" y="4198964"/>
              <a:ext cx="1089158" cy="611109"/>
            </a:xfrm>
            <a:custGeom>
              <a:avLst/>
              <a:gdLst>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10547 w 1094108"/>
                <a:gd name="connsiteY2" fmla="*/ 293729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30550 h 611110"/>
                <a:gd name="connsiteX1" fmla="*/ 119888 w 1094108"/>
                <a:gd name="connsiteY1" fmla="*/ 0 h 611110"/>
                <a:gd name="connsiteX2" fmla="*/ 1010547 w 1094108"/>
                <a:gd name="connsiteY2" fmla="*/ 323428 h 611110"/>
                <a:gd name="connsiteX3" fmla="*/ 1094108 w 1094108"/>
                <a:gd name="connsiteY3" fmla="*/ 441972 h 611110"/>
                <a:gd name="connsiteX4" fmla="*/ 1078252 w 1094108"/>
                <a:gd name="connsiteY4" fmla="*/ 547683 h 611110"/>
                <a:gd name="connsiteX5" fmla="*/ 1014825 w 1094108"/>
                <a:gd name="connsiteY5" fmla="*/ 510684 h 611110"/>
                <a:gd name="connsiteX6" fmla="*/ 998968 w 1094108"/>
                <a:gd name="connsiteY6" fmla="*/ 611110 h 611110"/>
                <a:gd name="connsiteX7" fmla="*/ 0 w 1094108"/>
                <a:gd name="connsiteY7" fmla="*/ 230550 h 611110"/>
                <a:gd name="connsiteX0" fmla="*/ 0 w 1089158"/>
                <a:gd name="connsiteY0" fmla="*/ 210751 h 611110"/>
                <a:gd name="connsiteX1" fmla="*/ 114938 w 1089158"/>
                <a:gd name="connsiteY1" fmla="*/ 0 h 611110"/>
                <a:gd name="connsiteX2" fmla="*/ 1005597 w 1089158"/>
                <a:gd name="connsiteY2" fmla="*/ 323428 h 611110"/>
                <a:gd name="connsiteX3" fmla="*/ 1089158 w 1089158"/>
                <a:gd name="connsiteY3" fmla="*/ 441972 h 611110"/>
                <a:gd name="connsiteX4" fmla="*/ 1073302 w 1089158"/>
                <a:gd name="connsiteY4" fmla="*/ 547683 h 611110"/>
                <a:gd name="connsiteX5" fmla="*/ 1009875 w 1089158"/>
                <a:gd name="connsiteY5" fmla="*/ 510684 h 611110"/>
                <a:gd name="connsiteX6" fmla="*/ 994018 w 1089158"/>
                <a:gd name="connsiteY6" fmla="*/ 611110 h 611110"/>
                <a:gd name="connsiteX7" fmla="*/ 0 w 1089158"/>
                <a:gd name="connsiteY7" fmla="*/ 210751 h 61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158" h="611110">
                  <a:moveTo>
                    <a:pt x="0" y="210751"/>
                  </a:moveTo>
                  <a:lnTo>
                    <a:pt x="114938" y="0"/>
                  </a:lnTo>
                  <a:lnTo>
                    <a:pt x="1005597" y="323428"/>
                  </a:lnTo>
                  <a:lnTo>
                    <a:pt x="1089158" y="441972"/>
                  </a:lnTo>
                  <a:lnTo>
                    <a:pt x="1073302" y="547683"/>
                  </a:lnTo>
                  <a:lnTo>
                    <a:pt x="1009875" y="510684"/>
                  </a:lnTo>
                  <a:lnTo>
                    <a:pt x="994018" y="611110"/>
                  </a:lnTo>
                  <a:cubicBezTo>
                    <a:pt x="629604" y="505207"/>
                    <a:pt x="332989" y="337604"/>
                    <a:pt x="0" y="210751"/>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sp>
          <p:nvSpPr>
            <p:cNvPr id="33" name="Freeform 14">
              <a:extLst>
                <a:ext uri="{FF2B5EF4-FFF2-40B4-BE49-F238E27FC236}">
                  <a16:creationId xmlns:a16="http://schemas.microsoft.com/office/drawing/2014/main" id="{908C5288-C1B2-4B4E-84F2-259C8FE515DD}"/>
                </a:ext>
              </a:extLst>
            </p:cNvPr>
            <p:cNvSpPr/>
            <p:nvPr/>
          </p:nvSpPr>
          <p:spPr>
            <a:xfrm>
              <a:off x="3145709" y="4476837"/>
              <a:ext cx="591981" cy="227104"/>
            </a:xfrm>
            <a:custGeom>
              <a:avLst/>
              <a:gdLst>
                <a:gd name="connsiteX0" fmla="*/ 5285 w 739976"/>
                <a:gd name="connsiteY0" fmla="*/ 68712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68712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671264"/>
                <a:gd name="connsiteY0" fmla="*/ 110997 h 206136"/>
                <a:gd name="connsiteX1" fmla="*/ 0 w 671264"/>
                <a:gd name="connsiteY1" fmla="*/ 5285 h 206136"/>
                <a:gd name="connsiteX2" fmla="*/ 158566 w 671264"/>
                <a:gd name="connsiteY2" fmla="*/ 0 h 206136"/>
                <a:gd name="connsiteX3" fmla="*/ 163852 w 671264"/>
                <a:gd name="connsiteY3" fmla="*/ 58141 h 206136"/>
                <a:gd name="connsiteX4" fmla="*/ 581409 w 671264"/>
                <a:gd name="connsiteY4" fmla="*/ 52856 h 206136"/>
                <a:gd name="connsiteX5" fmla="*/ 671264 w 671264"/>
                <a:gd name="connsiteY5" fmla="*/ 206136 h 206136"/>
                <a:gd name="connsiteX6" fmla="*/ 110996 w 671264"/>
                <a:gd name="connsiteY6" fmla="*/ 174423 h 206136"/>
                <a:gd name="connsiteX7" fmla="*/ 89854 w 671264"/>
                <a:gd name="connsiteY7" fmla="*/ 84569 h 206136"/>
                <a:gd name="connsiteX8" fmla="*/ 5285 w 671264"/>
                <a:gd name="connsiteY8" fmla="*/ 110997 h 206136"/>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89854 w 591981"/>
                <a:gd name="connsiteY7" fmla="*/ 115812 h 221522"/>
                <a:gd name="connsiteX8" fmla="*/ 5285 w 591981"/>
                <a:gd name="connsiteY8" fmla="*/ 142240 h 221522"/>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105475 w 591981"/>
                <a:gd name="connsiteY7" fmla="*/ 136641 h 221522"/>
                <a:gd name="connsiteX8" fmla="*/ 5285 w 591981"/>
                <a:gd name="connsiteY8" fmla="*/ 142240 h 221522"/>
                <a:gd name="connsiteX0" fmla="*/ 5285 w 591981"/>
                <a:gd name="connsiteY0" fmla="*/ 142240 h 227104"/>
                <a:gd name="connsiteX1" fmla="*/ 0 w 591981"/>
                <a:gd name="connsiteY1" fmla="*/ 36528 h 227104"/>
                <a:gd name="connsiteX2" fmla="*/ 163774 w 591981"/>
                <a:gd name="connsiteY2" fmla="*/ 0 h 227104"/>
                <a:gd name="connsiteX3" fmla="*/ 163852 w 591981"/>
                <a:gd name="connsiteY3" fmla="*/ 89384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81" h="227104">
                  <a:moveTo>
                    <a:pt x="5285" y="142240"/>
                  </a:moveTo>
                  <a:lnTo>
                    <a:pt x="0" y="36528"/>
                  </a:lnTo>
                  <a:lnTo>
                    <a:pt x="163774" y="0"/>
                  </a:lnTo>
                  <a:cubicBezTo>
                    <a:pt x="163800" y="29795"/>
                    <a:pt x="195069" y="54382"/>
                    <a:pt x="195095" y="84177"/>
                  </a:cubicBezTo>
                  <a:cubicBezTo>
                    <a:pt x="397943" y="29168"/>
                    <a:pt x="389368" y="75290"/>
                    <a:pt x="581409" y="84099"/>
                  </a:cubicBezTo>
                  <a:lnTo>
                    <a:pt x="591981" y="221522"/>
                  </a:lnTo>
                  <a:cubicBezTo>
                    <a:pt x="431653" y="200380"/>
                    <a:pt x="276532" y="231780"/>
                    <a:pt x="116204" y="226495"/>
                  </a:cubicBezTo>
                  <a:lnTo>
                    <a:pt x="105475" y="136641"/>
                  </a:lnTo>
                  <a:lnTo>
                    <a:pt x="5285" y="14224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sp>
          <p:nvSpPr>
            <p:cNvPr id="34" name="Freeform 10">
              <a:extLst>
                <a:ext uri="{FF2B5EF4-FFF2-40B4-BE49-F238E27FC236}">
                  <a16:creationId xmlns:a16="http://schemas.microsoft.com/office/drawing/2014/main" id="{6BB015EF-DA86-423C-8231-A3A162BBB486}"/>
                </a:ext>
              </a:extLst>
            </p:cNvPr>
            <p:cNvSpPr/>
            <p:nvPr/>
          </p:nvSpPr>
          <p:spPr>
            <a:xfrm>
              <a:off x="1130675" y="4343401"/>
              <a:ext cx="2709784" cy="1900717"/>
            </a:xfrm>
            <a:custGeom>
              <a:avLst/>
              <a:gdLst>
                <a:gd name="connsiteX0" fmla="*/ 19050 w 2628900"/>
                <a:gd name="connsiteY0" fmla="*/ 95250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19050 w 2628900"/>
                <a:gd name="connsiteY8" fmla="*/ 95250 h 2085975"/>
                <a:gd name="connsiteX0" fmla="*/ 95250 w 2628900"/>
                <a:gd name="connsiteY0" fmla="*/ 66675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95250 w 262890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114300 h 2133600"/>
                <a:gd name="connsiteX1" fmla="*/ 137220 w 2766120"/>
                <a:gd name="connsiteY1" fmla="*/ 2133600 h 2133600"/>
                <a:gd name="connsiteX2" fmla="*/ 1823145 w 2766120"/>
                <a:gd name="connsiteY2" fmla="*/ 2133600 h 2133600"/>
                <a:gd name="connsiteX3" fmla="*/ 1842195 w 2766120"/>
                <a:gd name="connsiteY3" fmla="*/ 1628775 h 2133600"/>
                <a:gd name="connsiteX4" fmla="*/ 2766120 w 2766120"/>
                <a:gd name="connsiteY4" fmla="*/ 95250 h 2133600"/>
                <a:gd name="connsiteX5" fmla="*/ 1908870 w 2766120"/>
                <a:gd name="connsiteY5" fmla="*/ 0 h 2133600"/>
                <a:gd name="connsiteX6" fmla="*/ 2051745 w 2766120"/>
                <a:gd name="connsiteY6" fmla="*/ 809625 h 2133600"/>
                <a:gd name="connsiteX7" fmla="*/ 1270695 w 2766120"/>
                <a:gd name="connsiteY7" fmla="*/ 581025 h 2133600"/>
                <a:gd name="connsiteX8" fmla="*/ 232470 w 2766120"/>
                <a:gd name="connsiteY8" fmla="*/ 114300 h 2133600"/>
                <a:gd name="connsiteX0" fmla="*/ 232470 w 2766120"/>
                <a:gd name="connsiteY0" fmla="*/ 151521 h 2170821"/>
                <a:gd name="connsiteX1" fmla="*/ 137220 w 2766120"/>
                <a:gd name="connsiteY1" fmla="*/ 2170821 h 2170821"/>
                <a:gd name="connsiteX2" fmla="*/ 1823145 w 2766120"/>
                <a:gd name="connsiteY2" fmla="*/ 2170821 h 2170821"/>
                <a:gd name="connsiteX3" fmla="*/ 1842195 w 2766120"/>
                <a:gd name="connsiteY3" fmla="*/ 1665996 h 2170821"/>
                <a:gd name="connsiteX4" fmla="*/ 2766120 w 2766120"/>
                <a:gd name="connsiteY4" fmla="*/ 132471 h 2170821"/>
                <a:gd name="connsiteX5" fmla="*/ 1908870 w 2766120"/>
                <a:gd name="connsiteY5" fmla="*/ 37221 h 2170821"/>
                <a:gd name="connsiteX6" fmla="*/ 1937445 w 2766120"/>
                <a:gd name="connsiteY6" fmla="*/ 808746 h 2170821"/>
                <a:gd name="connsiteX7" fmla="*/ 1270695 w 2766120"/>
                <a:gd name="connsiteY7" fmla="*/ 618246 h 2170821"/>
                <a:gd name="connsiteX8" fmla="*/ 232470 w 2766120"/>
                <a:gd name="connsiteY8" fmla="*/ 151521 h 2170821"/>
                <a:gd name="connsiteX0" fmla="*/ 232470 w 2766120"/>
                <a:gd name="connsiteY0" fmla="*/ 176078 h 2195378"/>
                <a:gd name="connsiteX1" fmla="*/ 137220 w 2766120"/>
                <a:gd name="connsiteY1" fmla="*/ 2195378 h 2195378"/>
                <a:gd name="connsiteX2" fmla="*/ 1823145 w 2766120"/>
                <a:gd name="connsiteY2" fmla="*/ 2195378 h 2195378"/>
                <a:gd name="connsiteX3" fmla="*/ 1842195 w 2766120"/>
                <a:gd name="connsiteY3" fmla="*/ 1690553 h 2195378"/>
                <a:gd name="connsiteX4" fmla="*/ 2766120 w 2766120"/>
                <a:gd name="connsiteY4" fmla="*/ 157028 h 2195378"/>
                <a:gd name="connsiteX5" fmla="*/ 1908870 w 2766120"/>
                <a:gd name="connsiteY5" fmla="*/ 61778 h 2195378"/>
                <a:gd name="connsiteX6" fmla="*/ 1937445 w 2766120"/>
                <a:gd name="connsiteY6" fmla="*/ 833303 h 2195378"/>
                <a:gd name="connsiteX7" fmla="*/ 1270695 w 2766120"/>
                <a:gd name="connsiteY7" fmla="*/ 642803 h 2195378"/>
                <a:gd name="connsiteX8" fmla="*/ 232470 w 2766120"/>
                <a:gd name="connsiteY8" fmla="*/ 176078 h 2195378"/>
                <a:gd name="connsiteX0" fmla="*/ 232470 w 2661345"/>
                <a:gd name="connsiteY0" fmla="*/ 155790 h 2175090"/>
                <a:gd name="connsiteX1" fmla="*/ 137220 w 2661345"/>
                <a:gd name="connsiteY1" fmla="*/ 2175090 h 2175090"/>
                <a:gd name="connsiteX2" fmla="*/ 1823145 w 2661345"/>
                <a:gd name="connsiteY2" fmla="*/ 2175090 h 2175090"/>
                <a:gd name="connsiteX3" fmla="*/ 1842195 w 2661345"/>
                <a:gd name="connsiteY3" fmla="*/ 1670265 h 2175090"/>
                <a:gd name="connsiteX4" fmla="*/ 2661345 w 2661345"/>
                <a:gd name="connsiteY4" fmla="*/ 117690 h 2175090"/>
                <a:gd name="connsiteX5" fmla="*/ 1908870 w 2661345"/>
                <a:gd name="connsiteY5" fmla="*/ 41490 h 2175090"/>
                <a:gd name="connsiteX6" fmla="*/ 1937445 w 2661345"/>
                <a:gd name="connsiteY6" fmla="*/ 813015 h 2175090"/>
                <a:gd name="connsiteX7" fmla="*/ 1270695 w 2661345"/>
                <a:gd name="connsiteY7" fmla="*/ 622515 h 2175090"/>
                <a:gd name="connsiteX8" fmla="*/ 232470 w 2661345"/>
                <a:gd name="connsiteY8" fmla="*/ 155790 h 2175090"/>
                <a:gd name="connsiteX0" fmla="*/ 232470 w 2709520"/>
                <a:gd name="connsiteY0" fmla="*/ 155790 h 2175090"/>
                <a:gd name="connsiteX1" fmla="*/ 137220 w 2709520"/>
                <a:gd name="connsiteY1" fmla="*/ 2175090 h 2175090"/>
                <a:gd name="connsiteX2" fmla="*/ 1823145 w 2709520"/>
                <a:gd name="connsiteY2" fmla="*/ 2175090 h 2175090"/>
                <a:gd name="connsiteX3" fmla="*/ 1842195 w 2709520"/>
                <a:gd name="connsiteY3" fmla="*/ 1670265 h 2175090"/>
                <a:gd name="connsiteX4" fmla="*/ 2661345 w 2709520"/>
                <a:gd name="connsiteY4" fmla="*/ 117690 h 2175090"/>
                <a:gd name="connsiteX5" fmla="*/ 1908870 w 2709520"/>
                <a:gd name="connsiteY5" fmla="*/ 41490 h 2175090"/>
                <a:gd name="connsiteX6" fmla="*/ 1937445 w 2709520"/>
                <a:gd name="connsiteY6" fmla="*/ 813015 h 2175090"/>
                <a:gd name="connsiteX7" fmla="*/ 1270695 w 2709520"/>
                <a:gd name="connsiteY7" fmla="*/ 622515 h 2175090"/>
                <a:gd name="connsiteX8" fmla="*/ 232470 w 2709520"/>
                <a:gd name="connsiteY8" fmla="*/ 155790 h 2175090"/>
                <a:gd name="connsiteX0" fmla="*/ 232470 w 2725405"/>
                <a:gd name="connsiteY0" fmla="*/ 155790 h 2175090"/>
                <a:gd name="connsiteX1" fmla="*/ 137220 w 2725405"/>
                <a:gd name="connsiteY1" fmla="*/ 2175090 h 2175090"/>
                <a:gd name="connsiteX2" fmla="*/ 1823145 w 2725405"/>
                <a:gd name="connsiteY2" fmla="*/ 2175090 h 2175090"/>
                <a:gd name="connsiteX3" fmla="*/ 1842195 w 2725405"/>
                <a:gd name="connsiteY3" fmla="*/ 1670265 h 2175090"/>
                <a:gd name="connsiteX4" fmla="*/ 2661345 w 2725405"/>
                <a:gd name="connsiteY4" fmla="*/ 117690 h 2175090"/>
                <a:gd name="connsiteX5" fmla="*/ 1908870 w 2725405"/>
                <a:gd name="connsiteY5" fmla="*/ 41490 h 2175090"/>
                <a:gd name="connsiteX6" fmla="*/ 1937445 w 2725405"/>
                <a:gd name="connsiteY6" fmla="*/ 813015 h 2175090"/>
                <a:gd name="connsiteX7" fmla="*/ 1270695 w 2725405"/>
                <a:gd name="connsiteY7" fmla="*/ 622515 h 2175090"/>
                <a:gd name="connsiteX8" fmla="*/ 232470 w 2725405"/>
                <a:gd name="connsiteY8" fmla="*/ 155790 h 2175090"/>
                <a:gd name="connsiteX0" fmla="*/ 232470 w 2760521"/>
                <a:gd name="connsiteY0" fmla="*/ 155790 h 2175090"/>
                <a:gd name="connsiteX1" fmla="*/ 137220 w 2760521"/>
                <a:gd name="connsiteY1" fmla="*/ 2175090 h 2175090"/>
                <a:gd name="connsiteX2" fmla="*/ 1823145 w 2760521"/>
                <a:gd name="connsiteY2" fmla="*/ 2175090 h 2175090"/>
                <a:gd name="connsiteX3" fmla="*/ 1842195 w 2760521"/>
                <a:gd name="connsiteY3" fmla="*/ 1670265 h 2175090"/>
                <a:gd name="connsiteX4" fmla="*/ 2699445 w 2760521"/>
                <a:gd name="connsiteY4" fmla="*/ 117690 h 2175090"/>
                <a:gd name="connsiteX5" fmla="*/ 1908870 w 2760521"/>
                <a:gd name="connsiteY5" fmla="*/ 41490 h 2175090"/>
                <a:gd name="connsiteX6" fmla="*/ 1937445 w 2760521"/>
                <a:gd name="connsiteY6" fmla="*/ 813015 h 2175090"/>
                <a:gd name="connsiteX7" fmla="*/ 1270695 w 2760521"/>
                <a:gd name="connsiteY7" fmla="*/ 622515 h 2175090"/>
                <a:gd name="connsiteX8" fmla="*/ 232470 w 2760521"/>
                <a:gd name="connsiteY8" fmla="*/ 155790 h 2175090"/>
                <a:gd name="connsiteX0" fmla="*/ 232470 w 2757220"/>
                <a:gd name="connsiteY0" fmla="*/ 155790 h 2175090"/>
                <a:gd name="connsiteX1" fmla="*/ 137220 w 2757220"/>
                <a:gd name="connsiteY1" fmla="*/ 2175090 h 2175090"/>
                <a:gd name="connsiteX2" fmla="*/ 1823145 w 2757220"/>
                <a:gd name="connsiteY2" fmla="*/ 2175090 h 2175090"/>
                <a:gd name="connsiteX3" fmla="*/ 1842195 w 2757220"/>
                <a:gd name="connsiteY3" fmla="*/ 1670265 h 2175090"/>
                <a:gd name="connsiteX4" fmla="*/ 2699445 w 2757220"/>
                <a:gd name="connsiteY4" fmla="*/ 117690 h 2175090"/>
                <a:gd name="connsiteX5" fmla="*/ 1908870 w 2757220"/>
                <a:gd name="connsiteY5" fmla="*/ 41490 h 2175090"/>
                <a:gd name="connsiteX6" fmla="*/ 1937445 w 2757220"/>
                <a:gd name="connsiteY6" fmla="*/ 813015 h 2175090"/>
                <a:gd name="connsiteX7" fmla="*/ 1270695 w 2757220"/>
                <a:gd name="connsiteY7" fmla="*/ 622515 h 2175090"/>
                <a:gd name="connsiteX8" fmla="*/ 232470 w 2757220"/>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47713 h 2167013"/>
                <a:gd name="connsiteX1" fmla="*/ 137220 w 2741311"/>
                <a:gd name="connsiteY1" fmla="*/ 2167013 h 2167013"/>
                <a:gd name="connsiteX2" fmla="*/ 1823145 w 2741311"/>
                <a:gd name="connsiteY2" fmla="*/ 2167013 h 2167013"/>
                <a:gd name="connsiteX3" fmla="*/ 1842195 w 2741311"/>
                <a:gd name="connsiteY3" fmla="*/ 1662188 h 2167013"/>
                <a:gd name="connsiteX4" fmla="*/ 2699445 w 2741311"/>
                <a:gd name="connsiteY4" fmla="*/ 109613 h 2167013"/>
                <a:gd name="connsiteX5" fmla="*/ 1908870 w 2741311"/>
                <a:gd name="connsiteY5" fmla="*/ 33413 h 2167013"/>
                <a:gd name="connsiteX6" fmla="*/ 1937445 w 2741311"/>
                <a:gd name="connsiteY6" fmla="*/ 804938 h 2167013"/>
                <a:gd name="connsiteX7" fmla="*/ 1270695 w 2741311"/>
                <a:gd name="connsiteY7" fmla="*/ 614438 h 2167013"/>
                <a:gd name="connsiteX8" fmla="*/ 232470 w 2741311"/>
                <a:gd name="connsiteY8" fmla="*/ 147713 h 2167013"/>
                <a:gd name="connsiteX0" fmla="*/ 232470 w 2741311"/>
                <a:gd name="connsiteY0" fmla="*/ 95560 h 2114860"/>
                <a:gd name="connsiteX1" fmla="*/ 137220 w 2741311"/>
                <a:gd name="connsiteY1" fmla="*/ 2114860 h 2114860"/>
                <a:gd name="connsiteX2" fmla="*/ 1823145 w 2741311"/>
                <a:gd name="connsiteY2" fmla="*/ 2114860 h 2114860"/>
                <a:gd name="connsiteX3" fmla="*/ 1842195 w 2741311"/>
                <a:gd name="connsiteY3" fmla="*/ 1610035 h 2114860"/>
                <a:gd name="connsiteX4" fmla="*/ 2699445 w 2741311"/>
                <a:gd name="connsiteY4" fmla="*/ 57460 h 2114860"/>
                <a:gd name="connsiteX5" fmla="*/ 1927920 w 2741311"/>
                <a:gd name="connsiteY5" fmla="*/ 47935 h 2114860"/>
                <a:gd name="connsiteX6" fmla="*/ 1937445 w 2741311"/>
                <a:gd name="connsiteY6" fmla="*/ 752785 h 2114860"/>
                <a:gd name="connsiteX7" fmla="*/ 1270695 w 2741311"/>
                <a:gd name="connsiteY7" fmla="*/ 562285 h 2114860"/>
                <a:gd name="connsiteX8" fmla="*/ 232470 w 2741311"/>
                <a:gd name="connsiteY8" fmla="*/ 95560 h 2114860"/>
                <a:gd name="connsiteX0" fmla="*/ 232470 w 2741311"/>
                <a:gd name="connsiteY0" fmla="*/ 189280 h 2208580"/>
                <a:gd name="connsiteX1" fmla="*/ 137220 w 2741311"/>
                <a:gd name="connsiteY1" fmla="*/ 2208580 h 2208580"/>
                <a:gd name="connsiteX2" fmla="*/ 1823145 w 2741311"/>
                <a:gd name="connsiteY2" fmla="*/ 2208580 h 2208580"/>
                <a:gd name="connsiteX3" fmla="*/ 1842195 w 2741311"/>
                <a:gd name="connsiteY3" fmla="*/ 1703755 h 2208580"/>
                <a:gd name="connsiteX4" fmla="*/ 2699445 w 2741311"/>
                <a:gd name="connsiteY4" fmla="*/ 151180 h 2208580"/>
                <a:gd name="connsiteX5" fmla="*/ 1908870 w 2741311"/>
                <a:gd name="connsiteY5" fmla="*/ 27355 h 2208580"/>
                <a:gd name="connsiteX6" fmla="*/ 1937445 w 2741311"/>
                <a:gd name="connsiteY6" fmla="*/ 846505 h 2208580"/>
                <a:gd name="connsiteX7" fmla="*/ 1270695 w 2741311"/>
                <a:gd name="connsiteY7" fmla="*/ 656005 h 2208580"/>
                <a:gd name="connsiteX8" fmla="*/ 232470 w 2741311"/>
                <a:gd name="connsiteY8" fmla="*/ 189280 h 2208580"/>
                <a:gd name="connsiteX0" fmla="*/ 232470 w 2741311"/>
                <a:gd name="connsiteY0" fmla="*/ 213274 h 2232574"/>
                <a:gd name="connsiteX1" fmla="*/ 137220 w 2741311"/>
                <a:gd name="connsiteY1" fmla="*/ 2232574 h 2232574"/>
                <a:gd name="connsiteX2" fmla="*/ 1823145 w 2741311"/>
                <a:gd name="connsiteY2" fmla="*/ 2232574 h 2232574"/>
                <a:gd name="connsiteX3" fmla="*/ 1842195 w 2741311"/>
                <a:gd name="connsiteY3" fmla="*/ 1727749 h 2232574"/>
                <a:gd name="connsiteX4" fmla="*/ 2699445 w 2741311"/>
                <a:gd name="connsiteY4" fmla="*/ 175174 h 2232574"/>
                <a:gd name="connsiteX5" fmla="*/ 2127946 w 2741311"/>
                <a:gd name="connsiteY5" fmla="*/ 127549 h 2232574"/>
                <a:gd name="connsiteX6" fmla="*/ 1908870 w 2741311"/>
                <a:gd name="connsiteY6" fmla="*/ 51349 h 2232574"/>
                <a:gd name="connsiteX7" fmla="*/ 1937445 w 2741311"/>
                <a:gd name="connsiteY7" fmla="*/ 870499 h 2232574"/>
                <a:gd name="connsiteX8" fmla="*/ 1270695 w 2741311"/>
                <a:gd name="connsiteY8" fmla="*/ 679999 h 2232574"/>
                <a:gd name="connsiteX9" fmla="*/ 232470 w 2741311"/>
                <a:gd name="connsiteY9" fmla="*/ 213274 h 2232574"/>
                <a:gd name="connsiteX0" fmla="*/ 232470 w 2741311"/>
                <a:gd name="connsiteY0" fmla="*/ 214182 h 2233482"/>
                <a:gd name="connsiteX1" fmla="*/ 137220 w 2741311"/>
                <a:gd name="connsiteY1" fmla="*/ 2233482 h 2233482"/>
                <a:gd name="connsiteX2" fmla="*/ 1823145 w 2741311"/>
                <a:gd name="connsiteY2" fmla="*/ 2233482 h 2233482"/>
                <a:gd name="connsiteX3" fmla="*/ 1842195 w 2741311"/>
                <a:gd name="connsiteY3" fmla="*/ 1728657 h 2233482"/>
                <a:gd name="connsiteX4" fmla="*/ 2699445 w 2741311"/>
                <a:gd name="connsiteY4" fmla="*/ 176082 h 2233482"/>
                <a:gd name="connsiteX5" fmla="*/ 2048663 w 2741311"/>
                <a:gd name="connsiteY5" fmla="*/ 123172 h 2233482"/>
                <a:gd name="connsiteX6" fmla="*/ 1908870 w 2741311"/>
                <a:gd name="connsiteY6" fmla="*/ 52257 h 2233482"/>
                <a:gd name="connsiteX7" fmla="*/ 1937445 w 2741311"/>
                <a:gd name="connsiteY7" fmla="*/ 871407 h 2233482"/>
                <a:gd name="connsiteX8" fmla="*/ 1270695 w 2741311"/>
                <a:gd name="connsiteY8" fmla="*/ 680907 h 2233482"/>
                <a:gd name="connsiteX9" fmla="*/ 232470 w 2741311"/>
                <a:gd name="connsiteY9" fmla="*/ 214182 h 2233482"/>
                <a:gd name="connsiteX0" fmla="*/ 232470 w 2741311"/>
                <a:gd name="connsiteY0" fmla="*/ 228069 h 2247369"/>
                <a:gd name="connsiteX1" fmla="*/ 137220 w 2741311"/>
                <a:gd name="connsiteY1" fmla="*/ 2247369 h 2247369"/>
                <a:gd name="connsiteX2" fmla="*/ 1823145 w 2741311"/>
                <a:gd name="connsiteY2" fmla="*/ 2247369 h 2247369"/>
                <a:gd name="connsiteX3" fmla="*/ 1842195 w 2741311"/>
                <a:gd name="connsiteY3" fmla="*/ 1742544 h 2247369"/>
                <a:gd name="connsiteX4" fmla="*/ 2699445 w 2741311"/>
                <a:gd name="connsiteY4" fmla="*/ 189969 h 2247369"/>
                <a:gd name="connsiteX5" fmla="*/ 2048663 w 2741311"/>
                <a:gd name="connsiteY5" fmla="*/ 137059 h 2247369"/>
                <a:gd name="connsiteX6" fmla="*/ 1908870 w 2741311"/>
                <a:gd name="connsiteY6" fmla="*/ 66144 h 2247369"/>
                <a:gd name="connsiteX7" fmla="*/ 1937445 w 2741311"/>
                <a:gd name="connsiteY7" fmla="*/ 885294 h 2247369"/>
                <a:gd name="connsiteX8" fmla="*/ 1270695 w 2741311"/>
                <a:gd name="connsiteY8" fmla="*/ 694794 h 2247369"/>
                <a:gd name="connsiteX9" fmla="*/ 232470 w 2741311"/>
                <a:gd name="connsiteY9" fmla="*/ 228069 h 2247369"/>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188264 h 2207564"/>
                <a:gd name="connsiteX1" fmla="*/ 137220 w 2741311"/>
                <a:gd name="connsiteY1" fmla="*/ 2207564 h 2207564"/>
                <a:gd name="connsiteX2" fmla="*/ 1823145 w 2741311"/>
                <a:gd name="connsiteY2" fmla="*/ 2207564 h 2207564"/>
                <a:gd name="connsiteX3" fmla="*/ 1842195 w 2741311"/>
                <a:gd name="connsiteY3" fmla="*/ 1702739 h 2207564"/>
                <a:gd name="connsiteX4" fmla="*/ 2699445 w 2741311"/>
                <a:gd name="connsiteY4" fmla="*/ 150164 h 2207564"/>
                <a:gd name="connsiteX5" fmla="*/ 2048663 w 2741311"/>
                <a:gd name="connsiteY5" fmla="*/ 97254 h 2207564"/>
                <a:gd name="connsiteX6" fmla="*/ 2040679 w 2741311"/>
                <a:gd name="connsiteY6" fmla="*/ 4591 h 2207564"/>
                <a:gd name="connsiteX7" fmla="*/ 1908870 w 2741311"/>
                <a:gd name="connsiteY7" fmla="*/ 26339 h 2207564"/>
                <a:gd name="connsiteX8" fmla="*/ 1937445 w 2741311"/>
                <a:gd name="connsiteY8" fmla="*/ 845489 h 2207564"/>
                <a:gd name="connsiteX9" fmla="*/ 1270695 w 2741311"/>
                <a:gd name="connsiteY9" fmla="*/ 654989 h 2207564"/>
                <a:gd name="connsiteX10" fmla="*/ 232470 w 2741311"/>
                <a:gd name="connsiteY10" fmla="*/ 188264 h 2207564"/>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4220"/>
                <a:gd name="connsiteY0" fmla="*/ 183976 h 2203276"/>
                <a:gd name="connsiteX1" fmla="*/ 137220 w 2664220"/>
                <a:gd name="connsiteY1" fmla="*/ 2203276 h 2203276"/>
                <a:gd name="connsiteX2" fmla="*/ 1823145 w 2664220"/>
                <a:gd name="connsiteY2" fmla="*/ 2203276 h 2203276"/>
                <a:gd name="connsiteX3" fmla="*/ 1842195 w 2664220"/>
                <a:gd name="connsiteY3" fmla="*/ 1698451 h 2203276"/>
                <a:gd name="connsiteX4" fmla="*/ 2614876 w 2664220"/>
                <a:gd name="connsiteY4" fmla="*/ 119448 h 2203276"/>
                <a:gd name="connsiteX5" fmla="*/ 2048663 w 2664220"/>
                <a:gd name="connsiteY5" fmla="*/ 92966 h 2203276"/>
                <a:gd name="connsiteX6" fmla="*/ 2040679 w 2664220"/>
                <a:gd name="connsiteY6" fmla="*/ 303 h 2203276"/>
                <a:gd name="connsiteX7" fmla="*/ 1908870 w 2664220"/>
                <a:gd name="connsiteY7" fmla="*/ 22051 h 2203276"/>
                <a:gd name="connsiteX8" fmla="*/ 1937445 w 2664220"/>
                <a:gd name="connsiteY8" fmla="*/ 841201 h 2203276"/>
                <a:gd name="connsiteX9" fmla="*/ 1270695 w 2664220"/>
                <a:gd name="connsiteY9" fmla="*/ 650701 h 2203276"/>
                <a:gd name="connsiteX10" fmla="*/ 232470 w 2664220"/>
                <a:gd name="connsiteY10" fmla="*/ 183976 h 2203276"/>
                <a:gd name="connsiteX0" fmla="*/ 232470 w 2695242"/>
                <a:gd name="connsiteY0" fmla="*/ 183976 h 2203276"/>
                <a:gd name="connsiteX1" fmla="*/ 137220 w 2695242"/>
                <a:gd name="connsiteY1" fmla="*/ 2203276 h 2203276"/>
                <a:gd name="connsiteX2" fmla="*/ 1823145 w 2695242"/>
                <a:gd name="connsiteY2" fmla="*/ 2203276 h 2203276"/>
                <a:gd name="connsiteX3" fmla="*/ 1842195 w 2695242"/>
                <a:gd name="connsiteY3" fmla="*/ 1698451 h 2203276"/>
                <a:gd name="connsiteX4" fmla="*/ 2614876 w 2695242"/>
                <a:gd name="connsiteY4" fmla="*/ 119448 h 2203276"/>
                <a:gd name="connsiteX5" fmla="*/ 2048663 w 2695242"/>
                <a:gd name="connsiteY5" fmla="*/ 92966 h 2203276"/>
                <a:gd name="connsiteX6" fmla="*/ 2040679 w 2695242"/>
                <a:gd name="connsiteY6" fmla="*/ 303 h 2203276"/>
                <a:gd name="connsiteX7" fmla="*/ 1908870 w 2695242"/>
                <a:gd name="connsiteY7" fmla="*/ 22051 h 2203276"/>
                <a:gd name="connsiteX8" fmla="*/ 1937445 w 2695242"/>
                <a:gd name="connsiteY8" fmla="*/ 841201 h 2203276"/>
                <a:gd name="connsiteX9" fmla="*/ 1270695 w 2695242"/>
                <a:gd name="connsiteY9" fmla="*/ 650701 h 2203276"/>
                <a:gd name="connsiteX10" fmla="*/ 232470 w 2695242"/>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270695 w 2718665"/>
                <a:gd name="connsiteY9" fmla="*/ 650701 h 2203276"/>
                <a:gd name="connsiteX10" fmla="*/ 232470 w 2718665"/>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20059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26782 w 2764339"/>
                <a:gd name="connsiteY0" fmla="*/ 183976 h 2400339"/>
                <a:gd name="connsiteX1" fmla="*/ 150300 w 2764339"/>
                <a:gd name="connsiteY1" fmla="*/ 2400339 h 2400339"/>
                <a:gd name="connsiteX2" fmla="*/ 1817457 w 2764339"/>
                <a:gd name="connsiteY2" fmla="*/ 2203276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31749 w 2769306"/>
                <a:gd name="connsiteY0" fmla="*/ 183976 h 2390955"/>
                <a:gd name="connsiteX1" fmla="*/ 138828 w 2769306"/>
                <a:gd name="connsiteY1" fmla="*/ 2064983 h 2390955"/>
                <a:gd name="connsiteX2" fmla="*/ 1878728 w 2769306"/>
                <a:gd name="connsiteY2" fmla="*/ 2390955 h 2390955"/>
                <a:gd name="connsiteX3" fmla="*/ 1841474 w 2769306"/>
                <a:gd name="connsiteY3" fmla="*/ 1698451 h 2390955"/>
                <a:gd name="connsiteX4" fmla="*/ 2674026 w 2769306"/>
                <a:gd name="connsiteY4" fmla="*/ 130334 h 2390955"/>
                <a:gd name="connsiteX5" fmla="*/ 2064270 w 2769306"/>
                <a:gd name="connsiteY5" fmla="*/ 98409 h 2390955"/>
                <a:gd name="connsiteX6" fmla="*/ 2039958 w 2769306"/>
                <a:gd name="connsiteY6" fmla="*/ 303 h 2390955"/>
                <a:gd name="connsiteX7" fmla="*/ 1908149 w 2769306"/>
                <a:gd name="connsiteY7" fmla="*/ 22051 h 2390955"/>
                <a:gd name="connsiteX8" fmla="*/ 1910297 w 2769306"/>
                <a:gd name="connsiteY8" fmla="*/ 783060 h 2390955"/>
                <a:gd name="connsiteX9" fmla="*/ 1236554 w 2769306"/>
                <a:gd name="connsiteY9" fmla="*/ 497145 h 2390955"/>
                <a:gd name="connsiteX10" fmla="*/ 1140747 w 2769306"/>
                <a:gd name="connsiteY10" fmla="*/ 572491 h 2390955"/>
                <a:gd name="connsiteX11" fmla="*/ 231749 w 2769306"/>
                <a:gd name="connsiteY11" fmla="*/ 183976 h 2390955"/>
                <a:gd name="connsiteX0" fmla="*/ 221873 w 2759430"/>
                <a:gd name="connsiteY0" fmla="*/ 183976 h 2390955"/>
                <a:gd name="connsiteX1" fmla="*/ 128952 w 2759430"/>
                <a:gd name="connsiteY1" fmla="*/ 2064983 h 2390955"/>
                <a:gd name="connsiteX2" fmla="*/ 1868852 w 2759430"/>
                <a:gd name="connsiteY2" fmla="*/ 2390955 h 2390955"/>
                <a:gd name="connsiteX3" fmla="*/ 1831598 w 2759430"/>
                <a:gd name="connsiteY3" fmla="*/ 1698451 h 2390955"/>
                <a:gd name="connsiteX4" fmla="*/ 2664150 w 2759430"/>
                <a:gd name="connsiteY4" fmla="*/ 130334 h 2390955"/>
                <a:gd name="connsiteX5" fmla="*/ 2054394 w 2759430"/>
                <a:gd name="connsiteY5" fmla="*/ 98409 h 2390955"/>
                <a:gd name="connsiteX6" fmla="*/ 2030082 w 2759430"/>
                <a:gd name="connsiteY6" fmla="*/ 303 h 2390955"/>
                <a:gd name="connsiteX7" fmla="*/ 1898273 w 2759430"/>
                <a:gd name="connsiteY7" fmla="*/ 22051 h 2390955"/>
                <a:gd name="connsiteX8" fmla="*/ 1900421 w 2759430"/>
                <a:gd name="connsiteY8" fmla="*/ 783060 h 2390955"/>
                <a:gd name="connsiteX9" fmla="*/ 1226678 w 2759430"/>
                <a:gd name="connsiteY9" fmla="*/ 497145 h 2390955"/>
                <a:gd name="connsiteX10" fmla="*/ 1130871 w 2759430"/>
                <a:gd name="connsiteY10" fmla="*/ 572491 h 2390955"/>
                <a:gd name="connsiteX11" fmla="*/ 221873 w 2759430"/>
                <a:gd name="connsiteY11" fmla="*/ 183976 h 2390955"/>
                <a:gd name="connsiteX0" fmla="*/ 221873 w 2759430"/>
                <a:gd name="connsiteY0" fmla="*/ 183976 h 2065462"/>
                <a:gd name="connsiteX1" fmla="*/ 128952 w 2759430"/>
                <a:gd name="connsiteY1" fmla="*/ 2064983 h 2065462"/>
                <a:gd name="connsiteX2" fmla="*/ 1852414 w 2759430"/>
                <a:gd name="connsiteY2" fmla="*/ 2065462 h 2065462"/>
                <a:gd name="connsiteX3" fmla="*/ 1831598 w 2759430"/>
                <a:gd name="connsiteY3" fmla="*/ 1698451 h 2065462"/>
                <a:gd name="connsiteX4" fmla="*/ 2664150 w 2759430"/>
                <a:gd name="connsiteY4" fmla="*/ 130334 h 2065462"/>
                <a:gd name="connsiteX5" fmla="*/ 2054394 w 2759430"/>
                <a:gd name="connsiteY5" fmla="*/ 98409 h 2065462"/>
                <a:gd name="connsiteX6" fmla="*/ 2030082 w 2759430"/>
                <a:gd name="connsiteY6" fmla="*/ 303 h 2065462"/>
                <a:gd name="connsiteX7" fmla="*/ 1898273 w 2759430"/>
                <a:gd name="connsiteY7" fmla="*/ 22051 h 2065462"/>
                <a:gd name="connsiteX8" fmla="*/ 1900421 w 2759430"/>
                <a:gd name="connsiteY8" fmla="*/ 783060 h 2065462"/>
                <a:gd name="connsiteX9" fmla="*/ 1226678 w 2759430"/>
                <a:gd name="connsiteY9" fmla="*/ 497145 h 2065462"/>
                <a:gd name="connsiteX10" fmla="*/ 1130871 w 2759430"/>
                <a:gd name="connsiteY10" fmla="*/ 572491 h 2065462"/>
                <a:gd name="connsiteX11" fmla="*/ 221873 w 2759430"/>
                <a:gd name="connsiteY11" fmla="*/ 183976 h 2065462"/>
                <a:gd name="connsiteX0" fmla="*/ 221873 w 2759430"/>
                <a:gd name="connsiteY0" fmla="*/ 183976 h 2068751"/>
                <a:gd name="connsiteX1" fmla="*/ 128952 w 2759430"/>
                <a:gd name="connsiteY1" fmla="*/ 2064983 h 2068751"/>
                <a:gd name="connsiteX2" fmla="*/ 1852414 w 2759430"/>
                <a:gd name="connsiteY2" fmla="*/ 2068751 h 2068751"/>
                <a:gd name="connsiteX3" fmla="*/ 1831598 w 2759430"/>
                <a:gd name="connsiteY3" fmla="*/ 1698451 h 2068751"/>
                <a:gd name="connsiteX4" fmla="*/ 2664150 w 2759430"/>
                <a:gd name="connsiteY4" fmla="*/ 130334 h 2068751"/>
                <a:gd name="connsiteX5" fmla="*/ 2054394 w 2759430"/>
                <a:gd name="connsiteY5" fmla="*/ 98409 h 2068751"/>
                <a:gd name="connsiteX6" fmla="*/ 2030082 w 2759430"/>
                <a:gd name="connsiteY6" fmla="*/ 303 h 2068751"/>
                <a:gd name="connsiteX7" fmla="*/ 1898273 w 2759430"/>
                <a:gd name="connsiteY7" fmla="*/ 22051 h 2068751"/>
                <a:gd name="connsiteX8" fmla="*/ 1900421 w 2759430"/>
                <a:gd name="connsiteY8" fmla="*/ 783060 h 2068751"/>
                <a:gd name="connsiteX9" fmla="*/ 1226678 w 2759430"/>
                <a:gd name="connsiteY9" fmla="*/ 497145 h 2068751"/>
                <a:gd name="connsiteX10" fmla="*/ 1130871 w 2759430"/>
                <a:gd name="connsiteY10" fmla="*/ 572491 h 2068751"/>
                <a:gd name="connsiteX11" fmla="*/ 221873 w 2759430"/>
                <a:gd name="connsiteY11" fmla="*/ 183976 h 2068751"/>
                <a:gd name="connsiteX0" fmla="*/ 221873 w 2759430"/>
                <a:gd name="connsiteY0" fmla="*/ 183976 h 2077670"/>
                <a:gd name="connsiteX1" fmla="*/ 128952 w 2759430"/>
                <a:gd name="connsiteY1" fmla="*/ 2064983 h 2077670"/>
                <a:gd name="connsiteX2" fmla="*/ 1861333 w 2759430"/>
                <a:gd name="connsiteY2" fmla="*/ 2077670 h 2077670"/>
                <a:gd name="connsiteX3" fmla="*/ 1831598 w 2759430"/>
                <a:gd name="connsiteY3" fmla="*/ 1698451 h 2077670"/>
                <a:gd name="connsiteX4" fmla="*/ 2664150 w 2759430"/>
                <a:gd name="connsiteY4" fmla="*/ 130334 h 2077670"/>
                <a:gd name="connsiteX5" fmla="*/ 2054394 w 2759430"/>
                <a:gd name="connsiteY5" fmla="*/ 98409 h 2077670"/>
                <a:gd name="connsiteX6" fmla="*/ 2030082 w 2759430"/>
                <a:gd name="connsiteY6" fmla="*/ 303 h 2077670"/>
                <a:gd name="connsiteX7" fmla="*/ 1898273 w 2759430"/>
                <a:gd name="connsiteY7" fmla="*/ 22051 h 2077670"/>
                <a:gd name="connsiteX8" fmla="*/ 1900421 w 2759430"/>
                <a:gd name="connsiteY8" fmla="*/ 783060 h 2077670"/>
                <a:gd name="connsiteX9" fmla="*/ 1226678 w 2759430"/>
                <a:gd name="connsiteY9" fmla="*/ 497145 h 2077670"/>
                <a:gd name="connsiteX10" fmla="*/ 1130871 w 2759430"/>
                <a:gd name="connsiteY10" fmla="*/ 572491 h 2077670"/>
                <a:gd name="connsiteX11" fmla="*/ 221873 w 2759430"/>
                <a:gd name="connsiteY11" fmla="*/ 183976 h 2077670"/>
                <a:gd name="connsiteX0" fmla="*/ 221873 w 2760753"/>
                <a:gd name="connsiteY0" fmla="*/ 183976 h 2077670"/>
                <a:gd name="connsiteX1" fmla="*/ 128952 w 2760753"/>
                <a:gd name="connsiteY1" fmla="*/ 2064983 h 2077670"/>
                <a:gd name="connsiteX2" fmla="*/ 1861333 w 2760753"/>
                <a:gd name="connsiteY2" fmla="*/ 2077670 h 2077670"/>
                <a:gd name="connsiteX3" fmla="*/ 1841497 w 2760753"/>
                <a:gd name="connsiteY3" fmla="*/ 1807346 h 2077670"/>
                <a:gd name="connsiteX4" fmla="*/ 2664150 w 2760753"/>
                <a:gd name="connsiteY4" fmla="*/ 130334 h 2077670"/>
                <a:gd name="connsiteX5" fmla="*/ 2054394 w 2760753"/>
                <a:gd name="connsiteY5" fmla="*/ 98409 h 2077670"/>
                <a:gd name="connsiteX6" fmla="*/ 2030082 w 2760753"/>
                <a:gd name="connsiteY6" fmla="*/ 303 h 2077670"/>
                <a:gd name="connsiteX7" fmla="*/ 1898273 w 2760753"/>
                <a:gd name="connsiteY7" fmla="*/ 22051 h 2077670"/>
                <a:gd name="connsiteX8" fmla="*/ 1900421 w 2760753"/>
                <a:gd name="connsiteY8" fmla="*/ 783060 h 2077670"/>
                <a:gd name="connsiteX9" fmla="*/ 1226678 w 2760753"/>
                <a:gd name="connsiteY9" fmla="*/ 497145 h 2077670"/>
                <a:gd name="connsiteX10" fmla="*/ 1130871 w 2760753"/>
                <a:gd name="connsiteY10" fmla="*/ 572491 h 2077670"/>
                <a:gd name="connsiteX11" fmla="*/ 221873 w 2760753"/>
                <a:gd name="connsiteY11" fmla="*/ 183976 h 2077670"/>
                <a:gd name="connsiteX0" fmla="*/ 221873 w 2756874"/>
                <a:gd name="connsiteY0" fmla="*/ 183976 h 2077670"/>
                <a:gd name="connsiteX1" fmla="*/ 128952 w 2756874"/>
                <a:gd name="connsiteY1" fmla="*/ 2064983 h 2077670"/>
                <a:gd name="connsiteX2" fmla="*/ 1861333 w 2756874"/>
                <a:gd name="connsiteY2" fmla="*/ 2077670 h 2077670"/>
                <a:gd name="connsiteX3" fmla="*/ 1811798 w 2756874"/>
                <a:gd name="connsiteY3" fmla="*/ 1807346 h 2077670"/>
                <a:gd name="connsiteX4" fmla="*/ 2664150 w 2756874"/>
                <a:gd name="connsiteY4" fmla="*/ 130334 h 2077670"/>
                <a:gd name="connsiteX5" fmla="*/ 2054394 w 2756874"/>
                <a:gd name="connsiteY5" fmla="*/ 98409 h 2077670"/>
                <a:gd name="connsiteX6" fmla="*/ 2030082 w 2756874"/>
                <a:gd name="connsiteY6" fmla="*/ 303 h 2077670"/>
                <a:gd name="connsiteX7" fmla="*/ 1898273 w 2756874"/>
                <a:gd name="connsiteY7" fmla="*/ 22051 h 2077670"/>
                <a:gd name="connsiteX8" fmla="*/ 1900421 w 2756874"/>
                <a:gd name="connsiteY8" fmla="*/ 783060 h 2077670"/>
                <a:gd name="connsiteX9" fmla="*/ 1226678 w 2756874"/>
                <a:gd name="connsiteY9" fmla="*/ 497145 h 2077670"/>
                <a:gd name="connsiteX10" fmla="*/ 1130871 w 2756874"/>
                <a:gd name="connsiteY10" fmla="*/ 572491 h 2077670"/>
                <a:gd name="connsiteX11" fmla="*/ 221873 w 2756874"/>
                <a:gd name="connsiteY11" fmla="*/ 183976 h 2077670"/>
                <a:gd name="connsiteX0" fmla="*/ 221873 w 2764111"/>
                <a:gd name="connsiteY0" fmla="*/ 183976 h 2077670"/>
                <a:gd name="connsiteX1" fmla="*/ 128952 w 2764111"/>
                <a:gd name="connsiteY1" fmla="*/ 2064983 h 2077670"/>
                <a:gd name="connsiteX2" fmla="*/ 1861333 w 2764111"/>
                <a:gd name="connsiteY2" fmla="*/ 2077670 h 2077670"/>
                <a:gd name="connsiteX3" fmla="*/ 1811798 w 2764111"/>
                <a:gd name="connsiteY3" fmla="*/ 1807346 h 2077670"/>
                <a:gd name="connsiteX4" fmla="*/ 2664150 w 2764111"/>
                <a:gd name="connsiteY4" fmla="*/ 130334 h 2077670"/>
                <a:gd name="connsiteX5" fmla="*/ 2054394 w 2764111"/>
                <a:gd name="connsiteY5" fmla="*/ 98409 h 2077670"/>
                <a:gd name="connsiteX6" fmla="*/ 2030082 w 2764111"/>
                <a:gd name="connsiteY6" fmla="*/ 303 h 2077670"/>
                <a:gd name="connsiteX7" fmla="*/ 1898273 w 2764111"/>
                <a:gd name="connsiteY7" fmla="*/ 22051 h 2077670"/>
                <a:gd name="connsiteX8" fmla="*/ 1900421 w 2764111"/>
                <a:gd name="connsiteY8" fmla="*/ 783060 h 2077670"/>
                <a:gd name="connsiteX9" fmla="*/ 1226678 w 2764111"/>
                <a:gd name="connsiteY9" fmla="*/ 497145 h 2077670"/>
                <a:gd name="connsiteX10" fmla="*/ 1130871 w 2764111"/>
                <a:gd name="connsiteY10" fmla="*/ 572491 h 2077670"/>
                <a:gd name="connsiteX11" fmla="*/ 221873 w 2764111"/>
                <a:gd name="connsiteY11" fmla="*/ 183976 h 2077670"/>
                <a:gd name="connsiteX0" fmla="*/ 221873 w 2749398"/>
                <a:gd name="connsiteY0" fmla="*/ 183976 h 2077670"/>
                <a:gd name="connsiteX1" fmla="*/ 128952 w 2749398"/>
                <a:gd name="connsiteY1" fmla="*/ 2064983 h 2077670"/>
                <a:gd name="connsiteX2" fmla="*/ 1861333 w 2749398"/>
                <a:gd name="connsiteY2" fmla="*/ 2077670 h 2077670"/>
                <a:gd name="connsiteX3" fmla="*/ 1811798 w 2749398"/>
                <a:gd name="connsiteY3" fmla="*/ 1807346 h 2077670"/>
                <a:gd name="connsiteX4" fmla="*/ 2664150 w 2749398"/>
                <a:gd name="connsiteY4" fmla="*/ 130334 h 2077670"/>
                <a:gd name="connsiteX5" fmla="*/ 2054394 w 2749398"/>
                <a:gd name="connsiteY5" fmla="*/ 98409 h 2077670"/>
                <a:gd name="connsiteX6" fmla="*/ 2030082 w 2749398"/>
                <a:gd name="connsiteY6" fmla="*/ 303 h 2077670"/>
                <a:gd name="connsiteX7" fmla="*/ 1898273 w 2749398"/>
                <a:gd name="connsiteY7" fmla="*/ 22051 h 2077670"/>
                <a:gd name="connsiteX8" fmla="*/ 1900421 w 2749398"/>
                <a:gd name="connsiteY8" fmla="*/ 783060 h 2077670"/>
                <a:gd name="connsiteX9" fmla="*/ 1226678 w 2749398"/>
                <a:gd name="connsiteY9" fmla="*/ 497145 h 2077670"/>
                <a:gd name="connsiteX10" fmla="*/ 1130871 w 2749398"/>
                <a:gd name="connsiteY10" fmla="*/ 572491 h 2077670"/>
                <a:gd name="connsiteX11" fmla="*/ 221873 w 2749398"/>
                <a:gd name="connsiteY11" fmla="*/ 183976 h 2077670"/>
                <a:gd name="connsiteX0" fmla="*/ 221873 w 2749398"/>
                <a:gd name="connsiteY0" fmla="*/ 183976 h 2077670"/>
                <a:gd name="connsiteX1" fmla="*/ 128952 w 2749398"/>
                <a:gd name="connsiteY1" fmla="*/ 2064983 h 2077670"/>
                <a:gd name="connsiteX2" fmla="*/ 1861333 w 2749398"/>
                <a:gd name="connsiteY2" fmla="*/ 2077670 h 2077670"/>
                <a:gd name="connsiteX3" fmla="*/ 1811798 w 2749398"/>
                <a:gd name="connsiteY3" fmla="*/ 1807346 h 2077670"/>
                <a:gd name="connsiteX4" fmla="*/ 2664150 w 2749398"/>
                <a:gd name="connsiteY4" fmla="*/ 130334 h 2077670"/>
                <a:gd name="connsiteX5" fmla="*/ 2074193 w 2749398"/>
                <a:gd name="connsiteY5" fmla="*/ 375596 h 2077670"/>
                <a:gd name="connsiteX6" fmla="*/ 2030082 w 2749398"/>
                <a:gd name="connsiteY6" fmla="*/ 303 h 2077670"/>
                <a:gd name="connsiteX7" fmla="*/ 1898273 w 2749398"/>
                <a:gd name="connsiteY7" fmla="*/ 22051 h 2077670"/>
                <a:gd name="connsiteX8" fmla="*/ 1900421 w 2749398"/>
                <a:gd name="connsiteY8" fmla="*/ 783060 h 2077670"/>
                <a:gd name="connsiteX9" fmla="*/ 1226678 w 2749398"/>
                <a:gd name="connsiteY9" fmla="*/ 497145 h 2077670"/>
                <a:gd name="connsiteX10" fmla="*/ 1130871 w 2749398"/>
                <a:gd name="connsiteY10" fmla="*/ 572491 h 2077670"/>
                <a:gd name="connsiteX11" fmla="*/ 221873 w 2749398"/>
                <a:gd name="connsiteY11" fmla="*/ 183976 h 2077670"/>
                <a:gd name="connsiteX0" fmla="*/ 221873 w 2758225"/>
                <a:gd name="connsiteY0" fmla="*/ 183976 h 2109781"/>
                <a:gd name="connsiteX1" fmla="*/ 128952 w 2758225"/>
                <a:gd name="connsiteY1" fmla="*/ 2064983 h 2109781"/>
                <a:gd name="connsiteX2" fmla="*/ 1861333 w 2758225"/>
                <a:gd name="connsiteY2" fmla="*/ 2077670 h 2109781"/>
                <a:gd name="connsiteX3" fmla="*/ 1811798 w 2758225"/>
                <a:gd name="connsiteY3" fmla="*/ 1807346 h 2109781"/>
                <a:gd name="connsiteX4" fmla="*/ 2674050 w 2758225"/>
                <a:gd name="connsiteY4" fmla="*/ 407521 h 2109781"/>
                <a:gd name="connsiteX5" fmla="*/ 2074193 w 2758225"/>
                <a:gd name="connsiteY5" fmla="*/ 375596 h 2109781"/>
                <a:gd name="connsiteX6" fmla="*/ 2030082 w 2758225"/>
                <a:gd name="connsiteY6" fmla="*/ 303 h 2109781"/>
                <a:gd name="connsiteX7" fmla="*/ 1898273 w 2758225"/>
                <a:gd name="connsiteY7" fmla="*/ 22051 h 2109781"/>
                <a:gd name="connsiteX8" fmla="*/ 1900421 w 2758225"/>
                <a:gd name="connsiteY8" fmla="*/ 783060 h 2109781"/>
                <a:gd name="connsiteX9" fmla="*/ 1226678 w 2758225"/>
                <a:gd name="connsiteY9" fmla="*/ 497145 h 2109781"/>
                <a:gd name="connsiteX10" fmla="*/ 1130871 w 2758225"/>
                <a:gd name="connsiteY10" fmla="*/ 572491 h 2109781"/>
                <a:gd name="connsiteX11" fmla="*/ 221873 w 2758225"/>
                <a:gd name="connsiteY11" fmla="*/ 183976 h 2109781"/>
                <a:gd name="connsiteX0" fmla="*/ 221873 w 2758225"/>
                <a:gd name="connsiteY0" fmla="*/ 162543 h 2088348"/>
                <a:gd name="connsiteX1" fmla="*/ 128952 w 2758225"/>
                <a:gd name="connsiteY1" fmla="*/ 2043550 h 2088348"/>
                <a:gd name="connsiteX2" fmla="*/ 1861333 w 2758225"/>
                <a:gd name="connsiteY2" fmla="*/ 2056237 h 2088348"/>
                <a:gd name="connsiteX3" fmla="*/ 1811798 w 2758225"/>
                <a:gd name="connsiteY3" fmla="*/ 1785913 h 2088348"/>
                <a:gd name="connsiteX4" fmla="*/ 2674050 w 2758225"/>
                <a:gd name="connsiteY4" fmla="*/ 386088 h 2088348"/>
                <a:gd name="connsiteX5" fmla="*/ 2074193 w 2758225"/>
                <a:gd name="connsiteY5" fmla="*/ 354163 h 2088348"/>
                <a:gd name="connsiteX6" fmla="*/ 2059780 w 2758225"/>
                <a:gd name="connsiteY6" fmla="*/ 513445 h 2088348"/>
                <a:gd name="connsiteX7" fmla="*/ 1898273 w 2758225"/>
                <a:gd name="connsiteY7" fmla="*/ 618 h 2088348"/>
                <a:gd name="connsiteX8" fmla="*/ 1900421 w 2758225"/>
                <a:gd name="connsiteY8" fmla="*/ 761627 h 2088348"/>
                <a:gd name="connsiteX9" fmla="*/ 1226678 w 2758225"/>
                <a:gd name="connsiteY9" fmla="*/ 475712 h 2088348"/>
                <a:gd name="connsiteX10" fmla="*/ 1130871 w 2758225"/>
                <a:gd name="connsiteY10" fmla="*/ 551058 h 2088348"/>
                <a:gd name="connsiteX11" fmla="*/ 221873 w 2758225"/>
                <a:gd name="connsiteY11" fmla="*/ 162543 h 2088348"/>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47770 w 2758225"/>
                <a:gd name="connsiteY7" fmla="*/ 323152 h 1925805"/>
                <a:gd name="connsiteX8" fmla="*/ 1900421 w 2758225"/>
                <a:gd name="connsiteY8" fmla="*/ 599084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00421 w 2758225"/>
                <a:gd name="connsiteY8" fmla="*/ 599084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74630 w 2758225"/>
                <a:gd name="connsiteY6" fmla="*/ 425149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9142 w 2758225"/>
                <a:gd name="connsiteY5" fmla="*/ 335163 h 1925805"/>
                <a:gd name="connsiteX6" fmla="*/ 2074630 w 2758225"/>
                <a:gd name="connsiteY6" fmla="*/ 425149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3809"/>
                <a:gd name="connsiteY0" fmla="*/ 0 h 1962926"/>
                <a:gd name="connsiteX1" fmla="*/ 128952 w 2753809"/>
                <a:gd name="connsiteY1" fmla="*/ 1881007 h 1962926"/>
                <a:gd name="connsiteX2" fmla="*/ 1861333 w 2753809"/>
                <a:gd name="connsiteY2" fmla="*/ 1893694 h 1962926"/>
                <a:gd name="connsiteX3" fmla="*/ 1811798 w 2753809"/>
                <a:gd name="connsiteY3" fmla="*/ 1623370 h 1962926"/>
                <a:gd name="connsiteX4" fmla="*/ 2669101 w 2753809"/>
                <a:gd name="connsiteY4" fmla="*/ 357189 h 1962926"/>
                <a:gd name="connsiteX5" fmla="*/ 2079142 w 2753809"/>
                <a:gd name="connsiteY5" fmla="*/ 335163 h 1962926"/>
                <a:gd name="connsiteX6" fmla="*/ 2074630 w 2753809"/>
                <a:gd name="connsiteY6" fmla="*/ 425149 h 1962926"/>
                <a:gd name="connsiteX7" fmla="*/ 1932922 w 2753809"/>
                <a:gd name="connsiteY7" fmla="*/ 441947 h 1962926"/>
                <a:gd name="connsiteX8" fmla="*/ 1940020 w 2753809"/>
                <a:gd name="connsiteY8" fmla="*/ 698080 h 1962926"/>
                <a:gd name="connsiteX9" fmla="*/ 1226678 w 2753809"/>
                <a:gd name="connsiteY9" fmla="*/ 313169 h 1962926"/>
                <a:gd name="connsiteX10" fmla="*/ 1130871 w 2753809"/>
                <a:gd name="connsiteY10" fmla="*/ 388515 h 1962926"/>
                <a:gd name="connsiteX11" fmla="*/ 221873 w 2753809"/>
                <a:gd name="connsiteY11" fmla="*/ 0 h 1962926"/>
                <a:gd name="connsiteX0" fmla="*/ 221873 w 2753809"/>
                <a:gd name="connsiteY0" fmla="*/ 0 h 1952784"/>
                <a:gd name="connsiteX1" fmla="*/ 128952 w 2753809"/>
                <a:gd name="connsiteY1" fmla="*/ 1881007 h 1952784"/>
                <a:gd name="connsiteX2" fmla="*/ 1861333 w 2753809"/>
                <a:gd name="connsiteY2" fmla="*/ 1893694 h 1952784"/>
                <a:gd name="connsiteX3" fmla="*/ 1811798 w 2753809"/>
                <a:gd name="connsiteY3" fmla="*/ 1623370 h 1952784"/>
                <a:gd name="connsiteX4" fmla="*/ 2669101 w 2753809"/>
                <a:gd name="connsiteY4" fmla="*/ 322540 h 1952784"/>
                <a:gd name="connsiteX5" fmla="*/ 2079142 w 2753809"/>
                <a:gd name="connsiteY5" fmla="*/ 335163 h 1952784"/>
                <a:gd name="connsiteX6" fmla="*/ 2074630 w 2753809"/>
                <a:gd name="connsiteY6" fmla="*/ 425149 h 1952784"/>
                <a:gd name="connsiteX7" fmla="*/ 1932922 w 2753809"/>
                <a:gd name="connsiteY7" fmla="*/ 441947 h 1952784"/>
                <a:gd name="connsiteX8" fmla="*/ 1940020 w 2753809"/>
                <a:gd name="connsiteY8" fmla="*/ 698080 h 1952784"/>
                <a:gd name="connsiteX9" fmla="*/ 1226678 w 2753809"/>
                <a:gd name="connsiteY9" fmla="*/ 313169 h 1952784"/>
                <a:gd name="connsiteX10" fmla="*/ 1130871 w 2753809"/>
                <a:gd name="connsiteY10" fmla="*/ 388515 h 1952784"/>
                <a:gd name="connsiteX11" fmla="*/ 221873 w 2753809"/>
                <a:gd name="connsiteY11" fmla="*/ 0 h 1952784"/>
                <a:gd name="connsiteX0" fmla="*/ 221873 w 2753809"/>
                <a:gd name="connsiteY0" fmla="*/ 0 h 1952784"/>
                <a:gd name="connsiteX1" fmla="*/ 128952 w 2753809"/>
                <a:gd name="connsiteY1" fmla="*/ 1881007 h 1952784"/>
                <a:gd name="connsiteX2" fmla="*/ 1861333 w 2753809"/>
                <a:gd name="connsiteY2" fmla="*/ 1893694 h 1952784"/>
                <a:gd name="connsiteX3" fmla="*/ 1811798 w 2753809"/>
                <a:gd name="connsiteY3" fmla="*/ 1623370 h 1952784"/>
                <a:gd name="connsiteX4" fmla="*/ 2669101 w 2753809"/>
                <a:gd name="connsiteY4" fmla="*/ 322540 h 1952784"/>
                <a:gd name="connsiteX5" fmla="*/ 2079142 w 2753809"/>
                <a:gd name="connsiteY5" fmla="*/ 335163 h 1952784"/>
                <a:gd name="connsiteX6" fmla="*/ 2074630 w 2753809"/>
                <a:gd name="connsiteY6" fmla="*/ 425149 h 1952784"/>
                <a:gd name="connsiteX7" fmla="*/ 1932922 w 2753809"/>
                <a:gd name="connsiteY7" fmla="*/ 441947 h 1952784"/>
                <a:gd name="connsiteX8" fmla="*/ 1940020 w 2753809"/>
                <a:gd name="connsiteY8" fmla="*/ 698080 h 1952784"/>
                <a:gd name="connsiteX9" fmla="*/ 1226678 w 2753809"/>
                <a:gd name="connsiteY9" fmla="*/ 313169 h 1952784"/>
                <a:gd name="connsiteX10" fmla="*/ 1130871 w 2753809"/>
                <a:gd name="connsiteY10" fmla="*/ 388515 h 1952784"/>
                <a:gd name="connsiteX11" fmla="*/ 221873 w 2753809"/>
                <a:gd name="connsiteY11" fmla="*/ 0 h 1952784"/>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79142 w 2709782"/>
                <a:gd name="connsiteY5" fmla="*/ 335163 h 1900716"/>
                <a:gd name="connsiteX6" fmla="*/ 2074630 w 2709782"/>
                <a:gd name="connsiteY6" fmla="*/ 425149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074630 w 2709782"/>
                <a:gd name="connsiteY6" fmla="*/ 425149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09316 w 2709782"/>
                <a:gd name="connsiteY8" fmla="*/ 717879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665772 w 2709782"/>
                <a:gd name="connsiteY9" fmla="*/ 522224 h 1900716"/>
                <a:gd name="connsiteX10" fmla="*/ 1226678 w 2709782"/>
                <a:gd name="connsiteY10" fmla="*/ 313169 h 1900716"/>
                <a:gd name="connsiteX11" fmla="*/ 1130871 w 2709782"/>
                <a:gd name="connsiteY11" fmla="*/ 388515 h 1900716"/>
                <a:gd name="connsiteX12" fmla="*/ 221873 w 2709782"/>
                <a:gd name="connsiteY12"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546978 w 2709782"/>
                <a:gd name="connsiteY9" fmla="*/ 447977 h 1900716"/>
                <a:gd name="connsiteX10" fmla="*/ 1226678 w 2709782"/>
                <a:gd name="connsiteY10" fmla="*/ 313169 h 1900716"/>
                <a:gd name="connsiteX11" fmla="*/ 1130871 w 2709782"/>
                <a:gd name="connsiteY11" fmla="*/ 388515 h 1900716"/>
                <a:gd name="connsiteX12" fmla="*/ 221873 w 2709782"/>
                <a:gd name="connsiteY12" fmla="*/ 0 h 19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9782" h="1900716">
                  <a:moveTo>
                    <a:pt x="221873" y="0"/>
                  </a:moveTo>
                  <a:cubicBezTo>
                    <a:pt x="-257552" y="739775"/>
                    <a:pt x="200156" y="1655049"/>
                    <a:pt x="128952" y="1881007"/>
                  </a:cubicBezTo>
                  <a:lnTo>
                    <a:pt x="1861333" y="1893694"/>
                  </a:lnTo>
                  <a:cubicBezTo>
                    <a:pt x="1851421" y="1767288"/>
                    <a:pt x="1821710" y="1749776"/>
                    <a:pt x="1811798" y="1623370"/>
                  </a:cubicBezTo>
                  <a:cubicBezTo>
                    <a:pt x="2488388" y="2190050"/>
                    <a:pt x="2833837" y="1950617"/>
                    <a:pt x="2669101" y="322540"/>
                  </a:cubicBezTo>
                  <a:cubicBezTo>
                    <a:pt x="2260425" y="300724"/>
                    <a:pt x="2236145" y="330814"/>
                    <a:pt x="2098940" y="340113"/>
                  </a:cubicBezTo>
                  <a:cubicBezTo>
                    <a:pt x="2090924" y="281495"/>
                    <a:pt x="2127627" y="315574"/>
                    <a:pt x="2104328" y="266756"/>
                  </a:cubicBezTo>
                  <a:cubicBezTo>
                    <a:pt x="2038744" y="265508"/>
                    <a:pt x="2090026" y="262329"/>
                    <a:pt x="1987370" y="283554"/>
                  </a:cubicBezTo>
                  <a:cubicBezTo>
                    <a:pt x="1973922" y="463120"/>
                    <a:pt x="2019590" y="604247"/>
                    <a:pt x="2029115" y="861422"/>
                  </a:cubicBezTo>
                  <a:cubicBezTo>
                    <a:pt x="1974690" y="912750"/>
                    <a:pt x="1680717" y="539352"/>
                    <a:pt x="1546978" y="447977"/>
                  </a:cubicBezTo>
                  <a:cubicBezTo>
                    <a:pt x="1413239" y="356602"/>
                    <a:pt x="1315003" y="347003"/>
                    <a:pt x="1226678" y="313169"/>
                  </a:cubicBezTo>
                  <a:cubicBezTo>
                    <a:pt x="1226550" y="434700"/>
                    <a:pt x="1264864" y="504137"/>
                    <a:pt x="1130871" y="388515"/>
                  </a:cubicBezTo>
                  <a:cubicBezTo>
                    <a:pt x="766733" y="297358"/>
                    <a:pt x="654943" y="201789"/>
                    <a:pt x="22187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sz="2701"/>
            </a:p>
          </p:txBody>
        </p:sp>
      </p:grpSp>
      <p:sp>
        <p:nvSpPr>
          <p:cNvPr id="44" name="Rectangle 43"/>
          <p:cNvSpPr/>
          <p:nvPr/>
        </p:nvSpPr>
        <p:spPr>
          <a:xfrm>
            <a:off x="-5867" y="0"/>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Tree>
    <p:extLst>
      <p:ext uri="{BB962C8B-B14F-4D97-AF65-F5344CB8AC3E}">
        <p14:creationId xmlns:p14="http://schemas.microsoft.com/office/powerpoint/2010/main" val="3677986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3">
            <a:extLst>
              <a:ext uri="{FF2B5EF4-FFF2-40B4-BE49-F238E27FC236}">
                <a16:creationId xmlns:a16="http://schemas.microsoft.com/office/drawing/2014/main" id="{63EEC004-C9F0-47BF-83ED-1471F76DEF5F}"/>
              </a:ext>
            </a:extLst>
          </p:cNvPr>
          <p:cNvSpPr/>
          <p:nvPr/>
        </p:nvSpPr>
        <p:spPr>
          <a:xfrm>
            <a:off x="2673485" y="1693881"/>
            <a:ext cx="594066" cy="5940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solidFill>
            </a:endParaRPr>
          </a:p>
        </p:txBody>
      </p:sp>
      <p:sp>
        <p:nvSpPr>
          <p:cNvPr id="4" name="TextBox 3">
            <a:extLst>
              <a:ext uri="{FF2B5EF4-FFF2-40B4-BE49-F238E27FC236}">
                <a16:creationId xmlns:a16="http://schemas.microsoft.com/office/drawing/2014/main" id="{DB80D93A-8E9E-4D28-B7F2-07BE339AB57A}"/>
              </a:ext>
            </a:extLst>
          </p:cNvPr>
          <p:cNvSpPr txBox="1"/>
          <p:nvPr/>
        </p:nvSpPr>
        <p:spPr>
          <a:xfrm>
            <a:off x="460484" y="1762107"/>
            <a:ext cx="605215" cy="484748"/>
          </a:xfrm>
          <a:prstGeom prst="rect">
            <a:avLst/>
          </a:prstGeom>
          <a:noFill/>
        </p:spPr>
        <p:txBody>
          <a:bodyPr wrap="square" lIns="68580" tIns="34290" rIns="68580" bIns="34290" rtlCol="0">
            <a:spAutoFit/>
          </a:bodyPr>
          <a:lstStyle/>
          <a:p>
            <a:pPr algn="ctr"/>
            <a:r>
              <a:rPr lang="en-US" altLang="ko-KR" sz="2700" b="1" dirty="0">
                <a:solidFill>
                  <a:schemeClr val="accent1"/>
                </a:solidFill>
              </a:rPr>
              <a:t>01</a:t>
            </a:r>
            <a:endParaRPr lang="ko-KR" altLang="en-US" sz="2700" b="1" dirty="0">
              <a:solidFill>
                <a:schemeClr val="accent1"/>
              </a:solidFill>
            </a:endParaRPr>
          </a:p>
        </p:txBody>
      </p:sp>
      <p:sp>
        <p:nvSpPr>
          <p:cNvPr id="6" name="Chevron 13">
            <a:extLst>
              <a:ext uri="{FF2B5EF4-FFF2-40B4-BE49-F238E27FC236}">
                <a16:creationId xmlns:a16="http://schemas.microsoft.com/office/drawing/2014/main" id="{0DBAC486-DAC0-48A6-A795-6C262753228E}"/>
              </a:ext>
            </a:extLst>
          </p:cNvPr>
          <p:cNvSpPr/>
          <p:nvPr/>
        </p:nvSpPr>
        <p:spPr>
          <a:xfrm>
            <a:off x="3589401" y="1798480"/>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E5F5290-DB8E-495D-B95E-781B7F52E595}"/>
              </a:ext>
            </a:extLst>
          </p:cNvPr>
          <p:cNvSpPr txBox="1"/>
          <p:nvPr/>
        </p:nvSpPr>
        <p:spPr>
          <a:xfrm>
            <a:off x="4190831" y="1836878"/>
            <a:ext cx="4825098" cy="461665"/>
          </a:xfrm>
          <a:prstGeom prst="rect">
            <a:avLst/>
          </a:prstGeom>
          <a:noFill/>
        </p:spPr>
        <p:txBody>
          <a:bodyPr wrap="square" rtlCol="0">
            <a:spAutoFit/>
          </a:bodyPr>
          <a:lstStyle/>
          <a:p>
            <a:r>
              <a:rPr lang="id-ID" altLang="ko-KR" sz="1200" b="1" dirty="0"/>
              <a:t>2 ekor sapi perah jantan berfistula</a:t>
            </a:r>
          </a:p>
          <a:p>
            <a:endParaRPr lang="ko-KR" altLang="en-US" sz="1200" b="1" dirty="0"/>
          </a:p>
        </p:txBody>
      </p:sp>
      <p:sp>
        <p:nvSpPr>
          <p:cNvPr id="17" name="Oval 26">
            <a:extLst>
              <a:ext uri="{FF2B5EF4-FFF2-40B4-BE49-F238E27FC236}">
                <a16:creationId xmlns:a16="http://schemas.microsoft.com/office/drawing/2014/main" id="{5920BD98-1BD0-49ED-9535-476D11E0D64F}"/>
              </a:ext>
            </a:extLst>
          </p:cNvPr>
          <p:cNvSpPr/>
          <p:nvPr/>
        </p:nvSpPr>
        <p:spPr>
          <a:xfrm>
            <a:off x="2677296" y="3265886"/>
            <a:ext cx="594066" cy="5940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DF64E149-4EE5-4D76-BB8D-E796EB7A6AA0}"/>
              </a:ext>
            </a:extLst>
          </p:cNvPr>
          <p:cNvSpPr txBox="1"/>
          <p:nvPr/>
        </p:nvSpPr>
        <p:spPr>
          <a:xfrm>
            <a:off x="420631" y="3234139"/>
            <a:ext cx="605215" cy="484748"/>
          </a:xfrm>
          <a:prstGeom prst="rect">
            <a:avLst/>
          </a:prstGeom>
          <a:noFill/>
        </p:spPr>
        <p:txBody>
          <a:bodyPr wrap="square" lIns="68580" tIns="34290" rIns="68580" bIns="34290" rtlCol="0">
            <a:spAutoFit/>
          </a:bodyPr>
          <a:lstStyle/>
          <a:p>
            <a:pPr algn="ctr"/>
            <a:r>
              <a:rPr lang="en-US" altLang="ko-KR" sz="2700" b="1" dirty="0">
                <a:solidFill>
                  <a:schemeClr val="accent3"/>
                </a:solidFill>
              </a:rPr>
              <a:t>0</a:t>
            </a:r>
            <a:r>
              <a:rPr lang="id-ID" altLang="ko-KR" sz="2700" b="1" dirty="0">
                <a:solidFill>
                  <a:schemeClr val="accent3"/>
                </a:solidFill>
              </a:rPr>
              <a:t>2</a:t>
            </a:r>
            <a:endParaRPr lang="ko-KR" altLang="en-US" sz="2700" b="1" dirty="0">
              <a:solidFill>
                <a:schemeClr val="accent3"/>
              </a:solidFill>
            </a:endParaRPr>
          </a:p>
        </p:txBody>
      </p:sp>
      <p:sp>
        <p:nvSpPr>
          <p:cNvPr id="19" name="TextBox 18">
            <a:extLst>
              <a:ext uri="{FF2B5EF4-FFF2-40B4-BE49-F238E27FC236}">
                <a16:creationId xmlns:a16="http://schemas.microsoft.com/office/drawing/2014/main" id="{34F0A1B6-A3E5-4233-AD7B-232FA9E09807}"/>
              </a:ext>
            </a:extLst>
          </p:cNvPr>
          <p:cNvSpPr txBox="1"/>
          <p:nvPr/>
        </p:nvSpPr>
        <p:spPr>
          <a:xfrm>
            <a:off x="1065020" y="3300474"/>
            <a:ext cx="1586854" cy="438582"/>
          </a:xfrm>
          <a:prstGeom prst="rect">
            <a:avLst/>
          </a:prstGeom>
          <a:noFill/>
        </p:spPr>
        <p:txBody>
          <a:bodyPr wrap="square" lIns="68580" tIns="34290" rIns="68580" bIns="34290" rtlCol="0">
            <a:spAutoFit/>
          </a:bodyPr>
          <a:lstStyle/>
          <a:p>
            <a:pPr algn="ctr"/>
            <a:r>
              <a:rPr lang="id-ID" altLang="ko-KR" sz="1200" b="1" dirty="0"/>
              <a:t>Persiapan sampel pakan</a:t>
            </a:r>
            <a:endParaRPr lang="ko-KR" altLang="en-US" sz="1200" b="1" dirty="0"/>
          </a:p>
        </p:txBody>
      </p:sp>
      <p:sp>
        <p:nvSpPr>
          <p:cNvPr id="20" name="Chevron 29">
            <a:extLst>
              <a:ext uri="{FF2B5EF4-FFF2-40B4-BE49-F238E27FC236}">
                <a16:creationId xmlns:a16="http://schemas.microsoft.com/office/drawing/2014/main" id="{E0E29C09-8F37-4642-A50D-6D9685DE112D}"/>
              </a:ext>
            </a:extLst>
          </p:cNvPr>
          <p:cNvSpPr/>
          <p:nvPr/>
        </p:nvSpPr>
        <p:spPr>
          <a:xfrm>
            <a:off x="3589401" y="3391729"/>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24" name="Oval 34">
            <a:extLst>
              <a:ext uri="{FF2B5EF4-FFF2-40B4-BE49-F238E27FC236}">
                <a16:creationId xmlns:a16="http://schemas.microsoft.com/office/drawing/2014/main" id="{D4C755BA-D145-48FF-8E0F-F5ADD9CBDB69}"/>
              </a:ext>
            </a:extLst>
          </p:cNvPr>
          <p:cNvSpPr/>
          <p:nvPr/>
        </p:nvSpPr>
        <p:spPr>
          <a:xfrm>
            <a:off x="2677296" y="4232085"/>
            <a:ext cx="594066" cy="594066"/>
          </a:xfrm>
          <a:prstGeom prst="ellips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rgbClr val="32AEB8"/>
              </a:solidFill>
            </a:endParaRPr>
          </a:p>
        </p:txBody>
      </p:sp>
      <p:sp>
        <p:nvSpPr>
          <p:cNvPr id="25" name="TextBox 24">
            <a:extLst>
              <a:ext uri="{FF2B5EF4-FFF2-40B4-BE49-F238E27FC236}">
                <a16:creationId xmlns:a16="http://schemas.microsoft.com/office/drawing/2014/main" id="{B4BBF7AB-A034-407E-B80F-A1FDFC04924C}"/>
              </a:ext>
            </a:extLst>
          </p:cNvPr>
          <p:cNvSpPr txBox="1"/>
          <p:nvPr/>
        </p:nvSpPr>
        <p:spPr>
          <a:xfrm>
            <a:off x="460484" y="4289942"/>
            <a:ext cx="605215" cy="484748"/>
          </a:xfrm>
          <a:prstGeom prst="rect">
            <a:avLst/>
          </a:prstGeom>
          <a:noFill/>
          <a:ln>
            <a:noFill/>
          </a:ln>
        </p:spPr>
        <p:txBody>
          <a:bodyPr wrap="square" lIns="68580" tIns="34290" rIns="68580" bIns="34290" rtlCol="0">
            <a:spAutoFit/>
          </a:bodyPr>
          <a:lstStyle/>
          <a:p>
            <a:pPr algn="ctr"/>
            <a:r>
              <a:rPr lang="en-US" altLang="ko-KR" sz="2700" b="1" dirty="0">
                <a:solidFill>
                  <a:srgbClr val="32AEB8"/>
                </a:solidFill>
              </a:rPr>
              <a:t>0</a:t>
            </a:r>
            <a:r>
              <a:rPr lang="id-ID" altLang="ko-KR" sz="2700" b="1" dirty="0">
                <a:solidFill>
                  <a:srgbClr val="32AEB8"/>
                </a:solidFill>
              </a:rPr>
              <a:t>3</a:t>
            </a:r>
            <a:endParaRPr lang="ko-KR" altLang="en-US" sz="2700" b="1" dirty="0">
              <a:solidFill>
                <a:srgbClr val="32AEB8"/>
              </a:solidFill>
            </a:endParaRPr>
          </a:p>
        </p:txBody>
      </p:sp>
      <p:sp>
        <p:nvSpPr>
          <p:cNvPr id="26" name="TextBox 25">
            <a:extLst>
              <a:ext uri="{FF2B5EF4-FFF2-40B4-BE49-F238E27FC236}">
                <a16:creationId xmlns:a16="http://schemas.microsoft.com/office/drawing/2014/main" id="{2006D9BD-FC22-4F81-BFC8-DFD4A7FA9022}"/>
              </a:ext>
            </a:extLst>
          </p:cNvPr>
          <p:cNvSpPr txBox="1"/>
          <p:nvPr/>
        </p:nvSpPr>
        <p:spPr>
          <a:xfrm>
            <a:off x="1044925" y="4313025"/>
            <a:ext cx="1560790" cy="438582"/>
          </a:xfrm>
          <a:prstGeom prst="rect">
            <a:avLst/>
          </a:prstGeom>
          <a:noFill/>
        </p:spPr>
        <p:txBody>
          <a:bodyPr wrap="square" lIns="68580" tIns="34290" rIns="68580" bIns="34290" rtlCol="0">
            <a:spAutoFit/>
          </a:bodyPr>
          <a:lstStyle/>
          <a:p>
            <a:pPr algn="ctr"/>
            <a:r>
              <a:rPr lang="id-ID" altLang="ko-KR" sz="1200" b="1" dirty="0"/>
              <a:t>Pengukuran Degradasi Pakan</a:t>
            </a:r>
            <a:endParaRPr lang="ko-KR" altLang="en-US" sz="1200" b="1" dirty="0"/>
          </a:p>
        </p:txBody>
      </p:sp>
      <p:sp>
        <p:nvSpPr>
          <p:cNvPr id="27" name="Chevron 37">
            <a:extLst>
              <a:ext uri="{FF2B5EF4-FFF2-40B4-BE49-F238E27FC236}">
                <a16:creationId xmlns:a16="http://schemas.microsoft.com/office/drawing/2014/main" id="{C4D69F08-4611-45E7-AC0E-C5D7B0B09D91}"/>
              </a:ext>
            </a:extLst>
          </p:cNvPr>
          <p:cNvSpPr/>
          <p:nvPr/>
        </p:nvSpPr>
        <p:spPr>
          <a:xfrm>
            <a:off x="3589401" y="4316799"/>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solidFill>
            </a:endParaRPr>
          </a:p>
        </p:txBody>
      </p:sp>
      <p:sp>
        <p:nvSpPr>
          <p:cNvPr id="31" name="Rectangle 16">
            <a:extLst>
              <a:ext uri="{FF2B5EF4-FFF2-40B4-BE49-F238E27FC236}">
                <a16:creationId xmlns:a16="http://schemas.microsoft.com/office/drawing/2014/main" id="{A585E1C0-89AB-4F60-93AA-3D0A759ECA90}"/>
              </a:ext>
            </a:extLst>
          </p:cNvPr>
          <p:cNvSpPr/>
          <p:nvPr/>
        </p:nvSpPr>
        <p:spPr>
          <a:xfrm rot="2700000">
            <a:off x="2870504" y="3416567"/>
            <a:ext cx="199440" cy="35755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5" name="텍스트 개체 틀 34">
            <a:extLst>
              <a:ext uri="{FF2B5EF4-FFF2-40B4-BE49-F238E27FC236}">
                <a16:creationId xmlns:a16="http://schemas.microsoft.com/office/drawing/2014/main" id="{B0E4BCBB-112C-48E2-A34B-8C9449403F65}"/>
              </a:ext>
            </a:extLst>
          </p:cNvPr>
          <p:cNvSpPr>
            <a:spLocks noGrp="1"/>
          </p:cNvSpPr>
          <p:nvPr>
            <p:ph type="body" sz="quarter" idx="10"/>
          </p:nvPr>
        </p:nvSpPr>
        <p:spPr>
          <a:xfrm>
            <a:off x="2043377" y="575348"/>
            <a:ext cx="7180973" cy="543185"/>
          </a:xfrm>
        </p:spPr>
        <p:txBody>
          <a:bodyPr/>
          <a:lstStyle/>
          <a:p>
            <a:r>
              <a:rPr lang="id-ID" altLang="ko-KR" dirty="0"/>
              <a:t>Prosedur Penelitian</a:t>
            </a:r>
            <a:endParaRPr lang="en-US" altLang="ko-KR" dirty="0"/>
          </a:p>
        </p:txBody>
      </p:sp>
      <p:sp>
        <p:nvSpPr>
          <p:cNvPr id="36" name="Rectangle 35"/>
          <p:cNvSpPr/>
          <p:nvPr/>
        </p:nvSpPr>
        <p:spPr>
          <a:xfrm rot="5400000">
            <a:off x="-2299695" y="2299696"/>
            <a:ext cx="5020022" cy="420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7" name="Rectangle 36"/>
          <p:cNvSpPr/>
          <p:nvPr/>
        </p:nvSpPr>
        <p:spPr>
          <a:xfrm rot="5400000">
            <a:off x="173211" y="247420"/>
            <a:ext cx="1693883" cy="1199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9" name="Rectangle 38"/>
          <p:cNvSpPr/>
          <p:nvPr/>
        </p:nvSpPr>
        <p:spPr>
          <a:xfrm>
            <a:off x="-5867" y="5020022"/>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Rectangle 39"/>
          <p:cNvSpPr/>
          <p:nvPr/>
        </p:nvSpPr>
        <p:spPr>
          <a:xfrm>
            <a:off x="0" y="-1"/>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40"/>
          <p:cNvSpPr/>
          <p:nvPr/>
        </p:nvSpPr>
        <p:spPr>
          <a:xfrm>
            <a:off x="0" y="123477"/>
            <a:ext cx="9144000" cy="123478"/>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TextBox 41">
            <a:extLst>
              <a:ext uri="{FF2B5EF4-FFF2-40B4-BE49-F238E27FC236}">
                <a16:creationId xmlns:a16="http://schemas.microsoft.com/office/drawing/2014/main" id="{CC16C7F9-C0DA-44D6-8AE6-3253BDAB5263}"/>
              </a:ext>
            </a:extLst>
          </p:cNvPr>
          <p:cNvSpPr txBox="1"/>
          <p:nvPr/>
        </p:nvSpPr>
        <p:spPr>
          <a:xfrm>
            <a:off x="799712" y="1877523"/>
            <a:ext cx="1908703" cy="253916"/>
          </a:xfrm>
          <a:prstGeom prst="rect">
            <a:avLst/>
          </a:prstGeom>
          <a:noFill/>
        </p:spPr>
        <p:txBody>
          <a:bodyPr wrap="square" lIns="68580" tIns="34290" rIns="68580" bIns="34290" rtlCol="0">
            <a:spAutoFit/>
          </a:bodyPr>
          <a:lstStyle/>
          <a:p>
            <a:pPr algn="ctr"/>
            <a:r>
              <a:rPr lang="id-ID" altLang="ko-KR" sz="1200" b="1" dirty="0"/>
              <a:t>Persiapan Ternak</a:t>
            </a:r>
            <a:endParaRPr lang="ko-KR" altLang="en-US" sz="1200" b="1" dirty="0"/>
          </a:p>
        </p:txBody>
      </p:sp>
      <p:sp>
        <p:nvSpPr>
          <p:cNvPr id="43" name="Rectangle 9">
            <a:extLst>
              <a:ext uri="{FF2B5EF4-FFF2-40B4-BE49-F238E27FC236}">
                <a16:creationId xmlns:a16="http://schemas.microsoft.com/office/drawing/2014/main" id="{444E6227-4972-4DE6-BEB0-C3FC42991182}"/>
              </a:ext>
            </a:extLst>
          </p:cNvPr>
          <p:cNvSpPr/>
          <p:nvPr/>
        </p:nvSpPr>
        <p:spPr>
          <a:xfrm>
            <a:off x="2825048" y="1884041"/>
            <a:ext cx="263667" cy="24681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FE5F5290-DB8E-495D-B95E-781B7F52E595}"/>
              </a:ext>
            </a:extLst>
          </p:cNvPr>
          <p:cNvSpPr txBox="1"/>
          <p:nvPr/>
        </p:nvSpPr>
        <p:spPr>
          <a:xfrm>
            <a:off x="4190831" y="2172482"/>
            <a:ext cx="4288144" cy="415498"/>
          </a:xfrm>
          <a:prstGeom prst="rect">
            <a:avLst/>
          </a:prstGeom>
          <a:noFill/>
        </p:spPr>
        <p:txBody>
          <a:bodyPr wrap="square" rtlCol="0">
            <a:spAutoFit/>
          </a:bodyPr>
          <a:lstStyle/>
          <a:p>
            <a:r>
              <a:rPr lang="id-ID" sz="1200" b="1" dirty="0"/>
              <a:t>4 periode</a:t>
            </a:r>
          </a:p>
          <a:p>
            <a:endParaRPr lang="ko-KR" altLang="en-US" sz="900" b="1" dirty="0"/>
          </a:p>
        </p:txBody>
      </p:sp>
      <p:cxnSp>
        <p:nvCxnSpPr>
          <p:cNvPr id="45" name="Straight Arrow Connector 44"/>
          <p:cNvCxnSpPr/>
          <p:nvPr/>
        </p:nvCxnSpPr>
        <p:spPr>
          <a:xfrm flipV="1">
            <a:off x="5292080" y="2449481"/>
            <a:ext cx="341784" cy="1854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292080" y="2744907"/>
            <a:ext cx="341784" cy="1341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E5F5290-DB8E-495D-B95E-781B7F52E595}"/>
              </a:ext>
            </a:extLst>
          </p:cNvPr>
          <p:cNvSpPr txBox="1"/>
          <p:nvPr/>
        </p:nvSpPr>
        <p:spPr>
          <a:xfrm>
            <a:off x="5687388" y="2740670"/>
            <a:ext cx="4288144" cy="415498"/>
          </a:xfrm>
          <a:prstGeom prst="rect">
            <a:avLst/>
          </a:prstGeom>
          <a:noFill/>
        </p:spPr>
        <p:txBody>
          <a:bodyPr wrap="square" rtlCol="0">
            <a:spAutoFit/>
          </a:bodyPr>
          <a:lstStyle/>
          <a:p>
            <a:r>
              <a:rPr lang="id-ID" sz="1200" b="1" dirty="0"/>
              <a:t>1 minggu pengamatakan</a:t>
            </a:r>
          </a:p>
          <a:p>
            <a:endParaRPr lang="ko-KR" altLang="en-US" sz="900" b="1" dirty="0"/>
          </a:p>
        </p:txBody>
      </p:sp>
      <p:sp>
        <p:nvSpPr>
          <p:cNvPr id="49" name="TextBox 48">
            <a:extLst>
              <a:ext uri="{FF2B5EF4-FFF2-40B4-BE49-F238E27FC236}">
                <a16:creationId xmlns:a16="http://schemas.microsoft.com/office/drawing/2014/main" id="{FE5F5290-DB8E-495D-B95E-781B7F52E595}"/>
              </a:ext>
            </a:extLst>
          </p:cNvPr>
          <p:cNvSpPr txBox="1"/>
          <p:nvPr/>
        </p:nvSpPr>
        <p:spPr>
          <a:xfrm>
            <a:off x="5687388" y="2335235"/>
            <a:ext cx="4288144" cy="415498"/>
          </a:xfrm>
          <a:prstGeom prst="rect">
            <a:avLst/>
          </a:prstGeom>
          <a:noFill/>
        </p:spPr>
        <p:txBody>
          <a:bodyPr wrap="square" rtlCol="0">
            <a:spAutoFit/>
          </a:bodyPr>
          <a:lstStyle/>
          <a:p>
            <a:r>
              <a:rPr lang="id-ID" sz="1200" b="1" dirty="0"/>
              <a:t>2 minggu preliminary</a:t>
            </a:r>
          </a:p>
          <a:p>
            <a:endParaRPr lang="ko-KR" altLang="en-US" sz="900" b="1" dirty="0"/>
          </a:p>
        </p:txBody>
      </p:sp>
      <p:sp>
        <p:nvSpPr>
          <p:cNvPr id="50" name="TextBox 49">
            <a:extLst>
              <a:ext uri="{FF2B5EF4-FFF2-40B4-BE49-F238E27FC236}">
                <a16:creationId xmlns:a16="http://schemas.microsoft.com/office/drawing/2014/main" id="{FE5F5290-DB8E-495D-B95E-781B7F52E595}"/>
              </a:ext>
            </a:extLst>
          </p:cNvPr>
          <p:cNvSpPr txBox="1"/>
          <p:nvPr/>
        </p:nvSpPr>
        <p:spPr>
          <a:xfrm>
            <a:off x="4177556" y="3284081"/>
            <a:ext cx="4609074" cy="646331"/>
          </a:xfrm>
          <a:prstGeom prst="rect">
            <a:avLst/>
          </a:prstGeom>
          <a:noFill/>
        </p:spPr>
        <p:txBody>
          <a:bodyPr wrap="square" rtlCol="0">
            <a:spAutoFit/>
          </a:bodyPr>
          <a:lstStyle/>
          <a:p>
            <a:r>
              <a:rPr lang="id-ID" altLang="ko-KR" sz="1200" b="1" dirty="0"/>
              <a:t>Hijauan: Rumput gajah</a:t>
            </a:r>
          </a:p>
          <a:p>
            <a:endParaRPr lang="id-ID" altLang="ko-KR" sz="1200" b="1" dirty="0"/>
          </a:p>
          <a:p>
            <a:r>
              <a:rPr lang="id-ID" altLang="ko-KR" sz="1200" b="1" dirty="0"/>
              <a:t>Konsentrat : Konsentrat komersil</a:t>
            </a:r>
          </a:p>
        </p:txBody>
      </p:sp>
      <p:sp>
        <p:nvSpPr>
          <p:cNvPr id="52" name="TextBox 51">
            <a:extLst>
              <a:ext uri="{FF2B5EF4-FFF2-40B4-BE49-F238E27FC236}">
                <a16:creationId xmlns:a16="http://schemas.microsoft.com/office/drawing/2014/main" id="{FE5F5290-DB8E-495D-B95E-781B7F52E595}"/>
              </a:ext>
            </a:extLst>
          </p:cNvPr>
          <p:cNvSpPr txBox="1"/>
          <p:nvPr/>
        </p:nvSpPr>
        <p:spPr>
          <a:xfrm>
            <a:off x="4190831" y="4390619"/>
            <a:ext cx="4609074" cy="276999"/>
          </a:xfrm>
          <a:prstGeom prst="rect">
            <a:avLst/>
          </a:prstGeom>
          <a:noFill/>
        </p:spPr>
        <p:txBody>
          <a:bodyPr wrap="square" rtlCol="0">
            <a:spAutoFit/>
          </a:bodyPr>
          <a:lstStyle/>
          <a:p>
            <a:r>
              <a:rPr lang="id-ID" sz="1200" b="1" dirty="0"/>
              <a:t>Waktu i</a:t>
            </a:r>
            <a:r>
              <a:rPr lang="en-US" sz="1200" b="1" dirty="0" err="1"/>
              <a:t>nkubasi</a:t>
            </a:r>
            <a:r>
              <a:rPr lang="en-US" sz="1200" b="1" dirty="0"/>
              <a:t> </a:t>
            </a:r>
            <a:r>
              <a:rPr lang="en-US" sz="1200" b="1" dirty="0" err="1"/>
              <a:t>selama</a:t>
            </a:r>
            <a:r>
              <a:rPr lang="en-US" sz="1200" b="1" dirty="0"/>
              <a:t> </a:t>
            </a:r>
            <a:r>
              <a:rPr lang="id-ID" sz="1200" b="1" dirty="0"/>
              <a:t> </a:t>
            </a:r>
            <a:r>
              <a:rPr lang="en-US" sz="1200" b="1" dirty="0"/>
              <a:t>2, 4, </a:t>
            </a:r>
            <a:r>
              <a:rPr lang="id-ID" sz="1200" b="1" dirty="0"/>
              <a:t>6,</a:t>
            </a:r>
            <a:r>
              <a:rPr lang="en-US" sz="1200" b="1" dirty="0"/>
              <a:t> 12, 24, </a:t>
            </a:r>
            <a:r>
              <a:rPr lang="id-ID" sz="1200" b="1" dirty="0"/>
              <a:t>dan  48 jam</a:t>
            </a:r>
            <a:endParaRPr lang="ko-KR" altLang="en-US" sz="1200" b="1" dirty="0"/>
          </a:p>
        </p:txBody>
      </p:sp>
      <p:sp>
        <p:nvSpPr>
          <p:cNvPr id="54" name="Rounded Rectangle 10">
            <a:extLst>
              <a:ext uri="{FF2B5EF4-FFF2-40B4-BE49-F238E27FC236}">
                <a16:creationId xmlns:a16="http://schemas.microsoft.com/office/drawing/2014/main" id="{B55467B8-5BFB-46FE-82D2-AA896BC192F1}"/>
              </a:ext>
            </a:extLst>
          </p:cNvPr>
          <p:cNvSpPr/>
          <p:nvPr/>
        </p:nvSpPr>
        <p:spPr>
          <a:xfrm>
            <a:off x="2863943" y="4394599"/>
            <a:ext cx="220772" cy="284975"/>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7" name="TextBox 46">
            <a:extLst>
              <a:ext uri="{FF2B5EF4-FFF2-40B4-BE49-F238E27FC236}">
                <a16:creationId xmlns:a16="http://schemas.microsoft.com/office/drawing/2014/main" id="{FE5F5290-DB8E-495D-B95E-781B7F52E595}"/>
              </a:ext>
            </a:extLst>
          </p:cNvPr>
          <p:cNvSpPr txBox="1"/>
          <p:nvPr/>
        </p:nvSpPr>
        <p:spPr>
          <a:xfrm>
            <a:off x="4190831" y="2542228"/>
            <a:ext cx="4288144" cy="415498"/>
          </a:xfrm>
          <a:prstGeom prst="rect">
            <a:avLst/>
          </a:prstGeom>
          <a:noFill/>
        </p:spPr>
        <p:txBody>
          <a:bodyPr wrap="square" rtlCol="0">
            <a:spAutoFit/>
          </a:bodyPr>
          <a:lstStyle/>
          <a:p>
            <a:r>
              <a:rPr lang="id-ID" sz="1200" b="1" dirty="0"/>
              <a:t>1 periode</a:t>
            </a:r>
          </a:p>
          <a:p>
            <a:endParaRPr lang="ko-KR" altLang="en-US" sz="900" b="1" dirty="0"/>
          </a:p>
        </p:txBody>
      </p:sp>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Tree>
    <p:extLst>
      <p:ext uri="{BB962C8B-B14F-4D97-AF65-F5344CB8AC3E}">
        <p14:creationId xmlns:p14="http://schemas.microsoft.com/office/powerpoint/2010/main" val="120665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3">
            <a:extLst>
              <a:ext uri="{FF2B5EF4-FFF2-40B4-BE49-F238E27FC236}">
                <a16:creationId xmlns:a16="http://schemas.microsoft.com/office/drawing/2014/main" id="{63EEC004-C9F0-47BF-83ED-1471F76DEF5F}"/>
              </a:ext>
            </a:extLst>
          </p:cNvPr>
          <p:cNvSpPr/>
          <p:nvPr/>
        </p:nvSpPr>
        <p:spPr>
          <a:xfrm>
            <a:off x="2768977" y="1693881"/>
            <a:ext cx="594066" cy="5940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solidFill>
            </a:endParaRPr>
          </a:p>
        </p:txBody>
      </p:sp>
      <p:sp>
        <p:nvSpPr>
          <p:cNvPr id="4" name="TextBox 3">
            <a:extLst>
              <a:ext uri="{FF2B5EF4-FFF2-40B4-BE49-F238E27FC236}">
                <a16:creationId xmlns:a16="http://schemas.microsoft.com/office/drawing/2014/main" id="{DB80D93A-8E9E-4D28-B7F2-07BE339AB57A}"/>
              </a:ext>
            </a:extLst>
          </p:cNvPr>
          <p:cNvSpPr txBox="1"/>
          <p:nvPr/>
        </p:nvSpPr>
        <p:spPr>
          <a:xfrm>
            <a:off x="497104" y="1798479"/>
            <a:ext cx="589527" cy="484748"/>
          </a:xfrm>
          <a:prstGeom prst="rect">
            <a:avLst/>
          </a:prstGeom>
          <a:noFill/>
        </p:spPr>
        <p:txBody>
          <a:bodyPr wrap="square" lIns="68580" tIns="34290" rIns="68580" bIns="34290" rtlCol="0">
            <a:spAutoFit/>
          </a:bodyPr>
          <a:lstStyle/>
          <a:p>
            <a:pPr algn="ctr"/>
            <a:r>
              <a:rPr lang="en-US" altLang="ko-KR" sz="2700" b="1" dirty="0">
                <a:solidFill>
                  <a:schemeClr val="accent1"/>
                </a:solidFill>
              </a:rPr>
              <a:t>0</a:t>
            </a:r>
            <a:r>
              <a:rPr lang="id-ID" altLang="ko-KR" sz="2700" b="1" dirty="0">
                <a:solidFill>
                  <a:schemeClr val="accent1"/>
                </a:solidFill>
              </a:rPr>
              <a:t>4</a:t>
            </a:r>
            <a:endParaRPr lang="ko-KR" altLang="en-US" sz="2700" b="1" dirty="0">
              <a:solidFill>
                <a:schemeClr val="accent1"/>
              </a:solidFill>
            </a:endParaRPr>
          </a:p>
        </p:txBody>
      </p:sp>
      <p:sp>
        <p:nvSpPr>
          <p:cNvPr id="6" name="Chevron 13">
            <a:extLst>
              <a:ext uri="{FF2B5EF4-FFF2-40B4-BE49-F238E27FC236}">
                <a16:creationId xmlns:a16="http://schemas.microsoft.com/office/drawing/2014/main" id="{0DBAC486-DAC0-48A6-A795-6C262753228E}"/>
              </a:ext>
            </a:extLst>
          </p:cNvPr>
          <p:cNvSpPr/>
          <p:nvPr/>
        </p:nvSpPr>
        <p:spPr>
          <a:xfrm>
            <a:off x="3589401" y="1798480"/>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E5F5290-DB8E-495D-B95E-781B7F52E595}"/>
              </a:ext>
            </a:extLst>
          </p:cNvPr>
          <p:cNvSpPr txBox="1"/>
          <p:nvPr/>
        </p:nvSpPr>
        <p:spPr>
          <a:xfrm>
            <a:off x="4206196" y="2587980"/>
            <a:ext cx="4609074" cy="600164"/>
          </a:xfrm>
          <a:prstGeom prst="rect">
            <a:avLst/>
          </a:prstGeom>
          <a:noFill/>
        </p:spPr>
        <p:txBody>
          <a:bodyPr wrap="square" rtlCol="0">
            <a:spAutoFit/>
          </a:bodyPr>
          <a:lstStyle/>
          <a:p>
            <a:r>
              <a:rPr lang="id-ID" sz="1200" b="1" dirty="0"/>
              <a:t>P1: Pemberian hijauan dan dua jam kemudian konsentrat</a:t>
            </a:r>
          </a:p>
          <a:p>
            <a:r>
              <a:rPr lang="id-ID" sz="1200" b="1" dirty="0"/>
              <a:t>P2: Pemberian konsentrat dan dua jam kemudian hijauan</a:t>
            </a:r>
          </a:p>
          <a:p>
            <a:endParaRPr lang="ko-KR" altLang="en-US" sz="900" b="1" dirty="0"/>
          </a:p>
        </p:txBody>
      </p:sp>
      <p:sp>
        <p:nvSpPr>
          <p:cNvPr id="13" name="Chevron 21">
            <a:extLst>
              <a:ext uri="{FF2B5EF4-FFF2-40B4-BE49-F238E27FC236}">
                <a16:creationId xmlns:a16="http://schemas.microsoft.com/office/drawing/2014/main" id="{B54A833F-E6CC-4EF9-B403-CFF39E2ECC74}"/>
              </a:ext>
            </a:extLst>
          </p:cNvPr>
          <p:cNvSpPr/>
          <p:nvPr/>
        </p:nvSpPr>
        <p:spPr>
          <a:xfrm>
            <a:off x="3589401" y="2620465"/>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17" name="Oval 26">
            <a:extLst>
              <a:ext uri="{FF2B5EF4-FFF2-40B4-BE49-F238E27FC236}">
                <a16:creationId xmlns:a16="http://schemas.microsoft.com/office/drawing/2014/main" id="{5920BD98-1BD0-49ED-9535-476D11E0D64F}"/>
              </a:ext>
            </a:extLst>
          </p:cNvPr>
          <p:cNvSpPr/>
          <p:nvPr/>
        </p:nvSpPr>
        <p:spPr>
          <a:xfrm>
            <a:off x="2748972" y="3192588"/>
            <a:ext cx="594066" cy="5940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DF64E149-4EE5-4D76-BB8D-E796EB7A6AA0}"/>
              </a:ext>
            </a:extLst>
          </p:cNvPr>
          <p:cNvSpPr txBox="1"/>
          <p:nvPr/>
        </p:nvSpPr>
        <p:spPr>
          <a:xfrm>
            <a:off x="511680" y="3234797"/>
            <a:ext cx="605215" cy="484748"/>
          </a:xfrm>
          <a:prstGeom prst="rect">
            <a:avLst/>
          </a:prstGeom>
          <a:noFill/>
        </p:spPr>
        <p:txBody>
          <a:bodyPr wrap="square" lIns="68580" tIns="34290" rIns="68580" bIns="34290" rtlCol="0">
            <a:spAutoFit/>
          </a:bodyPr>
          <a:lstStyle/>
          <a:p>
            <a:pPr algn="ctr"/>
            <a:r>
              <a:rPr lang="en-US" altLang="ko-KR" sz="2700" b="1" dirty="0">
                <a:solidFill>
                  <a:schemeClr val="accent3"/>
                </a:solidFill>
              </a:rPr>
              <a:t>0</a:t>
            </a:r>
            <a:r>
              <a:rPr lang="id-ID" altLang="ko-KR" sz="2700" b="1" dirty="0">
                <a:solidFill>
                  <a:schemeClr val="accent3"/>
                </a:solidFill>
              </a:rPr>
              <a:t>5</a:t>
            </a:r>
            <a:endParaRPr lang="ko-KR" altLang="en-US" sz="2700" b="1" dirty="0">
              <a:solidFill>
                <a:schemeClr val="accent3"/>
              </a:solidFill>
            </a:endParaRPr>
          </a:p>
        </p:txBody>
      </p:sp>
      <p:sp>
        <p:nvSpPr>
          <p:cNvPr id="19" name="TextBox 18">
            <a:extLst>
              <a:ext uri="{FF2B5EF4-FFF2-40B4-BE49-F238E27FC236}">
                <a16:creationId xmlns:a16="http://schemas.microsoft.com/office/drawing/2014/main" id="{34F0A1B6-A3E5-4233-AD7B-232FA9E09807}"/>
              </a:ext>
            </a:extLst>
          </p:cNvPr>
          <p:cNvSpPr txBox="1"/>
          <p:nvPr/>
        </p:nvSpPr>
        <p:spPr>
          <a:xfrm>
            <a:off x="1086631" y="3295669"/>
            <a:ext cx="1586854" cy="438582"/>
          </a:xfrm>
          <a:prstGeom prst="rect">
            <a:avLst/>
          </a:prstGeom>
          <a:noFill/>
        </p:spPr>
        <p:txBody>
          <a:bodyPr wrap="square" lIns="68580" tIns="34290" rIns="68580" bIns="34290" rtlCol="0">
            <a:spAutoFit/>
          </a:bodyPr>
          <a:lstStyle/>
          <a:p>
            <a:pPr algn="ctr"/>
            <a:r>
              <a:rPr lang="id-ID" altLang="ko-KR" sz="1200" b="1" dirty="0"/>
              <a:t>Pengambilan Cairan Rumen</a:t>
            </a:r>
            <a:endParaRPr lang="ko-KR" altLang="en-US" sz="1200" b="1" dirty="0"/>
          </a:p>
        </p:txBody>
      </p:sp>
      <p:sp>
        <p:nvSpPr>
          <p:cNvPr id="20" name="Chevron 29">
            <a:extLst>
              <a:ext uri="{FF2B5EF4-FFF2-40B4-BE49-F238E27FC236}">
                <a16:creationId xmlns:a16="http://schemas.microsoft.com/office/drawing/2014/main" id="{E0E29C09-8F37-4642-A50D-6D9685DE112D}"/>
              </a:ext>
            </a:extLst>
          </p:cNvPr>
          <p:cNvSpPr/>
          <p:nvPr/>
        </p:nvSpPr>
        <p:spPr>
          <a:xfrm>
            <a:off x="3589401" y="3334676"/>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31" name="Rectangle 16">
            <a:extLst>
              <a:ext uri="{FF2B5EF4-FFF2-40B4-BE49-F238E27FC236}">
                <a16:creationId xmlns:a16="http://schemas.microsoft.com/office/drawing/2014/main" id="{A585E1C0-89AB-4F60-93AA-3D0A759ECA90}"/>
              </a:ext>
            </a:extLst>
          </p:cNvPr>
          <p:cNvSpPr/>
          <p:nvPr/>
        </p:nvSpPr>
        <p:spPr>
          <a:xfrm rot="2700000">
            <a:off x="2920554" y="3310842"/>
            <a:ext cx="199440" cy="35755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5" name="텍스트 개체 틀 34">
            <a:extLst>
              <a:ext uri="{FF2B5EF4-FFF2-40B4-BE49-F238E27FC236}">
                <a16:creationId xmlns:a16="http://schemas.microsoft.com/office/drawing/2014/main" id="{B0E4BCBB-112C-48E2-A34B-8C9449403F65}"/>
              </a:ext>
            </a:extLst>
          </p:cNvPr>
          <p:cNvSpPr>
            <a:spLocks noGrp="1"/>
          </p:cNvSpPr>
          <p:nvPr>
            <p:ph type="body" sz="quarter" idx="10"/>
          </p:nvPr>
        </p:nvSpPr>
        <p:spPr>
          <a:xfrm>
            <a:off x="2043377" y="575348"/>
            <a:ext cx="7180973" cy="543185"/>
          </a:xfrm>
        </p:spPr>
        <p:txBody>
          <a:bodyPr/>
          <a:lstStyle/>
          <a:p>
            <a:r>
              <a:rPr lang="id-ID" altLang="ko-KR" dirty="0"/>
              <a:t>Prosedur Penelitian</a:t>
            </a:r>
            <a:endParaRPr lang="en-US" altLang="ko-KR" dirty="0"/>
          </a:p>
        </p:txBody>
      </p:sp>
      <p:sp>
        <p:nvSpPr>
          <p:cNvPr id="36" name="Rectangle 35"/>
          <p:cNvSpPr/>
          <p:nvPr/>
        </p:nvSpPr>
        <p:spPr>
          <a:xfrm rot="5400000">
            <a:off x="-2299695" y="2299696"/>
            <a:ext cx="5020022" cy="420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7" name="Rectangle 36"/>
          <p:cNvSpPr/>
          <p:nvPr/>
        </p:nvSpPr>
        <p:spPr>
          <a:xfrm rot="5400000">
            <a:off x="173211" y="247420"/>
            <a:ext cx="1693883" cy="1199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9" name="Rectangle 38"/>
          <p:cNvSpPr/>
          <p:nvPr/>
        </p:nvSpPr>
        <p:spPr>
          <a:xfrm>
            <a:off x="-5867" y="5020022"/>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Rectangle 39"/>
          <p:cNvSpPr/>
          <p:nvPr/>
        </p:nvSpPr>
        <p:spPr>
          <a:xfrm>
            <a:off x="0" y="-1"/>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40"/>
          <p:cNvSpPr/>
          <p:nvPr/>
        </p:nvSpPr>
        <p:spPr>
          <a:xfrm>
            <a:off x="0" y="123477"/>
            <a:ext cx="9144000" cy="123478"/>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TextBox 41">
            <a:extLst>
              <a:ext uri="{FF2B5EF4-FFF2-40B4-BE49-F238E27FC236}">
                <a16:creationId xmlns:a16="http://schemas.microsoft.com/office/drawing/2014/main" id="{CC16C7F9-C0DA-44D6-8AE6-3253BDAB5263}"/>
              </a:ext>
            </a:extLst>
          </p:cNvPr>
          <p:cNvSpPr txBox="1"/>
          <p:nvPr/>
        </p:nvSpPr>
        <p:spPr>
          <a:xfrm>
            <a:off x="914642" y="1836510"/>
            <a:ext cx="1908703" cy="438582"/>
          </a:xfrm>
          <a:prstGeom prst="rect">
            <a:avLst/>
          </a:prstGeom>
          <a:noFill/>
        </p:spPr>
        <p:txBody>
          <a:bodyPr wrap="square" lIns="68580" tIns="34290" rIns="68580" bIns="34290" rtlCol="0">
            <a:spAutoFit/>
          </a:bodyPr>
          <a:lstStyle/>
          <a:p>
            <a:pPr algn="ctr"/>
            <a:r>
              <a:rPr lang="id-ID" altLang="ko-KR" sz="1200" b="1" dirty="0"/>
              <a:t>Perlakuan pemberian pakan</a:t>
            </a:r>
            <a:endParaRPr lang="ko-KR" altLang="en-US" sz="1200" b="1" dirty="0"/>
          </a:p>
        </p:txBody>
      </p:sp>
      <p:sp>
        <p:nvSpPr>
          <p:cNvPr id="43" name="Rectangle 9">
            <a:extLst>
              <a:ext uri="{FF2B5EF4-FFF2-40B4-BE49-F238E27FC236}">
                <a16:creationId xmlns:a16="http://schemas.microsoft.com/office/drawing/2014/main" id="{444E6227-4972-4DE6-BEB0-C3FC42991182}"/>
              </a:ext>
            </a:extLst>
          </p:cNvPr>
          <p:cNvSpPr/>
          <p:nvPr/>
        </p:nvSpPr>
        <p:spPr>
          <a:xfrm>
            <a:off x="3354620" y="3018179"/>
            <a:ext cx="263667" cy="24681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FE5F5290-DB8E-495D-B95E-781B7F52E595}"/>
              </a:ext>
            </a:extLst>
          </p:cNvPr>
          <p:cNvSpPr txBox="1"/>
          <p:nvPr/>
        </p:nvSpPr>
        <p:spPr>
          <a:xfrm>
            <a:off x="4189990" y="1872449"/>
            <a:ext cx="1063132" cy="415498"/>
          </a:xfrm>
          <a:prstGeom prst="rect">
            <a:avLst/>
          </a:prstGeom>
          <a:noFill/>
        </p:spPr>
        <p:txBody>
          <a:bodyPr wrap="square" rtlCol="0">
            <a:spAutoFit/>
          </a:bodyPr>
          <a:lstStyle/>
          <a:p>
            <a:r>
              <a:rPr lang="id-ID" sz="1200" b="1" dirty="0"/>
              <a:t>2 kali sehari </a:t>
            </a:r>
          </a:p>
          <a:p>
            <a:endParaRPr lang="ko-KR" altLang="en-US" sz="900" b="1" dirty="0"/>
          </a:p>
        </p:txBody>
      </p:sp>
      <p:cxnSp>
        <p:nvCxnSpPr>
          <p:cNvPr id="45" name="Straight Arrow Connector 44"/>
          <p:cNvCxnSpPr/>
          <p:nvPr/>
        </p:nvCxnSpPr>
        <p:spPr>
          <a:xfrm flipV="1">
            <a:off x="5292080" y="1779701"/>
            <a:ext cx="341784" cy="1854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290645" y="2046850"/>
            <a:ext cx="341784" cy="1341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E5F5290-DB8E-495D-B95E-781B7F52E595}"/>
              </a:ext>
            </a:extLst>
          </p:cNvPr>
          <p:cNvSpPr txBox="1"/>
          <p:nvPr/>
        </p:nvSpPr>
        <p:spPr>
          <a:xfrm>
            <a:off x="5669952" y="2071986"/>
            <a:ext cx="589527" cy="415498"/>
          </a:xfrm>
          <a:prstGeom prst="rect">
            <a:avLst/>
          </a:prstGeom>
          <a:noFill/>
        </p:spPr>
        <p:txBody>
          <a:bodyPr wrap="square" rtlCol="0">
            <a:spAutoFit/>
          </a:bodyPr>
          <a:lstStyle/>
          <a:p>
            <a:r>
              <a:rPr lang="id-ID" sz="1200" b="1" dirty="0"/>
              <a:t>Sore</a:t>
            </a:r>
          </a:p>
          <a:p>
            <a:endParaRPr lang="ko-KR" altLang="en-US" sz="900" b="1" dirty="0"/>
          </a:p>
        </p:txBody>
      </p:sp>
      <p:sp>
        <p:nvSpPr>
          <p:cNvPr id="49" name="TextBox 48">
            <a:extLst>
              <a:ext uri="{FF2B5EF4-FFF2-40B4-BE49-F238E27FC236}">
                <a16:creationId xmlns:a16="http://schemas.microsoft.com/office/drawing/2014/main" id="{FE5F5290-DB8E-495D-B95E-781B7F52E595}"/>
              </a:ext>
            </a:extLst>
          </p:cNvPr>
          <p:cNvSpPr txBox="1"/>
          <p:nvPr/>
        </p:nvSpPr>
        <p:spPr>
          <a:xfrm>
            <a:off x="5669952" y="1640303"/>
            <a:ext cx="594066" cy="415498"/>
          </a:xfrm>
          <a:prstGeom prst="rect">
            <a:avLst/>
          </a:prstGeom>
          <a:noFill/>
        </p:spPr>
        <p:txBody>
          <a:bodyPr wrap="square" rtlCol="0">
            <a:spAutoFit/>
          </a:bodyPr>
          <a:lstStyle/>
          <a:p>
            <a:r>
              <a:rPr lang="id-ID" sz="1200" b="1" dirty="0"/>
              <a:t>Pagi</a:t>
            </a:r>
          </a:p>
          <a:p>
            <a:endParaRPr lang="ko-KR" altLang="en-US" sz="900" b="1" dirty="0"/>
          </a:p>
        </p:txBody>
      </p:sp>
      <p:sp>
        <p:nvSpPr>
          <p:cNvPr id="50" name="TextBox 49">
            <a:extLst>
              <a:ext uri="{FF2B5EF4-FFF2-40B4-BE49-F238E27FC236}">
                <a16:creationId xmlns:a16="http://schemas.microsoft.com/office/drawing/2014/main" id="{FE5F5290-DB8E-495D-B95E-781B7F52E595}"/>
              </a:ext>
            </a:extLst>
          </p:cNvPr>
          <p:cNvSpPr txBox="1"/>
          <p:nvPr/>
        </p:nvSpPr>
        <p:spPr>
          <a:xfrm>
            <a:off x="4206196" y="3367893"/>
            <a:ext cx="4609074" cy="415498"/>
          </a:xfrm>
          <a:prstGeom prst="rect">
            <a:avLst/>
          </a:prstGeom>
          <a:noFill/>
        </p:spPr>
        <p:txBody>
          <a:bodyPr wrap="square" rtlCol="0">
            <a:spAutoFit/>
          </a:bodyPr>
          <a:lstStyle/>
          <a:p>
            <a:r>
              <a:rPr lang="id-ID" sz="1200" b="1" dirty="0"/>
              <a:t>0, 2, 4, 6, 12, 24 (jam setelah makan)</a:t>
            </a:r>
          </a:p>
          <a:p>
            <a:endParaRPr lang="ko-KR" altLang="en-US" sz="900" b="1" dirty="0"/>
          </a:p>
        </p:txBody>
      </p:sp>
      <p:sp>
        <p:nvSpPr>
          <p:cNvPr id="53" name="Freeform 49">
            <a:extLst>
              <a:ext uri="{FF2B5EF4-FFF2-40B4-BE49-F238E27FC236}">
                <a16:creationId xmlns:a16="http://schemas.microsoft.com/office/drawing/2014/main" id="{7993CC28-260D-4BB5-BA6E-195B880D9905}"/>
              </a:ext>
            </a:extLst>
          </p:cNvPr>
          <p:cNvSpPr>
            <a:spLocks noChangeAspect="1"/>
          </p:cNvSpPr>
          <p:nvPr/>
        </p:nvSpPr>
        <p:spPr>
          <a:xfrm>
            <a:off x="2863943" y="1843147"/>
            <a:ext cx="324659" cy="324659"/>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4" name="Rounded Rectangle 10">
            <a:extLst>
              <a:ext uri="{FF2B5EF4-FFF2-40B4-BE49-F238E27FC236}">
                <a16:creationId xmlns:a16="http://schemas.microsoft.com/office/drawing/2014/main" id="{B55467B8-5BFB-46FE-82D2-AA896BC192F1}"/>
              </a:ext>
            </a:extLst>
          </p:cNvPr>
          <p:cNvSpPr/>
          <p:nvPr/>
        </p:nvSpPr>
        <p:spPr>
          <a:xfrm>
            <a:off x="2863943" y="4394599"/>
            <a:ext cx="220772" cy="284975"/>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Tree>
    <p:extLst>
      <p:ext uri="{BB962C8B-B14F-4D97-AF65-F5344CB8AC3E}">
        <p14:creationId xmlns:p14="http://schemas.microsoft.com/office/powerpoint/2010/main" val="631299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3">
            <a:extLst>
              <a:ext uri="{FF2B5EF4-FFF2-40B4-BE49-F238E27FC236}">
                <a16:creationId xmlns:a16="http://schemas.microsoft.com/office/drawing/2014/main" id="{63EEC004-C9F0-47BF-83ED-1471F76DEF5F}"/>
              </a:ext>
            </a:extLst>
          </p:cNvPr>
          <p:cNvSpPr/>
          <p:nvPr/>
        </p:nvSpPr>
        <p:spPr>
          <a:xfrm>
            <a:off x="2673192" y="1357606"/>
            <a:ext cx="594066" cy="5940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solidFill>
            </a:endParaRPr>
          </a:p>
        </p:txBody>
      </p:sp>
      <p:sp>
        <p:nvSpPr>
          <p:cNvPr id="4" name="TextBox 3">
            <a:extLst>
              <a:ext uri="{FF2B5EF4-FFF2-40B4-BE49-F238E27FC236}">
                <a16:creationId xmlns:a16="http://schemas.microsoft.com/office/drawing/2014/main" id="{DB80D93A-8E9E-4D28-B7F2-07BE339AB57A}"/>
              </a:ext>
            </a:extLst>
          </p:cNvPr>
          <p:cNvSpPr txBox="1"/>
          <p:nvPr/>
        </p:nvSpPr>
        <p:spPr>
          <a:xfrm>
            <a:off x="1916434" y="1412265"/>
            <a:ext cx="605215" cy="484748"/>
          </a:xfrm>
          <a:prstGeom prst="rect">
            <a:avLst/>
          </a:prstGeom>
          <a:noFill/>
        </p:spPr>
        <p:txBody>
          <a:bodyPr wrap="square" lIns="68580" tIns="34290" rIns="68580" bIns="34290" rtlCol="0">
            <a:spAutoFit/>
          </a:bodyPr>
          <a:lstStyle/>
          <a:p>
            <a:pPr algn="ctr"/>
            <a:r>
              <a:rPr lang="en-US" altLang="ko-KR" sz="2700" b="1" dirty="0">
                <a:solidFill>
                  <a:schemeClr val="accent1"/>
                </a:solidFill>
              </a:rPr>
              <a:t>0</a:t>
            </a:r>
            <a:r>
              <a:rPr lang="id-ID" altLang="ko-KR" sz="2700" b="1" dirty="0">
                <a:solidFill>
                  <a:schemeClr val="accent1"/>
                </a:solidFill>
              </a:rPr>
              <a:t>1</a:t>
            </a:r>
            <a:endParaRPr lang="ko-KR" altLang="en-US" sz="2700" b="1" dirty="0">
              <a:solidFill>
                <a:schemeClr val="accent1"/>
              </a:solidFill>
            </a:endParaRPr>
          </a:p>
        </p:txBody>
      </p:sp>
      <p:sp>
        <p:nvSpPr>
          <p:cNvPr id="6" name="Chevron 13">
            <a:extLst>
              <a:ext uri="{FF2B5EF4-FFF2-40B4-BE49-F238E27FC236}">
                <a16:creationId xmlns:a16="http://schemas.microsoft.com/office/drawing/2014/main" id="{0DBAC486-DAC0-48A6-A795-6C262753228E}"/>
              </a:ext>
            </a:extLst>
          </p:cNvPr>
          <p:cNvSpPr/>
          <p:nvPr/>
        </p:nvSpPr>
        <p:spPr>
          <a:xfrm>
            <a:off x="3589400" y="1412265"/>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E5F5290-DB8E-495D-B95E-781B7F52E595}"/>
              </a:ext>
            </a:extLst>
          </p:cNvPr>
          <p:cNvSpPr txBox="1"/>
          <p:nvPr/>
        </p:nvSpPr>
        <p:spPr>
          <a:xfrm>
            <a:off x="4052178" y="1419959"/>
            <a:ext cx="4609074" cy="477054"/>
          </a:xfrm>
          <a:prstGeom prst="rect">
            <a:avLst/>
          </a:prstGeom>
          <a:noFill/>
        </p:spPr>
        <p:txBody>
          <a:bodyPr wrap="square" rtlCol="0">
            <a:spAutoFit/>
          </a:bodyPr>
          <a:lstStyle/>
          <a:p>
            <a:r>
              <a:rPr lang="id-ID" sz="1600" b="1" dirty="0"/>
              <a:t>Derajat Keasaman (pH)  Cairan Rumen</a:t>
            </a:r>
          </a:p>
          <a:p>
            <a:endParaRPr lang="ko-KR" altLang="en-US" sz="900" b="1" dirty="0"/>
          </a:p>
        </p:txBody>
      </p:sp>
      <p:sp>
        <p:nvSpPr>
          <p:cNvPr id="10" name="Oval 18">
            <a:extLst>
              <a:ext uri="{FF2B5EF4-FFF2-40B4-BE49-F238E27FC236}">
                <a16:creationId xmlns:a16="http://schemas.microsoft.com/office/drawing/2014/main" id="{E2EE9A53-FE6A-4BB0-BA0C-B89ED98FB9A4}"/>
              </a:ext>
            </a:extLst>
          </p:cNvPr>
          <p:cNvSpPr/>
          <p:nvPr/>
        </p:nvSpPr>
        <p:spPr>
          <a:xfrm>
            <a:off x="2673193" y="2112723"/>
            <a:ext cx="594066" cy="5940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E9A0C06D-463F-455A-8E85-BA8EEBF1B83B}"/>
              </a:ext>
            </a:extLst>
          </p:cNvPr>
          <p:cNvSpPr txBox="1"/>
          <p:nvPr/>
        </p:nvSpPr>
        <p:spPr>
          <a:xfrm>
            <a:off x="1887944" y="2135717"/>
            <a:ext cx="605215" cy="484748"/>
          </a:xfrm>
          <a:prstGeom prst="rect">
            <a:avLst/>
          </a:prstGeom>
          <a:noFill/>
        </p:spPr>
        <p:txBody>
          <a:bodyPr wrap="square" lIns="68580" tIns="34290" rIns="68580" bIns="34290" rtlCol="0">
            <a:spAutoFit/>
          </a:bodyPr>
          <a:lstStyle/>
          <a:p>
            <a:pPr algn="ctr"/>
            <a:r>
              <a:rPr lang="en-US" altLang="ko-KR" sz="2700" b="1" dirty="0">
                <a:solidFill>
                  <a:schemeClr val="accent2"/>
                </a:solidFill>
              </a:rPr>
              <a:t>0</a:t>
            </a:r>
            <a:r>
              <a:rPr lang="id-ID" altLang="ko-KR" sz="2700" b="1" dirty="0">
                <a:solidFill>
                  <a:schemeClr val="accent2"/>
                </a:solidFill>
              </a:rPr>
              <a:t>2</a:t>
            </a:r>
            <a:endParaRPr lang="ko-KR" altLang="en-US" sz="2700" b="1" dirty="0">
              <a:solidFill>
                <a:schemeClr val="accent2"/>
              </a:solidFill>
            </a:endParaRPr>
          </a:p>
        </p:txBody>
      </p:sp>
      <p:sp>
        <p:nvSpPr>
          <p:cNvPr id="13" name="Chevron 21">
            <a:extLst>
              <a:ext uri="{FF2B5EF4-FFF2-40B4-BE49-F238E27FC236}">
                <a16:creationId xmlns:a16="http://schemas.microsoft.com/office/drawing/2014/main" id="{B54A833F-E6CC-4EF9-B403-CFF39E2ECC74}"/>
              </a:ext>
            </a:extLst>
          </p:cNvPr>
          <p:cNvSpPr/>
          <p:nvPr/>
        </p:nvSpPr>
        <p:spPr>
          <a:xfrm>
            <a:off x="3589401" y="2185656"/>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17" name="Oval 26">
            <a:extLst>
              <a:ext uri="{FF2B5EF4-FFF2-40B4-BE49-F238E27FC236}">
                <a16:creationId xmlns:a16="http://schemas.microsoft.com/office/drawing/2014/main" id="{5920BD98-1BD0-49ED-9535-476D11E0D64F}"/>
              </a:ext>
            </a:extLst>
          </p:cNvPr>
          <p:cNvSpPr/>
          <p:nvPr/>
        </p:nvSpPr>
        <p:spPr>
          <a:xfrm>
            <a:off x="2673485" y="2812899"/>
            <a:ext cx="594066" cy="5940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DF64E149-4EE5-4D76-BB8D-E796EB7A6AA0}"/>
              </a:ext>
            </a:extLst>
          </p:cNvPr>
          <p:cNvSpPr txBox="1"/>
          <p:nvPr/>
        </p:nvSpPr>
        <p:spPr>
          <a:xfrm>
            <a:off x="1891721" y="2859010"/>
            <a:ext cx="605215" cy="484748"/>
          </a:xfrm>
          <a:prstGeom prst="rect">
            <a:avLst/>
          </a:prstGeom>
          <a:noFill/>
        </p:spPr>
        <p:txBody>
          <a:bodyPr wrap="square" lIns="68580" tIns="34290" rIns="68580" bIns="34290" rtlCol="0">
            <a:spAutoFit/>
          </a:bodyPr>
          <a:lstStyle/>
          <a:p>
            <a:pPr algn="ctr"/>
            <a:r>
              <a:rPr lang="en-US" altLang="ko-KR" sz="2700" b="1" dirty="0">
                <a:solidFill>
                  <a:schemeClr val="accent3"/>
                </a:solidFill>
              </a:rPr>
              <a:t>0</a:t>
            </a:r>
            <a:r>
              <a:rPr lang="id-ID" altLang="ko-KR" sz="2700" b="1" dirty="0">
                <a:solidFill>
                  <a:schemeClr val="accent3"/>
                </a:solidFill>
              </a:rPr>
              <a:t>3</a:t>
            </a:r>
            <a:endParaRPr lang="ko-KR" altLang="en-US" sz="2700" b="1" dirty="0">
              <a:solidFill>
                <a:schemeClr val="accent3"/>
              </a:solidFill>
            </a:endParaRPr>
          </a:p>
        </p:txBody>
      </p:sp>
      <p:sp>
        <p:nvSpPr>
          <p:cNvPr id="20" name="Chevron 29">
            <a:extLst>
              <a:ext uri="{FF2B5EF4-FFF2-40B4-BE49-F238E27FC236}">
                <a16:creationId xmlns:a16="http://schemas.microsoft.com/office/drawing/2014/main" id="{E0E29C09-8F37-4642-A50D-6D9685DE112D}"/>
              </a:ext>
            </a:extLst>
          </p:cNvPr>
          <p:cNvSpPr/>
          <p:nvPr/>
        </p:nvSpPr>
        <p:spPr>
          <a:xfrm>
            <a:off x="3589401" y="2943257"/>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24" name="Oval 34">
            <a:extLst>
              <a:ext uri="{FF2B5EF4-FFF2-40B4-BE49-F238E27FC236}">
                <a16:creationId xmlns:a16="http://schemas.microsoft.com/office/drawing/2014/main" id="{D4C755BA-D145-48FF-8E0F-F5ADD9CBDB69}"/>
              </a:ext>
            </a:extLst>
          </p:cNvPr>
          <p:cNvSpPr/>
          <p:nvPr/>
        </p:nvSpPr>
        <p:spPr>
          <a:xfrm>
            <a:off x="2699792" y="4289092"/>
            <a:ext cx="594066" cy="594066"/>
          </a:xfrm>
          <a:prstGeom prst="ellipse">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B4BBF7AB-A034-407E-B80F-A1FDFC04924C}"/>
              </a:ext>
            </a:extLst>
          </p:cNvPr>
          <p:cNvSpPr txBox="1"/>
          <p:nvPr/>
        </p:nvSpPr>
        <p:spPr>
          <a:xfrm>
            <a:off x="1879912" y="3602399"/>
            <a:ext cx="605215" cy="484748"/>
          </a:xfrm>
          <a:prstGeom prst="rect">
            <a:avLst/>
          </a:prstGeom>
          <a:noFill/>
        </p:spPr>
        <p:txBody>
          <a:bodyPr wrap="square" lIns="68580" tIns="34290" rIns="68580" bIns="34290" rtlCol="0">
            <a:spAutoFit/>
          </a:bodyPr>
          <a:lstStyle/>
          <a:p>
            <a:pPr algn="ctr"/>
            <a:r>
              <a:rPr lang="en-US" altLang="ko-KR" sz="2700" b="1" dirty="0">
                <a:solidFill>
                  <a:schemeClr val="accent4"/>
                </a:solidFill>
              </a:rPr>
              <a:t>0</a:t>
            </a:r>
            <a:r>
              <a:rPr lang="id-ID" altLang="ko-KR" sz="2700" b="1" dirty="0">
                <a:solidFill>
                  <a:schemeClr val="accent4"/>
                </a:solidFill>
              </a:rPr>
              <a:t>4</a:t>
            </a:r>
            <a:endParaRPr lang="ko-KR" altLang="en-US" sz="2700" b="1" dirty="0">
              <a:solidFill>
                <a:schemeClr val="accent4"/>
              </a:solidFill>
            </a:endParaRPr>
          </a:p>
        </p:txBody>
      </p:sp>
      <p:sp>
        <p:nvSpPr>
          <p:cNvPr id="27" name="Chevron 37">
            <a:extLst>
              <a:ext uri="{FF2B5EF4-FFF2-40B4-BE49-F238E27FC236}">
                <a16:creationId xmlns:a16="http://schemas.microsoft.com/office/drawing/2014/main" id="{C4D69F08-4611-45E7-AC0E-C5D7B0B09D91}"/>
              </a:ext>
            </a:extLst>
          </p:cNvPr>
          <p:cNvSpPr/>
          <p:nvPr/>
        </p:nvSpPr>
        <p:spPr>
          <a:xfrm>
            <a:off x="3589401" y="3652338"/>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solidFill>
            </a:endParaRPr>
          </a:p>
        </p:txBody>
      </p:sp>
      <p:sp>
        <p:nvSpPr>
          <p:cNvPr id="31" name="Rectangle 16">
            <a:extLst>
              <a:ext uri="{FF2B5EF4-FFF2-40B4-BE49-F238E27FC236}">
                <a16:creationId xmlns:a16="http://schemas.microsoft.com/office/drawing/2014/main" id="{A585E1C0-89AB-4F60-93AA-3D0A759ECA90}"/>
              </a:ext>
            </a:extLst>
          </p:cNvPr>
          <p:cNvSpPr/>
          <p:nvPr/>
        </p:nvSpPr>
        <p:spPr>
          <a:xfrm rot="2700000">
            <a:off x="2874609" y="2961407"/>
            <a:ext cx="199440" cy="35755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2" name="Rounded Rectangle 5">
            <a:extLst>
              <a:ext uri="{FF2B5EF4-FFF2-40B4-BE49-F238E27FC236}">
                <a16:creationId xmlns:a16="http://schemas.microsoft.com/office/drawing/2014/main" id="{FB9BFBF6-EA77-47D0-9ED3-E0CECFBE802C}"/>
              </a:ext>
            </a:extLst>
          </p:cNvPr>
          <p:cNvSpPr/>
          <p:nvPr/>
        </p:nvSpPr>
        <p:spPr>
          <a:xfrm flipH="1">
            <a:off x="2808297" y="2328189"/>
            <a:ext cx="293762" cy="242336"/>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4" name="Round Same Side Corner Rectangle 36">
            <a:extLst>
              <a:ext uri="{FF2B5EF4-FFF2-40B4-BE49-F238E27FC236}">
                <a16:creationId xmlns:a16="http://schemas.microsoft.com/office/drawing/2014/main" id="{396C4A8D-EEAB-4850-B749-22021D50AF3B}"/>
              </a:ext>
            </a:extLst>
          </p:cNvPr>
          <p:cNvSpPr>
            <a:spLocks noChangeAspect="1"/>
          </p:cNvSpPr>
          <p:nvPr/>
        </p:nvSpPr>
        <p:spPr>
          <a:xfrm>
            <a:off x="2858135" y="4484474"/>
            <a:ext cx="297000" cy="234813"/>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5" name="텍스트 개체 틀 34">
            <a:extLst>
              <a:ext uri="{FF2B5EF4-FFF2-40B4-BE49-F238E27FC236}">
                <a16:creationId xmlns:a16="http://schemas.microsoft.com/office/drawing/2014/main" id="{B0E4BCBB-112C-48E2-A34B-8C9449403F65}"/>
              </a:ext>
            </a:extLst>
          </p:cNvPr>
          <p:cNvSpPr>
            <a:spLocks noGrp="1"/>
          </p:cNvSpPr>
          <p:nvPr>
            <p:ph type="body" sz="quarter" idx="10"/>
          </p:nvPr>
        </p:nvSpPr>
        <p:spPr>
          <a:xfrm>
            <a:off x="2339752" y="384661"/>
            <a:ext cx="7180973" cy="543185"/>
          </a:xfrm>
        </p:spPr>
        <p:txBody>
          <a:bodyPr/>
          <a:lstStyle/>
          <a:p>
            <a:r>
              <a:rPr lang="id-ID" altLang="ko-KR" sz="2800" dirty="0"/>
              <a:t>Pengukuran Peubah</a:t>
            </a:r>
            <a:endParaRPr lang="en-US" altLang="ko-KR" sz="2800" dirty="0"/>
          </a:p>
        </p:txBody>
      </p:sp>
      <p:sp>
        <p:nvSpPr>
          <p:cNvPr id="36" name="Rectangle 35"/>
          <p:cNvSpPr/>
          <p:nvPr/>
        </p:nvSpPr>
        <p:spPr>
          <a:xfrm rot="5400000">
            <a:off x="-2299695" y="2299696"/>
            <a:ext cx="5020022" cy="420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7" name="Rectangle 36"/>
          <p:cNvSpPr/>
          <p:nvPr/>
        </p:nvSpPr>
        <p:spPr>
          <a:xfrm rot="5400000">
            <a:off x="173211" y="247420"/>
            <a:ext cx="1693883" cy="1199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9" name="Rectangle 38"/>
          <p:cNvSpPr/>
          <p:nvPr/>
        </p:nvSpPr>
        <p:spPr>
          <a:xfrm>
            <a:off x="-5867" y="5020022"/>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Rectangle 39"/>
          <p:cNvSpPr/>
          <p:nvPr/>
        </p:nvSpPr>
        <p:spPr>
          <a:xfrm>
            <a:off x="0" y="-1"/>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40"/>
          <p:cNvSpPr/>
          <p:nvPr/>
        </p:nvSpPr>
        <p:spPr>
          <a:xfrm>
            <a:off x="2123728" y="123477"/>
            <a:ext cx="7020272" cy="123478"/>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Rectangle 9">
            <a:extLst>
              <a:ext uri="{FF2B5EF4-FFF2-40B4-BE49-F238E27FC236}">
                <a16:creationId xmlns:a16="http://schemas.microsoft.com/office/drawing/2014/main" id="{444E6227-4972-4DE6-BEB0-C3FC42991182}"/>
              </a:ext>
            </a:extLst>
          </p:cNvPr>
          <p:cNvSpPr/>
          <p:nvPr/>
        </p:nvSpPr>
        <p:spPr>
          <a:xfrm>
            <a:off x="2823345" y="1570474"/>
            <a:ext cx="263667" cy="24681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FE5F5290-DB8E-495D-B95E-781B7F52E595}"/>
              </a:ext>
            </a:extLst>
          </p:cNvPr>
          <p:cNvSpPr txBox="1"/>
          <p:nvPr/>
        </p:nvSpPr>
        <p:spPr>
          <a:xfrm>
            <a:off x="4061108" y="2185656"/>
            <a:ext cx="4288144" cy="507831"/>
          </a:xfrm>
          <a:prstGeom prst="rect">
            <a:avLst/>
          </a:prstGeom>
          <a:noFill/>
        </p:spPr>
        <p:txBody>
          <a:bodyPr wrap="square" rtlCol="0">
            <a:spAutoFit/>
          </a:bodyPr>
          <a:lstStyle/>
          <a:p>
            <a:r>
              <a:rPr lang="id-ID" sz="1600" b="1" dirty="0"/>
              <a:t>Populasi Bakteri Total </a:t>
            </a:r>
          </a:p>
          <a:p>
            <a:endParaRPr lang="ko-KR" altLang="en-US" sz="1100" b="1" dirty="0"/>
          </a:p>
        </p:txBody>
      </p:sp>
      <p:sp>
        <p:nvSpPr>
          <p:cNvPr id="47" name="TextBox 46">
            <a:extLst>
              <a:ext uri="{FF2B5EF4-FFF2-40B4-BE49-F238E27FC236}">
                <a16:creationId xmlns:a16="http://schemas.microsoft.com/office/drawing/2014/main" id="{FE5F5290-DB8E-495D-B95E-781B7F52E595}"/>
              </a:ext>
            </a:extLst>
          </p:cNvPr>
          <p:cNvSpPr txBox="1"/>
          <p:nvPr/>
        </p:nvSpPr>
        <p:spPr>
          <a:xfrm>
            <a:off x="4067944" y="2947856"/>
            <a:ext cx="4288144" cy="507831"/>
          </a:xfrm>
          <a:prstGeom prst="rect">
            <a:avLst/>
          </a:prstGeom>
          <a:noFill/>
        </p:spPr>
        <p:txBody>
          <a:bodyPr wrap="square" rtlCol="0">
            <a:spAutoFit/>
          </a:bodyPr>
          <a:lstStyle/>
          <a:p>
            <a:r>
              <a:rPr lang="id-ID" sz="1600" b="1" dirty="0"/>
              <a:t>Populasi Protozoa Total </a:t>
            </a:r>
          </a:p>
          <a:p>
            <a:endParaRPr lang="ko-KR" altLang="en-US" sz="1100" b="1" dirty="0"/>
          </a:p>
        </p:txBody>
      </p:sp>
      <p:sp>
        <p:nvSpPr>
          <p:cNvPr id="51" name="Oval 34">
            <a:extLst>
              <a:ext uri="{FF2B5EF4-FFF2-40B4-BE49-F238E27FC236}">
                <a16:creationId xmlns:a16="http://schemas.microsoft.com/office/drawing/2014/main" id="{D4C755BA-D145-48FF-8E0F-F5ADD9CBDB69}"/>
              </a:ext>
            </a:extLst>
          </p:cNvPr>
          <p:cNvSpPr/>
          <p:nvPr/>
        </p:nvSpPr>
        <p:spPr>
          <a:xfrm>
            <a:off x="2693126" y="3547740"/>
            <a:ext cx="594066" cy="5940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endParaRPr>
          </a:p>
        </p:txBody>
      </p:sp>
      <p:sp>
        <p:nvSpPr>
          <p:cNvPr id="53" name="Round Same Side Corner Rectangle 36">
            <a:extLst>
              <a:ext uri="{FF2B5EF4-FFF2-40B4-BE49-F238E27FC236}">
                <a16:creationId xmlns:a16="http://schemas.microsoft.com/office/drawing/2014/main" id="{396C4A8D-EEAB-4850-B749-22021D50AF3B}"/>
              </a:ext>
            </a:extLst>
          </p:cNvPr>
          <p:cNvSpPr>
            <a:spLocks noChangeAspect="1"/>
          </p:cNvSpPr>
          <p:nvPr/>
        </p:nvSpPr>
        <p:spPr>
          <a:xfrm>
            <a:off x="2852606" y="3732922"/>
            <a:ext cx="297000" cy="234813"/>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54" name="TextBox 53">
            <a:extLst>
              <a:ext uri="{FF2B5EF4-FFF2-40B4-BE49-F238E27FC236}">
                <a16:creationId xmlns:a16="http://schemas.microsoft.com/office/drawing/2014/main" id="{B4BBF7AB-A034-407E-B80F-A1FDFC04924C}"/>
              </a:ext>
            </a:extLst>
          </p:cNvPr>
          <p:cNvSpPr txBox="1"/>
          <p:nvPr/>
        </p:nvSpPr>
        <p:spPr>
          <a:xfrm>
            <a:off x="1879912" y="4294713"/>
            <a:ext cx="605215" cy="484748"/>
          </a:xfrm>
          <a:prstGeom prst="rect">
            <a:avLst/>
          </a:prstGeom>
          <a:noFill/>
        </p:spPr>
        <p:txBody>
          <a:bodyPr wrap="square" lIns="68580" tIns="34290" rIns="68580" bIns="34290" rtlCol="0">
            <a:spAutoFit/>
          </a:bodyPr>
          <a:lstStyle/>
          <a:p>
            <a:pPr algn="ctr"/>
            <a:r>
              <a:rPr lang="en-US" altLang="ko-KR" sz="2700" b="1" dirty="0">
                <a:solidFill>
                  <a:srgbClr val="32AEB8"/>
                </a:solidFill>
              </a:rPr>
              <a:t>0</a:t>
            </a:r>
            <a:r>
              <a:rPr lang="id-ID" altLang="ko-KR" sz="2700" b="1" dirty="0">
                <a:solidFill>
                  <a:srgbClr val="32AEB8"/>
                </a:solidFill>
              </a:rPr>
              <a:t>5</a:t>
            </a:r>
            <a:endParaRPr lang="ko-KR" altLang="en-US" sz="2700" b="1" dirty="0">
              <a:solidFill>
                <a:srgbClr val="32AEB8"/>
              </a:solidFill>
            </a:endParaRPr>
          </a:p>
        </p:txBody>
      </p:sp>
      <p:sp>
        <p:nvSpPr>
          <p:cNvPr id="55" name="Chevron 37">
            <a:extLst>
              <a:ext uri="{FF2B5EF4-FFF2-40B4-BE49-F238E27FC236}">
                <a16:creationId xmlns:a16="http://schemas.microsoft.com/office/drawing/2014/main" id="{C4D69F08-4611-45E7-AC0E-C5D7B0B09D91}"/>
              </a:ext>
            </a:extLst>
          </p:cNvPr>
          <p:cNvSpPr/>
          <p:nvPr/>
        </p:nvSpPr>
        <p:spPr>
          <a:xfrm>
            <a:off x="3591726" y="4344652"/>
            <a:ext cx="300149" cy="384869"/>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solidFill>
                <a:schemeClr val="tx1"/>
              </a:solidFill>
            </a:endParaRPr>
          </a:p>
        </p:txBody>
      </p:sp>
      <p:sp>
        <p:nvSpPr>
          <p:cNvPr id="56" name="TextBox 55">
            <a:extLst>
              <a:ext uri="{FF2B5EF4-FFF2-40B4-BE49-F238E27FC236}">
                <a16:creationId xmlns:a16="http://schemas.microsoft.com/office/drawing/2014/main" id="{FE5F5290-DB8E-495D-B95E-781B7F52E595}"/>
              </a:ext>
            </a:extLst>
          </p:cNvPr>
          <p:cNvSpPr txBox="1"/>
          <p:nvPr/>
        </p:nvSpPr>
        <p:spPr>
          <a:xfrm>
            <a:off x="4096046" y="3652338"/>
            <a:ext cx="4288144" cy="338554"/>
          </a:xfrm>
          <a:prstGeom prst="rect">
            <a:avLst/>
          </a:prstGeom>
          <a:noFill/>
        </p:spPr>
        <p:txBody>
          <a:bodyPr wrap="square" rtlCol="0">
            <a:spAutoFit/>
          </a:bodyPr>
          <a:lstStyle/>
          <a:p>
            <a:r>
              <a:rPr lang="id-ID" sz="1600" b="1" dirty="0"/>
              <a:t>VFA Total</a:t>
            </a:r>
          </a:p>
        </p:txBody>
      </p:sp>
      <p:sp>
        <p:nvSpPr>
          <p:cNvPr id="57" name="TextBox 56">
            <a:extLst>
              <a:ext uri="{FF2B5EF4-FFF2-40B4-BE49-F238E27FC236}">
                <a16:creationId xmlns:a16="http://schemas.microsoft.com/office/drawing/2014/main" id="{FE5F5290-DB8E-495D-B95E-781B7F52E595}"/>
              </a:ext>
            </a:extLst>
          </p:cNvPr>
          <p:cNvSpPr txBox="1"/>
          <p:nvPr/>
        </p:nvSpPr>
        <p:spPr>
          <a:xfrm>
            <a:off x="4096046" y="4314987"/>
            <a:ext cx="4288144" cy="507831"/>
          </a:xfrm>
          <a:prstGeom prst="rect">
            <a:avLst/>
          </a:prstGeom>
          <a:noFill/>
        </p:spPr>
        <p:txBody>
          <a:bodyPr wrap="square" rtlCol="0">
            <a:spAutoFit/>
          </a:bodyPr>
          <a:lstStyle/>
          <a:p>
            <a:r>
              <a:rPr lang="id-ID" sz="1600" b="1" dirty="0"/>
              <a:t>Konsentrasi Amonia </a:t>
            </a:r>
          </a:p>
          <a:p>
            <a:endParaRPr lang="ko-KR" altLang="en-US" sz="1100" b="1" dirty="0"/>
          </a:p>
        </p:txBody>
      </p:sp>
      <p:sp>
        <p:nvSpPr>
          <p:cNvPr id="58" name="Rectangle 57"/>
          <p:cNvSpPr/>
          <p:nvPr/>
        </p:nvSpPr>
        <p:spPr>
          <a:xfrm>
            <a:off x="0" y="123477"/>
            <a:ext cx="9144000" cy="123478"/>
          </a:xfrm>
          <a:prstGeom prst="rect">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59" name="Group 58">
            <a:extLst>
              <a:ext uri="{FF2B5EF4-FFF2-40B4-BE49-F238E27FC236}">
                <a16:creationId xmlns:a16="http://schemas.microsoft.com/office/drawing/2014/main" id="{F5B116FA-DF78-4D5C-9B8B-918D6794E3E9}"/>
              </a:ext>
            </a:extLst>
          </p:cNvPr>
          <p:cNvGrpSpPr/>
          <p:nvPr/>
        </p:nvGrpSpPr>
        <p:grpSpPr>
          <a:xfrm>
            <a:off x="7866550" y="2753508"/>
            <a:ext cx="1138507" cy="1149235"/>
            <a:chOff x="3983887" y="4061275"/>
            <a:chExt cx="2122406" cy="1866023"/>
          </a:xfrm>
        </p:grpSpPr>
        <p:grpSp>
          <p:nvGrpSpPr>
            <p:cNvPr id="60" name="Group 59">
              <a:extLst>
                <a:ext uri="{FF2B5EF4-FFF2-40B4-BE49-F238E27FC236}">
                  <a16:creationId xmlns:a16="http://schemas.microsoft.com/office/drawing/2014/main" id="{7EDC652D-2B8B-4877-9A03-732ED8E4C0DE}"/>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73" name="Freeform 15">
                <a:extLst>
                  <a:ext uri="{FF2B5EF4-FFF2-40B4-BE49-F238E27FC236}">
                    <a16:creationId xmlns:a16="http://schemas.microsoft.com/office/drawing/2014/main" id="{990D8054-1B0D-42C1-A98D-46C3EA45486E}"/>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4" name="Rectangle 22">
                <a:extLst>
                  <a:ext uri="{FF2B5EF4-FFF2-40B4-BE49-F238E27FC236}">
                    <a16:creationId xmlns:a16="http://schemas.microsoft.com/office/drawing/2014/main" id="{DE12ABC0-6F33-4A67-B3FF-8D68FEF03810}"/>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61" name="Group 60">
              <a:extLst>
                <a:ext uri="{FF2B5EF4-FFF2-40B4-BE49-F238E27FC236}">
                  <a16:creationId xmlns:a16="http://schemas.microsoft.com/office/drawing/2014/main" id="{B82C7CF0-F921-4714-AF84-56BEAA41CC5A}"/>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71" name="Freeform 18">
                <a:extLst>
                  <a:ext uri="{FF2B5EF4-FFF2-40B4-BE49-F238E27FC236}">
                    <a16:creationId xmlns:a16="http://schemas.microsoft.com/office/drawing/2014/main" id="{CC447F76-DA58-4828-9FC2-4295F9485F5A}"/>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Freeform 19">
                <a:extLst>
                  <a:ext uri="{FF2B5EF4-FFF2-40B4-BE49-F238E27FC236}">
                    <a16:creationId xmlns:a16="http://schemas.microsoft.com/office/drawing/2014/main" id="{B6760C22-509E-4905-9135-C81CB4208E4F}"/>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62" name="Group 61">
              <a:extLst>
                <a:ext uri="{FF2B5EF4-FFF2-40B4-BE49-F238E27FC236}">
                  <a16:creationId xmlns:a16="http://schemas.microsoft.com/office/drawing/2014/main" id="{6E44D967-D7D5-499A-8F4C-FB70C082F537}"/>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69" name="Freeform 21">
                <a:extLst>
                  <a:ext uri="{FF2B5EF4-FFF2-40B4-BE49-F238E27FC236}">
                    <a16:creationId xmlns:a16="http://schemas.microsoft.com/office/drawing/2014/main" id="{E50D6C3A-48E0-4281-B031-3F990C2CAEE9}"/>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0" name="Rectangle 22">
                <a:extLst>
                  <a:ext uri="{FF2B5EF4-FFF2-40B4-BE49-F238E27FC236}">
                    <a16:creationId xmlns:a16="http://schemas.microsoft.com/office/drawing/2014/main" id="{ADF0C84A-8F21-4267-B82E-C4B0F00F467A}"/>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63" name="Group 62">
              <a:extLst>
                <a:ext uri="{FF2B5EF4-FFF2-40B4-BE49-F238E27FC236}">
                  <a16:creationId xmlns:a16="http://schemas.microsoft.com/office/drawing/2014/main" id="{0C415919-433D-4380-BB02-440DD31D614D}"/>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67" name="Freeform 24">
                <a:extLst>
                  <a:ext uri="{FF2B5EF4-FFF2-40B4-BE49-F238E27FC236}">
                    <a16:creationId xmlns:a16="http://schemas.microsoft.com/office/drawing/2014/main" id="{857E28F4-93B5-4AB3-B643-BCB9583B0AA4}"/>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8" name="Rectangle 22">
                <a:extLst>
                  <a:ext uri="{FF2B5EF4-FFF2-40B4-BE49-F238E27FC236}">
                    <a16:creationId xmlns:a16="http://schemas.microsoft.com/office/drawing/2014/main" id="{A36523D8-E1CA-487A-8CBD-428DBA0C5D72}"/>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64" name="Group 63">
              <a:extLst>
                <a:ext uri="{FF2B5EF4-FFF2-40B4-BE49-F238E27FC236}">
                  <a16:creationId xmlns:a16="http://schemas.microsoft.com/office/drawing/2014/main" id="{A4689C4B-4307-4373-84A5-09EF6ADDAECA}"/>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65" name="Freeform 27">
                <a:extLst>
                  <a:ext uri="{FF2B5EF4-FFF2-40B4-BE49-F238E27FC236}">
                    <a16:creationId xmlns:a16="http://schemas.microsoft.com/office/drawing/2014/main" id="{DE515BEB-EC2E-4833-A06D-A53CD19358C0}"/>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6" name="Freeform 28">
                <a:extLst>
                  <a:ext uri="{FF2B5EF4-FFF2-40B4-BE49-F238E27FC236}">
                    <a16:creationId xmlns:a16="http://schemas.microsoft.com/office/drawing/2014/main" id="{68D258A4-5BD8-4ADD-965A-1201E02D3B2E}"/>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grpSp>
        <p:nvGrpSpPr>
          <p:cNvPr id="75" name="Group 74">
            <a:extLst>
              <a:ext uri="{FF2B5EF4-FFF2-40B4-BE49-F238E27FC236}">
                <a16:creationId xmlns:a16="http://schemas.microsoft.com/office/drawing/2014/main" id="{DBBD38CE-7170-4CC3-A904-20E2F10A92AB}"/>
              </a:ext>
            </a:extLst>
          </p:cNvPr>
          <p:cNvGrpSpPr/>
          <p:nvPr/>
        </p:nvGrpSpPr>
        <p:grpSpPr>
          <a:xfrm>
            <a:off x="7736791" y="3914552"/>
            <a:ext cx="1336603" cy="1047174"/>
            <a:chOff x="431983" y="4908978"/>
            <a:chExt cx="1791643" cy="1519698"/>
          </a:xfrm>
        </p:grpSpPr>
        <p:sp>
          <p:nvSpPr>
            <p:cNvPr id="76" name="Rectangle 112">
              <a:extLst>
                <a:ext uri="{FF2B5EF4-FFF2-40B4-BE49-F238E27FC236}">
                  <a16:creationId xmlns:a16="http://schemas.microsoft.com/office/drawing/2014/main" id="{F9355388-2CFD-4588-9947-45C06358ECA3}"/>
                </a:ext>
              </a:extLst>
            </p:cNvPr>
            <p:cNvSpPr/>
            <p:nvPr/>
          </p:nvSpPr>
          <p:spPr>
            <a:xfrm rot="10800000" flipH="1">
              <a:off x="431983" y="6207029"/>
              <a:ext cx="1791643" cy="221647"/>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7" name="Rectangle 98">
              <a:extLst>
                <a:ext uri="{FF2B5EF4-FFF2-40B4-BE49-F238E27FC236}">
                  <a16:creationId xmlns:a16="http://schemas.microsoft.com/office/drawing/2014/main" id="{7605FCDF-1052-495E-BDB2-7E3C1CB3872B}"/>
                </a:ext>
              </a:extLst>
            </p:cNvPr>
            <p:cNvSpPr/>
            <p:nvPr/>
          </p:nvSpPr>
          <p:spPr>
            <a:xfrm rot="10800000" flipH="1">
              <a:off x="477202" y="5975783"/>
              <a:ext cx="1701206" cy="210459"/>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8" name="Rectangle 97">
              <a:extLst>
                <a:ext uri="{FF2B5EF4-FFF2-40B4-BE49-F238E27FC236}">
                  <a16:creationId xmlns:a16="http://schemas.microsoft.com/office/drawing/2014/main" id="{4DAAE4C3-EB66-4F6B-8983-15EE356439FE}"/>
                </a:ext>
              </a:extLst>
            </p:cNvPr>
            <p:cNvSpPr/>
            <p:nvPr/>
          </p:nvSpPr>
          <p:spPr>
            <a:xfrm rot="10800000" flipH="1">
              <a:off x="608469" y="5777017"/>
              <a:ext cx="1438672" cy="177980"/>
            </a:xfrm>
            <a:custGeom>
              <a:avLst/>
              <a:gdLst/>
              <a:ahLst/>
              <a:cxnLst/>
              <a:rect l="l" t="t" r="r" b="b"/>
              <a:pathLst>
                <a:path w="5393520" h="667240">
                  <a:moveTo>
                    <a:pt x="3749325" y="214783"/>
                  </a:moveTo>
                  <a:lnTo>
                    <a:pt x="3749325" y="452458"/>
                  </a:lnTo>
                  <a:lnTo>
                    <a:pt x="3604159" y="452458"/>
                  </a:lnTo>
                  <a:lnTo>
                    <a:pt x="3604159" y="214783"/>
                  </a:lnTo>
                  <a:close/>
                  <a:moveTo>
                    <a:pt x="4010934" y="214783"/>
                  </a:moveTo>
                  <a:lnTo>
                    <a:pt x="4010934" y="452458"/>
                  </a:lnTo>
                  <a:lnTo>
                    <a:pt x="3865768" y="452458"/>
                  </a:lnTo>
                  <a:lnTo>
                    <a:pt x="3865768" y="214783"/>
                  </a:lnTo>
                  <a:close/>
                  <a:moveTo>
                    <a:pt x="4272544" y="214783"/>
                  </a:moveTo>
                  <a:lnTo>
                    <a:pt x="4272544" y="452458"/>
                  </a:lnTo>
                  <a:lnTo>
                    <a:pt x="4127378" y="452458"/>
                  </a:lnTo>
                  <a:lnTo>
                    <a:pt x="4127378" y="214783"/>
                  </a:lnTo>
                  <a:close/>
                  <a:moveTo>
                    <a:pt x="4534153" y="214783"/>
                  </a:moveTo>
                  <a:lnTo>
                    <a:pt x="4534153" y="452458"/>
                  </a:lnTo>
                  <a:lnTo>
                    <a:pt x="4388987" y="452458"/>
                  </a:lnTo>
                  <a:lnTo>
                    <a:pt x="4388987" y="214783"/>
                  </a:lnTo>
                  <a:close/>
                  <a:moveTo>
                    <a:pt x="4795763" y="214783"/>
                  </a:moveTo>
                  <a:lnTo>
                    <a:pt x="4795763" y="452458"/>
                  </a:lnTo>
                  <a:lnTo>
                    <a:pt x="4650597" y="452458"/>
                  </a:lnTo>
                  <a:lnTo>
                    <a:pt x="4650597" y="214783"/>
                  </a:lnTo>
                  <a:close/>
                  <a:moveTo>
                    <a:pt x="5057372" y="214783"/>
                  </a:moveTo>
                  <a:lnTo>
                    <a:pt x="5057372" y="452458"/>
                  </a:lnTo>
                  <a:lnTo>
                    <a:pt x="4912206" y="452458"/>
                  </a:lnTo>
                  <a:lnTo>
                    <a:pt x="4912206" y="214783"/>
                  </a:lnTo>
                  <a:close/>
                  <a:moveTo>
                    <a:pt x="5393520" y="0"/>
                  </a:moveTo>
                  <a:lnTo>
                    <a:pt x="0" y="0"/>
                  </a:lnTo>
                  <a:lnTo>
                    <a:pt x="0" y="667240"/>
                  </a:lnTo>
                  <a:lnTo>
                    <a:pt x="5393520" y="667240"/>
                  </a:lnTo>
                  <a:close/>
                </a:path>
              </a:pathLst>
            </a:cu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9" name="Rectangle 26">
              <a:extLst>
                <a:ext uri="{FF2B5EF4-FFF2-40B4-BE49-F238E27FC236}">
                  <a16:creationId xmlns:a16="http://schemas.microsoft.com/office/drawing/2014/main" id="{DDFF3D93-C41F-4D06-AB6C-8083539E63E5}"/>
                </a:ext>
              </a:extLst>
            </p:cNvPr>
            <p:cNvSpPr/>
            <p:nvPr/>
          </p:nvSpPr>
          <p:spPr>
            <a:xfrm flipH="1" flipV="1">
              <a:off x="501262" y="5570427"/>
              <a:ext cx="1653085" cy="204505"/>
            </a:xfrm>
            <a:custGeom>
              <a:avLst/>
              <a:gdLst/>
              <a:ahLst/>
              <a:cxnLst/>
              <a:rect l="l" t="t" r="r" b="b"/>
              <a:pathLst>
                <a:path w="5393520" h="667240">
                  <a:moveTo>
                    <a:pt x="4933815" y="0"/>
                  </a:moveTo>
                  <a:lnTo>
                    <a:pt x="834953" y="0"/>
                  </a:lnTo>
                  <a:lnTo>
                    <a:pt x="834953" y="658575"/>
                  </a:lnTo>
                  <a:lnTo>
                    <a:pt x="751548" y="658575"/>
                  </a:lnTo>
                  <a:lnTo>
                    <a:pt x="751548" y="0"/>
                  </a:lnTo>
                  <a:lnTo>
                    <a:pt x="620863" y="0"/>
                  </a:lnTo>
                  <a:lnTo>
                    <a:pt x="620863" y="658575"/>
                  </a:lnTo>
                  <a:lnTo>
                    <a:pt x="537458" y="658575"/>
                  </a:lnTo>
                  <a:lnTo>
                    <a:pt x="537458" y="0"/>
                  </a:lnTo>
                  <a:lnTo>
                    <a:pt x="406774" y="0"/>
                  </a:lnTo>
                  <a:lnTo>
                    <a:pt x="406774" y="658575"/>
                  </a:lnTo>
                  <a:lnTo>
                    <a:pt x="323369" y="658575"/>
                  </a:lnTo>
                  <a:lnTo>
                    <a:pt x="323369" y="0"/>
                  </a:lnTo>
                  <a:lnTo>
                    <a:pt x="192684" y="0"/>
                  </a:lnTo>
                  <a:lnTo>
                    <a:pt x="192684" y="658575"/>
                  </a:lnTo>
                  <a:lnTo>
                    <a:pt x="109279" y="658575"/>
                  </a:lnTo>
                  <a:lnTo>
                    <a:pt x="109279" y="0"/>
                  </a:lnTo>
                  <a:lnTo>
                    <a:pt x="0" y="0"/>
                  </a:lnTo>
                  <a:lnTo>
                    <a:pt x="0" y="667240"/>
                  </a:lnTo>
                  <a:lnTo>
                    <a:pt x="4933815" y="667240"/>
                  </a:lnTo>
                  <a:close/>
                  <a:moveTo>
                    <a:pt x="5147905" y="0"/>
                  </a:moveTo>
                  <a:lnTo>
                    <a:pt x="5017220" y="0"/>
                  </a:lnTo>
                  <a:lnTo>
                    <a:pt x="5017220" y="667240"/>
                  </a:lnTo>
                  <a:lnTo>
                    <a:pt x="5147905" y="667240"/>
                  </a:lnTo>
                  <a:close/>
                  <a:moveTo>
                    <a:pt x="5393520" y="0"/>
                  </a:moveTo>
                  <a:lnTo>
                    <a:pt x="5231310" y="0"/>
                  </a:lnTo>
                  <a:lnTo>
                    <a:pt x="5231310" y="667240"/>
                  </a:lnTo>
                  <a:lnTo>
                    <a:pt x="5393520" y="667240"/>
                  </a:lnTo>
                  <a:close/>
                </a:path>
              </a:pathLst>
            </a:cu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80" name="Rectangle 39">
              <a:extLst>
                <a:ext uri="{FF2B5EF4-FFF2-40B4-BE49-F238E27FC236}">
                  <a16:creationId xmlns:a16="http://schemas.microsoft.com/office/drawing/2014/main" id="{F850576D-15E7-4629-BB67-4BBE2F140094}"/>
                </a:ext>
              </a:extLst>
            </p:cNvPr>
            <p:cNvSpPr/>
            <p:nvPr/>
          </p:nvSpPr>
          <p:spPr>
            <a:xfrm rot="10800000" flipV="1">
              <a:off x="523586" y="5358778"/>
              <a:ext cx="1608437" cy="198982"/>
            </a:xfrm>
            <a:custGeom>
              <a:avLst/>
              <a:gdLst/>
              <a:ahLst/>
              <a:cxnLst/>
              <a:rect l="l" t="t" r="r" b="b"/>
              <a:pathLst>
                <a:path w="5393520" h="667240">
                  <a:moveTo>
                    <a:pt x="4942528" y="261481"/>
                  </a:moveTo>
                  <a:lnTo>
                    <a:pt x="4942528" y="389369"/>
                  </a:lnTo>
                  <a:lnTo>
                    <a:pt x="5081536" y="389369"/>
                  </a:lnTo>
                  <a:lnTo>
                    <a:pt x="5081536" y="261481"/>
                  </a:lnTo>
                  <a:close/>
                  <a:moveTo>
                    <a:pt x="4692028" y="261481"/>
                  </a:moveTo>
                  <a:lnTo>
                    <a:pt x="4692028" y="389369"/>
                  </a:lnTo>
                  <a:lnTo>
                    <a:pt x="4831036" y="389369"/>
                  </a:lnTo>
                  <a:lnTo>
                    <a:pt x="4831036" y="261481"/>
                  </a:lnTo>
                  <a:close/>
                  <a:moveTo>
                    <a:pt x="4441519" y="261481"/>
                  </a:moveTo>
                  <a:lnTo>
                    <a:pt x="4441519" y="389369"/>
                  </a:lnTo>
                  <a:lnTo>
                    <a:pt x="4580527" y="389369"/>
                  </a:lnTo>
                  <a:lnTo>
                    <a:pt x="4580527" y="261481"/>
                  </a:lnTo>
                  <a:close/>
                  <a:moveTo>
                    <a:pt x="4191008" y="261481"/>
                  </a:moveTo>
                  <a:lnTo>
                    <a:pt x="4191008" y="389369"/>
                  </a:lnTo>
                  <a:lnTo>
                    <a:pt x="4330016" y="389369"/>
                  </a:lnTo>
                  <a:lnTo>
                    <a:pt x="4330016" y="261481"/>
                  </a:lnTo>
                  <a:close/>
                  <a:moveTo>
                    <a:pt x="0" y="0"/>
                  </a:moveTo>
                  <a:lnTo>
                    <a:pt x="570675" y="0"/>
                  </a:lnTo>
                  <a:lnTo>
                    <a:pt x="570675" y="658575"/>
                  </a:lnTo>
                  <a:lnTo>
                    <a:pt x="654080" y="658575"/>
                  </a:lnTo>
                  <a:lnTo>
                    <a:pt x="654080" y="0"/>
                  </a:lnTo>
                  <a:lnTo>
                    <a:pt x="784765" y="0"/>
                  </a:lnTo>
                  <a:lnTo>
                    <a:pt x="784765" y="658575"/>
                  </a:lnTo>
                  <a:lnTo>
                    <a:pt x="868170" y="658575"/>
                  </a:lnTo>
                  <a:lnTo>
                    <a:pt x="868170" y="0"/>
                  </a:lnTo>
                  <a:lnTo>
                    <a:pt x="998854" y="0"/>
                  </a:lnTo>
                  <a:lnTo>
                    <a:pt x="998854" y="658575"/>
                  </a:lnTo>
                  <a:lnTo>
                    <a:pt x="1082259" y="658575"/>
                  </a:lnTo>
                  <a:lnTo>
                    <a:pt x="1082259" y="0"/>
                  </a:lnTo>
                  <a:lnTo>
                    <a:pt x="5393520" y="0"/>
                  </a:lnTo>
                  <a:lnTo>
                    <a:pt x="5393520" y="667240"/>
                  </a:lnTo>
                  <a:lnTo>
                    <a:pt x="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1" name="Rectangle 112">
              <a:extLst>
                <a:ext uri="{FF2B5EF4-FFF2-40B4-BE49-F238E27FC236}">
                  <a16:creationId xmlns:a16="http://schemas.microsoft.com/office/drawing/2014/main" id="{1EC3BE75-2644-4D20-8E74-EEF6ADA582A2}"/>
                </a:ext>
              </a:extLst>
            </p:cNvPr>
            <p:cNvSpPr/>
            <p:nvPr/>
          </p:nvSpPr>
          <p:spPr>
            <a:xfrm rot="10800000" flipH="1">
              <a:off x="431983" y="5132611"/>
              <a:ext cx="1791643" cy="221647"/>
            </a:xfrm>
            <a:custGeom>
              <a:avLst/>
              <a:gdLst/>
              <a:ahLst/>
              <a:cxnLst/>
              <a:rect l="l" t="t" r="r" b="b"/>
              <a:pathLst>
                <a:path w="5393520" h="667240">
                  <a:moveTo>
                    <a:pt x="615033" y="0"/>
                  </a:moveTo>
                  <a:lnTo>
                    <a:pt x="0" y="0"/>
                  </a:lnTo>
                  <a:lnTo>
                    <a:pt x="0" y="667240"/>
                  </a:lnTo>
                  <a:lnTo>
                    <a:pt x="615033" y="667240"/>
                  </a:lnTo>
                  <a:close/>
                  <a:moveTo>
                    <a:pt x="829123" y="0"/>
                  </a:moveTo>
                  <a:lnTo>
                    <a:pt x="698438" y="0"/>
                  </a:lnTo>
                  <a:lnTo>
                    <a:pt x="698438" y="667240"/>
                  </a:lnTo>
                  <a:lnTo>
                    <a:pt x="829123" y="667240"/>
                  </a:lnTo>
                  <a:close/>
                  <a:moveTo>
                    <a:pt x="4597121" y="0"/>
                  </a:moveTo>
                  <a:lnTo>
                    <a:pt x="912528" y="0"/>
                  </a:lnTo>
                  <a:lnTo>
                    <a:pt x="912528" y="667240"/>
                  </a:lnTo>
                  <a:lnTo>
                    <a:pt x="4597121" y="667240"/>
                  </a:lnTo>
                  <a:close/>
                  <a:moveTo>
                    <a:pt x="4811211" y="0"/>
                  </a:moveTo>
                  <a:lnTo>
                    <a:pt x="4680526" y="0"/>
                  </a:lnTo>
                  <a:lnTo>
                    <a:pt x="4680526" y="667240"/>
                  </a:lnTo>
                  <a:lnTo>
                    <a:pt x="4811211" y="667240"/>
                  </a:lnTo>
                  <a:close/>
                  <a:moveTo>
                    <a:pt x="5393520" y="0"/>
                  </a:moveTo>
                  <a:lnTo>
                    <a:pt x="4894616" y="0"/>
                  </a:lnTo>
                  <a:lnTo>
                    <a:pt x="4894616" y="667240"/>
                  </a:lnTo>
                  <a:lnTo>
                    <a:pt x="5393520" y="667240"/>
                  </a:lnTo>
                  <a:close/>
                </a:path>
              </a:pathLst>
            </a:cu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2" name="Rectangle 98">
              <a:extLst>
                <a:ext uri="{FF2B5EF4-FFF2-40B4-BE49-F238E27FC236}">
                  <a16:creationId xmlns:a16="http://schemas.microsoft.com/office/drawing/2014/main" id="{3CA450F2-728F-4EBA-AB51-BCEAC819C073}"/>
                </a:ext>
              </a:extLst>
            </p:cNvPr>
            <p:cNvSpPr/>
            <p:nvPr/>
          </p:nvSpPr>
          <p:spPr>
            <a:xfrm rot="10800000" flipH="1">
              <a:off x="477202" y="4908978"/>
              <a:ext cx="1701206" cy="210459"/>
            </a:xfrm>
            <a:custGeom>
              <a:avLst/>
              <a:gdLst/>
              <a:ahLst/>
              <a:cxnLst/>
              <a:rect l="l" t="t" r="r" b="b"/>
              <a:pathLst>
                <a:path w="5393520" h="667240">
                  <a:moveTo>
                    <a:pt x="4577339" y="222921"/>
                  </a:moveTo>
                  <a:lnTo>
                    <a:pt x="4577339" y="451264"/>
                  </a:lnTo>
                  <a:lnTo>
                    <a:pt x="4329141" y="451264"/>
                  </a:lnTo>
                  <a:lnTo>
                    <a:pt x="4329141" y="222921"/>
                  </a:lnTo>
                  <a:close/>
                  <a:moveTo>
                    <a:pt x="5021455" y="222921"/>
                  </a:moveTo>
                  <a:lnTo>
                    <a:pt x="5021455" y="451264"/>
                  </a:lnTo>
                  <a:lnTo>
                    <a:pt x="4773257" y="451264"/>
                  </a:lnTo>
                  <a:lnTo>
                    <a:pt x="4773257" y="222921"/>
                  </a:lnTo>
                  <a:close/>
                  <a:moveTo>
                    <a:pt x="5393520" y="0"/>
                  </a:moveTo>
                  <a:lnTo>
                    <a:pt x="538365" y="0"/>
                  </a:lnTo>
                  <a:lnTo>
                    <a:pt x="538365" y="667239"/>
                  </a:lnTo>
                  <a:lnTo>
                    <a:pt x="300065" y="667239"/>
                  </a:lnTo>
                  <a:lnTo>
                    <a:pt x="300065" y="0"/>
                  </a:lnTo>
                  <a:lnTo>
                    <a:pt x="0" y="0"/>
                  </a:lnTo>
                  <a:lnTo>
                    <a:pt x="0" y="667240"/>
                  </a:lnTo>
                  <a:lnTo>
                    <a:pt x="5393520" y="667240"/>
                  </a:ln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Tree>
    <p:extLst>
      <p:ext uri="{BB962C8B-B14F-4D97-AF65-F5344CB8AC3E}">
        <p14:creationId xmlns:p14="http://schemas.microsoft.com/office/powerpoint/2010/main" val="2758915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131840" y="1275606"/>
            <a:ext cx="5472608" cy="720000"/>
            <a:chOff x="3131840" y="1491630"/>
            <a:chExt cx="5256584" cy="576064"/>
          </a:xfrm>
        </p:grpSpPr>
        <p:sp>
          <p:nvSpPr>
            <p:cNvPr id="2" name="Rectangle 1"/>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p>
          </p:txBody>
        </p:sp>
        <p:sp>
          <p:nvSpPr>
            <p:cNvPr id="5" name="Right Triangle 4"/>
            <p:cNvSpPr/>
            <p:nvPr/>
          </p:nvSpPr>
          <p:spPr>
            <a:xfrm rot="5400000">
              <a:off x="3203840" y="1419630"/>
              <a:ext cx="576000" cy="720000"/>
            </a:xfrm>
            <a:prstGeom prst="rtTriangle">
              <a:avLst/>
            </a:prstGeom>
            <a:solidFill>
              <a:srgbClr val="FF33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p>
          </p:txBody>
        </p:sp>
      </p:grpSp>
      <p:grpSp>
        <p:nvGrpSpPr>
          <p:cNvPr id="17" name="Group 16"/>
          <p:cNvGrpSpPr/>
          <p:nvPr/>
        </p:nvGrpSpPr>
        <p:grpSpPr>
          <a:xfrm>
            <a:off x="3126085" y="2163705"/>
            <a:ext cx="5478364" cy="720000"/>
            <a:chOff x="3131840" y="1491630"/>
            <a:chExt cx="5256584" cy="576064"/>
          </a:xfrm>
        </p:grpSpPr>
        <p:sp>
          <p:nvSpPr>
            <p:cNvPr id="18" name="Rectangle 17"/>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p>
          </p:txBody>
        </p:sp>
        <p:sp>
          <p:nvSpPr>
            <p:cNvPr id="19" name="Right Triangle 18"/>
            <p:cNvSpPr/>
            <p:nvPr/>
          </p:nvSpPr>
          <p:spPr>
            <a:xfrm rot="5400000">
              <a:off x="3203840" y="1419630"/>
              <a:ext cx="576000" cy="720000"/>
            </a:xfrm>
            <a:prstGeom prst="rtTriangle">
              <a:avLst/>
            </a:prstGeom>
            <a:solidFill>
              <a:srgbClr val="FF33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p>
          </p:txBody>
        </p:sp>
      </p:grpSp>
      <p:grpSp>
        <p:nvGrpSpPr>
          <p:cNvPr id="20" name="Group 19"/>
          <p:cNvGrpSpPr/>
          <p:nvPr/>
        </p:nvGrpSpPr>
        <p:grpSpPr>
          <a:xfrm>
            <a:off x="3120330" y="3051804"/>
            <a:ext cx="5484118" cy="720000"/>
            <a:chOff x="3131840" y="1491630"/>
            <a:chExt cx="5256584" cy="576064"/>
          </a:xfrm>
        </p:grpSpPr>
        <p:sp>
          <p:nvSpPr>
            <p:cNvPr id="21" name="Rectangle 20"/>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p>
          </p:txBody>
        </p:sp>
        <p:sp>
          <p:nvSpPr>
            <p:cNvPr id="22" name="Right Triangle 21"/>
            <p:cNvSpPr/>
            <p:nvPr/>
          </p:nvSpPr>
          <p:spPr>
            <a:xfrm rot="5400000">
              <a:off x="3203840" y="1419630"/>
              <a:ext cx="576000" cy="720000"/>
            </a:xfrm>
            <a:prstGeom prst="rtTriangle">
              <a:avLst/>
            </a:prstGeom>
            <a:solidFill>
              <a:srgbClr val="FF33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p>
          </p:txBody>
        </p:sp>
      </p:grpSp>
      <p:sp>
        <p:nvSpPr>
          <p:cNvPr id="26" name="TextBox 25"/>
          <p:cNvSpPr txBox="1"/>
          <p:nvPr/>
        </p:nvSpPr>
        <p:spPr>
          <a:xfrm>
            <a:off x="3131840" y="1275606"/>
            <a:ext cx="533164" cy="400110"/>
          </a:xfrm>
          <a:prstGeom prst="rect">
            <a:avLst/>
          </a:prstGeom>
          <a:noFill/>
        </p:spPr>
        <p:txBody>
          <a:bodyPr wrap="square" rtlCol="0">
            <a:spAutoFit/>
          </a:bodyPr>
          <a:lstStyle/>
          <a:p>
            <a:pPr latinLnBrk="0"/>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sp>
        <p:nvSpPr>
          <p:cNvPr id="27" name="TextBox 26"/>
          <p:cNvSpPr txBox="1"/>
          <p:nvPr/>
        </p:nvSpPr>
        <p:spPr>
          <a:xfrm>
            <a:off x="3120330" y="2163705"/>
            <a:ext cx="533164" cy="400110"/>
          </a:xfrm>
          <a:prstGeom prst="rect">
            <a:avLst/>
          </a:prstGeom>
          <a:noFill/>
        </p:spPr>
        <p:txBody>
          <a:bodyPr wrap="square" rtlCol="0">
            <a:spAutoFit/>
          </a:bodyPr>
          <a:lstStyle/>
          <a:p>
            <a:pPr latinLnBrk="0"/>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28" name="TextBox 27"/>
          <p:cNvSpPr txBox="1"/>
          <p:nvPr/>
        </p:nvSpPr>
        <p:spPr>
          <a:xfrm>
            <a:off x="3108820" y="3051804"/>
            <a:ext cx="533164" cy="400110"/>
          </a:xfrm>
          <a:prstGeom prst="rect">
            <a:avLst/>
          </a:prstGeom>
          <a:noFill/>
        </p:spPr>
        <p:txBody>
          <a:bodyPr wrap="square" rtlCol="0">
            <a:spAutoFit/>
          </a:bodyPr>
          <a:lstStyle/>
          <a:p>
            <a:pPr latinLnBrk="0"/>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sp>
        <p:nvSpPr>
          <p:cNvPr id="30" name="TextBox 29"/>
          <p:cNvSpPr txBox="1"/>
          <p:nvPr/>
        </p:nvSpPr>
        <p:spPr>
          <a:xfrm>
            <a:off x="3851840" y="1356248"/>
            <a:ext cx="4392567" cy="307777"/>
          </a:xfrm>
          <a:prstGeom prst="rect">
            <a:avLst/>
          </a:prstGeom>
          <a:noFill/>
        </p:spPr>
        <p:txBody>
          <a:bodyPr wrap="square" rtlCol="0">
            <a:spAutoFit/>
          </a:bodyPr>
          <a:lstStyle/>
          <a:p>
            <a:pPr latinLnBrk="0"/>
            <a:endParaRPr lang="ko-KR" altLang="en-US" sz="1400" b="1" dirty="0">
              <a:solidFill>
                <a:schemeClr val="tx1">
                  <a:lumMod val="75000"/>
                  <a:lumOff val="25000"/>
                </a:schemeClr>
              </a:solidFill>
              <a:cs typeface="Arial" pitchFamily="34" charset="0"/>
            </a:endParaRPr>
          </a:p>
        </p:txBody>
      </p:sp>
      <p:sp>
        <p:nvSpPr>
          <p:cNvPr id="37" name="TextBox 36"/>
          <p:cNvSpPr txBox="1"/>
          <p:nvPr/>
        </p:nvSpPr>
        <p:spPr>
          <a:xfrm>
            <a:off x="3836609" y="2246274"/>
            <a:ext cx="4737741" cy="523220"/>
          </a:xfrm>
          <a:prstGeom prst="rect">
            <a:avLst/>
          </a:prstGeom>
          <a:noFill/>
        </p:spPr>
        <p:txBody>
          <a:bodyPr wrap="square" rtlCol="0">
            <a:spAutoFit/>
          </a:bodyPr>
          <a:lstStyle/>
          <a:p>
            <a:pPr latinLnBrk="0"/>
            <a:r>
              <a:rPr lang="en-US" sz="1400" dirty="0" err="1"/>
              <a:t>Menentukan</a:t>
            </a:r>
            <a:r>
              <a:rPr lang="en-US" sz="1400" dirty="0"/>
              <a:t> </a:t>
            </a:r>
            <a:r>
              <a:rPr lang="en-US" sz="1400" dirty="0" err="1"/>
              <a:t>portofolio</a:t>
            </a:r>
            <a:r>
              <a:rPr lang="en-US" sz="1400" dirty="0"/>
              <a:t> </a:t>
            </a:r>
            <a:r>
              <a:rPr lang="en-US" sz="1400" dirty="0">
                <a:solidFill>
                  <a:srgbClr val="FF0000"/>
                </a:solidFill>
              </a:rPr>
              <a:t>optimum</a:t>
            </a:r>
            <a:r>
              <a:rPr lang="en-US" sz="1400" dirty="0"/>
              <a:t> Mean-Variance </a:t>
            </a:r>
            <a:r>
              <a:rPr lang="en-US" sz="1400" dirty="0" err="1"/>
              <a:t>investasi</a:t>
            </a:r>
            <a:r>
              <a:rPr lang="en-US" sz="1400" dirty="0"/>
              <a:t> </a:t>
            </a:r>
            <a:r>
              <a:rPr lang="en-US" sz="1400" dirty="0" err="1"/>
              <a:t>saham</a:t>
            </a:r>
            <a:r>
              <a:rPr lang="en-US" sz="1400" dirty="0"/>
              <a:t> </a:t>
            </a:r>
            <a:r>
              <a:rPr lang="en-US" sz="1400" dirty="0" err="1">
                <a:solidFill>
                  <a:srgbClr val="FF0000"/>
                </a:solidFill>
              </a:rPr>
              <a:t>sebelum</a:t>
            </a:r>
            <a:r>
              <a:rPr lang="en-US" sz="1400" dirty="0"/>
              <a:t> </a:t>
            </a:r>
            <a:r>
              <a:rPr lang="en-US" sz="1400" dirty="0" err="1"/>
              <a:t>Pandemi</a:t>
            </a:r>
            <a:r>
              <a:rPr lang="en-US" sz="1400" dirty="0"/>
              <a:t> Covid-19 di Indonesia.</a:t>
            </a:r>
            <a:endParaRPr lang="id-ID" sz="1400" dirty="0"/>
          </a:p>
        </p:txBody>
      </p:sp>
      <p:sp>
        <p:nvSpPr>
          <p:cNvPr id="35" name="Rectangle 34"/>
          <p:cNvSpPr/>
          <p:nvPr/>
        </p:nvSpPr>
        <p:spPr>
          <a:xfrm>
            <a:off x="376174" y="3402"/>
            <a:ext cx="890374" cy="51400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sp>
        <p:nvSpPr>
          <p:cNvPr id="45" name="Rectangle 44"/>
          <p:cNvSpPr/>
          <p:nvPr/>
        </p:nvSpPr>
        <p:spPr>
          <a:xfrm>
            <a:off x="1147690" y="0"/>
            <a:ext cx="1257238" cy="5140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grpSp>
        <p:nvGrpSpPr>
          <p:cNvPr id="32" name="Group 31">
            <a:extLst>
              <a:ext uri="{FF2B5EF4-FFF2-40B4-BE49-F238E27FC236}">
                <a16:creationId xmlns:a16="http://schemas.microsoft.com/office/drawing/2014/main" id="{8D78E8A6-1A75-4C0E-A675-2045C887A6FB}"/>
              </a:ext>
            </a:extLst>
          </p:cNvPr>
          <p:cNvGrpSpPr/>
          <p:nvPr/>
        </p:nvGrpSpPr>
        <p:grpSpPr>
          <a:xfrm>
            <a:off x="850838" y="1295675"/>
            <a:ext cx="2173825" cy="3090602"/>
            <a:chOff x="1105009" y="665240"/>
            <a:chExt cx="3688534" cy="5244116"/>
          </a:xfrm>
        </p:grpSpPr>
        <p:sp>
          <p:nvSpPr>
            <p:cNvPr id="33" name="Freeform: Shape 32">
              <a:extLst>
                <a:ext uri="{FF2B5EF4-FFF2-40B4-BE49-F238E27FC236}">
                  <a16:creationId xmlns:a16="http://schemas.microsoft.com/office/drawing/2014/main" id="{5735C2A6-D07F-48A6-BA5E-5AD58FA1C639}"/>
                </a:ext>
              </a:extLst>
            </p:cNvPr>
            <p:cNvSpPr>
              <a:spLocks/>
            </p:cNvSpPr>
            <p:nvPr/>
          </p:nvSpPr>
          <p:spPr bwMode="auto">
            <a:xfrm rot="410959" flipH="1">
              <a:off x="1522252" y="1773885"/>
              <a:ext cx="2854049" cy="4135471"/>
            </a:xfrm>
            <a:custGeom>
              <a:avLst/>
              <a:gdLst>
                <a:gd name="connsiteX0" fmla="*/ 1696267 w 2854049"/>
                <a:gd name="connsiteY0" fmla="*/ 3431657 h 4135471"/>
                <a:gd name="connsiteX1" fmla="*/ 1344360 w 2854049"/>
                <a:gd name="connsiteY1" fmla="*/ 3783564 h 4135471"/>
                <a:gd name="connsiteX2" fmla="*/ 1696267 w 2854049"/>
                <a:gd name="connsiteY2" fmla="*/ 4135471 h 4135471"/>
                <a:gd name="connsiteX3" fmla="*/ 2048174 w 2854049"/>
                <a:gd name="connsiteY3" fmla="*/ 3783564 h 4135471"/>
                <a:gd name="connsiteX4" fmla="*/ 1696267 w 2854049"/>
                <a:gd name="connsiteY4" fmla="*/ 3431657 h 4135471"/>
                <a:gd name="connsiteX5" fmla="*/ 1470680 w 2854049"/>
                <a:gd name="connsiteY5" fmla="*/ 0 h 4135471"/>
                <a:gd name="connsiteX6" fmla="*/ 1360088 w 2854049"/>
                <a:gd name="connsiteY6" fmla="*/ 9020 h 4135471"/>
                <a:gd name="connsiteX7" fmla="*/ 1082638 w 2854049"/>
                <a:gd name="connsiteY7" fmla="*/ 72152 h 4135471"/>
                <a:gd name="connsiteX8" fmla="*/ 1000179 w 2854049"/>
                <a:gd name="connsiteY8" fmla="*/ 103217 h 4135471"/>
                <a:gd name="connsiteX9" fmla="*/ 918691 w 2854049"/>
                <a:gd name="connsiteY9" fmla="*/ 138291 h 4135471"/>
                <a:gd name="connsiteX10" fmla="*/ 839141 w 2854049"/>
                <a:gd name="connsiteY10" fmla="*/ 180379 h 4135471"/>
                <a:gd name="connsiteX11" fmla="*/ 765414 w 2854049"/>
                <a:gd name="connsiteY11" fmla="*/ 227479 h 4135471"/>
                <a:gd name="connsiteX12" fmla="*/ 694595 w 2854049"/>
                <a:gd name="connsiteY12" fmla="*/ 280591 h 4135471"/>
                <a:gd name="connsiteX13" fmla="*/ 629599 w 2854049"/>
                <a:gd name="connsiteY13" fmla="*/ 338714 h 4135471"/>
                <a:gd name="connsiteX14" fmla="*/ 569452 w 2854049"/>
                <a:gd name="connsiteY14" fmla="*/ 401847 h 4135471"/>
                <a:gd name="connsiteX15" fmla="*/ 515126 w 2854049"/>
                <a:gd name="connsiteY15" fmla="*/ 470992 h 4135471"/>
                <a:gd name="connsiteX16" fmla="*/ 467591 w 2854049"/>
                <a:gd name="connsiteY16" fmla="*/ 544147 h 4135471"/>
                <a:gd name="connsiteX17" fmla="*/ 426847 w 2854049"/>
                <a:gd name="connsiteY17" fmla="*/ 622311 h 4135471"/>
                <a:gd name="connsiteX18" fmla="*/ 392893 w 2854049"/>
                <a:gd name="connsiteY18" fmla="*/ 706488 h 4135471"/>
                <a:gd name="connsiteX19" fmla="*/ 338568 w 2854049"/>
                <a:gd name="connsiteY19" fmla="*/ 937976 h 4135471"/>
                <a:gd name="connsiteX20" fmla="*/ 333717 w 2854049"/>
                <a:gd name="connsiteY20" fmla="*/ 994094 h 4135471"/>
                <a:gd name="connsiteX21" fmla="*/ 331776 w 2854049"/>
                <a:gd name="connsiteY21" fmla="*/ 1047206 h 4135471"/>
                <a:gd name="connsiteX22" fmla="*/ 333717 w 2854049"/>
                <a:gd name="connsiteY22" fmla="*/ 1096308 h 4135471"/>
                <a:gd name="connsiteX23" fmla="*/ 334686 w 2854049"/>
                <a:gd name="connsiteY23" fmla="*/ 1145413 h 4135471"/>
                <a:gd name="connsiteX24" fmla="*/ 334686 w 2854049"/>
                <a:gd name="connsiteY24" fmla="*/ 1191509 h 4135471"/>
                <a:gd name="connsiteX25" fmla="*/ 329836 w 2854049"/>
                <a:gd name="connsiteY25" fmla="*/ 1234599 h 4135471"/>
                <a:gd name="connsiteX26" fmla="*/ 315284 w 2854049"/>
                <a:gd name="connsiteY26" fmla="*/ 1278693 h 4135471"/>
                <a:gd name="connsiteX27" fmla="*/ 289092 w 2854049"/>
                <a:gd name="connsiteY27" fmla="*/ 1331805 h 4135471"/>
                <a:gd name="connsiteX28" fmla="*/ 257078 w 2854049"/>
                <a:gd name="connsiteY28" fmla="*/ 1380908 h 4135471"/>
                <a:gd name="connsiteX29" fmla="*/ 222155 w 2854049"/>
                <a:gd name="connsiteY29" fmla="*/ 1423998 h 4135471"/>
                <a:gd name="connsiteX30" fmla="*/ 185291 w 2854049"/>
                <a:gd name="connsiteY30" fmla="*/ 1468092 h 4135471"/>
                <a:gd name="connsiteX31" fmla="*/ 146487 w 2854049"/>
                <a:gd name="connsiteY31" fmla="*/ 1508176 h 4135471"/>
                <a:gd name="connsiteX32" fmla="*/ 107683 w 2854049"/>
                <a:gd name="connsiteY32" fmla="*/ 1548261 h 4135471"/>
                <a:gd name="connsiteX33" fmla="*/ 70819 w 2854049"/>
                <a:gd name="connsiteY33" fmla="*/ 1592354 h 4135471"/>
                <a:gd name="connsiteX34" fmla="*/ 58206 w 2854049"/>
                <a:gd name="connsiteY34" fmla="*/ 1604378 h 4135471"/>
                <a:gd name="connsiteX35" fmla="*/ 42684 w 2854049"/>
                <a:gd name="connsiteY35" fmla="*/ 1619410 h 4135471"/>
                <a:gd name="connsiteX36" fmla="*/ 26193 w 2854049"/>
                <a:gd name="connsiteY36" fmla="*/ 1637448 h 4135471"/>
                <a:gd name="connsiteX37" fmla="*/ 12611 w 2854049"/>
                <a:gd name="connsiteY37" fmla="*/ 1655486 h 4135471"/>
                <a:gd name="connsiteX38" fmla="*/ 3882 w 2854049"/>
                <a:gd name="connsiteY38" fmla="*/ 1677533 h 4135471"/>
                <a:gd name="connsiteX39" fmla="*/ 0 w 2854049"/>
                <a:gd name="connsiteY39" fmla="*/ 1701583 h 4135471"/>
                <a:gd name="connsiteX40" fmla="*/ 4851 w 2854049"/>
                <a:gd name="connsiteY40" fmla="*/ 1726636 h 4135471"/>
                <a:gd name="connsiteX41" fmla="*/ 17462 w 2854049"/>
                <a:gd name="connsiteY41" fmla="*/ 1750687 h 4135471"/>
                <a:gd name="connsiteX42" fmla="*/ 38806 w 2854049"/>
                <a:gd name="connsiteY42" fmla="*/ 1770728 h 4135471"/>
                <a:gd name="connsiteX43" fmla="*/ 63057 w 2854049"/>
                <a:gd name="connsiteY43" fmla="*/ 1784759 h 4135471"/>
                <a:gd name="connsiteX44" fmla="*/ 93130 w 2854049"/>
                <a:gd name="connsiteY44" fmla="*/ 1797786 h 4135471"/>
                <a:gd name="connsiteX45" fmla="*/ 125143 w 2854049"/>
                <a:gd name="connsiteY45" fmla="*/ 1808809 h 4135471"/>
                <a:gd name="connsiteX46" fmla="*/ 157158 w 2854049"/>
                <a:gd name="connsiteY46" fmla="*/ 1819833 h 4135471"/>
                <a:gd name="connsiteX47" fmla="*/ 188201 w 2854049"/>
                <a:gd name="connsiteY47" fmla="*/ 1830855 h 4135471"/>
                <a:gd name="connsiteX48" fmla="*/ 218273 w 2854049"/>
                <a:gd name="connsiteY48" fmla="*/ 1843883 h 4135471"/>
                <a:gd name="connsiteX49" fmla="*/ 245437 w 2854049"/>
                <a:gd name="connsiteY49" fmla="*/ 1857912 h 4135471"/>
                <a:gd name="connsiteX50" fmla="*/ 264839 w 2854049"/>
                <a:gd name="connsiteY50" fmla="*/ 1875951 h 4135471"/>
                <a:gd name="connsiteX51" fmla="*/ 259018 w 2854049"/>
                <a:gd name="connsiteY51" fmla="*/ 1900001 h 4135471"/>
                <a:gd name="connsiteX52" fmla="*/ 248347 w 2854049"/>
                <a:gd name="connsiteY52" fmla="*/ 1922047 h 4135471"/>
                <a:gd name="connsiteX53" fmla="*/ 237676 w 2854049"/>
                <a:gd name="connsiteY53" fmla="*/ 1945097 h 4135471"/>
                <a:gd name="connsiteX54" fmla="*/ 226035 w 2854049"/>
                <a:gd name="connsiteY54" fmla="*/ 1967142 h 4135471"/>
                <a:gd name="connsiteX55" fmla="*/ 215364 w 2854049"/>
                <a:gd name="connsiteY55" fmla="*/ 1989189 h 4135471"/>
                <a:gd name="connsiteX56" fmla="*/ 207602 w 2854049"/>
                <a:gd name="connsiteY56" fmla="*/ 2011236 h 4135471"/>
                <a:gd name="connsiteX57" fmla="*/ 204693 w 2854049"/>
                <a:gd name="connsiteY57" fmla="*/ 2031277 h 4135471"/>
                <a:gd name="connsiteX58" fmla="*/ 206633 w 2854049"/>
                <a:gd name="connsiteY58" fmla="*/ 2053324 h 4135471"/>
                <a:gd name="connsiteX59" fmla="*/ 217304 w 2854049"/>
                <a:gd name="connsiteY59" fmla="*/ 2073366 h 4135471"/>
                <a:gd name="connsiteX60" fmla="*/ 236706 w 2854049"/>
                <a:gd name="connsiteY60" fmla="*/ 2093409 h 4135471"/>
                <a:gd name="connsiteX61" fmla="*/ 264839 w 2854049"/>
                <a:gd name="connsiteY61" fmla="*/ 2113450 h 4135471"/>
                <a:gd name="connsiteX62" fmla="*/ 259018 w 2854049"/>
                <a:gd name="connsiteY62" fmla="*/ 2129483 h 4135471"/>
                <a:gd name="connsiteX63" fmla="*/ 250288 w 2854049"/>
                <a:gd name="connsiteY63" fmla="*/ 2145517 h 4135471"/>
                <a:gd name="connsiteX64" fmla="*/ 243497 w 2854049"/>
                <a:gd name="connsiteY64" fmla="*/ 2164557 h 4135471"/>
                <a:gd name="connsiteX65" fmla="*/ 241557 w 2854049"/>
                <a:gd name="connsiteY65" fmla="*/ 2184601 h 4135471"/>
                <a:gd name="connsiteX66" fmla="*/ 245437 w 2854049"/>
                <a:gd name="connsiteY66" fmla="*/ 2204642 h 4135471"/>
                <a:gd name="connsiteX67" fmla="*/ 256109 w 2854049"/>
                <a:gd name="connsiteY67" fmla="*/ 2222680 h 4135471"/>
                <a:gd name="connsiteX68" fmla="*/ 269690 w 2854049"/>
                <a:gd name="connsiteY68" fmla="*/ 2236709 h 4135471"/>
                <a:gd name="connsiteX69" fmla="*/ 287151 w 2854049"/>
                <a:gd name="connsiteY69" fmla="*/ 2249737 h 4135471"/>
                <a:gd name="connsiteX70" fmla="*/ 304613 w 2854049"/>
                <a:gd name="connsiteY70" fmla="*/ 2258756 h 4135471"/>
                <a:gd name="connsiteX71" fmla="*/ 321105 w 2854049"/>
                <a:gd name="connsiteY71" fmla="*/ 2269780 h 4135471"/>
                <a:gd name="connsiteX72" fmla="*/ 336627 w 2854049"/>
                <a:gd name="connsiteY72" fmla="*/ 2284810 h 4135471"/>
                <a:gd name="connsiteX73" fmla="*/ 345358 w 2854049"/>
                <a:gd name="connsiteY73" fmla="*/ 2300845 h 4135471"/>
                <a:gd name="connsiteX74" fmla="*/ 354089 w 2854049"/>
                <a:gd name="connsiteY74" fmla="*/ 2329906 h 4135471"/>
                <a:gd name="connsiteX75" fmla="*/ 354089 w 2854049"/>
                <a:gd name="connsiteY75" fmla="*/ 2362976 h 4135471"/>
                <a:gd name="connsiteX76" fmla="*/ 351179 w 2854049"/>
                <a:gd name="connsiteY76" fmla="*/ 2394041 h 4135471"/>
                <a:gd name="connsiteX77" fmla="*/ 343417 w 2854049"/>
                <a:gd name="connsiteY77" fmla="*/ 2426108 h 4135471"/>
                <a:gd name="connsiteX78" fmla="*/ 336627 w 2854049"/>
                <a:gd name="connsiteY78" fmla="*/ 2457173 h 4135471"/>
                <a:gd name="connsiteX79" fmla="*/ 331776 w 2854049"/>
                <a:gd name="connsiteY79" fmla="*/ 2485233 h 4135471"/>
                <a:gd name="connsiteX80" fmla="*/ 327896 w 2854049"/>
                <a:gd name="connsiteY80" fmla="*/ 2525318 h 4135471"/>
                <a:gd name="connsiteX81" fmla="*/ 331776 w 2854049"/>
                <a:gd name="connsiteY81" fmla="*/ 2561393 h 4135471"/>
                <a:gd name="connsiteX82" fmla="*/ 342447 w 2854049"/>
                <a:gd name="connsiteY82" fmla="*/ 2594464 h 4135471"/>
                <a:gd name="connsiteX83" fmla="*/ 356029 w 2854049"/>
                <a:gd name="connsiteY83" fmla="*/ 2623524 h 4135471"/>
                <a:gd name="connsiteX84" fmla="*/ 375432 w 2854049"/>
                <a:gd name="connsiteY84" fmla="*/ 2646572 h 4135471"/>
                <a:gd name="connsiteX85" fmla="*/ 400654 w 2854049"/>
                <a:gd name="connsiteY85" fmla="*/ 2668619 h 4135471"/>
                <a:gd name="connsiteX86" fmla="*/ 424906 w 2854049"/>
                <a:gd name="connsiteY86" fmla="*/ 2686657 h 4135471"/>
                <a:gd name="connsiteX87" fmla="*/ 453040 w 2854049"/>
                <a:gd name="connsiteY87" fmla="*/ 2701688 h 4135471"/>
                <a:gd name="connsiteX88" fmla="*/ 481173 w 2854049"/>
                <a:gd name="connsiteY88" fmla="*/ 2714717 h 4135471"/>
                <a:gd name="connsiteX89" fmla="*/ 509306 w 2854049"/>
                <a:gd name="connsiteY89" fmla="*/ 2721731 h 4135471"/>
                <a:gd name="connsiteX90" fmla="*/ 560721 w 2854049"/>
                <a:gd name="connsiteY90" fmla="*/ 2730751 h 4135471"/>
                <a:gd name="connsiteX91" fmla="*/ 615047 w 2854049"/>
                <a:gd name="connsiteY91" fmla="*/ 2734758 h 4135471"/>
                <a:gd name="connsiteX92" fmla="*/ 672284 w 2854049"/>
                <a:gd name="connsiteY92" fmla="*/ 2732755 h 4135471"/>
                <a:gd name="connsiteX93" fmla="*/ 728550 w 2854049"/>
                <a:gd name="connsiteY93" fmla="*/ 2726742 h 4135471"/>
                <a:gd name="connsiteX94" fmla="*/ 784816 w 2854049"/>
                <a:gd name="connsiteY94" fmla="*/ 2719726 h 4135471"/>
                <a:gd name="connsiteX95" fmla="*/ 838171 w 2854049"/>
                <a:gd name="connsiteY95" fmla="*/ 2708704 h 4135471"/>
                <a:gd name="connsiteX96" fmla="*/ 885706 w 2854049"/>
                <a:gd name="connsiteY96" fmla="*/ 2695677 h 4135471"/>
                <a:gd name="connsiteX97" fmla="*/ 927421 w 2854049"/>
                <a:gd name="connsiteY97" fmla="*/ 2681646 h 4135471"/>
                <a:gd name="connsiteX98" fmla="*/ 944882 w 2854049"/>
                <a:gd name="connsiteY98" fmla="*/ 2675633 h 4135471"/>
                <a:gd name="connsiteX99" fmla="*/ 968165 w 2854049"/>
                <a:gd name="connsiteY99" fmla="*/ 2668619 h 4135471"/>
                <a:gd name="connsiteX100" fmla="*/ 993388 w 2854049"/>
                <a:gd name="connsiteY100" fmla="*/ 2661605 h 4135471"/>
                <a:gd name="connsiteX101" fmla="*/ 1019581 w 2854049"/>
                <a:gd name="connsiteY101" fmla="*/ 2654590 h 4135471"/>
                <a:gd name="connsiteX102" fmla="*/ 1047714 w 2854049"/>
                <a:gd name="connsiteY102" fmla="*/ 2650582 h 4135471"/>
                <a:gd name="connsiteX103" fmla="*/ 1075847 w 2854049"/>
                <a:gd name="connsiteY103" fmla="*/ 2648577 h 4135471"/>
                <a:gd name="connsiteX104" fmla="*/ 1100100 w 2854049"/>
                <a:gd name="connsiteY104" fmla="*/ 2652585 h 4135471"/>
                <a:gd name="connsiteX105" fmla="*/ 1121442 w 2854049"/>
                <a:gd name="connsiteY105" fmla="*/ 2661605 h 4135471"/>
                <a:gd name="connsiteX106" fmla="*/ 1140844 w 2854049"/>
                <a:gd name="connsiteY106" fmla="*/ 2679643 h 4135471"/>
                <a:gd name="connsiteX107" fmla="*/ 1158306 w 2854049"/>
                <a:gd name="connsiteY107" fmla="*/ 2708704 h 4135471"/>
                <a:gd name="connsiteX108" fmla="*/ 1174797 w 2854049"/>
                <a:gd name="connsiteY108" fmla="*/ 2745782 h 4135471"/>
                <a:gd name="connsiteX109" fmla="*/ 1190319 w 2854049"/>
                <a:gd name="connsiteY109" fmla="*/ 2788872 h 4135471"/>
                <a:gd name="connsiteX110" fmla="*/ 1202931 w 2854049"/>
                <a:gd name="connsiteY110" fmla="*/ 2837975 h 4135471"/>
                <a:gd name="connsiteX111" fmla="*/ 1215541 w 2854049"/>
                <a:gd name="connsiteY111" fmla="*/ 2889083 h 4135471"/>
                <a:gd name="connsiteX112" fmla="*/ 1226212 w 2854049"/>
                <a:gd name="connsiteY112" fmla="*/ 2942195 h 4135471"/>
                <a:gd name="connsiteX113" fmla="*/ 1235914 w 2854049"/>
                <a:gd name="connsiteY113" fmla="*/ 2996309 h 4135471"/>
                <a:gd name="connsiteX114" fmla="*/ 1245616 w 2854049"/>
                <a:gd name="connsiteY114" fmla="*/ 3049421 h 4135471"/>
                <a:gd name="connsiteX115" fmla="*/ 1252407 w 2854049"/>
                <a:gd name="connsiteY115" fmla="*/ 3098524 h 4135471"/>
                <a:gd name="connsiteX116" fmla="*/ 1261138 w 2854049"/>
                <a:gd name="connsiteY116" fmla="*/ 3144621 h 4135471"/>
                <a:gd name="connsiteX117" fmla="*/ 1267927 w 2854049"/>
                <a:gd name="connsiteY117" fmla="*/ 3182701 h 4135471"/>
                <a:gd name="connsiteX118" fmla="*/ 1273749 w 2854049"/>
                <a:gd name="connsiteY118" fmla="*/ 3215771 h 4135471"/>
                <a:gd name="connsiteX119" fmla="*/ 1405683 w 2854049"/>
                <a:gd name="connsiteY119" fmla="*/ 3238820 h 4135471"/>
                <a:gd name="connsiteX120" fmla="*/ 1539558 w 2854049"/>
                <a:gd name="connsiteY120" fmla="*/ 3251847 h 4135471"/>
                <a:gd name="connsiteX121" fmla="*/ 1677312 w 2854049"/>
                <a:gd name="connsiteY121" fmla="*/ 3253851 h 4135471"/>
                <a:gd name="connsiteX122" fmla="*/ 1817977 w 2854049"/>
                <a:gd name="connsiteY122" fmla="*/ 3246837 h 4135471"/>
                <a:gd name="connsiteX123" fmla="*/ 1963493 w 2854049"/>
                <a:gd name="connsiteY123" fmla="*/ 3226793 h 4135471"/>
                <a:gd name="connsiteX124" fmla="*/ 1998071 w 2854049"/>
                <a:gd name="connsiteY124" fmla="*/ 3220300 h 4135471"/>
                <a:gd name="connsiteX125" fmla="*/ 1972544 w 2854049"/>
                <a:gd name="connsiteY125" fmla="*/ 2990832 h 4135471"/>
                <a:gd name="connsiteX126" fmla="*/ 1866104 w 2854049"/>
                <a:gd name="connsiteY126" fmla="*/ 2529483 h 4135471"/>
                <a:gd name="connsiteX127" fmla="*/ 1085631 w 2854049"/>
                <a:gd name="connsiteY127" fmla="*/ 1773024 h 4135471"/>
                <a:gd name="connsiteX128" fmla="*/ 1277747 w 2854049"/>
                <a:gd name="connsiteY128" fmla="*/ 968535 h 4135471"/>
                <a:gd name="connsiteX129" fmla="*/ 1914134 w 2854049"/>
                <a:gd name="connsiteY129" fmla="*/ 872477 h 4135471"/>
                <a:gd name="connsiteX130" fmla="*/ 2334389 w 2854049"/>
                <a:gd name="connsiteY130" fmla="*/ 1316747 h 4135471"/>
                <a:gd name="connsiteX131" fmla="*/ 2850702 w 2854049"/>
                <a:gd name="connsiteY131" fmla="*/ 1256710 h 4135471"/>
                <a:gd name="connsiteX132" fmla="*/ 2851858 w 2854049"/>
                <a:gd name="connsiteY132" fmla="*/ 1288484 h 4135471"/>
                <a:gd name="connsiteX133" fmla="*/ 2854049 w 2854049"/>
                <a:gd name="connsiteY133" fmla="*/ 1252639 h 4135471"/>
                <a:gd name="connsiteX134" fmla="*/ 2852109 w 2854049"/>
                <a:gd name="connsiteY134" fmla="*/ 1156435 h 4135471"/>
                <a:gd name="connsiteX135" fmla="*/ 2845318 w 2854049"/>
                <a:gd name="connsiteY135" fmla="*/ 1062236 h 4135471"/>
                <a:gd name="connsiteX136" fmla="*/ 2830767 w 2854049"/>
                <a:gd name="connsiteY136" fmla="*/ 971045 h 4135471"/>
                <a:gd name="connsiteX137" fmla="*/ 2811365 w 2854049"/>
                <a:gd name="connsiteY137" fmla="*/ 881857 h 4135471"/>
                <a:gd name="connsiteX138" fmla="*/ 2787112 w 2854049"/>
                <a:gd name="connsiteY138" fmla="*/ 799684 h 4135471"/>
                <a:gd name="connsiteX139" fmla="*/ 2759950 w 2854049"/>
                <a:gd name="connsiteY139" fmla="*/ 724526 h 4135471"/>
                <a:gd name="connsiteX140" fmla="*/ 2728906 w 2854049"/>
                <a:gd name="connsiteY140" fmla="*/ 657385 h 4135471"/>
                <a:gd name="connsiteX141" fmla="*/ 2682340 w 2854049"/>
                <a:gd name="connsiteY141" fmla="*/ 577215 h 4135471"/>
                <a:gd name="connsiteX142" fmla="*/ 2631895 w 2854049"/>
                <a:gd name="connsiteY142" fmla="*/ 501055 h 4135471"/>
                <a:gd name="connsiteX143" fmla="*/ 2574659 w 2854049"/>
                <a:gd name="connsiteY143" fmla="*/ 429907 h 4135471"/>
                <a:gd name="connsiteX144" fmla="*/ 2513543 w 2854049"/>
                <a:gd name="connsiteY144" fmla="*/ 361762 h 4135471"/>
                <a:gd name="connsiteX145" fmla="*/ 2446606 w 2854049"/>
                <a:gd name="connsiteY145" fmla="*/ 300634 h 4135471"/>
                <a:gd name="connsiteX146" fmla="*/ 2371907 w 2854049"/>
                <a:gd name="connsiteY146" fmla="*/ 243513 h 4135471"/>
                <a:gd name="connsiteX147" fmla="*/ 2294299 w 2854049"/>
                <a:gd name="connsiteY147" fmla="*/ 192406 h 4135471"/>
                <a:gd name="connsiteX148" fmla="*/ 2211840 w 2854049"/>
                <a:gd name="connsiteY148" fmla="*/ 147311 h 4135471"/>
                <a:gd name="connsiteX149" fmla="*/ 2121620 w 2854049"/>
                <a:gd name="connsiteY149" fmla="*/ 109230 h 4135471"/>
                <a:gd name="connsiteX150" fmla="*/ 2028490 w 2854049"/>
                <a:gd name="connsiteY150" fmla="*/ 74157 h 4135471"/>
                <a:gd name="connsiteX151" fmla="*/ 1927599 w 2854049"/>
                <a:gd name="connsiteY151" fmla="*/ 47099 h 4135471"/>
                <a:gd name="connsiteX152" fmla="*/ 1821858 w 2854049"/>
                <a:gd name="connsiteY152" fmla="*/ 25053 h 4135471"/>
                <a:gd name="connsiteX153" fmla="*/ 1711265 w 2854049"/>
                <a:gd name="connsiteY153" fmla="*/ 10021 h 4135471"/>
                <a:gd name="connsiteX154" fmla="*/ 1594853 w 2854049"/>
                <a:gd name="connsiteY154" fmla="*/ 1002 h 413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854049" h="4135471">
                  <a:moveTo>
                    <a:pt x="1696267" y="3431657"/>
                  </a:moveTo>
                  <a:cubicBezTo>
                    <a:pt x="1501914" y="3431657"/>
                    <a:pt x="1344360" y="3589211"/>
                    <a:pt x="1344360" y="3783564"/>
                  </a:cubicBezTo>
                  <a:cubicBezTo>
                    <a:pt x="1344360" y="3977917"/>
                    <a:pt x="1501914" y="4135471"/>
                    <a:pt x="1696267" y="4135471"/>
                  </a:cubicBezTo>
                  <a:cubicBezTo>
                    <a:pt x="1890620" y="4135471"/>
                    <a:pt x="2048174" y="3977917"/>
                    <a:pt x="2048174" y="3783564"/>
                  </a:cubicBezTo>
                  <a:cubicBezTo>
                    <a:pt x="2048174" y="3589211"/>
                    <a:pt x="1890620" y="3431657"/>
                    <a:pt x="1696267" y="3431657"/>
                  </a:cubicBezTo>
                  <a:close/>
                  <a:moveTo>
                    <a:pt x="1470680" y="0"/>
                  </a:moveTo>
                  <a:lnTo>
                    <a:pt x="1360088" y="9020"/>
                  </a:lnTo>
                  <a:lnTo>
                    <a:pt x="1082638" y="72152"/>
                  </a:lnTo>
                  <a:lnTo>
                    <a:pt x="1000179" y="103217"/>
                  </a:lnTo>
                  <a:lnTo>
                    <a:pt x="918691" y="138291"/>
                  </a:lnTo>
                  <a:lnTo>
                    <a:pt x="839141" y="180379"/>
                  </a:lnTo>
                  <a:lnTo>
                    <a:pt x="765414" y="227479"/>
                  </a:lnTo>
                  <a:lnTo>
                    <a:pt x="694595" y="280591"/>
                  </a:lnTo>
                  <a:lnTo>
                    <a:pt x="629599" y="338714"/>
                  </a:lnTo>
                  <a:lnTo>
                    <a:pt x="569452" y="401847"/>
                  </a:lnTo>
                  <a:lnTo>
                    <a:pt x="515126" y="470992"/>
                  </a:lnTo>
                  <a:lnTo>
                    <a:pt x="467591" y="544147"/>
                  </a:lnTo>
                  <a:lnTo>
                    <a:pt x="426847" y="622311"/>
                  </a:lnTo>
                  <a:lnTo>
                    <a:pt x="392893" y="706488"/>
                  </a:lnTo>
                  <a:lnTo>
                    <a:pt x="338568" y="937976"/>
                  </a:lnTo>
                  <a:lnTo>
                    <a:pt x="333717" y="994094"/>
                  </a:lnTo>
                  <a:lnTo>
                    <a:pt x="331776" y="1047206"/>
                  </a:lnTo>
                  <a:lnTo>
                    <a:pt x="333717" y="1096308"/>
                  </a:lnTo>
                  <a:lnTo>
                    <a:pt x="334686" y="1145413"/>
                  </a:lnTo>
                  <a:lnTo>
                    <a:pt x="334686" y="1191509"/>
                  </a:lnTo>
                  <a:lnTo>
                    <a:pt x="329836" y="1234599"/>
                  </a:lnTo>
                  <a:lnTo>
                    <a:pt x="315284" y="1278693"/>
                  </a:lnTo>
                  <a:lnTo>
                    <a:pt x="289092" y="1331805"/>
                  </a:lnTo>
                  <a:lnTo>
                    <a:pt x="257078" y="1380908"/>
                  </a:lnTo>
                  <a:lnTo>
                    <a:pt x="222155" y="1423998"/>
                  </a:lnTo>
                  <a:lnTo>
                    <a:pt x="185291" y="1468092"/>
                  </a:lnTo>
                  <a:lnTo>
                    <a:pt x="146487" y="1508176"/>
                  </a:lnTo>
                  <a:lnTo>
                    <a:pt x="107683" y="1548261"/>
                  </a:lnTo>
                  <a:lnTo>
                    <a:pt x="70819" y="1592354"/>
                  </a:lnTo>
                  <a:lnTo>
                    <a:pt x="58206" y="1604378"/>
                  </a:lnTo>
                  <a:lnTo>
                    <a:pt x="42684" y="1619410"/>
                  </a:lnTo>
                  <a:lnTo>
                    <a:pt x="26193" y="1637448"/>
                  </a:lnTo>
                  <a:lnTo>
                    <a:pt x="12611" y="1655486"/>
                  </a:lnTo>
                  <a:lnTo>
                    <a:pt x="3882" y="1677533"/>
                  </a:lnTo>
                  <a:lnTo>
                    <a:pt x="0" y="1701583"/>
                  </a:lnTo>
                  <a:lnTo>
                    <a:pt x="4851" y="1726636"/>
                  </a:lnTo>
                  <a:lnTo>
                    <a:pt x="17462" y="1750687"/>
                  </a:lnTo>
                  <a:lnTo>
                    <a:pt x="38806" y="1770728"/>
                  </a:lnTo>
                  <a:lnTo>
                    <a:pt x="63057" y="1784759"/>
                  </a:lnTo>
                  <a:lnTo>
                    <a:pt x="93130" y="1797786"/>
                  </a:lnTo>
                  <a:lnTo>
                    <a:pt x="125143" y="1808809"/>
                  </a:lnTo>
                  <a:lnTo>
                    <a:pt x="157158" y="1819833"/>
                  </a:lnTo>
                  <a:lnTo>
                    <a:pt x="188201" y="1830855"/>
                  </a:lnTo>
                  <a:lnTo>
                    <a:pt x="218273" y="1843883"/>
                  </a:lnTo>
                  <a:lnTo>
                    <a:pt x="245437" y="1857912"/>
                  </a:lnTo>
                  <a:lnTo>
                    <a:pt x="264839" y="1875951"/>
                  </a:lnTo>
                  <a:lnTo>
                    <a:pt x="259018" y="1900001"/>
                  </a:lnTo>
                  <a:lnTo>
                    <a:pt x="248347" y="1922047"/>
                  </a:lnTo>
                  <a:lnTo>
                    <a:pt x="237676" y="1945097"/>
                  </a:lnTo>
                  <a:lnTo>
                    <a:pt x="226035" y="1967142"/>
                  </a:lnTo>
                  <a:lnTo>
                    <a:pt x="215364" y="1989189"/>
                  </a:lnTo>
                  <a:lnTo>
                    <a:pt x="207602" y="2011236"/>
                  </a:lnTo>
                  <a:lnTo>
                    <a:pt x="204693" y="2031277"/>
                  </a:lnTo>
                  <a:lnTo>
                    <a:pt x="206633" y="2053324"/>
                  </a:lnTo>
                  <a:lnTo>
                    <a:pt x="217304" y="2073366"/>
                  </a:lnTo>
                  <a:lnTo>
                    <a:pt x="236706" y="2093409"/>
                  </a:lnTo>
                  <a:lnTo>
                    <a:pt x="264839" y="2113450"/>
                  </a:lnTo>
                  <a:lnTo>
                    <a:pt x="259018" y="2129483"/>
                  </a:lnTo>
                  <a:lnTo>
                    <a:pt x="250288" y="2145517"/>
                  </a:lnTo>
                  <a:lnTo>
                    <a:pt x="243497" y="2164557"/>
                  </a:lnTo>
                  <a:lnTo>
                    <a:pt x="241557" y="2184601"/>
                  </a:lnTo>
                  <a:lnTo>
                    <a:pt x="245437" y="2204642"/>
                  </a:lnTo>
                  <a:lnTo>
                    <a:pt x="256109" y="2222680"/>
                  </a:lnTo>
                  <a:lnTo>
                    <a:pt x="269690" y="2236709"/>
                  </a:lnTo>
                  <a:lnTo>
                    <a:pt x="287151" y="2249737"/>
                  </a:lnTo>
                  <a:lnTo>
                    <a:pt x="304613" y="2258756"/>
                  </a:lnTo>
                  <a:lnTo>
                    <a:pt x="321105" y="2269780"/>
                  </a:lnTo>
                  <a:lnTo>
                    <a:pt x="336627" y="2284810"/>
                  </a:lnTo>
                  <a:lnTo>
                    <a:pt x="345358" y="2300845"/>
                  </a:lnTo>
                  <a:lnTo>
                    <a:pt x="354089" y="2329906"/>
                  </a:lnTo>
                  <a:lnTo>
                    <a:pt x="354089" y="2362976"/>
                  </a:lnTo>
                  <a:lnTo>
                    <a:pt x="351179" y="2394041"/>
                  </a:lnTo>
                  <a:lnTo>
                    <a:pt x="343417" y="2426108"/>
                  </a:lnTo>
                  <a:lnTo>
                    <a:pt x="336627" y="2457173"/>
                  </a:lnTo>
                  <a:lnTo>
                    <a:pt x="331776" y="2485233"/>
                  </a:lnTo>
                  <a:lnTo>
                    <a:pt x="327896" y="2525318"/>
                  </a:lnTo>
                  <a:lnTo>
                    <a:pt x="331776" y="2561393"/>
                  </a:lnTo>
                  <a:lnTo>
                    <a:pt x="342447" y="2594464"/>
                  </a:lnTo>
                  <a:lnTo>
                    <a:pt x="356029" y="2623524"/>
                  </a:lnTo>
                  <a:lnTo>
                    <a:pt x="375432" y="2646572"/>
                  </a:lnTo>
                  <a:lnTo>
                    <a:pt x="400654" y="2668619"/>
                  </a:lnTo>
                  <a:lnTo>
                    <a:pt x="424906" y="2686657"/>
                  </a:lnTo>
                  <a:lnTo>
                    <a:pt x="453040" y="2701688"/>
                  </a:lnTo>
                  <a:lnTo>
                    <a:pt x="481173" y="2714717"/>
                  </a:lnTo>
                  <a:lnTo>
                    <a:pt x="509306" y="2721731"/>
                  </a:lnTo>
                  <a:lnTo>
                    <a:pt x="560721" y="2730751"/>
                  </a:lnTo>
                  <a:lnTo>
                    <a:pt x="615047" y="2734758"/>
                  </a:lnTo>
                  <a:lnTo>
                    <a:pt x="672284" y="2732755"/>
                  </a:lnTo>
                  <a:lnTo>
                    <a:pt x="728550" y="2726742"/>
                  </a:lnTo>
                  <a:lnTo>
                    <a:pt x="784816" y="2719726"/>
                  </a:lnTo>
                  <a:lnTo>
                    <a:pt x="838171" y="2708704"/>
                  </a:lnTo>
                  <a:lnTo>
                    <a:pt x="885706" y="2695677"/>
                  </a:lnTo>
                  <a:lnTo>
                    <a:pt x="927421" y="2681646"/>
                  </a:lnTo>
                  <a:lnTo>
                    <a:pt x="944882" y="2675633"/>
                  </a:lnTo>
                  <a:lnTo>
                    <a:pt x="968165" y="2668619"/>
                  </a:lnTo>
                  <a:lnTo>
                    <a:pt x="993388" y="2661605"/>
                  </a:lnTo>
                  <a:lnTo>
                    <a:pt x="1019581" y="2654590"/>
                  </a:lnTo>
                  <a:lnTo>
                    <a:pt x="1047714" y="2650582"/>
                  </a:lnTo>
                  <a:lnTo>
                    <a:pt x="1075847" y="2648577"/>
                  </a:lnTo>
                  <a:lnTo>
                    <a:pt x="1100100" y="2652585"/>
                  </a:lnTo>
                  <a:lnTo>
                    <a:pt x="1121442" y="2661605"/>
                  </a:lnTo>
                  <a:lnTo>
                    <a:pt x="1140844" y="2679643"/>
                  </a:lnTo>
                  <a:lnTo>
                    <a:pt x="1158306" y="2708704"/>
                  </a:lnTo>
                  <a:lnTo>
                    <a:pt x="1174797" y="2745782"/>
                  </a:lnTo>
                  <a:lnTo>
                    <a:pt x="1190319" y="2788872"/>
                  </a:lnTo>
                  <a:lnTo>
                    <a:pt x="1202931" y="2837975"/>
                  </a:lnTo>
                  <a:lnTo>
                    <a:pt x="1215541" y="2889083"/>
                  </a:lnTo>
                  <a:lnTo>
                    <a:pt x="1226212" y="2942195"/>
                  </a:lnTo>
                  <a:lnTo>
                    <a:pt x="1235914" y="2996309"/>
                  </a:lnTo>
                  <a:lnTo>
                    <a:pt x="1245616" y="3049421"/>
                  </a:lnTo>
                  <a:lnTo>
                    <a:pt x="1252407" y="3098524"/>
                  </a:lnTo>
                  <a:lnTo>
                    <a:pt x="1261138" y="3144621"/>
                  </a:lnTo>
                  <a:lnTo>
                    <a:pt x="1267927" y="3182701"/>
                  </a:lnTo>
                  <a:lnTo>
                    <a:pt x="1273749" y="3215771"/>
                  </a:lnTo>
                  <a:lnTo>
                    <a:pt x="1405683" y="3238820"/>
                  </a:lnTo>
                  <a:lnTo>
                    <a:pt x="1539558" y="3251847"/>
                  </a:lnTo>
                  <a:lnTo>
                    <a:pt x="1677312" y="3253851"/>
                  </a:lnTo>
                  <a:lnTo>
                    <a:pt x="1817977" y="3246837"/>
                  </a:lnTo>
                  <a:lnTo>
                    <a:pt x="1963493" y="3226793"/>
                  </a:lnTo>
                  <a:lnTo>
                    <a:pt x="1998071" y="3220300"/>
                  </a:lnTo>
                  <a:lnTo>
                    <a:pt x="1972544" y="2990832"/>
                  </a:lnTo>
                  <a:cubicBezTo>
                    <a:pt x="1951990" y="2824419"/>
                    <a:pt x="1923973" y="2664322"/>
                    <a:pt x="1866104" y="2529483"/>
                  </a:cubicBezTo>
                  <a:cubicBezTo>
                    <a:pt x="1798827" y="2378364"/>
                    <a:pt x="1318234" y="2057324"/>
                    <a:pt x="1085631" y="1773024"/>
                  </a:cubicBezTo>
                  <a:cubicBezTo>
                    <a:pt x="1039452" y="1683967"/>
                    <a:pt x="924385" y="1218329"/>
                    <a:pt x="1277747" y="968535"/>
                  </a:cubicBezTo>
                  <a:cubicBezTo>
                    <a:pt x="1430175" y="835482"/>
                    <a:pt x="1702005" y="831017"/>
                    <a:pt x="1914134" y="872477"/>
                  </a:cubicBezTo>
                  <a:cubicBezTo>
                    <a:pt x="2031257" y="905756"/>
                    <a:pt x="2240228" y="1053847"/>
                    <a:pt x="2334389" y="1316747"/>
                  </a:cubicBezTo>
                  <a:lnTo>
                    <a:pt x="2850702" y="1256710"/>
                  </a:lnTo>
                  <a:lnTo>
                    <a:pt x="2851858" y="1288484"/>
                  </a:lnTo>
                  <a:lnTo>
                    <a:pt x="2854049" y="1252639"/>
                  </a:lnTo>
                  <a:lnTo>
                    <a:pt x="2852109" y="1156435"/>
                  </a:lnTo>
                  <a:lnTo>
                    <a:pt x="2845318" y="1062236"/>
                  </a:lnTo>
                  <a:lnTo>
                    <a:pt x="2830767" y="971045"/>
                  </a:lnTo>
                  <a:lnTo>
                    <a:pt x="2811365" y="881857"/>
                  </a:lnTo>
                  <a:lnTo>
                    <a:pt x="2787112" y="799684"/>
                  </a:lnTo>
                  <a:lnTo>
                    <a:pt x="2759950" y="724526"/>
                  </a:lnTo>
                  <a:lnTo>
                    <a:pt x="2728906" y="657385"/>
                  </a:lnTo>
                  <a:lnTo>
                    <a:pt x="2682340" y="577215"/>
                  </a:lnTo>
                  <a:lnTo>
                    <a:pt x="2631895" y="501055"/>
                  </a:lnTo>
                  <a:lnTo>
                    <a:pt x="2574659" y="429907"/>
                  </a:lnTo>
                  <a:lnTo>
                    <a:pt x="2513543" y="361762"/>
                  </a:lnTo>
                  <a:lnTo>
                    <a:pt x="2446606" y="300634"/>
                  </a:lnTo>
                  <a:lnTo>
                    <a:pt x="2371907" y="243513"/>
                  </a:lnTo>
                  <a:lnTo>
                    <a:pt x="2294299" y="192406"/>
                  </a:lnTo>
                  <a:lnTo>
                    <a:pt x="2211840" y="147311"/>
                  </a:lnTo>
                  <a:lnTo>
                    <a:pt x="2121620" y="109230"/>
                  </a:lnTo>
                  <a:lnTo>
                    <a:pt x="2028490" y="74157"/>
                  </a:lnTo>
                  <a:lnTo>
                    <a:pt x="1927599" y="47099"/>
                  </a:lnTo>
                  <a:lnTo>
                    <a:pt x="1821858" y="25053"/>
                  </a:lnTo>
                  <a:lnTo>
                    <a:pt x="1711265" y="10021"/>
                  </a:lnTo>
                  <a:lnTo>
                    <a:pt x="1594853" y="1002"/>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atinLnBrk="0"/>
              <a:endParaRPr lang="ko-KR" altLang="en-US" sz="2701"/>
            </a:p>
          </p:txBody>
        </p:sp>
        <p:sp>
          <p:nvSpPr>
            <p:cNvPr id="34" name="Freeform: Shape 33">
              <a:extLst>
                <a:ext uri="{FF2B5EF4-FFF2-40B4-BE49-F238E27FC236}">
                  <a16:creationId xmlns:a16="http://schemas.microsoft.com/office/drawing/2014/main" id="{0002E128-9CA1-4DF3-8BD5-89A48D6C29F8}"/>
                </a:ext>
              </a:extLst>
            </p:cNvPr>
            <p:cNvSpPr/>
            <p:nvPr/>
          </p:nvSpPr>
          <p:spPr>
            <a:xfrm flipH="1">
              <a:off x="1105009" y="665240"/>
              <a:ext cx="3688534" cy="2409764"/>
            </a:xfrm>
            <a:custGeom>
              <a:avLst/>
              <a:gdLst>
                <a:gd name="connsiteX0" fmla="*/ 1547519 w 3095038"/>
                <a:gd name="connsiteY0" fmla="*/ 0 h 2022026"/>
                <a:gd name="connsiteX1" fmla="*/ 3095038 w 3095038"/>
                <a:gd name="connsiteY1" fmla="*/ 627509 h 2022026"/>
                <a:gd name="connsiteX2" fmla="*/ 2825277 w 3095038"/>
                <a:gd name="connsiteY2" fmla="*/ 736897 h 2022026"/>
                <a:gd name="connsiteX3" fmla="*/ 2825277 w 3095038"/>
                <a:gd name="connsiteY3" fmla="*/ 1583608 h 2022026"/>
                <a:gd name="connsiteX4" fmla="*/ 2829142 w 3095038"/>
                <a:gd name="connsiteY4" fmla="*/ 1585209 h 2022026"/>
                <a:gd name="connsiteX5" fmla="*/ 2841509 w 3095038"/>
                <a:gd name="connsiteY5" fmla="*/ 1615067 h 2022026"/>
                <a:gd name="connsiteX6" fmla="*/ 2829142 w 3095038"/>
                <a:gd name="connsiteY6" fmla="*/ 1644926 h 2022026"/>
                <a:gd name="connsiteX7" fmla="*/ 2826092 w 3095038"/>
                <a:gd name="connsiteY7" fmla="*/ 1646189 h 2022026"/>
                <a:gd name="connsiteX8" fmla="*/ 2876626 w 3095038"/>
                <a:gd name="connsiteY8" fmla="*/ 2022026 h 2022026"/>
                <a:gd name="connsiteX9" fmla="*/ 2721940 w 3095038"/>
                <a:gd name="connsiteY9" fmla="*/ 2022026 h 2022026"/>
                <a:gd name="connsiteX10" fmla="*/ 2772475 w 3095038"/>
                <a:gd name="connsiteY10" fmla="*/ 1646189 h 2022026"/>
                <a:gd name="connsiteX11" fmla="*/ 2769425 w 3095038"/>
                <a:gd name="connsiteY11" fmla="*/ 1644926 h 2022026"/>
                <a:gd name="connsiteX12" fmla="*/ 2757057 w 3095038"/>
                <a:gd name="connsiteY12" fmla="*/ 1615067 h 2022026"/>
                <a:gd name="connsiteX13" fmla="*/ 2769425 w 3095038"/>
                <a:gd name="connsiteY13" fmla="*/ 1585209 h 2022026"/>
                <a:gd name="connsiteX14" fmla="*/ 2773289 w 3095038"/>
                <a:gd name="connsiteY14" fmla="*/ 1583608 h 2022026"/>
                <a:gd name="connsiteX15" fmla="*/ 2773289 w 3095038"/>
                <a:gd name="connsiteY15" fmla="*/ 757978 h 2022026"/>
                <a:gd name="connsiteX16" fmla="*/ 2747752 w 3095038"/>
                <a:gd name="connsiteY16" fmla="*/ 768333 h 2022026"/>
                <a:gd name="connsiteX17" fmla="*/ 2473970 w 3095038"/>
                <a:gd name="connsiteY17" fmla="*/ 981499 h 2022026"/>
                <a:gd name="connsiteX18" fmla="*/ 2473970 w 3095038"/>
                <a:gd name="connsiteY18" fmla="*/ 1333096 h 2022026"/>
                <a:gd name="connsiteX19" fmla="*/ 1442377 w 3095038"/>
                <a:gd name="connsiteY19" fmla="*/ 1553521 h 2022026"/>
                <a:gd name="connsiteX20" fmla="*/ 628675 w 3095038"/>
                <a:gd name="connsiteY20" fmla="*/ 1422110 h 2022026"/>
                <a:gd name="connsiteX21" fmla="*/ 635755 w 3095038"/>
                <a:gd name="connsiteY21" fmla="*/ 1406334 h 2022026"/>
                <a:gd name="connsiteX22" fmla="*/ 621068 w 3095038"/>
                <a:gd name="connsiteY22" fmla="*/ 1402746 h 2022026"/>
                <a:gd name="connsiteX23" fmla="*/ 621068 w 3095038"/>
                <a:gd name="connsiteY23" fmla="*/ 981499 h 2022026"/>
                <a:gd name="connsiteX24" fmla="*/ 0 w 3095038"/>
                <a:gd name="connsiteY24" fmla="*/ 627509 h 20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5038" h="2022026">
                  <a:moveTo>
                    <a:pt x="1547519" y="0"/>
                  </a:moveTo>
                  <a:lnTo>
                    <a:pt x="3095038" y="627509"/>
                  </a:lnTo>
                  <a:lnTo>
                    <a:pt x="2825277" y="736897"/>
                  </a:lnTo>
                  <a:lnTo>
                    <a:pt x="2825277" y="1583608"/>
                  </a:lnTo>
                  <a:lnTo>
                    <a:pt x="2829142" y="1585209"/>
                  </a:lnTo>
                  <a:cubicBezTo>
                    <a:pt x="2836783" y="1592850"/>
                    <a:pt x="2841509" y="1603406"/>
                    <a:pt x="2841509" y="1615067"/>
                  </a:cubicBezTo>
                  <a:cubicBezTo>
                    <a:pt x="2841509" y="1626728"/>
                    <a:pt x="2836783" y="1637284"/>
                    <a:pt x="2829142" y="1644926"/>
                  </a:cubicBezTo>
                  <a:lnTo>
                    <a:pt x="2826092" y="1646189"/>
                  </a:lnTo>
                  <a:lnTo>
                    <a:pt x="2876626" y="2022026"/>
                  </a:lnTo>
                  <a:lnTo>
                    <a:pt x="2721940" y="2022026"/>
                  </a:lnTo>
                  <a:lnTo>
                    <a:pt x="2772475" y="1646189"/>
                  </a:lnTo>
                  <a:lnTo>
                    <a:pt x="2769425" y="1644926"/>
                  </a:lnTo>
                  <a:cubicBezTo>
                    <a:pt x="2761784" y="1637284"/>
                    <a:pt x="2757057" y="1626728"/>
                    <a:pt x="2757057" y="1615067"/>
                  </a:cubicBezTo>
                  <a:cubicBezTo>
                    <a:pt x="2757057" y="1603406"/>
                    <a:pt x="2761784" y="1592850"/>
                    <a:pt x="2769425" y="1585209"/>
                  </a:cubicBezTo>
                  <a:lnTo>
                    <a:pt x="2773289" y="1583608"/>
                  </a:lnTo>
                  <a:lnTo>
                    <a:pt x="2773289" y="757978"/>
                  </a:lnTo>
                  <a:lnTo>
                    <a:pt x="2747752" y="768333"/>
                  </a:lnTo>
                  <a:lnTo>
                    <a:pt x="2473970" y="981499"/>
                  </a:lnTo>
                  <a:lnTo>
                    <a:pt x="2473970" y="1333096"/>
                  </a:lnTo>
                  <a:cubicBezTo>
                    <a:pt x="2176456" y="1474039"/>
                    <a:pt x="1822001" y="1553521"/>
                    <a:pt x="1442377" y="1553521"/>
                  </a:cubicBezTo>
                  <a:cubicBezTo>
                    <a:pt x="1151810" y="1553521"/>
                    <a:pt x="875988" y="1506956"/>
                    <a:pt x="628675" y="1422110"/>
                  </a:cubicBezTo>
                  <a:cubicBezTo>
                    <a:pt x="630298" y="1416654"/>
                    <a:pt x="632987" y="1411486"/>
                    <a:pt x="635755" y="1406334"/>
                  </a:cubicBezTo>
                  <a:cubicBezTo>
                    <a:pt x="631035" y="1404608"/>
                    <a:pt x="626049" y="1403669"/>
                    <a:pt x="621068" y="1402746"/>
                  </a:cubicBezTo>
                  <a:lnTo>
                    <a:pt x="621068" y="981499"/>
                  </a:lnTo>
                  <a:lnTo>
                    <a:pt x="0" y="62750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z="2701" dirty="0"/>
            </a:p>
          </p:txBody>
        </p:sp>
      </p:grpSp>
      <p:sp>
        <p:nvSpPr>
          <p:cNvPr id="47" name="Rectangle 46"/>
          <p:cNvSpPr/>
          <p:nvPr/>
        </p:nvSpPr>
        <p:spPr>
          <a:xfrm>
            <a:off x="7307" y="5020022"/>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sp>
        <p:nvSpPr>
          <p:cNvPr id="3" name="Title 2"/>
          <p:cNvSpPr txBox="1">
            <a:spLocks/>
          </p:cNvSpPr>
          <p:nvPr/>
        </p:nvSpPr>
        <p:spPr>
          <a:xfrm>
            <a:off x="1806658" y="320658"/>
            <a:ext cx="658822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latinLnBrk="0"/>
            <a:r>
              <a:rPr lang="en-US" sz="3600" dirty="0" err="1">
                <a:cs typeface="Arial" pitchFamily="34" charset="0"/>
              </a:rPr>
              <a:t>Tujuan</a:t>
            </a:r>
            <a:endParaRPr lang="en-US" sz="3600" dirty="0">
              <a:cs typeface="Arial" pitchFamily="34" charset="0"/>
            </a:endParaRPr>
          </a:p>
        </p:txBody>
      </p:sp>
      <p:sp>
        <p:nvSpPr>
          <p:cNvPr id="8" name="Rectangle 7"/>
          <p:cNvSpPr/>
          <p:nvPr/>
        </p:nvSpPr>
        <p:spPr>
          <a:xfrm>
            <a:off x="3851840" y="1370806"/>
            <a:ext cx="4752608" cy="523220"/>
          </a:xfrm>
          <a:prstGeom prst="rect">
            <a:avLst/>
          </a:prstGeom>
        </p:spPr>
        <p:txBody>
          <a:bodyPr wrap="square">
            <a:spAutoFit/>
          </a:bodyPr>
          <a:lstStyle/>
          <a:p>
            <a:pPr latinLnBrk="0"/>
            <a:r>
              <a:rPr lang="en-US" sz="1400" dirty="0" err="1"/>
              <a:t>Menentukan</a:t>
            </a:r>
            <a:r>
              <a:rPr lang="en-US" sz="1400" dirty="0"/>
              <a:t> </a:t>
            </a:r>
            <a:r>
              <a:rPr lang="en-US" sz="1400" dirty="0" err="1"/>
              <a:t>portofolio</a:t>
            </a:r>
            <a:r>
              <a:rPr lang="en-US" sz="1400" dirty="0"/>
              <a:t> </a:t>
            </a:r>
            <a:r>
              <a:rPr lang="en-US" sz="1400" dirty="0">
                <a:solidFill>
                  <a:srgbClr val="FF0000"/>
                </a:solidFill>
              </a:rPr>
              <a:t>minimum</a:t>
            </a:r>
            <a:r>
              <a:rPr lang="en-US" sz="1400" dirty="0"/>
              <a:t> Mean-Variance </a:t>
            </a:r>
            <a:r>
              <a:rPr lang="en-US" sz="1400" dirty="0" err="1"/>
              <a:t>investasi</a:t>
            </a:r>
            <a:r>
              <a:rPr lang="en-US" sz="1400" dirty="0"/>
              <a:t> </a:t>
            </a:r>
            <a:r>
              <a:rPr lang="en-US" sz="1400" dirty="0" err="1"/>
              <a:t>saham</a:t>
            </a:r>
            <a:r>
              <a:rPr lang="en-US" sz="1400" dirty="0"/>
              <a:t> </a:t>
            </a:r>
            <a:r>
              <a:rPr lang="en-US" sz="1400" dirty="0" err="1">
                <a:solidFill>
                  <a:srgbClr val="FF0000"/>
                </a:solidFill>
              </a:rPr>
              <a:t>sebelum</a:t>
            </a:r>
            <a:r>
              <a:rPr lang="en-US" sz="1400" dirty="0"/>
              <a:t> </a:t>
            </a:r>
            <a:r>
              <a:rPr lang="en-US" sz="1400" dirty="0" err="1"/>
              <a:t>Pandemi</a:t>
            </a:r>
            <a:r>
              <a:rPr lang="en-US" sz="1400" dirty="0"/>
              <a:t> Covid-19 di Indonesia.</a:t>
            </a:r>
            <a:endParaRPr lang="id-ID" sz="1400" dirty="0"/>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
        <p:nvSpPr>
          <p:cNvPr id="36" name="TextBox 35">
            <a:extLst>
              <a:ext uri="{FF2B5EF4-FFF2-40B4-BE49-F238E27FC236}">
                <a16:creationId xmlns:a16="http://schemas.microsoft.com/office/drawing/2014/main" id="{70C4E802-2F85-4F8F-B51D-F48CED37CE8B}"/>
              </a:ext>
            </a:extLst>
          </p:cNvPr>
          <p:cNvSpPr txBox="1"/>
          <p:nvPr/>
        </p:nvSpPr>
        <p:spPr>
          <a:xfrm>
            <a:off x="3883007" y="3057222"/>
            <a:ext cx="4737741" cy="738664"/>
          </a:xfrm>
          <a:prstGeom prst="rect">
            <a:avLst/>
          </a:prstGeom>
          <a:noFill/>
        </p:spPr>
        <p:txBody>
          <a:bodyPr wrap="square" rtlCol="0">
            <a:spAutoFit/>
          </a:bodyPr>
          <a:lstStyle/>
          <a:p>
            <a:pPr latinLnBrk="0"/>
            <a:r>
              <a:rPr lang="en-US" sz="1400" dirty="0" err="1"/>
              <a:t>Menentukan</a:t>
            </a:r>
            <a:r>
              <a:rPr lang="en-US" sz="1400" dirty="0"/>
              <a:t> </a:t>
            </a:r>
            <a:r>
              <a:rPr lang="en-US" sz="1400" dirty="0" err="1"/>
              <a:t>proporsi</a:t>
            </a:r>
            <a:r>
              <a:rPr lang="en-US" sz="1400" dirty="0"/>
              <a:t> optimal </a:t>
            </a:r>
            <a:r>
              <a:rPr lang="en-US" sz="1400" dirty="0" err="1"/>
              <a:t>dengan</a:t>
            </a:r>
            <a:r>
              <a:rPr lang="en-US" sz="1400" dirty="0"/>
              <a:t> </a:t>
            </a:r>
            <a:r>
              <a:rPr lang="en-US" sz="1400" dirty="0" err="1"/>
              <a:t>penambahan</a:t>
            </a:r>
            <a:r>
              <a:rPr lang="en-US" sz="1400" dirty="0"/>
              <a:t> asset </a:t>
            </a:r>
            <a:r>
              <a:rPr lang="en-US" sz="1400" dirty="0" err="1"/>
              <a:t>bebas</a:t>
            </a:r>
            <a:r>
              <a:rPr lang="en-US" sz="1400" dirty="0"/>
              <a:t> </a:t>
            </a:r>
            <a:r>
              <a:rPr lang="en-US" sz="1400" dirty="0" err="1"/>
              <a:t>risiko</a:t>
            </a:r>
            <a:r>
              <a:rPr lang="en-US" sz="1400" dirty="0"/>
              <a:t> </a:t>
            </a:r>
            <a:r>
              <a:rPr lang="en-US" sz="1400" dirty="0" err="1"/>
              <a:t>sebagai</a:t>
            </a:r>
            <a:r>
              <a:rPr lang="en-US" sz="1400" dirty="0"/>
              <a:t> </a:t>
            </a:r>
            <a:r>
              <a:rPr lang="en-US" sz="1400" dirty="0" err="1"/>
              <a:t>alternatif</a:t>
            </a:r>
            <a:r>
              <a:rPr lang="en-US" sz="1400" dirty="0"/>
              <a:t> </a:t>
            </a:r>
            <a:r>
              <a:rPr lang="en-US" sz="1400" dirty="0" err="1"/>
              <a:t>dalam</a:t>
            </a:r>
            <a:r>
              <a:rPr lang="en-US" sz="1400" dirty="0"/>
              <a:t> </a:t>
            </a:r>
            <a:r>
              <a:rPr lang="en-US" sz="1400" dirty="0" err="1"/>
              <a:t>portofolio</a:t>
            </a:r>
            <a:r>
              <a:rPr lang="en-US" sz="1400" dirty="0"/>
              <a:t> </a:t>
            </a:r>
            <a:r>
              <a:rPr lang="en-US" sz="1400" dirty="0" err="1"/>
              <a:t>investasi</a:t>
            </a:r>
            <a:r>
              <a:rPr lang="en-US" sz="1400" dirty="0"/>
              <a:t> pada </a:t>
            </a:r>
            <a:r>
              <a:rPr lang="en-US" sz="1400" dirty="0" err="1"/>
              <a:t>saham</a:t>
            </a:r>
            <a:r>
              <a:rPr lang="en-US" sz="1400" dirty="0"/>
              <a:t> </a:t>
            </a:r>
            <a:r>
              <a:rPr lang="en-US" sz="1400" dirty="0" err="1"/>
              <a:t>sebelum</a:t>
            </a:r>
            <a:r>
              <a:rPr lang="en-US" sz="1400" dirty="0"/>
              <a:t> </a:t>
            </a:r>
            <a:r>
              <a:rPr lang="en-US" sz="1400" dirty="0" err="1"/>
              <a:t>Pandemi</a:t>
            </a:r>
            <a:r>
              <a:rPr lang="en-US" sz="1400" dirty="0"/>
              <a:t> Covid-19.</a:t>
            </a:r>
            <a:endParaRPr lang="id-ID" sz="1400" dirty="0"/>
          </a:p>
        </p:txBody>
      </p:sp>
    </p:spTree>
    <p:extLst>
      <p:ext uri="{BB962C8B-B14F-4D97-AF65-F5344CB8AC3E}">
        <p14:creationId xmlns:p14="http://schemas.microsoft.com/office/powerpoint/2010/main" val="58974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131840" y="1275606"/>
            <a:ext cx="5472608" cy="720000"/>
            <a:chOff x="3131840" y="1491630"/>
            <a:chExt cx="5256584" cy="576064"/>
          </a:xfrm>
        </p:grpSpPr>
        <p:sp>
          <p:nvSpPr>
            <p:cNvPr id="2" name="Rectangle 1"/>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p>
          </p:txBody>
        </p:sp>
        <p:sp>
          <p:nvSpPr>
            <p:cNvPr id="5" name="Right Triangle 4"/>
            <p:cNvSpPr/>
            <p:nvPr/>
          </p:nvSpPr>
          <p:spPr>
            <a:xfrm rot="5400000">
              <a:off x="3203840" y="1419630"/>
              <a:ext cx="576000" cy="720000"/>
            </a:xfrm>
            <a:prstGeom prst="rtTriangle">
              <a:avLst/>
            </a:prstGeom>
            <a:solidFill>
              <a:srgbClr val="32AEB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p>
          </p:txBody>
        </p:sp>
      </p:grpSp>
      <p:grpSp>
        <p:nvGrpSpPr>
          <p:cNvPr id="17" name="Group 16"/>
          <p:cNvGrpSpPr/>
          <p:nvPr/>
        </p:nvGrpSpPr>
        <p:grpSpPr>
          <a:xfrm>
            <a:off x="3126085" y="2163705"/>
            <a:ext cx="5478364" cy="720000"/>
            <a:chOff x="3131840" y="1491630"/>
            <a:chExt cx="5256584" cy="576064"/>
          </a:xfrm>
        </p:grpSpPr>
        <p:sp>
          <p:nvSpPr>
            <p:cNvPr id="18" name="Rectangle 17"/>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p>
          </p:txBody>
        </p:sp>
        <p:sp>
          <p:nvSpPr>
            <p:cNvPr id="19" name="Right Triangle 18"/>
            <p:cNvSpPr/>
            <p:nvPr/>
          </p:nvSpPr>
          <p:spPr>
            <a:xfrm rot="5400000">
              <a:off x="3203840" y="1419630"/>
              <a:ext cx="576000" cy="720000"/>
            </a:xfrm>
            <a:prstGeom prst="rtTriangle">
              <a:avLst/>
            </a:prstGeom>
            <a:solidFill>
              <a:srgbClr val="32AEB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p>
          </p:txBody>
        </p:sp>
      </p:grpSp>
      <p:grpSp>
        <p:nvGrpSpPr>
          <p:cNvPr id="20" name="Group 19"/>
          <p:cNvGrpSpPr/>
          <p:nvPr/>
        </p:nvGrpSpPr>
        <p:grpSpPr>
          <a:xfrm>
            <a:off x="3120330" y="3051804"/>
            <a:ext cx="5484118" cy="720000"/>
            <a:chOff x="3131840" y="1491630"/>
            <a:chExt cx="5256584" cy="576064"/>
          </a:xfrm>
        </p:grpSpPr>
        <p:sp>
          <p:nvSpPr>
            <p:cNvPr id="21" name="Rectangle 20"/>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p>
          </p:txBody>
        </p:sp>
        <p:sp>
          <p:nvSpPr>
            <p:cNvPr id="22" name="Right Triangle 21"/>
            <p:cNvSpPr/>
            <p:nvPr/>
          </p:nvSpPr>
          <p:spPr>
            <a:xfrm rot="5400000">
              <a:off x="3203840" y="1419630"/>
              <a:ext cx="576000" cy="720000"/>
            </a:xfrm>
            <a:prstGeom prst="rtTriangle">
              <a:avLst/>
            </a:prstGeom>
            <a:solidFill>
              <a:srgbClr val="32AEB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p>
          </p:txBody>
        </p:sp>
      </p:grpSp>
      <p:sp>
        <p:nvSpPr>
          <p:cNvPr id="26" name="TextBox 25"/>
          <p:cNvSpPr txBox="1"/>
          <p:nvPr/>
        </p:nvSpPr>
        <p:spPr>
          <a:xfrm>
            <a:off x="3131840" y="1275606"/>
            <a:ext cx="533164" cy="400110"/>
          </a:xfrm>
          <a:prstGeom prst="rect">
            <a:avLst/>
          </a:prstGeom>
          <a:noFill/>
        </p:spPr>
        <p:txBody>
          <a:bodyPr wrap="square" rtlCol="0">
            <a:spAutoFit/>
          </a:bodyPr>
          <a:lstStyle/>
          <a:p>
            <a:pPr latinLnBrk="0"/>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sp>
        <p:nvSpPr>
          <p:cNvPr id="27" name="TextBox 26"/>
          <p:cNvSpPr txBox="1"/>
          <p:nvPr/>
        </p:nvSpPr>
        <p:spPr>
          <a:xfrm>
            <a:off x="3120330" y="2163705"/>
            <a:ext cx="533164" cy="400110"/>
          </a:xfrm>
          <a:prstGeom prst="rect">
            <a:avLst/>
          </a:prstGeom>
          <a:noFill/>
        </p:spPr>
        <p:txBody>
          <a:bodyPr wrap="square" rtlCol="0">
            <a:spAutoFit/>
          </a:bodyPr>
          <a:lstStyle/>
          <a:p>
            <a:pPr latinLnBrk="0"/>
            <a:r>
              <a:rPr lang="en-US" altLang="ko-KR" sz="2000" b="1" dirty="0">
                <a:solidFill>
                  <a:schemeClr val="bg1"/>
                </a:solidFill>
                <a:cs typeface="Arial" pitchFamily="34" charset="0"/>
              </a:rPr>
              <a:t>05</a:t>
            </a:r>
            <a:endParaRPr lang="ko-KR" altLang="en-US" sz="2000" b="1" dirty="0">
              <a:solidFill>
                <a:schemeClr val="bg1"/>
              </a:solidFill>
              <a:cs typeface="Arial" pitchFamily="34" charset="0"/>
            </a:endParaRPr>
          </a:p>
        </p:txBody>
      </p:sp>
      <p:sp>
        <p:nvSpPr>
          <p:cNvPr id="28" name="TextBox 27"/>
          <p:cNvSpPr txBox="1"/>
          <p:nvPr/>
        </p:nvSpPr>
        <p:spPr>
          <a:xfrm>
            <a:off x="3108820" y="3051804"/>
            <a:ext cx="533164" cy="400110"/>
          </a:xfrm>
          <a:prstGeom prst="rect">
            <a:avLst/>
          </a:prstGeom>
          <a:noFill/>
        </p:spPr>
        <p:txBody>
          <a:bodyPr wrap="square" rtlCol="0">
            <a:spAutoFit/>
          </a:bodyPr>
          <a:lstStyle/>
          <a:p>
            <a:pPr latinLnBrk="0"/>
            <a:r>
              <a:rPr lang="en-US" altLang="ko-KR" sz="2000" b="1" dirty="0">
                <a:solidFill>
                  <a:schemeClr val="bg1"/>
                </a:solidFill>
                <a:cs typeface="Arial" pitchFamily="34" charset="0"/>
              </a:rPr>
              <a:t>06</a:t>
            </a:r>
            <a:endParaRPr lang="ko-KR" altLang="en-US" sz="2000" b="1" dirty="0">
              <a:solidFill>
                <a:schemeClr val="bg1"/>
              </a:solidFill>
              <a:cs typeface="Arial" pitchFamily="34" charset="0"/>
            </a:endParaRPr>
          </a:p>
        </p:txBody>
      </p:sp>
      <p:sp>
        <p:nvSpPr>
          <p:cNvPr id="30" name="TextBox 29"/>
          <p:cNvSpPr txBox="1"/>
          <p:nvPr/>
        </p:nvSpPr>
        <p:spPr>
          <a:xfrm>
            <a:off x="3851840" y="1356248"/>
            <a:ext cx="4392567" cy="307777"/>
          </a:xfrm>
          <a:prstGeom prst="rect">
            <a:avLst/>
          </a:prstGeom>
          <a:noFill/>
        </p:spPr>
        <p:txBody>
          <a:bodyPr wrap="square" rtlCol="0">
            <a:spAutoFit/>
          </a:bodyPr>
          <a:lstStyle/>
          <a:p>
            <a:pPr latinLnBrk="0"/>
            <a:endParaRPr lang="ko-KR" altLang="en-US" sz="1400" b="1" dirty="0">
              <a:solidFill>
                <a:schemeClr val="tx1">
                  <a:lumMod val="75000"/>
                  <a:lumOff val="25000"/>
                </a:schemeClr>
              </a:solidFill>
              <a:cs typeface="Arial" pitchFamily="34" charset="0"/>
            </a:endParaRPr>
          </a:p>
        </p:txBody>
      </p:sp>
      <p:sp>
        <p:nvSpPr>
          <p:cNvPr id="37" name="TextBox 36"/>
          <p:cNvSpPr txBox="1"/>
          <p:nvPr/>
        </p:nvSpPr>
        <p:spPr>
          <a:xfrm>
            <a:off x="3836609" y="2246274"/>
            <a:ext cx="4737741" cy="523220"/>
          </a:xfrm>
          <a:prstGeom prst="rect">
            <a:avLst/>
          </a:prstGeom>
          <a:noFill/>
        </p:spPr>
        <p:txBody>
          <a:bodyPr wrap="square" rtlCol="0">
            <a:spAutoFit/>
          </a:bodyPr>
          <a:lstStyle/>
          <a:p>
            <a:pPr latinLnBrk="0"/>
            <a:r>
              <a:rPr lang="en-US" sz="1400" dirty="0" err="1"/>
              <a:t>Menentukan</a:t>
            </a:r>
            <a:r>
              <a:rPr lang="en-US" sz="1400" dirty="0"/>
              <a:t> </a:t>
            </a:r>
            <a:r>
              <a:rPr lang="en-US" sz="1400" dirty="0" err="1"/>
              <a:t>portofolio</a:t>
            </a:r>
            <a:r>
              <a:rPr lang="en-US" sz="1400" dirty="0"/>
              <a:t> </a:t>
            </a:r>
            <a:r>
              <a:rPr lang="en-US" sz="1400" dirty="0">
                <a:solidFill>
                  <a:srgbClr val="FF0000"/>
                </a:solidFill>
              </a:rPr>
              <a:t>optimum</a:t>
            </a:r>
            <a:r>
              <a:rPr lang="en-US" sz="1400" dirty="0"/>
              <a:t> Mean-Variance </a:t>
            </a:r>
            <a:r>
              <a:rPr lang="en-US" sz="1400" dirty="0" err="1"/>
              <a:t>investasi</a:t>
            </a:r>
            <a:r>
              <a:rPr lang="en-US" sz="1400" dirty="0"/>
              <a:t> </a:t>
            </a:r>
            <a:r>
              <a:rPr lang="en-US" sz="1400" dirty="0" err="1"/>
              <a:t>saham</a:t>
            </a:r>
            <a:r>
              <a:rPr lang="en-US" sz="1400" dirty="0"/>
              <a:t> </a:t>
            </a:r>
            <a:r>
              <a:rPr lang="en-US" sz="1400" dirty="0" err="1">
                <a:solidFill>
                  <a:srgbClr val="FF0000"/>
                </a:solidFill>
              </a:rPr>
              <a:t>selama</a:t>
            </a:r>
            <a:r>
              <a:rPr lang="en-US" sz="1400" dirty="0"/>
              <a:t> </a:t>
            </a:r>
            <a:r>
              <a:rPr lang="en-US" sz="1400" dirty="0" err="1"/>
              <a:t>Pandemi</a:t>
            </a:r>
            <a:r>
              <a:rPr lang="en-US" sz="1400" dirty="0"/>
              <a:t> Covid-19 di Indonesia.</a:t>
            </a:r>
            <a:endParaRPr lang="id-ID" sz="1400" dirty="0"/>
          </a:p>
        </p:txBody>
      </p:sp>
      <p:sp>
        <p:nvSpPr>
          <p:cNvPr id="35" name="Rectangle 34"/>
          <p:cNvSpPr/>
          <p:nvPr/>
        </p:nvSpPr>
        <p:spPr>
          <a:xfrm>
            <a:off x="376174" y="3402"/>
            <a:ext cx="890374" cy="51400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sp>
        <p:nvSpPr>
          <p:cNvPr id="45" name="Rectangle 44"/>
          <p:cNvSpPr/>
          <p:nvPr/>
        </p:nvSpPr>
        <p:spPr>
          <a:xfrm>
            <a:off x="1147690" y="0"/>
            <a:ext cx="1257238" cy="5140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grpSp>
        <p:nvGrpSpPr>
          <p:cNvPr id="32" name="Group 31">
            <a:extLst>
              <a:ext uri="{FF2B5EF4-FFF2-40B4-BE49-F238E27FC236}">
                <a16:creationId xmlns:a16="http://schemas.microsoft.com/office/drawing/2014/main" id="{8D78E8A6-1A75-4C0E-A675-2045C887A6FB}"/>
              </a:ext>
            </a:extLst>
          </p:cNvPr>
          <p:cNvGrpSpPr/>
          <p:nvPr/>
        </p:nvGrpSpPr>
        <p:grpSpPr>
          <a:xfrm>
            <a:off x="850838" y="1295675"/>
            <a:ext cx="2173825" cy="3090602"/>
            <a:chOff x="1105009" y="665240"/>
            <a:chExt cx="3688534" cy="5244116"/>
          </a:xfrm>
        </p:grpSpPr>
        <p:sp>
          <p:nvSpPr>
            <p:cNvPr id="33" name="Freeform: Shape 32">
              <a:extLst>
                <a:ext uri="{FF2B5EF4-FFF2-40B4-BE49-F238E27FC236}">
                  <a16:creationId xmlns:a16="http://schemas.microsoft.com/office/drawing/2014/main" id="{5735C2A6-D07F-48A6-BA5E-5AD58FA1C639}"/>
                </a:ext>
              </a:extLst>
            </p:cNvPr>
            <p:cNvSpPr>
              <a:spLocks/>
            </p:cNvSpPr>
            <p:nvPr/>
          </p:nvSpPr>
          <p:spPr bwMode="auto">
            <a:xfrm rot="410959" flipH="1">
              <a:off x="1522252" y="1773885"/>
              <a:ext cx="2854049" cy="4135471"/>
            </a:xfrm>
            <a:custGeom>
              <a:avLst/>
              <a:gdLst>
                <a:gd name="connsiteX0" fmla="*/ 1696267 w 2854049"/>
                <a:gd name="connsiteY0" fmla="*/ 3431657 h 4135471"/>
                <a:gd name="connsiteX1" fmla="*/ 1344360 w 2854049"/>
                <a:gd name="connsiteY1" fmla="*/ 3783564 h 4135471"/>
                <a:gd name="connsiteX2" fmla="*/ 1696267 w 2854049"/>
                <a:gd name="connsiteY2" fmla="*/ 4135471 h 4135471"/>
                <a:gd name="connsiteX3" fmla="*/ 2048174 w 2854049"/>
                <a:gd name="connsiteY3" fmla="*/ 3783564 h 4135471"/>
                <a:gd name="connsiteX4" fmla="*/ 1696267 w 2854049"/>
                <a:gd name="connsiteY4" fmla="*/ 3431657 h 4135471"/>
                <a:gd name="connsiteX5" fmla="*/ 1470680 w 2854049"/>
                <a:gd name="connsiteY5" fmla="*/ 0 h 4135471"/>
                <a:gd name="connsiteX6" fmla="*/ 1360088 w 2854049"/>
                <a:gd name="connsiteY6" fmla="*/ 9020 h 4135471"/>
                <a:gd name="connsiteX7" fmla="*/ 1082638 w 2854049"/>
                <a:gd name="connsiteY7" fmla="*/ 72152 h 4135471"/>
                <a:gd name="connsiteX8" fmla="*/ 1000179 w 2854049"/>
                <a:gd name="connsiteY8" fmla="*/ 103217 h 4135471"/>
                <a:gd name="connsiteX9" fmla="*/ 918691 w 2854049"/>
                <a:gd name="connsiteY9" fmla="*/ 138291 h 4135471"/>
                <a:gd name="connsiteX10" fmla="*/ 839141 w 2854049"/>
                <a:gd name="connsiteY10" fmla="*/ 180379 h 4135471"/>
                <a:gd name="connsiteX11" fmla="*/ 765414 w 2854049"/>
                <a:gd name="connsiteY11" fmla="*/ 227479 h 4135471"/>
                <a:gd name="connsiteX12" fmla="*/ 694595 w 2854049"/>
                <a:gd name="connsiteY12" fmla="*/ 280591 h 4135471"/>
                <a:gd name="connsiteX13" fmla="*/ 629599 w 2854049"/>
                <a:gd name="connsiteY13" fmla="*/ 338714 h 4135471"/>
                <a:gd name="connsiteX14" fmla="*/ 569452 w 2854049"/>
                <a:gd name="connsiteY14" fmla="*/ 401847 h 4135471"/>
                <a:gd name="connsiteX15" fmla="*/ 515126 w 2854049"/>
                <a:gd name="connsiteY15" fmla="*/ 470992 h 4135471"/>
                <a:gd name="connsiteX16" fmla="*/ 467591 w 2854049"/>
                <a:gd name="connsiteY16" fmla="*/ 544147 h 4135471"/>
                <a:gd name="connsiteX17" fmla="*/ 426847 w 2854049"/>
                <a:gd name="connsiteY17" fmla="*/ 622311 h 4135471"/>
                <a:gd name="connsiteX18" fmla="*/ 392893 w 2854049"/>
                <a:gd name="connsiteY18" fmla="*/ 706488 h 4135471"/>
                <a:gd name="connsiteX19" fmla="*/ 338568 w 2854049"/>
                <a:gd name="connsiteY19" fmla="*/ 937976 h 4135471"/>
                <a:gd name="connsiteX20" fmla="*/ 333717 w 2854049"/>
                <a:gd name="connsiteY20" fmla="*/ 994094 h 4135471"/>
                <a:gd name="connsiteX21" fmla="*/ 331776 w 2854049"/>
                <a:gd name="connsiteY21" fmla="*/ 1047206 h 4135471"/>
                <a:gd name="connsiteX22" fmla="*/ 333717 w 2854049"/>
                <a:gd name="connsiteY22" fmla="*/ 1096308 h 4135471"/>
                <a:gd name="connsiteX23" fmla="*/ 334686 w 2854049"/>
                <a:gd name="connsiteY23" fmla="*/ 1145413 h 4135471"/>
                <a:gd name="connsiteX24" fmla="*/ 334686 w 2854049"/>
                <a:gd name="connsiteY24" fmla="*/ 1191509 h 4135471"/>
                <a:gd name="connsiteX25" fmla="*/ 329836 w 2854049"/>
                <a:gd name="connsiteY25" fmla="*/ 1234599 h 4135471"/>
                <a:gd name="connsiteX26" fmla="*/ 315284 w 2854049"/>
                <a:gd name="connsiteY26" fmla="*/ 1278693 h 4135471"/>
                <a:gd name="connsiteX27" fmla="*/ 289092 w 2854049"/>
                <a:gd name="connsiteY27" fmla="*/ 1331805 h 4135471"/>
                <a:gd name="connsiteX28" fmla="*/ 257078 w 2854049"/>
                <a:gd name="connsiteY28" fmla="*/ 1380908 h 4135471"/>
                <a:gd name="connsiteX29" fmla="*/ 222155 w 2854049"/>
                <a:gd name="connsiteY29" fmla="*/ 1423998 h 4135471"/>
                <a:gd name="connsiteX30" fmla="*/ 185291 w 2854049"/>
                <a:gd name="connsiteY30" fmla="*/ 1468092 h 4135471"/>
                <a:gd name="connsiteX31" fmla="*/ 146487 w 2854049"/>
                <a:gd name="connsiteY31" fmla="*/ 1508176 h 4135471"/>
                <a:gd name="connsiteX32" fmla="*/ 107683 w 2854049"/>
                <a:gd name="connsiteY32" fmla="*/ 1548261 h 4135471"/>
                <a:gd name="connsiteX33" fmla="*/ 70819 w 2854049"/>
                <a:gd name="connsiteY33" fmla="*/ 1592354 h 4135471"/>
                <a:gd name="connsiteX34" fmla="*/ 58206 w 2854049"/>
                <a:gd name="connsiteY34" fmla="*/ 1604378 h 4135471"/>
                <a:gd name="connsiteX35" fmla="*/ 42684 w 2854049"/>
                <a:gd name="connsiteY35" fmla="*/ 1619410 h 4135471"/>
                <a:gd name="connsiteX36" fmla="*/ 26193 w 2854049"/>
                <a:gd name="connsiteY36" fmla="*/ 1637448 h 4135471"/>
                <a:gd name="connsiteX37" fmla="*/ 12611 w 2854049"/>
                <a:gd name="connsiteY37" fmla="*/ 1655486 h 4135471"/>
                <a:gd name="connsiteX38" fmla="*/ 3882 w 2854049"/>
                <a:gd name="connsiteY38" fmla="*/ 1677533 h 4135471"/>
                <a:gd name="connsiteX39" fmla="*/ 0 w 2854049"/>
                <a:gd name="connsiteY39" fmla="*/ 1701583 h 4135471"/>
                <a:gd name="connsiteX40" fmla="*/ 4851 w 2854049"/>
                <a:gd name="connsiteY40" fmla="*/ 1726636 h 4135471"/>
                <a:gd name="connsiteX41" fmla="*/ 17462 w 2854049"/>
                <a:gd name="connsiteY41" fmla="*/ 1750687 h 4135471"/>
                <a:gd name="connsiteX42" fmla="*/ 38806 w 2854049"/>
                <a:gd name="connsiteY42" fmla="*/ 1770728 h 4135471"/>
                <a:gd name="connsiteX43" fmla="*/ 63057 w 2854049"/>
                <a:gd name="connsiteY43" fmla="*/ 1784759 h 4135471"/>
                <a:gd name="connsiteX44" fmla="*/ 93130 w 2854049"/>
                <a:gd name="connsiteY44" fmla="*/ 1797786 h 4135471"/>
                <a:gd name="connsiteX45" fmla="*/ 125143 w 2854049"/>
                <a:gd name="connsiteY45" fmla="*/ 1808809 h 4135471"/>
                <a:gd name="connsiteX46" fmla="*/ 157158 w 2854049"/>
                <a:gd name="connsiteY46" fmla="*/ 1819833 h 4135471"/>
                <a:gd name="connsiteX47" fmla="*/ 188201 w 2854049"/>
                <a:gd name="connsiteY47" fmla="*/ 1830855 h 4135471"/>
                <a:gd name="connsiteX48" fmla="*/ 218273 w 2854049"/>
                <a:gd name="connsiteY48" fmla="*/ 1843883 h 4135471"/>
                <a:gd name="connsiteX49" fmla="*/ 245437 w 2854049"/>
                <a:gd name="connsiteY49" fmla="*/ 1857912 h 4135471"/>
                <a:gd name="connsiteX50" fmla="*/ 264839 w 2854049"/>
                <a:gd name="connsiteY50" fmla="*/ 1875951 h 4135471"/>
                <a:gd name="connsiteX51" fmla="*/ 259018 w 2854049"/>
                <a:gd name="connsiteY51" fmla="*/ 1900001 h 4135471"/>
                <a:gd name="connsiteX52" fmla="*/ 248347 w 2854049"/>
                <a:gd name="connsiteY52" fmla="*/ 1922047 h 4135471"/>
                <a:gd name="connsiteX53" fmla="*/ 237676 w 2854049"/>
                <a:gd name="connsiteY53" fmla="*/ 1945097 h 4135471"/>
                <a:gd name="connsiteX54" fmla="*/ 226035 w 2854049"/>
                <a:gd name="connsiteY54" fmla="*/ 1967142 h 4135471"/>
                <a:gd name="connsiteX55" fmla="*/ 215364 w 2854049"/>
                <a:gd name="connsiteY55" fmla="*/ 1989189 h 4135471"/>
                <a:gd name="connsiteX56" fmla="*/ 207602 w 2854049"/>
                <a:gd name="connsiteY56" fmla="*/ 2011236 h 4135471"/>
                <a:gd name="connsiteX57" fmla="*/ 204693 w 2854049"/>
                <a:gd name="connsiteY57" fmla="*/ 2031277 h 4135471"/>
                <a:gd name="connsiteX58" fmla="*/ 206633 w 2854049"/>
                <a:gd name="connsiteY58" fmla="*/ 2053324 h 4135471"/>
                <a:gd name="connsiteX59" fmla="*/ 217304 w 2854049"/>
                <a:gd name="connsiteY59" fmla="*/ 2073366 h 4135471"/>
                <a:gd name="connsiteX60" fmla="*/ 236706 w 2854049"/>
                <a:gd name="connsiteY60" fmla="*/ 2093409 h 4135471"/>
                <a:gd name="connsiteX61" fmla="*/ 264839 w 2854049"/>
                <a:gd name="connsiteY61" fmla="*/ 2113450 h 4135471"/>
                <a:gd name="connsiteX62" fmla="*/ 259018 w 2854049"/>
                <a:gd name="connsiteY62" fmla="*/ 2129483 h 4135471"/>
                <a:gd name="connsiteX63" fmla="*/ 250288 w 2854049"/>
                <a:gd name="connsiteY63" fmla="*/ 2145517 h 4135471"/>
                <a:gd name="connsiteX64" fmla="*/ 243497 w 2854049"/>
                <a:gd name="connsiteY64" fmla="*/ 2164557 h 4135471"/>
                <a:gd name="connsiteX65" fmla="*/ 241557 w 2854049"/>
                <a:gd name="connsiteY65" fmla="*/ 2184601 h 4135471"/>
                <a:gd name="connsiteX66" fmla="*/ 245437 w 2854049"/>
                <a:gd name="connsiteY66" fmla="*/ 2204642 h 4135471"/>
                <a:gd name="connsiteX67" fmla="*/ 256109 w 2854049"/>
                <a:gd name="connsiteY67" fmla="*/ 2222680 h 4135471"/>
                <a:gd name="connsiteX68" fmla="*/ 269690 w 2854049"/>
                <a:gd name="connsiteY68" fmla="*/ 2236709 h 4135471"/>
                <a:gd name="connsiteX69" fmla="*/ 287151 w 2854049"/>
                <a:gd name="connsiteY69" fmla="*/ 2249737 h 4135471"/>
                <a:gd name="connsiteX70" fmla="*/ 304613 w 2854049"/>
                <a:gd name="connsiteY70" fmla="*/ 2258756 h 4135471"/>
                <a:gd name="connsiteX71" fmla="*/ 321105 w 2854049"/>
                <a:gd name="connsiteY71" fmla="*/ 2269780 h 4135471"/>
                <a:gd name="connsiteX72" fmla="*/ 336627 w 2854049"/>
                <a:gd name="connsiteY72" fmla="*/ 2284810 h 4135471"/>
                <a:gd name="connsiteX73" fmla="*/ 345358 w 2854049"/>
                <a:gd name="connsiteY73" fmla="*/ 2300845 h 4135471"/>
                <a:gd name="connsiteX74" fmla="*/ 354089 w 2854049"/>
                <a:gd name="connsiteY74" fmla="*/ 2329906 h 4135471"/>
                <a:gd name="connsiteX75" fmla="*/ 354089 w 2854049"/>
                <a:gd name="connsiteY75" fmla="*/ 2362976 h 4135471"/>
                <a:gd name="connsiteX76" fmla="*/ 351179 w 2854049"/>
                <a:gd name="connsiteY76" fmla="*/ 2394041 h 4135471"/>
                <a:gd name="connsiteX77" fmla="*/ 343417 w 2854049"/>
                <a:gd name="connsiteY77" fmla="*/ 2426108 h 4135471"/>
                <a:gd name="connsiteX78" fmla="*/ 336627 w 2854049"/>
                <a:gd name="connsiteY78" fmla="*/ 2457173 h 4135471"/>
                <a:gd name="connsiteX79" fmla="*/ 331776 w 2854049"/>
                <a:gd name="connsiteY79" fmla="*/ 2485233 h 4135471"/>
                <a:gd name="connsiteX80" fmla="*/ 327896 w 2854049"/>
                <a:gd name="connsiteY80" fmla="*/ 2525318 h 4135471"/>
                <a:gd name="connsiteX81" fmla="*/ 331776 w 2854049"/>
                <a:gd name="connsiteY81" fmla="*/ 2561393 h 4135471"/>
                <a:gd name="connsiteX82" fmla="*/ 342447 w 2854049"/>
                <a:gd name="connsiteY82" fmla="*/ 2594464 h 4135471"/>
                <a:gd name="connsiteX83" fmla="*/ 356029 w 2854049"/>
                <a:gd name="connsiteY83" fmla="*/ 2623524 h 4135471"/>
                <a:gd name="connsiteX84" fmla="*/ 375432 w 2854049"/>
                <a:gd name="connsiteY84" fmla="*/ 2646572 h 4135471"/>
                <a:gd name="connsiteX85" fmla="*/ 400654 w 2854049"/>
                <a:gd name="connsiteY85" fmla="*/ 2668619 h 4135471"/>
                <a:gd name="connsiteX86" fmla="*/ 424906 w 2854049"/>
                <a:gd name="connsiteY86" fmla="*/ 2686657 h 4135471"/>
                <a:gd name="connsiteX87" fmla="*/ 453040 w 2854049"/>
                <a:gd name="connsiteY87" fmla="*/ 2701688 h 4135471"/>
                <a:gd name="connsiteX88" fmla="*/ 481173 w 2854049"/>
                <a:gd name="connsiteY88" fmla="*/ 2714717 h 4135471"/>
                <a:gd name="connsiteX89" fmla="*/ 509306 w 2854049"/>
                <a:gd name="connsiteY89" fmla="*/ 2721731 h 4135471"/>
                <a:gd name="connsiteX90" fmla="*/ 560721 w 2854049"/>
                <a:gd name="connsiteY90" fmla="*/ 2730751 h 4135471"/>
                <a:gd name="connsiteX91" fmla="*/ 615047 w 2854049"/>
                <a:gd name="connsiteY91" fmla="*/ 2734758 h 4135471"/>
                <a:gd name="connsiteX92" fmla="*/ 672284 w 2854049"/>
                <a:gd name="connsiteY92" fmla="*/ 2732755 h 4135471"/>
                <a:gd name="connsiteX93" fmla="*/ 728550 w 2854049"/>
                <a:gd name="connsiteY93" fmla="*/ 2726742 h 4135471"/>
                <a:gd name="connsiteX94" fmla="*/ 784816 w 2854049"/>
                <a:gd name="connsiteY94" fmla="*/ 2719726 h 4135471"/>
                <a:gd name="connsiteX95" fmla="*/ 838171 w 2854049"/>
                <a:gd name="connsiteY95" fmla="*/ 2708704 h 4135471"/>
                <a:gd name="connsiteX96" fmla="*/ 885706 w 2854049"/>
                <a:gd name="connsiteY96" fmla="*/ 2695677 h 4135471"/>
                <a:gd name="connsiteX97" fmla="*/ 927421 w 2854049"/>
                <a:gd name="connsiteY97" fmla="*/ 2681646 h 4135471"/>
                <a:gd name="connsiteX98" fmla="*/ 944882 w 2854049"/>
                <a:gd name="connsiteY98" fmla="*/ 2675633 h 4135471"/>
                <a:gd name="connsiteX99" fmla="*/ 968165 w 2854049"/>
                <a:gd name="connsiteY99" fmla="*/ 2668619 h 4135471"/>
                <a:gd name="connsiteX100" fmla="*/ 993388 w 2854049"/>
                <a:gd name="connsiteY100" fmla="*/ 2661605 h 4135471"/>
                <a:gd name="connsiteX101" fmla="*/ 1019581 w 2854049"/>
                <a:gd name="connsiteY101" fmla="*/ 2654590 h 4135471"/>
                <a:gd name="connsiteX102" fmla="*/ 1047714 w 2854049"/>
                <a:gd name="connsiteY102" fmla="*/ 2650582 h 4135471"/>
                <a:gd name="connsiteX103" fmla="*/ 1075847 w 2854049"/>
                <a:gd name="connsiteY103" fmla="*/ 2648577 h 4135471"/>
                <a:gd name="connsiteX104" fmla="*/ 1100100 w 2854049"/>
                <a:gd name="connsiteY104" fmla="*/ 2652585 h 4135471"/>
                <a:gd name="connsiteX105" fmla="*/ 1121442 w 2854049"/>
                <a:gd name="connsiteY105" fmla="*/ 2661605 h 4135471"/>
                <a:gd name="connsiteX106" fmla="*/ 1140844 w 2854049"/>
                <a:gd name="connsiteY106" fmla="*/ 2679643 h 4135471"/>
                <a:gd name="connsiteX107" fmla="*/ 1158306 w 2854049"/>
                <a:gd name="connsiteY107" fmla="*/ 2708704 h 4135471"/>
                <a:gd name="connsiteX108" fmla="*/ 1174797 w 2854049"/>
                <a:gd name="connsiteY108" fmla="*/ 2745782 h 4135471"/>
                <a:gd name="connsiteX109" fmla="*/ 1190319 w 2854049"/>
                <a:gd name="connsiteY109" fmla="*/ 2788872 h 4135471"/>
                <a:gd name="connsiteX110" fmla="*/ 1202931 w 2854049"/>
                <a:gd name="connsiteY110" fmla="*/ 2837975 h 4135471"/>
                <a:gd name="connsiteX111" fmla="*/ 1215541 w 2854049"/>
                <a:gd name="connsiteY111" fmla="*/ 2889083 h 4135471"/>
                <a:gd name="connsiteX112" fmla="*/ 1226212 w 2854049"/>
                <a:gd name="connsiteY112" fmla="*/ 2942195 h 4135471"/>
                <a:gd name="connsiteX113" fmla="*/ 1235914 w 2854049"/>
                <a:gd name="connsiteY113" fmla="*/ 2996309 h 4135471"/>
                <a:gd name="connsiteX114" fmla="*/ 1245616 w 2854049"/>
                <a:gd name="connsiteY114" fmla="*/ 3049421 h 4135471"/>
                <a:gd name="connsiteX115" fmla="*/ 1252407 w 2854049"/>
                <a:gd name="connsiteY115" fmla="*/ 3098524 h 4135471"/>
                <a:gd name="connsiteX116" fmla="*/ 1261138 w 2854049"/>
                <a:gd name="connsiteY116" fmla="*/ 3144621 h 4135471"/>
                <a:gd name="connsiteX117" fmla="*/ 1267927 w 2854049"/>
                <a:gd name="connsiteY117" fmla="*/ 3182701 h 4135471"/>
                <a:gd name="connsiteX118" fmla="*/ 1273749 w 2854049"/>
                <a:gd name="connsiteY118" fmla="*/ 3215771 h 4135471"/>
                <a:gd name="connsiteX119" fmla="*/ 1405683 w 2854049"/>
                <a:gd name="connsiteY119" fmla="*/ 3238820 h 4135471"/>
                <a:gd name="connsiteX120" fmla="*/ 1539558 w 2854049"/>
                <a:gd name="connsiteY120" fmla="*/ 3251847 h 4135471"/>
                <a:gd name="connsiteX121" fmla="*/ 1677312 w 2854049"/>
                <a:gd name="connsiteY121" fmla="*/ 3253851 h 4135471"/>
                <a:gd name="connsiteX122" fmla="*/ 1817977 w 2854049"/>
                <a:gd name="connsiteY122" fmla="*/ 3246837 h 4135471"/>
                <a:gd name="connsiteX123" fmla="*/ 1963493 w 2854049"/>
                <a:gd name="connsiteY123" fmla="*/ 3226793 h 4135471"/>
                <a:gd name="connsiteX124" fmla="*/ 1998071 w 2854049"/>
                <a:gd name="connsiteY124" fmla="*/ 3220300 h 4135471"/>
                <a:gd name="connsiteX125" fmla="*/ 1972544 w 2854049"/>
                <a:gd name="connsiteY125" fmla="*/ 2990832 h 4135471"/>
                <a:gd name="connsiteX126" fmla="*/ 1866104 w 2854049"/>
                <a:gd name="connsiteY126" fmla="*/ 2529483 h 4135471"/>
                <a:gd name="connsiteX127" fmla="*/ 1085631 w 2854049"/>
                <a:gd name="connsiteY127" fmla="*/ 1773024 h 4135471"/>
                <a:gd name="connsiteX128" fmla="*/ 1277747 w 2854049"/>
                <a:gd name="connsiteY128" fmla="*/ 968535 h 4135471"/>
                <a:gd name="connsiteX129" fmla="*/ 1914134 w 2854049"/>
                <a:gd name="connsiteY129" fmla="*/ 872477 h 4135471"/>
                <a:gd name="connsiteX130" fmla="*/ 2334389 w 2854049"/>
                <a:gd name="connsiteY130" fmla="*/ 1316747 h 4135471"/>
                <a:gd name="connsiteX131" fmla="*/ 2850702 w 2854049"/>
                <a:gd name="connsiteY131" fmla="*/ 1256710 h 4135471"/>
                <a:gd name="connsiteX132" fmla="*/ 2851858 w 2854049"/>
                <a:gd name="connsiteY132" fmla="*/ 1288484 h 4135471"/>
                <a:gd name="connsiteX133" fmla="*/ 2854049 w 2854049"/>
                <a:gd name="connsiteY133" fmla="*/ 1252639 h 4135471"/>
                <a:gd name="connsiteX134" fmla="*/ 2852109 w 2854049"/>
                <a:gd name="connsiteY134" fmla="*/ 1156435 h 4135471"/>
                <a:gd name="connsiteX135" fmla="*/ 2845318 w 2854049"/>
                <a:gd name="connsiteY135" fmla="*/ 1062236 h 4135471"/>
                <a:gd name="connsiteX136" fmla="*/ 2830767 w 2854049"/>
                <a:gd name="connsiteY136" fmla="*/ 971045 h 4135471"/>
                <a:gd name="connsiteX137" fmla="*/ 2811365 w 2854049"/>
                <a:gd name="connsiteY137" fmla="*/ 881857 h 4135471"/>
                <a:gd name="connsiteX138" fmla="*/ 2787112 w 2854049"/>
                <a:gd name="connsiteY138" fmla="*/ 799684 h 4135471"/>
                <a:gd name="connsiteX139" fmla="*/ 2759950 w 2854049"/>
                <a:gd name="connsiteY139" fmla="*/ 724526 h 4135471"/>
                <a:gd name="connsiteX140" fmla="*/ 2728906 w 2854049"/>
                <a:gd name="connsiteY140" fmla="*/ 657385 h 4135471"/>
                <a:gd name="connsiteX141" fmla="*/ 2682340 w 2854049"/>
                <a:gd name="connsiteY141" fmla="*/ 577215 h 4135471"/>
                <a:gd name="connsiteX142" fmla="*/ 2631895 w 2854049"/>
                <a:gd name="connsiteY142" fmla="*/ 501055 h 4135471"/>
                <a:gd name="connsiteX143" fmla="*/ 2574659 w 2854049"/>
                <a:gd name="connsiteY143" fmla="*/ 429907 h 4135471"/>
                <a:gd name="connsiteX144" fmla="*/ 2513543 w 2854049"/>
                <a:gd name="connsiteY144" fmla="*/ 361762 h 4135471"/>
                <a:gd name="connsiteX145" fmla="*/ 2446606 w 2854049"/>
                <a:gd name="connsiteY145" fmla="*/ 300634 h 4135471"/>
                <a:gd name="connsiteX146" fmla="*/ 2371907 w 2854049"/>
                <a:gd name="connsiteY146" fmla="*/ 243513 h 4135471"/>
                <a:gd name="connsiteX147" fmla="*/ 2294299 w 2854049"/>
                <a:gd name="connsiteY147" fmla="*/ 192406 h 4135471"/>
                <a:gd name="connsiteX148" fmla="*/ 2211840 w 2854049"/>
                <a:gd name="connsiteY148" fmla="*/ 147311 h 4135471"/>
                <a:gd name="connsiteX149" fmla="*/ 2121620 w 2854049"/>
                <a:gd name="connsiteY149" fmla="*/ 109230 h 4135471"/>
                <a:gd name="connsiteX150" fmla="*/ 2028490 w 2854049"/>
                <a:gd name="connsiteY150" fmla="*/ 74157 h 4135471"/>
                <a:gd name="connsiteX151" fmla="*/ 1927599 w 2854049"/>
                <a:gd name="connsiteY151" fmla="*/ 47099 h 4135471"/>
                <a:gd name="connsiteX152" fmla="*/ 1821858 w 2854049"/>
                <a:gd name="connsiteY152" fmla="*/ 25053 h 4135471"/>
                <a:gd name="connsiteX153" fmla="*/ 1711265 w 2854049"/>
                <a:gd name="connsiteY153" fmla="*/ 10021 h 4135471"/>
                <a:gd name="connsiteX154" fmla="*/ 1594853 w 2854049"/>
                <a:gd name="connsiteY154" fmla="*/ 1002 h 413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854049" h="4135471">
                  <a:moveTo>
                    <a:pt x="1696267" y="3431657"/>
                  </a:moveTo>
                  <a:cubicBezTo>
                    <a:pt x="1501914" y="3431657"/>
                    <a:pt x="1344360" y="3589211"/>
                    <a:pt x="1344360" y="3783564"/>
                  </a:cubicBezTo>
                  <a:cubicBezTo>
                    <a:pt x="1344360" y="3977917"/>
                    <a:pt x="1501914" y="4135471"/>
                    <a:pt x="1696267" y="4135471"/>
                  </a:cubicBezTo>
                  <a:cubicBezTo>
                    <a:pt x="1890620" y="4135471"/>
                    <a:pt x="2048174" y="3977917"/>
                    <a:pt x="2048174" y="3783564"/>
                  </a:cubicBezTo>
                  <a:cubicBezTo>
                    <a:pt x="2048174" y="3589211"/>
                    <a:pt x="1890620" y="3431657"/>
                    <a:pt x="1696267" y="3431657"/>
                  </a:cubicBezTo>
                  <a:close/>
                  <a:moveTo>
                    <a:pt x="1470680" y="0"/>
                  </a:moveTo>
                  <a:lnTo>
                    <a:pt x="1360088" y="9020"/>
                  </a:lnTo>
                  <a:lnTo>
                    <a:pt x="1082638" y="72152"/>
                  </a:lnTo>
                  <a:lnTo>
                    <a:pt x="1000179" y="103217"/>
                  </a:lnTo>
                  <a:lnTo>
                    <a:pt x="918691" y="138291"/>
                  </a:lnTo>
                  <a:lnTo>
                    <a:pt x="839141" y="180379"/>
                  </a:lnTo>
                  <a:lnTo>
                    <a:pt x="765414" y="227479"/>
                  </a:lnTo>
                  <a:lnTo>
                    <a:pt x="694595" y="280591"/>
                  </a:lnTo>
                  <a:lnTo>
                    <a:pt x="629599" y="338714"/>
                  </a:lnTo>
                  <a:lnTo>
                    <a:pt x="569452" y="401847"/>
                  </a:lnTo>
                  <a:lnTo>
                    <a:pt x="515126" y="470992"/>
                  </a:lnTo>
                  <a:lnTo>
                    <a:pt x="467591" y="544147"/>
                  </a:lnTo>
                  <a:lnTo>
                    <a:pt x="426847" y="622311"/>
                  </a:lnTo>
                  <a:lnTo>
                    <a:pt x="392893" y="706488"/>
                  </a:lnTo>
                  <a:lnTo>
                    <a:pt x="338568" y="937976"/>
                  </a:lnTo>
                  <a:lnTo>
                    <a:pt x="333717" y="994094"/>
                  </a:lnTo>
                  <a:lnTo>
                    <a:pt x="331776" y="1047206"/>
                  </a:lnTo>
                  <a:lnTo>
                    <a:pt x="333717" y="1096308"/>
                  </a:lnTo>
                  <a:lnTo>
                    <a:pt x="334686" y="1145413"/>
                  </a:lnTo>
                  <a:lnTo>
                    <a:pt x="334686" y="1191509"/>
                  </a:lnTo>
                  <a:lnTo>
                    <a:pt x="329836" y="1234599"/>
                  </a:lnTo>
                  <a:lnTo>
                    <a:pt x="315284" y="1278693"/>
                  </a:lnTo>
                  <a:lnTo>
                    <a:pt x="289092" y="1331805"/>
                  </a:lnTo>
                  <a:lnTo>
                    <a:pt x="257078" y="1380908"/>
                  </a:lnTo>
                  <a:lnTo>
                    <a:pt x="222155" y="1423998"/>
                  </a:lnTo>
                  <a:lnTo>
                    <a:pt x="185291" y="1468092"/>
                  </a:lnTo>
                  <a:lnTo>
                    <a:pt x="146487" y="1508176"/>
                  </a:lnTo>
                  <a:lnTo>
                    <a:pt x="107683" y="1548261"/>
                  </a:lnTo>
                  <a:lnTo>
                    <a:pt x="70819" y="1592354"/>
                  </a:lnTo>
                  <a:lnTo>
                    <a:pt x="58206" y="1604378"/>
                  </a:lnTo>
                  <a:lnTo>
                    <a:pt x="42684" y="1619410"/>
                  </a:lnTo>
                  <a:lnTo>
                    <a:pt x="26193" y="1637448"/>
                  </a:lnTo>
                  <a:lnTo>
                    <a:pt x="12611" y="1655486"/>
                  </a:lnTo>
                  <a:lnTo>
                    <a:pt x="3882" y="1677533"/>
                  </a:lnTo>
                  <a:lnTo>
                    <a:pt x="0" y="1701583"/>
                  </a:lnTo>
                  <a:lnTo>
                    <a:pt x="4851" y="1726636"/>
                  </a:lnTo>
                  <a:lnTo>
                    <a:pt x="17462" y="1750687"/>
                  </a:lnTo>
                  <a:lnTo>
                    <a:pt x="38806" y="1770728"/>
                  </a:lnTo>
                  <a:lnTo>
                    <a:pt x="63057" y="1784759"/>
                  </a:lnTo>
                  <a:lnTo>
                    <a:pt x="93130" y="1797786"/>
                  </a:lnTo>
                  <a:lnTo>
                    <a:pt x="125143" y="1808809"/>
                  </a:lnTo>
                  <a:lnTo>
                    <a:pt x="157158" y="1819833"/>
                  </a:lnTo>
                  <a:lnTo>
                    <a:pt x="188201" y="1830855"/>
                  </a:lnTo>
                  <a:lnTo>
                    <a:pt x="218273" y="1843883"/>
                  </a:lnTo>
                  <a:lnTo>
                    <a:pt x="245437" y="1857912"/>
                  </a:lnTo>
                  <a:lnTo>
                    <a:pt x="264839" y="1875951"/>
                  </a:lnTo>
                  <a:lnTo>
                    <a:pt x="259018" y="1900001"/>
                  </a:lnTo>
                  <a:lnTo>
                    <a:pt x="248347" y="1922047"/>
                  </a:lnTo>
                  <a:lnTo>
                    <a:pt x="237676" y="1945097"/>
                  </a:lnTo>
                  <a:lnTo>
                    <a:pt x="226035" y="1967142"/>
                  </a:lnTo>
                  <a:lnTo>
                    <a:pt x="215364" y="1989189"/>
                  </a:lnTo>
                  <a:lnTo>
                    <a:pt x="207602" y="2011236"/>
                  </a:lnTo>
                  <a:lnTo>
                    <a:pt x="204693" y="2031277"/>
                  </a:lnTo>
                  <a:lnTo>
                    <a:pt x="206633" y="2053324"/>
                  </a:lnTo>
                  <a:lnTo>
                    <a:pt x="217304" y="2073366"/>
                  </a:lnTo>
                  <a:lnTo>
                    <a:pt x="236706" y="2093409"/>
                  </a:lnTo>
                  <a:lnTo>
                    <a:pt x="264839" y="2113450"/>
                  </a:lnTo>
                  <a:lnTo>
                    <a:pt x="259018" y="2129483"/>
                  </a:lnTo>
                  <a:lnTo>
                    <a:pt x="250288" y="2145517"/>
                  </a:lnTo>
                  <a:lnTo>
                    <a:pt x="243497" y="2164557"/>
                  </a:lnTo>
                  <a:lnTo>
                    <a:pt x="241557" y="2184601"/>
                  </a:lnTo>
                  <a:lnTo>
                    <a:pt x="245437" y="2204642"/>
                  </a:lnTo>
                  <a:lnTo>
                    <a:pt x="256109" y="2222680"/>
                  </a:lnTo>
                  <a:lnTo>
                    <a:pt x="269690" y="2236709"/>
                  </a:lnTo>
                  <a:lnTo>
                    <a:pt x="287151" y="2249737"/>
                  </a:lnTo>
                  <a:lnTo>
                    <a:pt x="304613" y="2258756"/>
                  </a:lnTo>
                  <a:lnTo>
                    <a:pt x="321105" y="2269780"/>
                  </a:lnTo>
                  <a:lnTo>
                    <a:pt x="336627" y="2284810"/>
                  </a:lnTo>
                  <a:lnTo>
                    <a:pt x="345358" y="2300845"/>
                  </a:lnTo>
                  <a:lnTo>
                    <a:pt x="354089" y="2329906"/>
                  </a:lnTo>
                  <a:lnTo>
                    <a:pt x="354089" y="2362976"/>
                  </a:lnTo>
                  <a:lnTo>
                    <a:pt x="351179" y="2394041"/>
                  </a:lnTo>
                  <a:lnTo>
                    <a:pt x="343417" y="2426108"/>
                  </a:lnTo>
                  <a:lnTo>
                    <a:pt x="336627" y="2457173"/>
                  </a:lnTo>
                  <a:lnTo>
                    <a:pt x="331776" y="2485233"/>
                  </a:lnTo>
                  <a:lnTo>
                    <a:pt x="327896" y="2525318"/>
                  </a:lnTo>
                  <a:lnTo>
                    <a:pt x="331776" y="2561393"/>
                  </a:lnTo>
                  <a:lnTo>
                    <a:pt x="342447" y="2594464"/>
                  </a:lnTo>
                  <a:lnTo>
                    <a:pt x="356029" y="2623524"/>
                  </a:lnTo>
                  <a:lnTo>
                    <a:pt x="375432" y="2646572"/>
                  </a:lnTo>
                  <a:lnTo>
                    <a:pt x="400654" y="2668619"/>
                  </a:lnTo>
                  <a:lnTo>
                    <a:pt x="424906" y="2686657"/>
                  </a:lnTo>
                  <a:lnTo>
                    <a:pt x="453040" y="2701688"/>
                  </a:lnTo>
                  <a:lnTo>
                    <a:pt x="481173" y="2714717"/>
                  </a:lnTo>
                  <a:lnTo>
                    <a:pt x="509306" y="2721731"/>
                  </a:lnTo>
                  <a:lnTo>
                    <a:pt x="560721" y="2730751"/>
                  </a:lnTo>
                  <a:lnTo>
                    <a:pt x="615047" y="2734758"/>
                  </a:lnTo>
                  <a:lnTo>
                    <a:pt x="672284" y="2732755"/>
                  </a:lnTo>
                  <a:lnTo>
                    <a:pt x="728550" y="2726742"/>
                  </a:lnTo>
                  <a:lnTo>
                    <a:pt x="784816" y="2719726"/>
                  </a:lnTo>
                  <a:lnTo>
                    <a:pt x="838171" y="2708704"/>
                  </a:lnTo>
                  <a:lnTo>
                    <a:pt x="885706" y="2695677"/>
                  </a:lnTo>
                  <a:lnTo>
                    <a:pt x="927421" y="2681646"/>
                  </a:lnTo>
                  <a:lnTo>
                    <a:pt x="944882" y="2675633"/>
                  </a:lnTo>
                  <a:lnTo>
                    <a:pt x="968165" y="2668619"/>
                  </a:lnTo>
                  <a:lnTo>
                    <a:pt x="993388" y="2661605"/>
                  </a:lnTo>
                  <a:lnTo>
                    <a:pt x="1019581" y="2654590"/>
                  </a:lnTo>
                  <a:lnTo>
                    <a:pt x="1047714" y="2650582"/>
                  </a:lnTo>
                  <a:lnTo>
                    <a:pt x="1075847" y="2648577"/>
                  </a:lnTo>
                  <a:lnTo>
                    <a:pt x="1100100" y="2652585"/>
                  </a:lnTo>
                  <a:lnTo>
                    <a:pt x="1121442" y="2661605"/>
                  </a:lnTo>
                  <a:lnTo>
                    <a:pt x="1140844" y="2679643"/>
                  </a:lnTo>
                  <a:lnTo>
                    <a:pt x="1158306" y="2708704"/>
                  </a:lnTo>
                  <a:lnTo>
                    <a:pt x="1174797" y="2745782"/>
                  </a:lnTo>
                  <a:lnTo>
                    <a:pt x="1190319" y="2788872"/>
                  </a:lnTo>
                  <a:lnTo>
                    <a:pt x="1202931" y="2837975"/>
                  </a:lnTo>
                  <a:lnTo>
                    <a:pt x="1215541" y="2889083"/>
                  </a:lnTo>
                  <a:lnTo>
                    <a:pt x="1226212" y="2942195"/>
                  </a:lnTo>
                  <a:lnTo>
                    <a:pt x="1235914" y="2996309"/>
                  </a:lnTo>
                  <a:lnTo>
                    <a:pt x="1245616" y="3049421"/>
                  </a:lnTo>
                  <a:lnTo>
                    <a:pt x="1252407" y="3098524"/>
                  </a:lnTo>
                  <a:lnTo>
                    <a:pt x="1261138" y="3144621"/>
                  </a:lnTo>
                  <a:lnTo>
                    <a:pt x="1267927" y="3182701"/>
                  </a:lnTo>
                  <a:lnTo>
                    <a:pt x="1273749" y="3215771"/>
                  </a:lnTo>
                  <a:lnTo>
                    <a:pt x="1405683" y="3238820"/>
                  </a:lnTo>
                  <a:lnTo>
                    <a:pt x="1539558" y="3251847"/>
                  </a:lnTo>
                  <a:lnTo>
                    <a:pt x="1677312" y="3253851"/>
                  </a:lnTo>
                  <a:lnTo>
                    <a:pt x="1817977" y="3246837"/>
                  </a:lnTo>
                  <a:lnTo>
                    <a:pt x="1963493" y="3226793"/>
                  </a:lnTo>
                  <a:lnTo>
                    <a:pt x="1998071" y="3220300"/>
                  </a:lnTo>
                  <a:lnTo>
                    <a:pt x="1972544" y="2990832"/>
                  </a:lnTo>
                  <a:cubicBezTo>
                    <a:pt x="1951990" y="2824419"/>
                    <a:pt x="1923973" y="2664322"/>
                    <a:pt x="1866104" y="2529483"/>
                  </a:cubicBezTo>
                  <a:cubicBezTo>
                    <a:pt x="1798827" y="2378364"/>
                    <a:pt x="1318234" y="2057324"/>
                    <a:pt x="1085631" y="1773024"/>
                  </a:cubicBezTo>
                  <a:cubicBezTo>
                    <a:pt x="1039452" y="1683967"/>
                    <a:pt x="924385" y="1218329"/>
                    <a:pt x="1277747" y="968535"/>
                  </a:cubicBezTo>
                  <a:cubicBezTo>
                    <a:pt x="1430175" y="835482"/>
                    <a:pt x="1702005" y="831017"/>
                    <a:pt x="1914134" y="872477"/>
                  </a:cubicBezTo>
                  <a:cubicBezTo>
                    <a:pt x="2031257" y="905756"/>
                    <a:pt x="2240228" y="1053847"/>
                    <a:pt x="2334389" y="1316747"/>
                  </a:cubicBezTo>
                  <a:lnTo>
                    <a:pt x="2850702" y="1256710"/>
                  </a:lnTo>
                  <a:lnTo>
                    <a:pt x="2851858" y="1288484"/>
                  </a:lnTo>
                  <a:lnTo>
                    <a:pt x="2854049" y="1252639"/>
                  </a:lnTo>
                  <a:lnTo>
                    <a:pt x="2852109" y="1156435"/>
                  </a:lnTo>
                  <a:lnTo>
                    <a:pt x="2845318" y="1062236"/>
                  </a:lnTo>
                  <a:lnTo>
                    <a:pt x="2830767" y="971045"/>
                  </a:lnTo>
                  <a:lnTo>
                    <a:pt x="2811365" y="881857"/>
                  </a:lnTo>
                  <a:lnTo>
                    <a:pt x="2787112" y="799684"/>
                  </a:lnTo>
                  <a:lnTo>
                    <a:pt x="2759950" y="724526"/>
                  </a:lnTo>
                  <a:lnTo>
                    <a:pt x="2728906" y="657385"/>
                  </a:lnTo>
                  <a:lnTo>
                    <a:pt x="2682340" y="577215"/>
                  </a:lnTo>
                  <a:lnTo>
                    <a:pt x="2631895" y="501055"/>
                  </a:lnTo>
                  <a:lnTo>
                    <a:pt x="2574659" y="429907"/>
                  </a:lnTo>
                  <a:lnTo>
                    <a:pt x="2513543" y="361762"/>
                  </a:lnTo>
                  <a:lnTo>
                    <a:pt x="2446606" y="300634"/>
                  </a:lnTo>
                  <a:lnTo>
                    <a:pt x="2371907" y="243513"/>
                  </a:lnTo>
                  <a:lnTo>
                    <a:pt x="2294299" y="192406"/>
                  </a:lnTo>
                  <a:lnTo>
                    <a:pt x="2211840" y="147311"/>
                  </a:lnTo>
                  <a:lnTo>
                    <a:pt x="2121620" y="109230"/>
                  </a:lnTo>
                  <a:lnTo>
                    <a:pt x="2028490" y="74157"/>
                  </a:lnTo>
                  <a:lnTo>
                    <a:pt x="1927599" y="47099"/>
                  </a:lnTo>
                  <a:lnTo>
                    <a:pt x="1821858" y="25053"/>
                  </a:lnTo>
                  <a:lnTo>
                    <a:pt x="1711265" y="10021"/>
                  </a:lnTo>
                  <a:lnTo>
                    <a:pt x="1594853" y="1002"/>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atinLnBrk="0"/>
              <a:endParaRPr lang="ko-KR" altLang="en-US" sz="2701"/>
            </a:p>
          </p:txBody>
        </p:sp>
        <p:sp>
          <p:nvSpPr>
            <p:cNvPr id="34" name="Freeform: Shape 33">
              <a:extLst>
                <a:ext uri="{FF2B5EF4-FFF2-40B4-BE49-F238E27FC236}">
                  <a16:creationId xmlns:a16="http://schemas.microsoft.com/office/drawing/2014/main" id="{0002E128-9CA1-4DF3-8BD5-89A48D6C29F8}"/>
                </a:ext>
              </a:extLst>
            </p:cNvPr>
            <p:cNvSpPr/>
            <p:nvPr/>
          </p:nvSpPr>
          <p:spPr>
            <a:xfrm flipH="1">
              <a:off x="1105009" y="665240"/>
              <a:ext cx="3688534" cy="2409764"/>
            </a:xfrm>
            <a:custGeom>
              <a:avLst/>
              <a:gdLst>
                <a:gd name="connsiteX0" fmla="*/ 1547519 w 3095038"/>
                <a:gd name="connsiteY0" fmla="*/ 0 h 2022026"/>
                <a:gd name="connsiteX1" fmla="*/ 3095038 w 3095038"/>
                <a:gd name="connsiteY1" fmla="*/ 627509 h 2022026"/>
                <a:gd name="connsiteX2" fmla="*/ 2825277 w 3095038"/>
                <a:gd name="connsiteY2" fmla="*/ 736897 h 2022026"/>
                <a:gd name="connsiteX3" fmla="*/ 2825277 w 3095038"/>
                <a:gd name="connsiteY3" fmla="*/ 1583608 h 2022026"/>
                <a:gd name="connsiteX4" fmla="*/ 2829142 w 3095038"/>
                <a:gd name="connsiteY4" fmla="*/ 1585209 h 2022026"/>
                <a:gd name="connsiteX5" fmla="*/ 2841509 w 3095038"/>
                <a:gd name="connsiteY5" fmla="*/ 1615067 h 2022026"/>
                <a:gd name="connsiteX6" fmla="*/ 2829142 w 3095038"/>
                <a:gd name="connsiteY6" fmla="*/ 1644926 h 2022026"/>
                <a:gd name="connsiteX7" fmla="*/ 2826092 w 3095038"/>
                <a:gd name="connsiteY7" fmla="*/ 1646189 h 2022026"/>
                <a:gd name="connsiteX8" fmla="*/ 2876626 w 3095038"/>
                <a:gd name="connsiteY8" fmla="*/ 2022026 h 2022026"/>
                <a:gd name="connsiteX9" fmla="*/ 2721940 w 3095038"/>
                <a:gd name="connsiteY9" fmla="*/ 2022026 h 2022026"/>
                <a:gd name="connsiteX10" fmla="*/ 2772475 w 3095038"/>
                <a:gd name="connsiteY10" fmla="*/ 1646189 h 2022026"/>
                <a:gd name="connsiteX11" fmla="*/ 2769425 w 3095038"/>
                <a:gd name="connsiteY11" fmla="*/ 1644926 h 2022026"/>
                <a:gd name="connsiteX12" fmla="*/ 2757057 w 3095038"/>
                <a:gd name="connsiteY12" fmla="*/ 1615067 h 2022026"/>
                <a:gd name="connsiteX13" fmla="*/ 2769425 w 3095038"/>
                <a:gd name="connsiteY13" fmla="*/ 1585209 h 2022026"/>
                <a:gd name="connsiteX14" fmla="*/ 2773289 w 3095038"/>
                <a:gd name="connsiteY14" fmla="*/ 1583608 h 2022026"/>
                <a:gd name="connsiteX15" fmla="*/ 2773289 w 3095038"/>
                <a:gd name="connsiteY15" fmla="*/ 757978 h 2022026"/>
                <a:gd name="connsiteX16" fmla="*/ 2747752 w 3095038"/>
                <a:gd name="connsiteY16" fmla="*/ 768333 h 2022026"/>
                <a:gd name="connsiteX17" fmla="*/ 2473970 w 3095038"/>
                <a:gd name="connsiteY17" fmla="*/ 981499 h 2022026"/>
                <a:gd name="connsiteX18" fmla="*/ 2473970 w 3095038"/>
                <a:gd name="connsiteY18" fmla="*/ 1333096 h 2022026"/>
                <a:gd name="connsiteX19" fmla="*/ 1442377 w 3095038"/>
                <a:gd name="connsiteY19" fmla="*/ 1553521 h 2022026"/>
                <a:gd name="connsiteX20" fmla="*/ 628675 w 3095038"/>
                <a:gd name="connsiteY20" fmla="*/ 1422110 h 2022026"/>
                <a:gd name="connsiteX21" fmla="*/ 635755 w 3095038"/>
                <a:gd name="connsiteY21" fmla="*/ 1406334 h 2022026"/>
                <a:gd name="connsiteX22" fmla="*/ 621068 w 3095038"/>
                <a:gd name="connsiteY22" fmla="*/ 1402746 h 2022026"/>
                <a:gd name="connsiteX23" fmla="*/ 621068 w 3095038"/>
                <a:gd name="connsiteY23" fmla="*/ 981499 h 2022026"/>
                <a:gd name="connsiteX24" fmla="*/ 0 w 3095038"/>
                <a:gd name="connsiteY24" fmla="*/ 627509 h 20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5038" h="2022026">
                  <a:moveTo>
                    <a:pt x="1547519" y="0"/>
                  </a:moveTo>
                  <a:lnTo>
                    <a:pt x="3095038" y="627509"/>
                  </a:lnTo>
                  <a:lnTo>
                    <a:pt x="2825277" y="736897"/>
                  </a:lnTo>
                  <a:lnTo>
                    <a:pt x="2825277" y="1583608"/>
                  </a:lnTo>
                  <a:lnTo>
                    <a:pt x="2829142" y="1585209"/>
                  </a:lnTo>
                  <a:cubicBezTo>
                    <a:pt x="2836783" y="1592850"/>
                    <a:pt x="2841509" y="1603406"/>
                    <a:pt x="2841509" y="1615067"/>
                  </a:cubicBezTo>
                  <a:cubicBezTo>
                    <a:pt x="2841509" y="1626728"/>
                    <a:pt x="2836783" y="1637284"/>
                    <a:pt x="2829142" y="1644926"/>
                  </a:cubicBezTo>
                  <a:lnTo>
                    <a:pt x="2826092" y="1646189"/>
                  </a:lnTo>
                  <a:lnTo>
                    <a:pt x="2876626" y="2022026"/>
                  </a:lnTo>
                  <a:lnTo>
                    <a:pt x="2721940" y="2022026"/>
                  </a:lnTo>
                  <a:lnTo>
                    <a:pt x="2772475" y="1646189"/>
                  </a:lnTo>
                  <a:lnTo>
                    <a:pt x="2769425" y="1644926"/>
                  </a:lnTo>
                  <a:cubicBezTo>
                    <a:pt x="2761784" y="1637284"/>
                    <a:pt x="2757057" y="1626728"/>
                    <a:pt x="2757057" y="1615067"/>
                  </a:cubicBezTo>
                  <a:cubicBezTo>
                    <a:pt x="2757057" y="1603406"/>
                    <a:pt x="2761784" y="1592850"/>
                    <a:pt x="2769425" y="1585209"/>
                  </a:cubicBezTo>
                  <a:lnTo>
                    <a:pt x="2773289" y="1583608"/>
                  </a:lnTo>
                  <a:lnTo>
                    <a:pt x="2773289" y="757978"/>
                  </a:lnTo>
                  <a:lnTo>
                    <a:pt x="2747752" y="768333"/>
                  </a:lnTo>
                  <a:lnTo>
                    <a:pt x="2473970" y="981499"/>
                  </a:lnTo>
                  <a:lnTo>
                    <a:pt x="2473970" y="1333096"/>
                  </a:lnTo>
                  <a:cubicBezTo>
                    <a:pt x="2176456" y="1474039"/>
                    <a:pt x="1822001" y="1553521"/>
                    <a:pt x="1442377" y="1553521"/>
                  </a:cubicBezTo>
                  <a:cubicBezTo>
                    <a:pt x="1151810" y="1553521"/>
                    <a:pt x="875988" y="1506956"/>
                    <a:pt x="628675" y="1422110"/>
                  </a:cubicBezTo>
                  <a:cubicBezTo>
                    <a:pt x="630298" y="1416654"/>
                    <a:pt x="632987" y="1411486"/>
                    <a:pt x="635755" y="1406334"/>
                  </a:cubicBezTo>
                  <a:cubicBezTo>
                    <a:pt x="631035" y="1404608"/>
                    <a:pt x="626049" y="1403669"/>
                    <a:pt x="621068" y="1402746"/>
                  </a:cubicBezTo>
                  <a:lnTo>
                    <a:pt x="621068" y="981499"/>
                  </a:lnTo>
                  <a:lnTo>
                    <a:pt x="0" y="62750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latinLnBrk="0"/>
              <a:endParaRPr lang="ko-KR" altLang="en-US" sz="2701" dirty="0"/>
            </a:p>
          </p:txBody>
        </p:sp>
      </p:grpSp>
      <p:sp>
        <p:nvSpPr>
          <p:cNvPr id="47" name="Rectangle 46"/>
          <p:cNvSpPr/>
          <p:nvPr/>
        </p:nvSpPr>
        <p:spPr>
          <a:xfrm>
            <a:off x="7307" y="5020022"/>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id-ID"/>
          </a:p>
        </p:txBody>
      </p:sp>
      <p:sp>
        <p:nvSpPr>
          <p:cNvPr id="3" name="Title 2"/>
          <p:cNvSpPr txBox="1">
            <a:spLocks/>
          </p:cNvSpPr>
          <p:nvPr/>
        </p:nvSpPr>
        <p:spPr>
          <a:xfrm>
            <a:off x="1806658" y="320658"/>
            <a:ext cx="658822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latinLnBrk="0"/>
            <a:r>
              <a:rPr lang="en-US" sz="3600" dirty="0" err="1">
                <a:cs typeface="Arial" pitchFamily="34" charset="0"/>
              </a:rPr>
              <a:t>Tujuan</a:t>
            </a:r>
            <a:endParaRPr lang="en-US" sz="3600" dirty="0">
              <a:cs typeface="Arial" pitchFamily="34" charset="0"/>
            </a:endParaRPr>
          </a:p>
        </p:txBody>
      </p:sp>
      <p:sp>
        <p:nvSpPr>
          <p:cNvPr id="8" name="Rectangle 7"/>
          <p:cNvSpPr/>
          <p:nvPr/>
        </p:nvSpPr>
        <p:spPr>
          <a:xfrm>
            <a:off x="3851840" y="1370806"/>
            <a:ext cx="4752608" cy="523220"/>
          </a:xfrm>
          <a:prstGeom prst="rect">
            <a:avLst/>
          </a:prstGeom>
        </p:spPr>
        <p:txBody>
          <a:bodyPr wrap="square">
            <a:spAutoFit/>
          </a:bodyPr>
          <a:lstStyle/>
          <a:p>
            <a:pPr latinLnBrk="0"/>
            <a:r>
              <a:rPr lang="en-US" sz="1400" dirty="0" err="1"/>
              <a:t>Menentukan</a:t>
            </a:r>
            <a:r>
              <a:rPr lang="en-US" sz="1400" dirty="0"/>
              <a:t> </a:t>
            </a:r>
            <a:r>
              <a:rPr lang="en-US" sz="1400" dirty="0" err="1"/>
              <a:t>portofolio</a:t>
            </a:r>
            <a:r>
              <a:rPr lang="en-US" sz="1400" dirty="0"/>
              <a:t> </a:t>
            </a:r>
            <a:r>
              <a:rPr lang="en-US" sz="1400" dirty="0">
                <a:solidFill>
                  <a:srgbClr val="FF0000"/>
                </a:solidFill>
              </a:rPr>
              <a:t>minimum</a:t>
            </a:r>
            <a:r>
              <a:rPr lang="en-US" sz="1400" dirty="0"/>
              <a:t> Mean-Variance </a:t>
            </a:r>
            <a:r>
              <a:rPr lang="en-US" sz="1400" dirty="0" err="1"/>
              <a:t>investasi</a:t>
            </a:r>
            <a:r>
              <a:rPr lang="en-US" sz="1400" dirty="0"/>
              <a:t> </a:t>
            </a:r>
            <a:r>
              <a:rPr lang="en-US" sz="1400" dirty="0" err="1"/>
              <a:t>saham</a:t>
            </a:r>
            <a:r>
              <a:rPr lang="en-US" sz="1400" dirty="0"/>
              <a:t> </a:t>
            </a:r>
            <a:r>
              <a:rPr lang="en-US" sz="1400" dirty="0" err="1">
                <a:solidFill>
                  <a:srgbClr val="FF0000"/>
                </a:solidFill>
              </a:rPr>
              <a:t>selama</a:t>
            </a:r>
            <a:r>
              <a:rPr lang="en-US" sz="1400" dirty="0"/>
              <a:t> </a:t>
            </a:r>
            <a:r>
              <a:rPr lang="en-US" sz="1400" dirty="0" err="1"/>
              <a:t>Pandemi</a:t>
            </a:r>
            <a:r>
              <a:rPr lang="en-US" sz="1400" dirty="0"/>
              <a:t> Covid-19 di Indonesia.</a:t>
            </a:r>
            <a:endParaRPr lang="id-ID" sz="1400" dirty="0"/>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
        <p:nvSpPr>
          <p:cNvPr id="36" name="TextBox 35">
            <a:extLst>
              <a:ext uri="{FF2B5EF4-FFF2-40B4-BE49-F238E27FC236}">
                <a16:creationId xmlns:a16="http://schemas.microsoft.com/office/drawing/2014/main" id="{70C4E802-2F85-4F8F-B51D-F48CED37CE8B}"/>
              </a:ext>
            </a:extLst>
          </p:cNvPr>
          <p:cNvSpPr txBox="1"/>
          <p:nvPr/>
        </p:nvSpPr>
        <p:spPr>
          <a:xfrm>
            <a:off x="3883007" y="3057222"/>
            <a:ext cx="4737741" cy="738664"/>
          </a:xfrm>
          <a:prstGeom prst="rect">
            <a:avLst/>
          </a:prstGeom>
          <a:noFill/>
        </p:spPr>
        <p:txBody>
          <a:bodyPr wrap="square" rtlCol="0">
            <a:spAutoFit/>
          </a:bodyPr>
          <a:lstStyle/>
          <a:p>
            <a:pPr latinLnBrk="0"/>
            <a:r>
              <a:rPr lang="en-US" sz="1400" dirty="0" err="1"/>
              <a:t>Menentukan</a:t>
            </a:r>
            <a:r>
              <a:rPr lang="en-US" sz="1400" dirty="0"/>
              <a:t> </a:t>
            </a:r>
            <a:r>
              <a:rPr lang="en-US" sz="1400" dirty="0" err="1"/>
              <a:t>proporsi</a:t>
            </a:r>
            <a:r>
              <a:rPr lang="en-US" sz="1400" dirty="0"/>
              <a:t> optimal </a:t>
            </a:r>
            <a:r>
              <a:rPr lang="en-US" sz="1400" dirty="0" err="1"/>
              <a:t>dengan</a:t>
            </a:r>
            <a:r>
              <a:rPr lang="en-US" sz="1400" dirty="0"/>
              <a:t> </a:t>
            </a:r>
            <a:r>
              <a:rPr lang="en-US" sz="1400" dirty="0" err="1"/>
              <a:t>penambahan</a:t>
            </a:r>
            <a:r>
              <a:rPr lang="en-US" sz="1400" dirty="0"/>
              <a:t> asset </a:t>
            </a:r>
            <a:r>
              <a:rPr lang="en-US" sz="1400" dirty="0" err="1"/>
              <a:t>bebas</a:t>
            </a:r>
            <a:r>
              <a:rPr lang="en-US" sz="1400" dirty="0"/>
              <a:t> </a:t>
            </a:r>
            <a:r>
              <a:rPr lang="en-US" sz="1400" dirty="0" err="1"/>
              <a:t>risiko</a:t>
            </a:r>
            <a:r>
              <a:rPr lang="en-US" sz="1400" dirty="0"/>
              <a:t> </a:t>
            </a:r>
            <a:r>
              <a:rPr lang="en-US" sz="1400" dirty="0" err="1"/>
              <a:t>sebagai</a:t>
            </a:r>
            <a:r>
              <a:rPr lang="en-US" sz="1400" dirty="0"/>
              <a:t> </a:t>
            </a:r>
            <a:r>
              <a:rPr lang="en-US" sz="1400" dirty="0" err="1"/>
              <a:t>alternatif</a:t>
            </a:r>
            <a:r>
              <a:rPr lang="en-US" sz="1400" dirty="0"/>
              <a:t> </a:t>
            </a:r>
            <a:r>
              <a:rPr lang="en-US" sz="1400" dirty="0" err="1"/>
              <a:t>dalam</a:t>
            </a:r>
            <a:r>
              <a:rPr lang="en-US" sz="1400" dirty="0"/>
              <a:t> </a:t>
            </a:r>
            <a:r>
              <a:rPr lang="en-US" sz="1400" dirty="0" err="1"/>
              <a:t>portofolio</a:t>
            </a:r>
            <a:r>
              <a:rPr lang="en-US" sz="1400" dirty="0"/>
              <a:t> </a:t>
            </a:r>
            <a:r>
              <a:rPr lang="en-US" sz="1400" dirty="0" err="1"/>
              <a:t>investasi</a:t>
            </a:r>
            <a:r>
              <a:rPr lang="en-US" sz="1400" dirty="0"/>
              <a:t> pada </a:t>
            </a:r>
            <a:r>
              <a:rPr lang="en-US" sz="1400" dirty="0" err="1"/>
              <a:t>saham</a:t>
            </a:r>
            <a:r>
              <a:rPr lang="en-US" sz="1400" dirty="0"/>
              <a:t> </a:t>
            </a:r>
            <a:r>
              <a:rPr lang="en-US" sz="1400" dirty="0" err="1"/>
              <a:t>selama</a:t>
            </a:r>
            <a:r>
              <a:rPr lang="en-US" sz="1400" dirty="0"/>
              <a:t> </a:t>
            </a:r>
            <a:r>
              <a:rPr lang="en-US" sz="1400" dirty="0" err="1"/>
              <a:t>Pandemi</a:t>
            </a:r>
            <a:r>
              <a:rPr lang="en-US" sz="1400" dirty="0"/>
              <a:t> Covid-19.</a:t>
            </a:r>
            <a:endParaRPr lang="id-ID" sz="1400" dirty="0"/>
          </a:p>
        </p:txBody>
      </p:sp>
      <p:grpSp>
        <p:nvGrpSpPr>
          <p:cNvPr id="29" name="Group 28">
            <a:extLst>
              <a:ext uri="{FF2B5EF4-FFF2-40B4-BE49-F238E27FC236}">
                <a16:creationId xmlns:a16="http://schemas.microsoft.com/office/drawing/2014/main" id="{1F6CE10A-AF47-4499-8852-853F7C2C52CB}"/>
              </a:ext>
            </a:extLst>
          </p:cNvPr>
          <p:cNvGrpSpPr/>
          <p:nvPr/>
        </p:nvGrpSpPr>
        <p:grpSpPr>
          <a:xfrm>
            <a:off x="3118753" y="3962768"/>
            <a:ext cx="5484118" cy="720000"/>
            <a:chOff x="3131840" y="1491630"/>
            <a:chExt cx="5256584" cy="576064"/>
          </a:xfrm>
        </p:grpSpPr>
        <p:sp>
          <p:nvSpPr>
            <p:cNvPr id="38" name="Rectangle 37">
              <a:extLst>
                <a:ext uri="{FF2B5EF4-FFF2-40B4-BE49-F238E27FC236}">
                  <a16:creationId xmlns:a16="http://schemas.microsoft.com/office/drawing/2014/main" id="{32C60EA8-A8BB-4FA2-BF21-5E84BE16DD7B}"/>
                </a:ext>
              </a:extLst>
            </p:cNvPr>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dirty="0"/>
            </a:p>
          </p:txBody>
        </p:sp>
        <p:sp>
          <p:nvSpPr>
            <p:cNvPr id="39" name="Right Triangle 38">
              <a:extLst>
                <a:ext uri="{FF2B5EF4-FFF2-40B4-BE49-F238E27FC236}">
                  <a16:creationId xmlns:a16="http://schemas.microsoft.com/office/drawing/2014/main" id="{C1AF56C5-E317-445D-BCBB-604D78030FC5}"/>
                </a:ext>
              </a:extLst>
            </p:cNvPr>
            <p:cNvSpPr/>
            <p:nvPr/>
          </p:nvSpPr>
          <p:spPr>
            <a:xfrm rot="5400000">
              <a:off x="3203840" y="1419630"/>
              <a:ext cx="576000" cy="720000"/>
            </a:xfrm>
            <a:prstGeom prst="rtTriangle">
              <a:avLst/>
            </a:prstGeom>
            <a:solidFill>
              <a:srgbClr val="32AEB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0"/>
              <a:endParaRPr lang="ko-KR" altLang="en-US"/>
            </a:p>
          </p:txBody>
        </p:sp>
      </p:grpSp>
      <p:sp>
        <p:nvSpPr>
          <p:cNvPr id="40" name="TextBox 39">
            <a:extLst>
              <a:ext uri="{FF2B5EF4-FFF2-40B4-BE49-F238E27FC236}">
                <a16:creationId xmlns:a16="http://schemas.microsoft.com/office/drawing/2014/main" id="{65570358-8AF0-47CE-B4A7-FED5580D8CA4}"/>
              </a:ext>
            </a:extLst>
          </p:cNvPr>
          <p:cNvSpPr txBox="1"/>
          <p:nvPr/>
        </p:nvSpPr>
        <p:spPr>
          <a:xfrm>
            <a:off x="3107243" y="3962768"/>
            <a:ext cx="533164" cy="400110"/>
          </a:xfrm>
          <a:prstGeom prst="rect">
            <a:avLst/>
          </a:prstGeom>
          <a:noFill/>
        </p:spPr>
        <p:txBody>
          <a:bodyPr wrap="square" rtlCol="0">
            <a:spAutoFit/>
          </a:bodyPr>
          <a:lstStyle/>
          <a:p>
            <a:pPr latinLnBrk="0"/>
            <a:r>
              <a:rPr lang="en-US" altLang="ko-KR" sz="2000" b="1" dirty="0">
                <a:solidFill>
                  <a:schemeClr val="bg1"/>
                </a:solidFill>
                <a:cs typeface="Arial" pitchFamily="34" charset="0"/>
              </a:rPr>
              <a:t>07</a:t>
            </a:r>
            <a:endParaRPr lang="ko-KR" altLang="en-US" sz="2000" b="1" dirty="0">
              <a:solidFill>
                <a:schemeClr val="bg1"/>
              </a:solidFill>
              <a:cs typeface="Arial" pitchFamily="34" charset="0"/>
            </a:endParaRPr>
          </a:p>
        </p:txBody>
      </p:sp>
      <p:sp>
        <p:nvSpPr>
          <p:cNvPr id="41" name="TextBox 40">
            <a:extLst>
              <a:ext uri="{FF2B5EF4-FFF2-40B4-BE49-F238E27FC236}">
                <a16:creationId xmlns:a16="http://schemas.microsoft.com/office/drawing/2014/main" id="{4A81CD64-E1B3-495E-BF6A-1076D2FDAF5C}"/>
              </a:ext>
            </a:extLst>
          </p:cNvPr>
          <p:cNvSpPr txBox="1"/>
          <p:nvPr/>
        </p:nvSpPr>
        <p:spPr>
          <a:xfrm>
            <a:off x="3881430" y="3968186"/>
            <a:ext cx="4737741" cy="523220"/>
          </a:xfrm>
          <a:prstGeom prst="rect">
            <a:avLst/>
          </a:prstGeom>
          <a:noFill/>
        </p:spPr>
        <p:txBody>
          <a:bodyPr wrap="square" rtlCol="0">
            <a:spAutoFit/>
          </a:bodyPr>
          <a:lstStyle/>
          <a:p>
            <a:pPr latinLnBrk="0"/>
            <a:r>
              <a:rPr lang="en-US" sz="1400" dirty="0" err="1"/>
              <a:t>Menganalisis</a:t>
            </a:r>
            <a:r>
              <a:rPr lang="en-US" sz="1400" dirty="0"/>
              <a:t> </a:t>
            </a:r>
            <a:r>
              <a:rPr lang="en-US" sz="1400" dirty="0" err="1"/>
              <a:t>portofolio</a:t>
            </a:r>
            <a:r>
              <a:rPr lang="en-US" sz="1400" dirty="0"/>
              <a:t> </a:t>
            </a:r>
            <a:r>
              <a:rPr lang="en-US" sz="1400" dirty="0" err="1"/>
              <a:t>investasi</a:t>
            </a:r>
            <a:r>
              <a:rPr lang="en-US" sz="1400" dirty="0"/>
              <a:t> </a:t>
            </a:r>
            <a:r>
              <a:rPr lang="en-US" sz="1400" dirty="0" err="1"/>
              <a:t>saham</a:t>
            </a:r>
            <a:r>
              <a:rPr lang="en-US" sz="1400" dirty="0"/>
              <a:t> </a:t>
            </a:r>
            <a:r>
              <a:rPr lang="en-US" sz="1400" dirty="0" err="1"/>
              <a:t>sebelum</a:t>
            </a:r>
            <a:r>
              <a:rPr lang="en-US" sz="1400" dirty="0"/>
              <a:t> dan </a:t>
            </a:r>
            <a:r>
              <a:rPr lang="en-US" sz="1400" dirty="0" err="1"/>
              <a:t>selama</a:t>
            </a:r>
            <a:r>
              <a:rPr lang="en-US" sz="1400" dirty="0"/>
              <a:t> </a:t>
            </a:r>
            <a:r>
              <a:rPr lang="en-US" sz="1400" dirty="0" err="1"/>
              <a:t>Pandemi</a:t>
            </a:r>
            <a:r>
              <a:rPr lang="en-US" sz="1400" dirty="0"/>
              <a:t> Covid-19</a:t>
            </a:r>
            <a:endParaRPr lang="id-ID" sz="1400" dirty="0"/>
          </a:p>
        </p:txBody>
      </p:sp>
    </p:spTree>
    <p:extLst>
      <p:ext uri="{BB962C8B-B14F-4D97-AF65-F5344CB8AC3E}">
        <p14:creationId xmlns:p14="http://schemas.microsoft.com/office/powerpoint/2010/main" val="59398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fill="hold"/>
                                        <p:tgtEl>
                                          <p:spTgt spid="40"/>
                                        </p:tgtEl>
                                        <p:attrNameLst>
                                          <p:attrName>ppt_x</p:attrName>
                                        </p:attrNameLst>
                                      </p:cBhvr>
                                      <p:tavLst>
                                        <p:tav tm="0">
                                          <p:val>
                                            <p:strVal val="#ppt_x"/>
                                          </p:val>
                                        </p:tav>
                                        <p:tav tm="100000">
                                          <p:val>
                                            <p:strVal val="#ppt_x"/>
                                          </p:val>
                                        </p:tav>
                                      </p:tavLst>
                                    </p:anim>
                                    <p:anim calcmode="lin" valueType="num">
                                      <p:cBhvr additive="base">
                                        <p:cTn id="2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5A27610-9F82-407D-AA13-218951716894}"/>
              </a:ext>
            </a:extLst>
          </p:cNvPr>
          <p:cNvGrpSpPr/>
          <p:nvPr/>
        </p:nvGrpSpPr>
        <p:grpSpPr>
          <a:xfrm rot="20670820">
            <a:off x="1866878" y="1998273"/>
            <a:ext cx="1626558" cy="1505979"/>
            <a:chOff x="1064519" y="1872500"/>
            <a:chExt cx="1561257" cy="1445520"/>
          </a:xfrm>
          <a:solidFill>
            <a:srgbClr val="F2A40D"/>
          </a:solidFill>
        </p:grpSpPr>
        <p:sp>
          <p:nvSpPr>
            <p:cNvPr id="36" name="Freeform: Shape 38">
              <a:extLst>
                <a:ext uri="{FF2B5EF4-FFF2-40B4-BE49-F238E27FC236}">
                  <a16:creationId xmlns:a16="http://schemas.microsoft.com/office/drawing/2014/main" id="{620EEB4E-06ED-44F0-BB83-42A268F75222}"/>
                </a:ext>
              </a:extLst>
            </p:cNvPr>
            <p:cNvSpPr/>
            <p:nvPr/>
          </p:nvSpPr>
          <p:spPr>
            <a:xfrm>
              <a:off x="1634779" y="2819951"/>
              <a:ext cx="110877" cy="179829"/>
            </a:xfrm>
            <a:custGeom>
              <a:avLst/>
              <a:gdLst>
                <a:gd name="connsiteX0" fmla="*/ 95575 w 110877"/>
                <a:gd name="connsiteY0" fmla="*/ 170244 h 179829"/>
                <a:gd name="connsiteX1" fmla="*/ 68653 w 110877"/>
                <a:gd name="connsiteY1" fmla="*/ 178699 h 179829"/>
                <a:gd name="connsiteX2" fmla="*/ 41280 w 110877"/>
                <a:gd name="connsiteY2" fmla="*/ 164423 h 179829"/>
                <a:gd name="connsiteX3" fmla="*/ 1260 w 110877"/>
                <a:gd name="connsiteY3" fmla="*/ 37088 h 179829"/>
                <a:gd name="connsiteX4" fmla="*/ 15536 w 110877"/>
                <a:gd name="connsiteY4" fmla="*/ 9715 h 179829"/>
                <a:gd name="connsiteX5" fmla="*/ 42458 w 110877"/>
                <a:gd name="connsiteY5" fmla="*/ 1260 h 179829"/>
                <a:gd name="connsiteX6" fmla="*/ 69831 w 110877"/>
                <a:gd name="connsiteY6" fmla="*/ 15536 h 179829"/>
                <a:gd name="connsiteX7" fmla="*/ 109851 w 110877"/>
                <a:gd name="connsiteY7" fmla="*/ 142872 h 179829"/>
                <a:gd name="connsiteX8" fmla="*/ 95575 w 110877"/>
                <a:gd name="connsiteY8" fmla="*/ 170244 h 17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77" h="179829">
                  <a:moveTo>
                    <a:pt x="95575" y="170244"/>
                  </a:moveTo>
                  <a:lnTo>
                    <a:pt x="68653" y="178699"/>
                  </a:lnTo>
                  <a:cubicBezTo>
                    <a:pt x="57184" y="182302"/>
                    <a:pt x="44884" y="175858"/>
                    <a:pt x="41280" y="164423"/>
                  </a:cubicBezTo>
                  <a:lnTo>
                    <a:pt x="1260" y="37088"/>
                  </a:lnTo>
                  <a:cubicBezTo>
                    <a:pt x="-2343" y="25619"/>
                    <a:pt x="4102" y="13318"/>
                    <a:pt x="15536" y="9715"/>
                  </a:cubicBezTo>
                  <a:lnTo>
                    <a:pt x="42458" y="1260"/>
                  </a:lnTo>
                  <a:cubicBezTo>
                    <a:pt x="53927" y="-2343"/>
                    <a:pt x="66228" y="4102"/>
                    <a:pt x="69831" y="15536"/>
                  </a:cubicBezTo>
                  <a:lnTo>
                    <a:pt x="109851" y="142872"/>
                  </a:lnTo>
                  <a:cubicBezTo>
                    <a:pt x="113454" y="154341"/>
                    <a:pt x="107044" y="166641"/>
                    <a:pt x="95575" y="170244"/>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a:p>
          </p:txBody>
        </p:sp>
        <p:sp>
          <p:nvSpPr>
            <p:cNvPr id="37" name="Freeform: Shape 39">
              <a:extLst>
                <a:ext uri="{FF2B5EF4-FFF2-40B4-BE49-F238E27FC236}">
                  <a16:creationId xmlns:a16="http://schemas.microsoft.com/office/drawing/2014/main" id="{A23A5F8A-D025-4F68-9E6F-A77A48EB3781}"/>
                </a:ext>
              </a:extLst>
            </p:cNvPr>
            <p:cNvSpPr/>
            <p:nvPr/>
          </p:nvSpPr>
          <p:spPr>
            <a:xfrm>
              <a:off x="2539846" y="2271312"/>
              <a:ext cx="85930" cy="302834"/>
            </a:xfrm>
            <a:custGeom>
              <a:avLst/>
              <a:gdLst>
                <a:gd name="connsiteX0" fmla="*/ 17377 w 85929"/>
                <a:gd name="connsiteY0" fmla="*/ 260 h 302833"/>
                <a:gd name="connsiteX1" fmla="*/ 1646 w 85929"/>
                <a:gd name="connsiteY1" fmla="*/ 145163 h 302833"/>
                <a:gd name="connsiteX2" fmla="*/ 260 w 85929"/>
                <a:gd name="connsiteY2" fmla="*/ 145163 h 302833"/>
                <a:gd name="connsiteX3" fmla="*/ 953 w 85929"/>
                <a:gd name="connsiteY3" fmla="*/ 151434 h 302833"/>
                <a:gd name="connsiteX4" fmla="*/ 260 w 85929"/>
                <a:gd name="connsiteY4" fmla="*/ 157706 h 302833"/>
                <a:gd name="connsiteX5" fmla="*/ 1646 w 85929"/>
                <a:gd name="connsiteY5" fmla="*/ 157706 h 302833"/>
                <a:gd name="connsiteX6" fmla="*/ 17377 w 85929"/>
                <a:gd name="connsiteY6" fmla="*/ 302643 h 302833"/>
                <a:gd name="connsiteX7" fmla="*/ 85843 w 85929"/>
                <a:gd name="connsiteY7" fmla="*/ 244433 h 302833"/>
                <a:gd name="connsiteX8" fmla="*/ 85843 w 85929"/>
                <a:gd name="connsiteY8" fmla="*/ 157706 h 302833"/>
                <a:gd name="connsiteX9" fmla="*/ 85843 w 85929"/>
                <a:gd name="connsiteY9" fmla="*/ 145163 h 302833"/>
                <a:gd name="connsiteX10" fmla="*/ 85843 w 85929"/>
                <a:gd name="connsiteY10" fmla="*/ 58436 h 3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929" h="302833">
                  <a:moveTo>
                    <a:pt x="17377" y="260"/>
                  </a:moveTo>
                  <a:lnTo>
                    <a:pt x="1646" y="145163"/>
                  </a:lnTo>
                  <a:lnTo>
                    <a:pt x="260" y="145163"/>
                  </a:lnTo>
                  <a:lnTo>
                    <a:pt x="953" y="151434"/>
                  </a:lnTo>
                  <a:lnTo>
                    <a:pt x="260" y="157706"/>
                  </a:lnTo>
                  <a:lnTo>
                    <a:pt x="1646" y="157706"/>
                  </a:lnTo>
                  <a:lnTo>
                    <a:pt x="17377" y="302643"/>
                  </a:lnTo>
                  <a:lnTo>
                    <a:pt x="85843" y="244433"/>
                  </a:lnTo>
                  <a:lnTo>
                    <a:pt x="85843" y="157706"/>
                  </a:lnTo>
                  <a:lnTo>
                    <a:pt x="85843" y="145163"/>
                  </a:lnTo>
                  <a:lnTo>
                    <a:pt x="85843" y="58436"/>
                  </a:ln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a:p>
          </p:txBody>
        </p:sp>
        <p:sp>
          <p:nvSpPr>
            <p:cNvPr id="38" name="Freeform: Shape 40">
              <a:extLst>
                <a:ext uri="{FF2B5EF4-FFF2-40B4-BE49-F238E27FC236}">
                  <a16:creationId xmlns:a16="http://schemas.microsoft.com/office/drawing/2014/main" id="{2B42E08C-8FE5-487E-BC35-77DF011B5DA4}"/>
                </a:ext>
              </a:extLst>
            </p:cNvPr>
            <p:cNvSpPr/>
            <p:nvPr/>
          </p:nvSpPr>
          <p:spPr>
            <a:xfrm>
              <a:off x="1326355" y="2477085"/>
              <a:ext cx="459448" cy="840935"/>
            </a:xfrm>
            <a:custGeom>
              <a:avLst/>
              <a:gdLst>
                <a:gd name="connsiteX0" fmla="*/ 423750 w 459447"/>
                <a:gd name="connsiteY0" fmla="*/ 795051 h 840935"/>
                <a:gd name="connsiteX1" fmla="*/ 284980 w 459447"/>
                <a:gd name="connsiteY1" fmla="*/ 838674 h 840935"/>
                <a:gd name="connsiteX2" fmla="*/ 221122 w 459447"/>
                <a:gd name="connsiteY2" fmla="*/ 805342 h 840935"/>
                <a:gd name="connsiteX3" fmla="*/ 2590 w 459447"/>
                <a:gd name="connsiteY3" fmla="*/ 110072 h 840935"/>
                <a:gd name="connsiteX4" fmla="*/ 35922 w 459447"/>
                <a:gd name="connsiteY4" fmla="*/ 46213 h 840935"/>
                <a:gd name="connsiteX5" fmla="*/ 174692 w 459447"/>
                <a:gd name="connsiteY5" fmla="*/ 2590 h 840935"/>
                <a:gd name="connsiteX6" fmla="*/ 238551 w 459447"/>
                <a:gd name="connsiteY6" fmla="*/ 35922 h 840935"/>
                <a:gd name="connsiteX7" fmla="*/ 457048 w 459447"/>
                <a:gd name="connsiteY7" fmla="*/ 731227 h 840935"/>
                <a:gd name="connsiteX8" fmla="*/ 423750 w 459447"/>
                <a:gd name="connsiteY8" fmla="*/ 795051 h 84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47" h="840935">
                  <a:moveTo>
                    <a:pt x="423750" y="795051"/>
                  </a:moveTo>
                  <a:lnTo>
                    <a:pt x="284980" y="838674"/>
                  </a:lnTo>
                  <a:cubicBezTo>
                    <a:pt x="258266" y="847059"/>
                    <a:pt x="229507" y="832091"/>
                    <a:pt x="221122" y="805342"/>
                  </a:cubicBezTo>
                  <a:lnTo>
                    <a:pt x="2590" y="110072"/>
                  </a:lnTo>
                  <a:cubicBezTo>
                    <a:pt x="-5795" y="83357"/>
                    <a:pt x="9173" y="54598"/>
                    <a:pt x="35922" y="46213"/>
                  </a:cubicBezTo>
                  <a:lnTo>
                    <a:pt x="174692" y="2590"/>
                  </a:lnTo>
                  <a:cubicBezTo>
                    <a:pt x="201407" y="-5795"/>
                    <a:pt x="230165" y="9173"/>
                    <a:pt x="238551" y="35922"/>
                  </a:cubicBezTo>
                  <a:lnTo>
                    <a:pt x="457048" y="731227"/>
                  </a:lnTo>
                  <a:cubicBezTo>
                    <a:pt x="465468" y="757942"/>
                    <a:pt x="450465" y="786666"/>
                    <a:pt x="423750" y="795051"/>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a:p>
          </p:txBody>
        </p:sp>
        <p:sp>
          <p:nvSpPr>
            <p:cNvPr id="39" name="Freeform: Shape 41">
              <a:extLst>
                <a:ext uri="{FF2B5EF4-FFF2-40B4-BE49-F238E27FC236}">
                  <a16:creationId xmlns:a16="http://schemas.microsoft.com/office/drawing/2014/main" id="{9810FBDC-B7DE-4829-B156-4D8F1256CA88}"/>
                </a:ext>
              </a:extLst>
            </p:cNvPr>
            <p:cNvSpPr/>
            <p:nvPr/>
          </p:nvSpPr>
          <p:spPr>
            <a:xfrm>
              <a:off x="1471820" y="1927904"/>
              <a:ext cx="1038782" cy="989580"/>
            </a:xfrm>
            <a:custGeom>
              <a:avLst/>
              <a:gdLst>
                <a:gd name="connsiteX0" fmla="*/ 541133 w 1038782"/>
                <a:gd name="connsiteY0" fmla="*/ 221633 h 989580"/>
                <a:gd name="connsiteX1" fmla="*/ 260 w 1038782"/>
                <a:gd name="connsiteY1" fmla="*/ 221633 h 989580"/>
                <a:gd name="connsiteX2" fmla="*/ 260 w 1038782"/>
                <a:gd name="connsiteY2" fmla="*/ 487393 h 989580"/>
                <a:gd name="connsiteX3" fmla="*/ 260 w 1038782"/>
                <a:gd name="connsiteY3" fmla="*/ 502326 h 989580"/>
                <a:gd name="connsiteX4" fmla="*/ 260 w 1038782"/>
                <a:gd name="connsiteY4" fmla="*/ 768086 h 989580"/>
                <a:gd name="connsiteX5" fmla="*/ 541133 w 1038782"/>
                <a:gd name="connsiteY5" fmla="*/ 768086 h 989580"/>
                <a:gd name="connsiteX6" fmla="*/ 1038626 w 1038782"/>
                <a:gd name="connsiteY6" fmla="*/ 989459 h 989580"/>
                <a:gd name="connsiteX7" fmla="*/ 1038626 w 1038782"/>
                <a:gd name="connsiteY7" fmla="*/ 502326 h 989580"/>
                <a:gd name="connsiteX8" fmla="*/ 1038626 w 1038782"/>
                <a:gd name="connsiteY8" fmla="*/ 487393 h 989580"/>
                <a:gd name="connsiteX9" fmla="*/ 1038626 w 1038782"/>
                <a:gd name="connsiteY9" fmla="*/ 260 h 989580"/>
                <a:gd name="connsiteX10" fmla="*/ 541133 w 1038782"/>
                <a:gd name="connsiteY10" fmla="*/ 221633 h 98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8782" h="989580">
                  <a:moveTo>
                    <a:pt x="541133" y="221633"/>
                  </a:moveTo>
                  <a:lnTo>
                    <a:pt x="260" y="221633"/>
                  </a:lnTo>
                  <a:lnTo>
                    <a:pt x="260" y="487393"/>
                  </a:lnTo>
                  <a:lnTo>
                    <a:pt x="260" y="502326"/>
                  </a:lnTo>
                  <a:lnTo>
                    <a:pt x="260" y="768086"/>
                  </a:lnTo>
                  <a:lnTo>
                    <a:pt x="541133" y="768086"/>
                  </a:lnTo>
                  <a:cubicBezTo>
                    <a:pt x="541133" y="768086"/>
                    <a:pt x="851521" y="802319"/>
                    <a:pt x="1038626" y="989459"/>
                  </a:cubicBezTo>
                  <a:lnTo>
                    <a:pt x="1038626" y="502326"/>
                  </a:lnTo>
                  <a:lnTo>
                    <a:pt x="1038626" y="487393"/>
                  </a:lnTo>
                  <a:lnTo>
                    <a:pt x="1038626" y="260"/>
                  </a:lnTo>
                  <a:cubicBezTo>
                    <a:pt x="851486" y="187400"/>
                    <a:pt x="541133" y="221633"/>
                    <a:pt x="541133" y="221633"/>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a:p>
          </p:txBody>
        </p:sp>
        <p:sp>
          <p:nvSpPr>
            <p:cNvPr id="40" name="Freeform: Shape 42">
              <a:extLst>
                <a:ext uri="{FF2B5EF4-FFF2-40B4-BE49-F238E27FC236}">
                  <a16:creationId xmlns:a16="http://schemas.microsoft.com/office/drawing/2014/main" id="{977B3F1A-7361-4CDC-8D96-D9C7790A42E4}"/>
                </a:ext>
              </a:extLst>
            </p:cNvPr>
            <p:cNvSpPr/>
            <p:nvPr/>
          </p:nvSpPr>
          <p:spPr>
            <a:xfrm>
              <a:off x="2510221" y="1872500"/>
              <a:ext cx="59597" cy="1100458"/>
            </a:xfrm>
            <a:custGeom>
              <a:avLst/>
              <a:gdLst>
                <a:gd name="connsiteX0" fmla="*/ 41562 w 59596"/>
                <a:gd name="connsiteY0" fmla="*/ 1100267 h 1100457"/>
                <a:gd name="connsiteX1" fmla="*/ 18277 w 59596"/>
                <a:gd name="connsiteY1" fmla="*/ 1100267 h 1100457"/>
                <a:gd name="connsiteX2" fmla="*/ 260 w 59596"/>
                <a:gd name="connsiteY2" fmla="*/ 1082250 h 1100457"/>
                <a:gd name="connsiteX3" fmla="*/ 260 w 59596"/>
                <a:gd name="connsiteY3" fmla="*/ 18277 h 1100457"/>
                <a:gd name="connsiteX4" fmla="*/ 18277 w 59596"/>
                <a:gd name="connsiteY4" fmla="*/ 260 h 1100457"/>
                <a:gd name="connsiteX5" fmla="*/ 41562 w 59596"/>
                <a:gd name="connsiteY5" fmla="*/ 260 h 1100457"/>
                <a:gd name="connsiteX6" fmla="*/ 59579 w 59596"/>
                <a:gd name="connsiteY6" fmla="*/ 18277 h 1100457"/>
                <a:gd name="connsiteX7" fmla="*/ 59579 w 59596"/>
                <a:gd name="connsiteY7" fmla="*/ 1082250 h 1100457"/>
                <a:gd name="connsiteX8" fmla="*/ 41562 w 59596"/>
                <a:gd name="connsiteY8" fmla="*/ 1100267 h 110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96" h="1100457">
                  <a:moveTo>
                    <a:pt x="41562" y="1100267"/>
                  </a:moveTo>
                  <a:lnTo>
                    <a:pt x="18277" y="1100267"/>
                  </a:lnTo>
                  <a:cubicBezTo>
                    <a:pt x="8368" y="1100267"/>
                    <a:pt x="260" y="1092159"/>
                    <a:pt x="260" y="1082250"/>
                  </a:cubicBezTo>
                  <a:lnTo>
                    <a:pt x="260" y="18277"/>
                  </a:lnTo>
                  <a:cubicBezTo>
                    <a:pt x="260" y="8368"/>
                    <a:pt x="8368" y="260"/>
                    <a:pt x="18277" y="260"/>
                  </a:cubicBezTo>
                  <a:lnTo>
                    <a:pt x="41562" y="260"/>
                  </a:lnTo>
                  <a:cubicBezTo>
                    <a:pt x="51471" y="260"/>
                    <a:pt x="59579" y="8368"/>
                    <a:pt x="59579" y="18277"/>
                  </a:cubicBezTo>
                  <a:lnTo>
                    <a:pt x="59579" y="1082250"/>
                  </a:lnTo>
                  <a:cubicBezTo>
                    <a:pt x="59579" y="1092159"/>
                    <a:pt x="51471" y="1100267"/>
                    <a:pt x="41562" y="1100267"/>
                  </a:cubicBez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a:p>
          </p:txBody>
        </p:sp>
        <p:sp>
          <p:nvSpPr>
            <p:cNvPr id="41" name="Freeform: Shape 43">
              <a:extLst>
                <a:ext uri="{FF2B5EF4-FFF2-40B4-BE49-F238E27FC236}">
                  <a16:creationId xmlns:a16="http://schemas.microsoft.com/office/drawing/2014/main" id="{67BAA5B1-430A-4745-A139-442DA0F46DB5}"/>
                </a:ext>
              </a:extLst>
            </p:cNvPr>
            <p:cNvSpPr/>
            <p:nvPr/>
          </p:nvSpPr>
          <p:spPr>
            <a:xfrm>
              <a:off x="1064519" y="2288498"/>
              <a:ext cx="126123" cy="267492"/>
            </a:xfrm>
            <a:custGeom>
              <a:avLst/>
              <a:gdLst>
                <a:gd name="connsiteX0" fmla="*/ 260 w 126122"/>
                <a:gd name="connsiteY0" fmla="*/ 260 h 267491"/>
                <a:gd name="connsiteX1" fmla="*/ 126071 w 126122"/>
                <a:gd name="connsiteY1" fmla="*/ 260 h 267491"/>
                <a:gd name="connsiteX2" fmla="*/ 126071 w 126122"/>
                <a:gd name="connsiteY2" fmla="*/ 267266 h 267491"/>
                <a:gd name="connsiteX3" fmla="*/ 260 w 126122"/>
                <a:gd name="connsiteY3" fmla="*/ 267266 h 267491"/>
              </a:gdLst>
              <a:ahLst/>
              <a:cxnLst>
                <a:cxn ang="0">
                  <a:pos x="connsiteX0" y="connsiteY0"/>
                </a:cxn>
                <a:cxn ang="0">
                  <a:pos x="connsiteX1" y="connsiteY1"/>
                </a:cxn>
                <a:cxn ang="0">
                  <a:pos x="connsiteX2" y="connsiteY2"/>
                </a:cxn>
                <a:cxn ang="0">
                  <a:pos x="connsiteX3" y="connsiteY3"/>
                </a:cxn>
              </a:cxnLst>
              <a:rect l="l" t="t" r="r" b="b"/>
              <a:pathLst>
                <a:path w="126122" h="267491">
                  <a:moveTo>
                    <a:pt x="260" y="260"/>
                  </a:moveTo>
                  <a:lnTo>
                    <a:pt x="126071" y="260"/>
                  </a:lnTo>
                  <a:lnTo>
                    <a:pt x="126071" y="267266"/>
                  </a:lnTo>
                  <a:lnTo>
                    <a:pt x="260" y="267266"/>
                  </a:ln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a:p>
          </p:txBody>
        </p:sp>
        <p:sp>
          <p:nvSpPr>
            <p:cNvPr id="42" name="Freeform: Shape 44">
              <a:extLst>
                <a:ext uri="{FF2B5EF4-FFF2-40B4-BE49-F238E27FC236}">
                  <a16:creationId xmlns:a16="http://schemas.microsoft.com/office/drawing/2014/main" id="{DE5CE5B4-1C11-4FCB-9D7B-4F295529D84D}"/>
                </a:ext>
              </a:extLst>
            </p:cNvPr>
            <p:cNvSpPr/>
            <p:nvPr/>
          </p:nvSpPr>
          <p:spPr>
            <a:xfrm>
              <a:off x="1122660" y="2149278"/>
              <a:ext cx="349610" cy="545724"/>
            </a:xfrm>
            <a:custGeom>
              <a:avLst/>
              <a:gdLst>
                <a:gd name="connsiteX0" fmla="*/ 132620 w 349610"/>
                <a:gd name="connsiteY0" fmla="*/ 260 h 545724"/>
                <a:gd name="connsiteX1" fmla="*/ 260 w 349610"/>
                <a:gd name="connsiteY1" fmla="*/ 78463 h 545724"/>
                <a:gd name="connsiteX2" fmla="*/ 260 w 349610"/>
                <a:gd name="connsiteY2" fmla="*/ 269727 h 545724"/>
                <a:gd name="connsiteX3" fmla="*/ 260 w 349610"/>
                <a:gd name="connsiteY3" fmla="*/ 276206 h 545724"/>
                <a:gd name="connsiteX4" fmla="*/ 260 w 349610"/>
                <a:gd name="connsiteY4" fmla="*/ 467469 h 545724"/>
                <a:gd name="connsiteX5" fmla="*/ 132620 w 349610"/>
                <a:gd name="connsiteY5" fmla="*/ 545673 h 545724"/>
                <a:gd name="connsiteX6" fmla="*/ 349420 w 349610"/>
                <a:gd name="connsiteY6" fmla="*/ 545673 h 545724"/>
                <a:gd name="connsiteX7" fmla="*/ 349420 w 349610"/>
                <a:gd name="connsiteY7" fmla="*/ 276206 h 545724"/>
                <a:gd name="connsiteX8" fmla="*/ 349420 w 349610"/>
                <a:gd name="connsiteY8" fmla="*/ 269727 h 545724"/>
                <a:gd name="connsiteX9" fmla="*/ 349420 w 349610"/>
                <a:gd name="connsiteY9" fmla="*/ 260 h 54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0" h="545724">
                  <a:moveTo>
                    <a:pt x="132620" y="260"/>
                  </a:moveTo>
                  <a:lnTo>
                    <a:pt x="260" y="78463"/>
                  </a:lnTo>
                  <a:lnTo>
                    <a:pt x="260" y="269727"/>
                  </a:lnTo>
                  <a:lnTo>
                    <a:pt x="260" y="276206"/>
                  </a:lnTo>
                  <a:lnTo>
                    <a:pt x="260" y="467469"/>
                  </a:lnTo>
                  <a:lnTo>
                    <a:pt x="132620" y="545673"/>
                  </a:lnTo>
                  <a:lnTo>
                    <a:pt x="349420" y="545673"/>
                  </a:lnTo>
                  <a:lnTo>
                    <a:pt x="349420" y="276206"/>
                  </a:lnTo>
                  <a:lnTo>
                    <a:pt x="349420" y="269727"/>
                  </a:lnTo>
                  <a:lnTo>
                    <a:pt x="349420" y="260"/>
                  </a:lnTo>
                  <a:close/>
                </a:path>
              </a:pathLst>
            </a:custGeom>
            <a:grpFill/>
            <a:ln/>
          </p:spPr>
          <p:style>
            <a:lnRef idx="2">
              <a:schemeClr val="accent2"/>
            </a:lnRef>
            <a:fillRef idx="1">
              <a:schemeClr val="lt1"/>
            </a:fillRef>
            <a:effectRef idx="0">
              <a:schemeClr val="accent2"/>
            </a:effectRef>
            <a:fontRef idx="minor">
              <a:schemeClr val="dk1"/>
            </a:fontRef>
          </p:style>
          <p:txBody>
            <a:bodyPr rtlCol="0" anchor="ctr"/>
            <a:lstStyle/>
            <a:p>
              <a:endParaRPr lang="en-US"/>
            </a:p>
          </p:txBody>
        </p:sp>
      </p:grpSp>
      <p:sp>
        <p:nvSpPr>
          <p:cNvPr id="2" name="Text Placeholder 1"/>
          <p:cNvSpPr>
            <a:spLocks noGrp="1"/>
          </p:cNvSpPr>
          <p:nvPr>
            <p:ph type="body" sz="quarter" idx="10"/>
          </p:nvPr>
        </p:nvSpPr>
        <p:spPr>
          <a:xfrm>
            <a:off x="1187624" y="302632"/>
            <a:ext cx="7956376" cy="576064"/>
          </a:xfrm>
        </p:spPr>
        <p:txBody>
          <a:bodyPr/>
          <a:lstStyle/>
          <a:p>
            <a:r>
              <a:rPr lang="en-US" altLang="ko-KR" b="1" dirty="0">
                <a:solidFill>
                  <a:srgbClr val="32AEB8"/>
                </a:solidFill>
              </a:rPr>
              <a:t>03. </a:t>
            </a:r>
            <a:r>
              <a:rPr lang="en-US" altLang="ko-KR" b="1" dirty="0" err="1">
                <a:solidFill>
                  <a:srgbClr val="32AEB8"/>
                </a:solidFill>
              </a:rPr>
              <a:t>Landasan</a:t>
            </a:r>
            <a:r>
              <a:rPr lang="en-US" altLang="ko-KR" b="1" dirty="0">
                <a:solidFill>
                  <a:srgbClr val="32AEB8"/>
                </a:solidFill>
              </a:rPr>
              <a:t> </a:t>
            </a:r>
            <a:r>
              <a:rPr lang="en-US" altLang="ko-KR" b="1" dirty="0" err="1">
                <a:solidFill>
                  <a:srgbClr val="32AEB8"/>
                </a:solidFill>
              </a:rPr>
              <a:t>Teori</a:t>
            </a:r>
            <a:endParaRPr lang="ko-KR" altLang="en-US" b="1" dirty="0">
              <a:solidFill>
                <a:srgbClr val="32AEB8"/>
              </a:solidFill>
            </a:endParaRPr>
          </a:p>
        </p:txBody>
      </p:sp>
      <p:grpSp>
        <p:nvGrpSpPr>
          <p:cNvPr id="29" name="Group 28">
            <a:extLst>
              <a:ext uri="{FF2B5EF4-FFF2-40B4-BE49-F238E27FC236}">
                <a16:creationId xmlns:a16="http://schemas.microsoft.com/office/drawing/2014/main" id="{84AB299D-12B9-46D3-A5FF-DA39C6242B4B}"/>
              </a:ext>
            </a:extLst>
          </p:cNvPr>
          <p:cNvGrpSpPr/>
          <p:nvPr/>
        </p:nvGrpSpPr>
        <p:grpSpPr>
          <a:xfrm>
            <a:off x="142133" y="1528796"/>
            <a:ext cx="2775264" cy="3626866"/>
            <a:chOff x="1126074" y="2670966"/>
            <a:chExt cx="2734161" cy="3573152"/>
          </a:xfrm>
        </p:grpSpPr>
        <p:sp>
          <p:nvSpPr>
            <p:cNvPr id="30" name="Freeform 15">
              <a:extLst>
                <a:ext uri="{FF2B5EF4-FFF2-40B4-BE49-F238E27FC236}">
                  <a16:creationId xmlns:a16="http://schemas.microsoft.com/office/drawing/2014/main" id="{CA7407F4-C03D-4AF6-A332-92AC9B19029B}"/>
                </a:ext>
              </a:extLst>
            </p:cNvPr>
            <p:cNvSpPr/>
            <p:nvPr/>
          </p:nvSpPr>
          <p:spPr>
            <a:xfrm rot="1258431">
              <a:off x="3177475" y="3781009"/>
              <a:ext cx="682760" cy="881775"/>
            </a:xfrm>
            <a:custGeom>
              <a:avLst/>
              <a:gdLst>
                <a:gd name="connsiteX0" fmla="*/ 237850 w 650123"/>
                <a:gd name="connsiteY0" fmla="*/ 850974 h 866830"/>
                <a:gd name="connsiteX1" fmla="*/ 0 w 650123"/>
                <a:gd name="connsiteY1" fmla="*/ 63427 h 866830"/>
                <a:gd name="connsiteX2" fmla="*/ 153281 w 650123"/>
                <a:gd name="connsiteY2" fmla="*/ 184994 h 866830"/>
                <a:gd name="connsiteX3" fmla="*/ 216708 w 650123"/>
                <a:gd name="connsiteY3" fmla="*/ 5286 h 866830"/>
                <a:gd name="connsiteX4" fmla="*/ 317133 w 650123"/>
                <a:gd name="connsiteY4" fmla="*/ 184994 h 866830"/>
                <a:gd name="connsiteX5" fmla="*/ 359418 w 650123"/>
                <a:gd name="connsiteY5" fmla="*/ 0 h 866830"/>
                <a:gd name="connsiteX6" fmla="*/ 475700 w 650123"/>
                <a:gd name="connsiteY6" fmla="*/ 126853 h 866830"/>
                <a:gd name="connsiteX7" fmla="*/ 539126 w 650123"/>
                <a:gd name="connsiteY7" fmla="*/ 36999 h 866830"/>
                <a:gd name="connsiteX8" fmla="*/ 650123 w 650123"/>
                <a:gd name="connsiteY8" fmla="*/ 866830 h 866830"/>
                <a:gd name="connsiteX9" fmla="*/ 237850 w 650123"/>
                <a:gd name="connsiteY9" fmla="*/ 850974 h 866830"/>
                <a:gd name="connsiteX0" fmla="*/ 197028 w 609301"/>
                <a:gd name="connsiteY0" fmla="*/ 850974 h 866830"/>
                <a:gd name="connsiteX1" fmla="*/ 0 w 609301"/>
                <a:gd name="connsiteY1" fmla="*/ 60706 h 866830"/>
                <a:gd name="connsiteX2" fmla="*/ 112459 w 609301"/>
                <a:gd name="connsiteY2" fmla="*/ 184994 h 866830"/>
                <a:gd name="connsiteX3" fmla="*/ 175886 w 609301"/>
                <a:gd name="connsiteY3" fmla="*/ 5286 h 866830"/>
                <a:gd name="connsiteX4" fmla="*/ 276311 w 609301"/>
                <a:gd name="connsiteY4" fmla="*/ 184994 h 866830"/>
                <a:gd name="connsiteX5" fmla="*/ 318596 w 609301"/>
                <a:gd name="connsiteY5" fmla="*/ 0 h 866830"/>
                <a:gd name="connsiteX6" fmla="*/ 434878 w 609301"/>
                <a:gd name="connsiteY6" fmla="*/ 126853 h 866830"/>
                <a:gd name="connsiteX7" fmla="*/ 498304 w 609301"/>
                <a:gd name="connsiteY7" fmla="*/ 36999 h 866830"/>
                <a:gd name="connsiteX8" fmla="*/ 609301 w 609301"/>
                <a:gd name="connsiteY8" fmla="*/ 866830 h 866830"/>
                <a:gd name="connsiteX9" fmla="*/ 197028 w 609301"/>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9189 w 621462"/>
                <a:gd name="connsiteY0" fmla="*/ 850974 h 866830"/>
                <a:gd name="connsiteX1" fmla="*/ 12161 w 621462"/>
                <a:gd name="connsiteY1" fmla="*/ 60706 h 866830"/>
                <a:gd name="connsiteX2" fmla="*/ 124620 w 621462"/>
                <a:gd name="connsiteY2" fmla="*/ 184994 h 866830"/>
                <a:gd name="connsiteX3" fmla="*/ 188047 w 621462"/>
                <a:gd name="connsiteY3" fmla="*/ 5286 h 866830"/>
                <a:gd name="connsiteX4" fmla="*/ 288472 w 621462"/>
                <a:gd name="connsiteY4" fmla="*/ 184994 h 866830"/>
                <a:gd name="connsiteX5" fmla="*/ 330757 w 621462"/>
                <a:gd name="connsiteY5" fmla="*/ 0 h 866830"/>
                <a:gd name="connsiteX6" fmla="*/ 447039 w 621462"/>
                <a:gd name="connsiteY6" fmla="*/ 126853 h 866830"/>
                <a:gd name="connsiteX7" fmla="*/ 510465 w 621462"/>
                <a:gd name="connsiteY7" fmla="*/ 36999 h 866830"/>
                <a:gd name="connsiteX8" fmla="*/ 621462 w 621462"/>
                <a:gd name="connsiteY8" fmla="*/ 866830 h 866830"/>
                <a:gd name="connsiteX9" fmla="*/ 209189 w 621462"/>
                <a:gd name="connsiteY9" fmla="*/ 850974 h 866830"/>
                <a:gd name="connsiteX0" fmla="*/ 160744 w 624724"/>
                <a:gd name="connsiteY0" fmla="*/ 812874 h 866830"/>
                <a:gd name="connsiteX1" fmla="*/ 15423 w 624724"/>
                <a:gd name="connsiteY1" fmla="*/ 60706 h 866830"/>
                <a:gd name="connsiteX2" fmla="*/ 127882 w 624724"/>
                <a:gd name="connsiteY2" fmla="*/ 184994 h 866830"/>
                <a:gd name="connsiteX3" fmla="*/ 191309 w 624724"/>
                <a:gd name="connsiteY3" fmla="*/ 5286 h 866830"/>
                <a:gd name="connsiteX4" fmla="*/ 291734 w 624724"/>
                <a:gd name="connsiteY4" fmla="*/ 184994 h 866830"/>
                <a:gd name="connsiteX5" fmla="*/ 334019 w 624724"/>
                <a:gd name="connsiteY5" fmla="*/ 0 h 866830"/>
                <a:gd name="connsiteX6" fmla="*/ 450301 w 624724"/>
                <a:gd name="connsiteY6" fmla="*/ 126853 h 866830"/>
                <a:gd name="connsiteX7" fmla="*/ 513727 w 624724"/>
                <a:gd name="connsiteY7" fmla="*/ 36999 h 866830"/>
                <a:gd name="connsiteX8" fmla="*/ 624724 w 624724"/>
                <a:gd name="connsiteY8" fmla="*/ 866830 h 866830"/>
                <a:gd name="connsiteX9" fmla="*/ 160744 w 624724"/>
                <a:gd name="connsiteY9" fmla="*/ 812874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9190 w 621463"/>
                <a:gd name="connsiteY0" fmla="*/ 864582 h 866830"/>
                <a:gd name="connsiteX1" fmla="*/ 12162 w 621463"/>
                <a:gd name="connsiteY1" fmla="*/ 60706 h 866830"/>
                <a:gd name="connsiteX2" fmla="*/ 124621 w 621463"/>
                <a:gd name="connsiteY2" fmla="*/ 184994 h 866830"/>
                <a:gd name="connsiteX3" fmla="*/ 188048 w 621463"/>
                <a:gd name="connsiteY3" fmla="*/ 5286 h 866830"/>
                <a:gd name="connsiteX4" fmla="*/ 288473 w 621463"/>
                <a:gd name="connsiteY4" fmla="*/ 184994 h 866830"/>
                <a:gd name="connsiteX5" fmla="*/ 330758 w 621463"/>
                <a:gd name="connsiteY5" fmla="*/ 0 h 866830"/>
                <a:gd name="connsiteX6" fmla="*/ 447040 w 621463"/>
                <a:gd name="connsiteY6" fmla="*/ 126853 h 866830"/>
                <a:gd name="connsiteX7" fmla="*/ 510466 w 621463"/>
                <a:gd name="connsiteY7" fmla="*/ 36999 h 866830"/>
                <a:gd name="connsiteX8" fmla="*/ 621463 w 621463"/>
                <a:gd name="connsiteY8" fmla="*/ 866830 h 866830"/>
                <a:gd name="connsiteX9" fmla="*/ 209190 w 621463"/>
                <a:gd name="connsiteY9" fmla="*/ 864582 h 866830"/>
                <a:gd name="connsiteX0" fmla="*/ 209190 w 586084"/>
                <a:gd name="connsiteY0" fmla="*/ 864582 h 869551"/>
                <a:gd name="connsiteX1" fmla="*/ 12162 w 586084"/>
                <a:gd name="connsiteY1" fmla="*/ 60706 h 869551"/>
                <a:gd name="connsiteX2" fmla="*/ 124621 w 586084"/>
                <a:gd name="connsiteY2" fmla="*/ 184994 h 869551"/>
                <a:gd name="connsiteX3" fmla="*/ 188048 w 586084"/>
                <a:gd name="connsiteY3" fmla="*/ 5286 h 869551"/>
                <a:gd name="connsiteX4" fmla="*/ 288473 w 586084"/>
                <a:gd name="connsiteY4" fmla="*/ 184994 h 869551"/>
                <a:gd name="connsiteX5" fmla="*/ 330758 w 586084"/>
                <a:gd name="connsiteY5" fmla="*/ 0 h 869551"/>
                <a:gd name="connsiteX6" fmla="*/ 447040 w 586084"/>
                <a:gd name="connsiteY6" fmla="*/ 126853 h 869551"/>
                <a:gd name="connsiteX7" fmla="*/ 510466 w 586084"/>
                <a:gd name="connsiteY7" fmla="*/ 36999 h 869551"/>
                <a:gd name="connsiteX8" fmla="*/ 586084 w 586084"/>
                <a:gd name="connsiteY8" fmla="*/ 869551 h 869551"/>
                <a:gd name="connsiteX9" fmla="*/ 209190 w 586084"/>
                <a:gd name="connsiteY9" fmla="*/ 864582 h 869551"/>
                <a:gd name="connsiteX0" fmla="*/ 209190 w 602413"/>
                <a:gd name="connsiteY0" fmla="*/ 864582 h 864582"/>
                <a:gd name="connsiteX1" fmla="*/ 12162 w 602413"/>
                <a:gd name="connsiteY1" fmla="*/ 60706 h 864582"/>
                <a:gd name="connsiteX2" fmla="*/ 124621 w 602413"/>
                <a:gd name="connsiteY2" fmla="*/ 184994 h 864582"/>
                <a:gd name="connsiteX3" fmla="*/ 188048 w 602413"/>
                <a:gd name="connsiteY3" fmla="*/ 5286 h 864582"/>
                <a:gd name="connsiteX4" fmla="*/ 288473 w 602413"/>
                <a:gd name="connsiteY4" fmla="*/ 184994 h 864582"/>
                <a:gd name="connsiteX5" fmla="*/ 330758 w 602413"/>
                <a:gd name="connsiteY5" fmla="*/ 0 h 864582"/>
                <a:gd name="connsiteX6" fmla="*/ 447040 w 602413"/>
                <a:gd name="connsiteY6" fmla="*/ 126853 h 864582"/>
                <a:gd name="connsiteX7" fmla="*/ 510466 w 602413"/>
                <a:gd name="connsiteY7" fmla="*/ 36999 h 864582"/>
                <a:gd name="connsiteX8" fmla="*/ 602413 w 602413"/>
                <a:gd name="connsiteY8" fmla="*/ 864109 h 864582"/>
                <a:gd name="connsiteX9" fmla="*/ 209190 w 602413"/>
                <a:gd name="connsiteY9"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9592"/>
                <a:gd name="connsiteY0" fmla="*/ 864582 h 864582"/>
                <a:gd name="connsiteX1" fmla="*/ 12162 w 619592"/>
                <a:gd name="connsiteY1" fmla="*/ 60706 h 864582"/>
                <a:gd name="connsiteX2" fmla="*/ 124621 w 619592"/>
                <a:gd name="connsiteY2" fmla="*/ 184994 h 864582"/>
                <a:gd name="connsiteX3" fmla="*/ 188048 w 619592"/>
                <a:gd name="connsiteY3" fmla="*/ 5286 h 864582"/>
                <a:gd name="connsiteX4" fmla="*/ 288473 w 619592"/>
                <a:gd name="connsiteY4" fmla="*/ 184994 h 864582"/>
                <a:gd name="connsiteX5" fmla="*/ 330758 w 619592"/>
                <a:gd name="connsiteY5" fmla="*/ 0 h 864582"/>
                <a:gd name="connsiteX6" fmla="*/ 447040 w 619592"/>
                <a:gd name="connsiteY6" fmla="*/ 126853 h 864582"/>
                <a:gd name="connsiteX7" fmla="*/ 510466 w 619592"/>
                <a:gd name="connsiteY7" fmla="*/ 36999 h 864582"/>
                <a:gd name="connsiteX8" fmla="*/ 618742 w 619592"/>
                <a:gd name="connsiteY8" fmla="*/ 578595 h 864582"/>
                <a:gd name="connsiteX9" fmla="*/ 602413 w 619592"/>
                <a:gd name="connsiteY9" fmla="*/ 864109 h 864582"/>
                <a:gd name="connsiteX10" fmla="*/ 209190 w 619592"/>
                <a:gd name="connsiteY10" fmla="*/ 864582 h 864582"/>
                <a:gd name="connsiteX0" fmla="*/ 209190 w 620629"/>
                <a:gd name="connsiteY0" fmla="*/ 864582 h 864582"/>
                <a:gd name="connsiteX1" fmla="*/ 12162 w 620629"/>
                <a:gd name="connsiteY1" fmla="*/ 60706 h 864582"/>
                <a:gd name="connsiteX2" fmla="*/ 124621 w 620629"/>
                <a:gd name="connsiteY2" fmla="*/ 184994 h 864582"/>
                <a:gd name="connsiteX3" fmla="*/ 188048 w 620629"/>
                <a:gd name="connsiteY3" fmla="*/ 5286 h 864582"/>
                <a:gd name="connsiteX4" fmla="*/ 288473 w 620629"/>
                <a:gd name="connsiteY4" fmla="*/ 184994 h 864582"/>
                <a:gd name="connsiteX5" fmla="*/ 330758 w 620629"/>
                <a:gd name="connsiteY5" fmla="*/ 0 h 864582"/>
                <a:gd name="connsiteX6" fmla="*/ 447040 w 620629"/>
                <a:gd name="connsiteY6" fmla="*/ 126853 h 864582"/>
                <a:gd name="connsiteX7" fmla="*/ 510466 w 620629"/>
                <a:gd name="connsiteY7" fmla="*/ 36999 h 864582"/>
                <a:gd name="connsiteX8" fmla="*/ 618742 w 620629"/>
                <a:gd name="connsiteY8" fmla="*/ 578595 h 864582"/>
                <a:gd name="connsiteX9" fmla="*/ 602413 w 620629"/>
                <a:gd name="connsiteY9" fmla="*/ 864109 h 864582"/>
                <a:gd name="connsiteX10" fmla="*/ 209190 w 620629"/>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47040 w 618745"/>
                <a:gd name="connsiteY6" fmla="*/ 126853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82"/>
                <a:gd name="connsiteY0" fmla="*/ 864582 h 864582"/>
                <a:gd name="connsiteX1" fmla="*/ 12162 w 618782"/>
                <a:gd name="connsiteY1" fmla="*/ 60706 h 864582"/>
                <a:gd name="connsiteX2" fmla="*/ 124621 w 618782"/>
                <a:gd name="connsiteY2" fmla="*/ 184994 h 864582"/>
                <a:gd name="connsiteX3" fmla="*/ 188048 w 618782"/>
                <a:gd name="connsiteY3" fmla="*/ 5286 h 864582"/>
                <a:gd name="connsiteX4" fmla="*/ 288473 w 618782"/>
                <a:gd name="connsiteY4" fmla="*/ 184994 h 864582"/>
                <a:gd name="connsiteX5" fmla="*/ 330758 w 618782"/>
                <a:gd name="connsiteY5" fmla="*/ 0 h 864582"/>
                <a:gd name="connsiteX6" fmla="*/ 430711 w 618782"/>
                <a:gd name="connsiteY6" fmla="*/ 121410 h 864582"/>
                <a:gd name="connsiteX7" fmla="*/ 510466 w 618782"/>
                <a:gd name="connsiteY7" fmla="*/ 36999 h 864582"/>
                <a:gd name="connsiteX8" fmla="*/ 618742 w 618782"/>
                <a:gd name="connsiteY8" fmla="*/ 578595 h 864582"/>
                <a:gd name="connsiteX9" fmla="*/ 602413 w 618782"/>
                <a:gd name="connsiteY9" fmla="*/ 864109 h 864582"/>
                <a:gd name="connsiteX10" fmla="*/ 209190 w 618782"/>
                <a:gd name="connsiteY10" fmla="*/ 864582 h 864582"/>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12601 w 622193"/>
                <a:gd name="connsiteY0" fmla="*/ 864666 h 864666"/>
                <a:gd name="connsiteX1" fmla="*/ 15573 w 622193"/>
                <a:gd name="connsiteY1" fmla="*/ 60790 h 864666"/>
                <a:gd name="connsiteX2" fmla="*/ 128032 w 622193"/>
                <a:gd name="connsiteY2" fmla="*/ 185078 h 864666"/>
                <a:gd name="connsiteX3" fmla="*/ 191459 w 622193"/>
                <a:gd name="connsiteY3" fmla="*/ 5370 h 864666"/>
                <a:gd name="connsiteX4" fmla="*/ 278277 w 622193"/>
                <a:gd name="connsiteY4" fmla="*/ 144257 h 864666"/>
                <a:gd name="connsiteX5" fmla="*/ 334169 w 622193"/>
                <a:gd name="connsiteY5" fmla="*/ 84 h 864666"/>
                <a:gd name="connsiteX6" fmla="*/ 434122 w 622193"/>
                <a:gd name="connsiteY6" fmla="*/ 121494 h 864666"/>
                <a:gd name="connsiteX7" fmla="*/ 513877 w 622193"/>
                <a:gd name="connsiteY7" fmla="*/ 37083 h 864666"/>
                <a:gd name="connsiteX8" fmla="*/ 622153 w 622193"/>
                <a:gd name="connsiteY8" fmla="*/ 578679 h 864666"/>
                <a:gd name="connsiteX9" fmla="*/ 605824 w 622193"/>
                <a:gd name="connsiteY9" fmla="*/ 864193 h 864666"/>
                <a:gd name="connsiteX10" fmla="*/ 212601 w 622193"/>
                <a:gd name="connsiteY10" fmla="*/ 864666 h 864666"/>
                <a:gd name="connsiteX0" fmla="*/ 198912 w 608504"/>
                <a:gd name="connsiteY0" fmla="*/ 864666 h 864666"/>
                <a:gd name="connsiteX1" fmla="*/ 28798 w 608504"/>
                <a:gd name="connsiteY1" fmla="*/ 510643 h 864666"/>
                <a:gd name="connsiteX2" fmla="*/ 1884 w 608504"/>
                <a:gd name="connsiteY2" fmla="*/ 60790 h 864666"/>
                <a:gd name="connsiteX3" fmla="*/ 114343 w 608504"/>
                <a:gd name="connsiteY3" fmla="*/ 185078 h 864666"/>
                <a:gd name="connsiteX4" fmla="*/ 177770 w 608504"/>
                <a:gd name="connsiteY4" fmla="*/ 5370 h 864666"/>
                <a:gd name="connsiteX5" fmla="*/ 264588 w 608504"/>
                <a:gd name="connsiteY5" fmla="*/ 144257 h 864666"/>
                <a:gd name="connsiteX6" fmla="*/ 320480 w 608504"/>
                <a:gd name="connsiteY6" fmla="*/ 84 h 864666"/>
                <a:gd name="connsiteX7" fmla="*/ 420433 w 608504"/>
                <a:gd name="connsiteY7" fmla="*/ 121494 h 864666"/>
                <a:gd name="connsiteX8" fmla="*/ 500188 w 608504"/>
                <a:gd name="connsiteY8" fmla="*/ 37083 h 864666"/>
                <a:gd name="connsiteX9" fmla="*/ 608464 w 608504"/>
                <a:gd name="connsiteY9" fmla="*/ 578679 h 864666"/>
                <a:gd name="connsiteX10" fmla="*/ 592135 w 608504"/>
                <a:gd name="connsiteY10" fmla="*/ 864193 h 864666"/>
                <a:gd name="connsiteX11" fmla="*/ 198912 w 608504"/>
                <a:gd name="connsiteY11" fmla="*/ 864666 h 864666"/>
                <a:gd name="connsiteX0" fmla="*/ 201622 w 611214"/>
                <a:gd name="connsiteY0" fmla="*/ 864666 h 864666"/>
                <a:gd name="connsiteX1" fmla="*/ 31508 w 611214"/>
                <a:gd name="connsiteY1" fmla="*/ 510643 h 864666"/>
                <a:gd name="connsiteX2" fmla="*/ 4594 w 611214"/>
                <a:gd name="connsiteY2" fmla="*/ 60790 h 864666"/>
                <a:gd name="connsiteX3" fmla="*/ 117053 w 611214"/>
                <a:gd name="connsiteY3" fmla="*/ 185078 h 864666"/>
                <a:gd name="connsiteX4" fmla="*/ 180480 w 611214"/>
                <a:gd name="connsiteY4" fmla="*/ 5370 h 864666"/>
                <a:gd name="connsiteX5" fmla="*/ 267298 w 611214"/>
                <a:gd name="connsiteY5" fmla="*/ 144257 h 864666"/>
                <a:gd name="connsiteX6" fmla="*/ 323190 w 611214"/>
                <a:gd name="connsiteY6" fmla="*/ 84 h 864666"/>
                <a:gd name="connsiteX7" fmla="*/ 423143 w 611214"/>
                <a:gd name="connsiteY7" fmla="*/ 121494 h 864666"/>
                <a:gd name="connsiteX8" fmla="*/ 502898 w 611214"/>
                <a:gd name="connsiteY8" fmla="*/ 37083 h 864666"/>
                <a:gd name="connsiteX9" fmla="*/ 611174 w 611214"/>
                <a:gd name="connsiteY9" fmla="*/ 578679 h 864666"/>
                <a:gd name="connsiteX10" fmla="*/ 594845 w 611214"/>
                <a:gd name="connsiteY10" fmla="*/ 864193 h 864666"/>
                <a:gd name="connsiteX11" fmla="*/ 201622 w 611214"/>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6998 w 641159"/>
                <a:gd name="connsiteY3" fmla="*/ 185078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4276 w 641159"/>
                <a:gd name="connsiteY3" fmla="*/ 138814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197525 w 641159"/>
                <a:gd name="connsiteY1" fmla="*/ 793672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57487 w 667079"/>
                <a:gd name="connsiteY0" fmla="*/ 864666 h 864666"/>
                <a:gd name="connsiteX1" fmla="*/ 228888 w 667079"/>
                <a:gd name="connsiteY1" fmla="*/ 801837 h 864666"/>
                <a:gd name="connsiteX2" fmla="*/ 125473 w 667079"/>
                <a:gd name="connsiteY2" fmla="*/ 807279 h 864666"/>
                <a:gd name="connsiteX3" fmla="*/ 288 w 667079"/>
                <a:gd name="connsiteY3" fmla="*/ 595007 h 864666"/>
                <a:gd name="connsiteX4" fmla="*/ 87373 w 667079"/>
                <a:gd name="connsiteY4" fmla="*/ 510643 h 864666"/>
                <a:gd name="connsiteX5" fmla="*/ 60459 w 667079"/>
                <a:gd name="connsiteY5" fmla="*/ 60790 h 864666"/>
                <a:gd name="connsiteX6" fmla="*/ 181082 w 667079"/>
                <a:gd name="connsiteY6" fmla="*/ 130650 h 864666"/>
                <a:gd name="connsiteX7" fmla="*/ 236345 w 667079"/>
                <a:gd name="connsiteY7" fmla="*/ 5370 h 864666"/>
                <a:gd name="connsiteX8" fmla="*/ 323163 w 667079"/>
                <a:gd name="connsiteY8" fmla="*/ 117043 h 864666"/>
                <a:gd name="connsiteX9" fmla="*/ 379055 w 667079"/>
                <a:gd name="connsiteY9" fmla="*/ 84 h 864666"/>
                <a:gd name="connsiteX10" fmla="*/ 479008 w 667079"/>
                <a:gd name="connsiteY10" fmla="*/ 121494 h 864666"/>
                <a:gd name="connsiteX11" fmla="*/ 558763 w 667079"/>
                <a:gd name="connsiteY11" fmla="*/ 37083 h 864666"/>
                <a:gd name="connsiteX12" fmla="*/ 667039 w 667079"/>
                <a:gd name="connsiteY12" fmla="*/ 578679 h 864666"/>
                <a:gd name="connsiteX13" fmla="*/ 650710 w 667079"/>
                <a:gd name="connsiteY13" fmla="*/ 864193 h 864666"/>
                <a:gd name="connsiteX14" fmla="*/ 257487 w 667079"/>
                <a:gd name="connsiteY14" fmla="*/ 864666 h 864666"/>
                <a:gd name="connsiteX0" fmla="*/ 260201 w 669793"/>
                <a:gd name="connsiteY0" fmla="*/ 864666 h 864666"/>
                <a:gd name="connsiteX1" fmla="*/ 231602 w 669793"/>
                <a:gd name="connsiteY1" fmla="*/ 801837 h 864666"/>
                <a:gd name="connsiteX2" fmla="*/ 128187 w 669793"/>
                <a:gd name="connsiteY2" fmla="*/ 807279 h 864666"/>
                <a:gd name="connsiteX3" fmla="*/ 281 w 669793"/>
                <a:gd name="connsiteY3" fmla="*/ 526971 h 864666"/>
                <a:gd name="connsiteX4" fmla="*/ 90087 w 669793"/>
                <a:gd name="connsiteY4" fmla="*/ 510643 h 864666"/>
                <a:gd name="connsiteX5" fmla="*/ 63173 w 669793"/>
                <a:gd name="connsiteY5" fmla="*/ 60790 h 864666"/>
                <a:gd name="connsiteX6" fmla="*/ 183796 w 669793"/>
                <a:gd name="connsiteY6" fmla="*/ 130650 h 864666"/>
                <a:gd name="connsiteX7" fmla="*/ 239059 w 669793"/>
                <a:gd name="connsiteY7" fmla="*/ 5370 h 864666"/>
                <a:gd name="connsiteX8" fmla="*/ 325877 w 669793"/>
                <a:gd name="connsiteY8" fmla="*/ 117043 h 864666"/>
                <a:gd name="connsiteX9" fmla="*/ 381769 w 669793"/>
                <a:gd name="connsiteY9" fmla="*/ 84 h 864666"/>
                <a:gd name="connsiteX10" fmla="*/ 481722 w 669793"/>
                <a:gd name="connsiteY10" fmla="*/ 121494 h 864666"/>
                <a:gd name="connsiteX11" fmla="*/ 561477 w 669793"/>
                <a:gd name="connsiteY11" fmla="*/ 37083 h 864666"/>
                <a:gd name="connsiteX12" fmla="*/ 669753 w 669793"/>
                <a:gd name="connsiteY12" fmla="*/ 578679 h 864666"/>
                <a:gd name="connsiteX13" fmla="*/ 653424 w 669793"/>
                <a:gd name="connsiteY13" fmla="*/ 864193 h 864666"/>
                <a:gd name="connsiteX14" fmla="*/ 260201 w 669793"/>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9512" h="864666">
                  <a:moveTo>
                    <a:pt x="259920" y="864666"/>
                  </a:moveTo>
                  <a:cubicBezTo>
                    <a:pt x="237695" y="826606"/>
                    <a:pt x="245159" y="825008"/>
                    <a:pt x="231321" y="801837"/>
                  </a:cubicBezTo>
                  <a:cubicBezTo>
                    <a:pt x="184826" y="794994"/>
                    <a:pt x="202292" y="803651"/>
                    <a:pt x="127906" y="807279"/>
                  </a:cubicBezTo>
                  <a:cubicBezTo>
                    <a:pt x="107042" y="780972"/>
                    <a:pt x="6350" y="576410"/>
                    <a:pt x="0" y="526971"/>
                  </a:cubicBezTo>
                  <a:cubicBezTo>
                    <a:pt x="58964" y="502024"/>
                    <a:pt x="28977" y="523479"/>
                    <a:pt x="89806" y="510643"/>
                  </a:cubicBezTo>
                  <a:cubicBezTo>
                    <a:pt x="46082" y="333121"/>
                    <a:pt x="-8516" y="81486"/>
                    <a:pt x="62892" y="60790"/>
                  </a:cubicBezTo>
                  <a:cubicBezTo>
                    <a:pt x="138478" y="39627"/>
                    <a:pt x="162358" y="62006"/>
                    <a:pt x="183515" y="130650"/>
                  </a:cubicBezTo>
                  <a:cubicBezTo>
                    <a:pt x="185607" y="62583"/>
                    <a:pt x="163207" y="19009"/>
                    <a:pt x="238778" y="5370"/>
                  </a:cubicBezTo>
                  <a:cubicBezTo>
                    <a:pt x="335937" y="-2341"/>
                    <a:pt x="301811" y="117924"/>
                    <a:pt x="325596" y="117043"/>
                  </a:cubicBezTo>
                  <a:cubicBezTo>
                    <a:pt x="328806" y="55378"/>
                    <a:pt x="299358" y="7320"/>
                    <a:pt x="381488" y="84"/>
                  </a:cubicBezTo>
                  <a:cubicBezTo>
                    <a:pt x="488285" y="-2989"/>
                    <a:pt x="459008" y="78303"/>
                    <a:pt x="481441" y="121494"/>
                  </a:cubicBezTo>
                  <a:cubicBezTo>
                    <a:pt x="497140" y="80657"/>
                    <a:pt x="482904" y="31655"/>
                    <a:pt x="561196" y="37083"/>
                  </a:cubicBezTo>
                  <a:cubicBezTo>
                    <a:pt x="672580" y="39816"/>
                    <a:pt x="669666" y="488862"/>
                    <a:pt x="669472" y="578679"/>
                  </a:cubicBezTo>
                  <a:cubicBezTo>
                    <a:pt x="666751" y="690178"/>
                    <a:pt x="672193" y="766300"/>
                    <a:pt x="653143" y="864193"/>
                  </a:cubicBezTo>
                  <a:cubicBezTo>
                    <a:pt x="514812" y="859815"/>
                    <a:pt x="460845" y="856509"/>
                    <a:pt x="259920" y="864666"/>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1" name="Freeform 18">
              <a:extLst>
                <a:ext uri="{FF2B5EF4-FFF2-40B4-BE49-F238E27FC236}">
                  <a16:creationId xmlns:a16="http://schemas.microsoft.com/office/drawing/2014/main" id="{36C19356-2709-4D4D-B922-7AA6298EEBA4}"/>
                </a:ext>
              </a:extLst>
            </p:cNvPr>
            <p:cNvSpPr>
              <a:spLocks/>
            </p:cNvSpPr>
            <p:nvPr/>
          </p:nvSpPr>
          <p:spPr bwMode="auto">
            <a:xfrm rot="20940928" flipH="1">
              <a:off x="1126074" y="2670966"/>
              <a:ext cx="1656184" cy="1909514"/>
            </a:xfrm>
            <a:custGeom>
              <a:avLst/>
              <a:gdLst>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699234 w 1656184"/>
                <a:gd name="connsiteY94" fmla="*/ 1702328 h 1909514"/>
                <a:gd name="connsiteX95" fmla="*/ 697686 w 1656184"/>
                <a:gd name="connsiteY95" fmla="*/ 1708838 h 1909514"/>
                <a:gd name="connsiteX96" fmla="*/ 1413007 w 1656184"/>
                <a:gd name="connsiteY96" fmla="*/ 1487444 h 1909514"/>
                <a:gd name="connsiteX97" fmla="*/ 1412429 w 1656184"/>
                <a:gd name="connsiteY97" fmla="*/ 1485195 h 1909514"/>
                <a:gd name="connsiteX98" fmla="*/ 1405111 w 1656184"/>
                <a:gd name="connsiteY98" fmla="*/ 1455538 h 1909514"/>
                <a:gd name="connsiteX99" fmla="*/ 1398918 w 1656184"/>
                <a:gd name="connsiteY99" fmla="*/ 1425881 h 1909514"/>
                <a:gd name="connsiteX100" fmla="*/ 1394978 w 1656184"/>
                <a:gd name="connsiteY100" fmla="*/ 1398549 h 1909514"/>
                <a:gd name="connsiteX101" fmla="*/ 1392163 w 1656184"/>
                <a:gd name="connsiteY101" fmla="*/ 1372381 h 1909514"/>
                <a:gd name="connsiteX102" fmla="*/ 1391037 w 1656184"/>
                <a:gd name="connsiteY102" fmla="*/ 1350865 h 1909514"/>
                <a:gd name="connsiteX103" fmla="*/ 1392163 w 1656184"/>
                <a:gd name="connsiteY103" fmla="*/ 1332837 h 1909514"/>
                <a:gd name="connsiteX104" fmla="*/ 1401171 w 1656184"/>
                <a:gd name="connsiteY104" fmla="*/ 1295039 h 1909514"/>
                <a:gd name="connsiteX105" fmla="*/ 1412429 w 1656184"/>
                <a:gd name="connsiteY105" fmla="*/ 1260148 h 1909514"/>
                <a:gd name="connsiteX106" fmla="*/ 1426503 w 1656184"/>
                <a:gd name="connsiteY106" fmla="*/ 1227001 h 1909514"/>
                <a:gd name="connsiteX107" fmla="*/ 1443954 w 1656184"/>
                <a:gd name="connsiteY107" fmla="*/ 1197926 h 1909514"/>
                <a:gd name="connsiteX108" fmla="*/ 1469849 w 1656184"/>
                <a:gd name="connsiteY108" fmla="*/ 1161872 h 1909514"/>
                <a:gd name="connsiteX109" fmla="*/ 1496308 w 1656184"/>
                <a:gd name="connsiteY109" fmla="*/ 1125818 h 1909514"/>
                <a:gd name="connsiteX110" fmla="*/ 1522767 w 1656184"/>
                <a:gd name="connsiteY110" fmla="*/ 1090926 h 1909514"/>
                <a:gd name="connsiteX111" fmla="*/ 1549788 w 1656184"/>
                <a:gd name="connsiteY111" fmla="*/ 1053710 h 1909514"/>
                <a:gd name="connsiteX112" fmla="*/ 1573995 w 1656184"/>
                <a:gd name="connsiteY112" fmla="*/ 1015911 h 1909514"/>
                <a:gd name="connsiteX113" fmla="*/ 1597637 w 1656184"/>
                <a:gd name="connsiteY113" fmla="*/ 976949 h 1909514"/>
                <a:gd name="connsiteX114" fmla="*/ 1617341 w 1656184"/>
                <a:gd name="connsiteY114" fmla="*/ 934499 h 1909514"/>
                <a:gd name="connsiteX115" fmla="*/ 1633666 w 1656184"/>
                <a:gd name="connsiteY115" fmla="*/ 889140 h 1909514"/>
                <a:gd name="connsiteX116" fmla="*/ 1646051 w 1656184"/>
                <a:gd name="connsiteY116" fmla="*/ 836222 h 1909514"/>
                <a:gd name="connsiteX117" fmla="*/ 1652807 w 1656184"/>
                <a:gd name="connsiteY117" fmla="*/ 782141 h 1909514"/>
                <a:gd name="connsiteX118" fmla="*/ 1656184 w 1656184"/>
                <a:gd name="connsiteY118" fmla="*/ 726897 h 1909514"/>
                <a:gd name="connsiteX119" fmla="*/ 1655059 w 1656184"/>
                <a:gd name="connsiteY119" fmla="*/ 671072 h 1909514"/>
                <a:gd name="connsiteX120" fmla="*/ 1651118 w 1656184"/>
                <a:gd name="connsiteY120" fmla="*/ 616409 h 1909514"/>
                <a:gd name="connsiteX121" fmla="*/ 1642674 w 1656184"/>
                <a:gd name="connsiteY121" fmla="*/ 563490 h 1909514"/>
                <a:gd name="connsiteX122" fmla="*/ 1631415 w 1656184"/>
                <a:gd name="connsiteY122" fmla="*/ 511736 h 1909514"/>
                <a:gd name="connsiteX123" fmla="*/ 1617341 w 1656184"/>
                <a:gd name="connsiteY123" fmla="*/ 464051 h 1909514"/>
                <a:gd name="connsiteX124" fmla="*/ 1601579 w 1656184"/>
                <a:gd name="connsiteY124" fmla="*/ 420438 h 1909514"/>
                <a:gd name="connsiteX125" fmla="*/ 1583565 w 1656184"/>
                <a:gd name="connsiteY125" fmla="*/ 381475 h 1909514"/>
                <a:gd name="connsiteX126" fmla="*/ 1556543 w 1656184"/>
                <a:gd name="connsiteY126" fmla="*/ 334954 h 1909514"/>
                <a:gd name="connsiteX127" fmla="*/ 1527270 w 1656184"/>
                <a:gd name="connsiteY127" fmla="*/ 290759 h 1909514"/>
                <a:gd name="connsiteX128" fmla="*/ 1494056 w 1656184"/>
                <a:gd name="connsiteY128" fmla="*/ 249471 h 1909514"/>
                <a:gd name="connsiteX129" fmla="*/ 1458590 w 1656184"/>
                <a:gd name="connsiteY129" fmla="*/ 209928 h 1909514"/>
                <a:gd name="connsiteX130" fmla="*/ 1419747 w 1656184"/>
                <a:gd name="connsiteY130" fmla="*/ 174455 h 1909514"/>
                <a:gd name="connsiteX131" fmla="*/ 1376400 w 1656184"/>
                <a:gd name="connsiteY131" fmla="*/ 141309 h 1909514"/>
                <a:gd name="connsiteX132" fmla="*/ 1331365 w 1656184"/>
                <a:gd name="connsiteY132" fmla="*/ 111652 h 1909514"/>
                <a:gd name="connsiteX133" fmla="*/ 1283515 w 1656184"/>
                <a:gd name="connsiteY133" fmla="*/ 85483 h 1909514"/>
                <a:gd name="connsiteX134" fmla="*/ 1231161 w 1656184"/>
                <a:gd name="connsiteY134" fmla="*/ 63386 h 1909514"/>
                <a:gd name="connsiteX135" fmla="*/ 1177119 w 1656184"/>
                <a:gd name="connsiteY135" fmla="*/ 43033 h 1909514"/>
                <a:gd name="connsiteX136" fmla="*/ 1118572 w 1656184"/>
                <a:gd name="connsiteY136" fmla="*/ 27332 h 1909514"/>
                <a:gd name="connsiteX137" fmla="*/ 1057210 w 1656184"/>
                <a:gd name="connsiteY137" fmla="*/ 14538 h 1909514"/>
                <a:gd name="connsiteX138" fmla="*/ 993036 w 1656184"/>
                <a:gd name="connsiteY138" fmla="*/ 5815 h 1909514"/>
                <a:gd name="connsiteX139" fmla="*/ 925482 w 1656184"/>
                <a:gd name="connsiteY139" fmla="*/ 582 h 1909514"/>
                <a:gd name="connsiteX140" fmla="*/ 853425 w 1656184"/>
                <a:gd name="connsiteY140" fmla="*/ 0 h 1909514"/>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699234 w 1656184"/>
                <a:gd name="connsiteY94" fmla="*/ 1702328 h 1909514"/>
                <a:gd name="connsiteX95" fmla="*/ 1413007 w 1656184"/>
                <a:gd name="connsiteY95" fmla="*/ 1487444 h 1909514"/>
                <a:gd name="connsiteX96" fmla="*/ 1412429 w 1656184"/>
                <a:gd name="connsiteY96" fmla="*/ 1485195 h 1909514"/>
                <a:gd name="connsiteX97" fmla="*/ 1405111 w 1656184"/>
                <a:gd name="connsiteY97" fmla="*/ 1455538 h 1909514"/>
                <a:gd name="connsiteX98" fmla="*/ 1398918 w 1656184"/>
                <a:gd name="connsiteY98" fmla="*/ 1425881 h 1909514"/>
                <a:gd name="connsiteX99" fmla="*/ 1394978 w 1656184"/>
                <a:gd name="connsiteY99" fmla="*/ 1398549 h 1909514"/>
                <a:gd name="connsiteX100" fmla="*/ 1392163 w 1656184"/>
                <a:gd name="connsiteY100" fmla="*/ 1372381 h 1909514"/>
                <a:gd name="connsiteX101" fmla="*/ 1391037 w 1656184"/>
                <a:gd name="connsiteY101" fmla="*/ 1350865 h 1909514"/>
                <a:gd name="connsiteX102" fmla="*/ 1392163 w 1656184"/>
                <a:gd name="connsiteY102" fmla="*/ 1332837 h 1909514"/>
                <a:gd name="connsiteX103" fmla="*/ 1401171 w 1656184"/>
                <a:gd name="connsiteY103" fmla="*/ 1295039 h 1909514"/>
                <a:gd name="connsiteX104" fmla="*/ 1412429 w 1656184"/>
                <a:gd name="connsiteY104" fmla="*/ 1260148 h 1909514"/>
                <a:gd name="connsiteX105" fmla="*/ 1426503 w 1656184"/>
                <a:gd name="connsiteY105" fmla="*/ 1227001 h 1909514"/>
                <a:gd name="connsiteX106" fmla="*/ 1443954 w 1656184"/>
                <a:gd name="connsiteY106" fmla="*/ 1197926 h 1909514"/>
                <a:gd name="connsiteX107" fmla="*/ 1469849 w 1656184"/>
                <a:gd name="connsiteY107" fmla="*/ 1161872 h 1909514"/>
                <a:gd name="connsiteX108" fmla="*/ 1496308 w 1656184"/>
                <a:gd name="connsiteY108" fmla="*/ 1125818 h 1909514"/>
                <a:gd name="connsiteX109" fmla="*/ 1522767 w 1656184"/>
                <a:gd name="connsiteY109" fmla="*/ 1090926 h 1909514"/>
                <a:gd name="connsiteX110" fmla="*/ 1549788 w 1656184"/>
                <a:gd name="connsiteY110" fmla="*/ 1053710 h 1909514"/>
                <a:gd name="connsiteX111" fmla="*/ 1573995 w 1656184"/>
                <a:gd name="connsiteY111" fmla="*/ 1015911 h 1909514"/>
                <a:gd name="connsiteX112" fmla="*/ 1597637 w 1656184"/>
                <a:gd name="connsiteY112" fmla="*/ 976949 h 1909514"/>
                <a:gd name="connsiteX113" fmla="*/ 1617341 w 1656184"/>
                <a:gd name="connsiteY113" fmla="*/ 934499 h 1909514"/>
                <a:gd name="connsiteX114" fmla="*/ 1633666 w 1656184"/>
                <a:gd name="connsiteY114" fmla="*/ 889140 h 1909514"/>
                <a:gd name="connsiteX115" fmla="*/ 1646051 w 1656184"/>
                <a:gd name="connsiteY115" fmla="*/ 836222 h 1909514"/>
                <a:gd name="connsiteX116" fmla="*/ 1652807 w 1656184"/>
                <a:gd name="connsiteY116" fmla="*/ 782141 h 1909514"/>
                <a:gd name="connsiteX117" fmla="*/ 1656184 w 1656184"/>
                <a:gd name="connsiteY117" fmla="*/ 726897 h 1909514"/>
                <a:gd name="connsiteX118" fmla="*/ 1655059 w 1656184"/>
                <a:gd name="connsiteY118" fmla="*/ 671072 h 1909514"/>
                <a:gd name="connsiteX119" fmla="*/ 1651118 w 1656184"/>
                <a:gd name="connsiteY119" fmla="*/ 616409 h 1909514"/>
                <a:gd name="connsiteX120" fmla="*/ 1642674 w 1656184"/>
                <a:gd name="connsiteY120" fmla="*/ 563490 h 1909514"/>
                <a:gd name="connsiteX121" fmla="*/ 1631415 w 1656184"/>
                <a:gd name="connsiteY121" fmla="*/ 511736 h 1909514"/>
                <a:gd name="connsiteX122" fmla="*/ 1617341 w 1656184"/>
                <a:gd name="connsiteY122" fmla="*/ 464051 h 1909514"/>
                <a:gd name="connsiteX123" fmla="*/ 1601579 w 1656184"/>
                <a:gd name="connsiteY123" fmla="*/ 420438 h 1909514"/>
                <a:gd name="connsiteX124" fmla="*/ 1583565 w 1656184"/>
                <a:gd name="connsiteY124" fmla="*/ 381475 h 1909514"/>
                <a:gd name="connsiteX125" fmla="*/ 1556543 w 1656184"/>
                <a:gd name="connsiteY125" fmla="*/ 334954 h 1909514"/>
                <a:gd name="connsiteX126" fmla="*/ 1527270 w 1656184"/>
                <a:gd name="connsiteY126" fmla="*/ 290759 h 1909514"/>
                <a:gd name="connsiteX127" fmla="*/ 1494056 w 1656184"/>
                <a:gd name="connsiteY127" fmla="*/ 249471 h 1909514"/>
                <a:gd name="connsiteX128" fmla="*/ 1458590 w 1656184"/>
                <a:gd name="connsiteY128" fmla="*/ 209928 h 1909514"/>
                <a:gd name="connsiteX129" fmla="*/ 1419747 w 1656184"/>
                <a:gd name="connsiteY129" fmla="*/ 174455 h 1909514"/>
                <a:gd name="connsiteX130" fmla="*/ 1376400 w 1656184"/>
                <a:gd name="connsiteY130" fmla="*/ 141309 h 1909514"/>
                <a:gd name="connsiteX131" fmla="*/ 1331365 w 1656184"/>
                <a:gd name="connsiteY131" fmla="*/ 111652 h 1909514"/>
                <a:gd name="connsiteX132" fmla="*/ 1283515 w 1656184"/>
                <a:gd name="connsiteY132" fmla="*/ 85483 h 1909514"/>
                <a:gd name="connsiteX133" fmla="*/ 1231161 w 1656184"/>
                <a:gd name="connsiteY133" fmla="*/ 63386 h 1909514"/>
                <a:gd name="connsiteX134" fmla="*/ 1177119 w 1656184"/>
                <a:gd name="connsiteY134" fmla="*/ 43033 h 1909514"/>
                <a:gd name="connsiteX135" fmla="*/ 1118572 w 1656184"/>
                <a:gd name="connsiteY135" fmla="*/ 27332 h 1909514"/>
                <a:gd name="connsiteX136" fmla="*/ 1057210 w 1656184"/>
                <a:gd name="connsiteY136" fmla="*/ 14538 h 1909514"/>
                <a:gd name="connsiteX137" fmla="*/ 993036 w 1656184"/>
                <a:gd name="connsiteY137" fmla="*/ 5815 h 1909514"/>
                <a:gd name="connsiteX138" fmla="*/ 925482 w 1656184"/>
                <a:gd name="connsiteY138" fmla="*/ 582 h 1909514"/>
                <a:gd name="connsiteX139" fmla="*/ 853425 w 1656184"/>
                <a:gd name="connsiteY139" fmla="*/ 0 h 1909514"/>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1413007 w 1656184"/>
                <a:gd name="connsiteY94" fmla="*/ 1487444 h 1909514"/>
                <a:gd name="connsiteX95" fmla="*/ 1412429 w 1656184"/>
                <a:gd name="connsiteY95" fmla="*/ 1485195 h 1909514"/>
                <a:gd name="connsiteX96" fmla="*/ 1405111 w 1656184"/>
                <a:gd name="connsiteY96" fmla="*/ 1455538 h 1909514"/>
                <a:gd name="connsiteX97" fmla="*/ 1398918 w 1656184"/>
                <a:gd name="connsiteY97" fmla="*/ 1425881 h 1909514"/>
                <a:gd name="connsiteX98" fmla="*/ 1394978 w 1656184"/>
                <a:gd name="connsiteY98" fmla="*/ 1398549 h 1909514"/>
                <a:gd name="connsiteX99" fmla="*/ 1392163 w 1656184"/>
                <a:gd name="connsiteY99" fmla="*/ 1372381 h 1909514"/>
                <a:gd name="connsiteX100" fmla="*/ 1391037 w 1656184"/>
                <a:gd name="connsiteY100" fmla="*/ 1350865 h 1909514"/>
                <a:gd name="connsiteX101" fmla="*/ 1392163 w 1656184"/>
                <a:gd name="connsiteY101" fmla="*/ 1332837 h 1909514"/>
                <a:gd name="connsiteX102" fmla="*/ 1401171 w 1656184"/>
                <a:gd name="connsiteY102" fmla="*/ 1295039 h 1909514"/>
                <a:gd name="connsiteX103" fmla="*/ 1412429 w 1656184"/>
                <a:gd name="connsiteY103" fmla="*/ 1260148 h 1909514"/>
                <a:gd name="connsiteX104" fmla="*/ 1426503 w 1656184"/>
                <a:gd name="connsiteY104" fmla="*/ 1227001 h 1909514"/>
                <a:gd name="connsiteX105" fmla="*/ 1443954 w 1656184"/>
                <a:gd name="connsiteY105" fmla="*/ 1197926 h 1909514"/>
                <a:gd name="connsiteX106" fmla="*/ 1469849 w 1656184"/>
                <a:gd name="connsiteY106" fmla="*/ 1161872 h 1909514"/>
                <a:gd name="connsiteX107" fmla="*/ 1496308 w 1656184"/>
                <a:gd name="connsiteY107" fmla="*/ 1125818 h 1909514"/>
                <a:gd name="connsiteX108" fmla="*/ 1522767 w 1656184"/>
                <a:gd name="connsiteY108" fmla="*/ 1090926 h 1909514"/>
                <a:gd name="connsiteX109" fmla="*/ 1549788 w 1656184"/>
                <a:gd name="connsiteY109" fmla="*/ 1053710 h 1909514"/>
                <a:gd name="connsiteX110" fmla="*/ 1573995 w 1656184"/>
                <a:gd name="connsiteY110" fmla="*/ 1015911 h 1909514"/>
                <a:gd name="connsiteX111" fmla="*/ 1597637 w 1656184"/>
                <a:gd name="connsiteY111" fmla="*/ 976949 h 1909514"/>
                <a:gd name="connsiteX112" fmla="*/ 1617341 w 1656184"/>
                <a:gd name="connsiteY112" fmla="*/ 934499 h 1909514"/>
                <a:gd name="connsiteX113" fmla="*/ 1633666 w 1656184"/>
                <a:gd name="connsiteY113" fmla="*/ 889140 h 1909514"/>
                <a:gd name="connsiteX114" fmla="*/ 1646051 w 1656184"/>
                <a:gd name="connsiteY114" fmla="*/ 836222 h 1909514"/>
                <a:gd name="connsiteX115" fmla="*/ 1652807 w 1656184"/>
                <a:gd name="connsiteY115" fmla="*/ 782141 h 1909514"/>
                <a:gd name="connsiteX116" fmla="*/ 1656184 w 1656184"/>
                <a:gd name="connsiteY116" fmla="*/ 726897 h 1909514"/>
                <a:gd name="connsiteX117" fmla="*/ 1655059 w 1656184"/>
                <a:gd name="connsiteY117" fmla="*/ 671072 h 1909514"/>
                <a:gd name="connsiteX118" fmla="*/ 1651118 w 1656184"/>
                <a:gd name="connsiteY118" fmla="*/ 616409 h 1909514"/>
                <a:gd name="connsiteX119" fmla="*/ 1642674 w 1656184"/>
                <a:gd name="connsiteY119" fmla="*/ 563490 h 1909514"/>
                <a:gd name="connsiteX120" fmla="*/ 1631415 w 1656184"/>
                <a:gd name="connsiteY120" fmla="*/ 511736 h 1909514"/>
                <a:gd name="connsiteX121" fmla="*/ 1617341 w 1656184"/>
                <a:gd name="connsiteY121" fmla="*/ 464051 h 1909514"/>
                <a:gd name="connsiteX122" fmla="*/ 1601579 w 1656184"/>
                <a:gd name="connsiteY122" fmla="*/ 420438 h 1909514"/>
                <a:gd name="connsiteX123" fmla="*/ 1583565 w 1656184"/>
                <a:gd name="connsiteY123" fmla="*/ 381475 h 1909514"/>
                <a:gd name="connsiteX124" fmla="*/ 1556543 w 1656184"/>
                <a:gd name="connsiteY124" fmla="*/ 334954 h 1909514"/>
                <a:gd name="connsiteX125" fmla="*/ 1527270 w 1656184"/>
                <a:gd name="connsiteY125" fmla="*/ 290759 h 1909514"/>
                <a:gd name="connsiteX126" fmla="*/ 1494056 w 1656184"/>
                <a:gd name="connsiteY126" fmla="*/ 249471 h 1909514"/>
                <a:gd name="connsiteX127" fmla="*/ 1458590 w 1656184"/>
                <a:gd name="connsiteY127" fmla="*/ 209928 h 1909514"/>
                <a:gd name="connsiteX128" fmla="*/ 1419747 w 1656184"/>
                <a:gd name="connsiteY128" fmla="*/ 174455 h 1909514"/>
                <a:gd name="connsiteX129" fmla="*/ 1376400 w 1656184"/>
                <a:gd name="connsiteY129" fmla="*/ 141309 h 1909514"/>
                <a:gd name="connsiteX130" fmla="*/ 1331365 w 1656184"/>
                <a:gd name="connsiteY130" fmla="*/ 111652 h 1909514"/>
                <a:gd name="connsiteX131" fmla="*/ 1283515 w 1656184"/>
                <a:gd name="connsiteY131" fmla="*/ 85483 h 1909514"/>
                <a:gd name="connsiteX132" fmla="*/ 1231161 w 1656184"/>
                <a:gd name="connsiteY132" fmla="*/ 63386 h 1909514"/>
                <a:gd name="connsiteX133" fmla="*/ 1177119 w 1656184"/>
                <a:gd name="connsiteY133" fmla="*/ 43033 h 1909514"/>
                <a:gd name="connsiteX134" fmla="*/ 1118572 w 1656184"/>
                <a:gd name="connsiteY134" fmla="*/ 27332 h 1909514"/>
                <a:gd name="connsiteX135" fmla="*/ 1057210 w 1656184"/>
                <a:gd name="connsiteY135" fmla="*/ 14538 h 1909514"/>
                <a:gd name="connsiteX136" fmla="*/ 993036 w 1656184"/>
                <a:gd name="connsiteY136" fmla="*/ 5815 h 1909514"/>
                <a:gd name="connsiteX137" fmla="*/ 925482 w 1656184"/>
                <a:gd name="connsiteY137" fmla="*/ 582 h 1909514"/>
                <a:gd name="connsiteX138" fmla="*/ 853425 w 1656184"/>
                <a:gd name="connsiteY138" fmla="*/ 0 h 190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1656184" h="1909514">
                  <a:moveTo>
                    <a:pt x="853425" y="0"/>
                  </a:moveTo>
                  <a:lnTo>
                    <a:pt x="789249" y="5234"/>
                  </a:lnTo>
                  <a:lnTo>
                    <a:pt x="628247" y="41869"/>
                  </a:lnTo>
                  <a:lnTo>
                    <a:pt x="580396" y="59896"/>
                  </a:lnTo>
                  <a:lnTo>
                    <a:pt x="533110" y="80250"/>
                  </a:lnTo>
                  <a:lnTo>
                    <a:pt x="486948" y="104673"/>
                  </a:lnTo>
                  <a:lnTo>
                    <a:pt x="444164" y="132005"/>
                  </a:lnTo>
                  <a:lnTo>
                    <a:pt x="403069" y="162825"/>
                  </a:lnTo>
                  <a:lnTo>
                    <a:pt x="365352" y="196553"/>
                  </a:lnTo>
                  <a:lnTo>
                    <a:pt x="330449" y="233188"/>
                  </a:lnTo>
                  <a:lnTo>
                    <a:pt x="298924" y="273313"/>
                  </a:lnTo>
                  <a:lnTo>
                    <a:pt x="271340" y="315764"/>
                  </a:lnTo>
                  <a:lnTo>
                    <a:pt x="247696" y="361123"/>
                  </a:lnTo>
                  <a:lnTo>
                    <a:pt x="227993" y="409970"/>
                  </a:lnTo>
                  <a:lnTo>
                    <a:pt x="196468" y="544301"/>
                  </a:lnTo>
                  <a:lnTo>
                    <a:pt x="193653" y="576865"/>
                  </a:lnTo>
                  <a:lnTo>
                    <a:pt x="192528" y="607686"/>
                  </a:lnTo>
                  <a:lnTo>
                    <a:pt x="193653" y="636180"/>
                  </a:lnTo>
                  <a:cubicBezTo>
                    <a:pt x="193840" y="645678"/>
                    <a:pt x="194028" y="655177"/>
                    <a:pt x="194216" y="664674"/>
                  </a:cubicBezTo>
                  <a:lnTo>
                    <a:pt x="194216" y="691424"/>
                  </a:lnTo>
                  <a:lnTo>
                    <a:pt x="191402" y="716430"/>
                  </a:lnTo>
                  <a:lnTo>
                    <a:pt x="182958" y="742016"/>
                  </a:lnTo>
                  <a:lnTo>
                    <a:pt x="167758" y="772837"/>
                  </a:lnTo>
                  <a:lnTo>
                    <a:pt x="149181" y="801331"/>
                  </a:lnTo>
                  <a:lnTo>
                    <a:pt x="128915" y="826336"/>
                  </a:lnTo>
                  <a:lnTo>
                    <a:pt x="107523" y="851923"/>
                  </a:lnTo>
                  <a:lnTo>
                    <a:pt x="85005" y="875184"/>
                  </a:lnTo>
                  <a:lnTo>
                    <a:pt x="62487" y="898445"/>
                  </a:lnTo>
                  <a:lnTo>
                    <a:pt x="41095" y="924031"/>
                  </a:lnTo>
                  <a:lnTo>
                    <a:pt x="33777" y="931009"/>
                  </a:lnTo>
                  <a:lnTo>
                    <a:pt x="24769" y="939732"/>
                  </a:lnTo>
                  <a:lnTo>
                    <a:pt x="15200" y="950199"/>
                  </a:lnTo>
                  <a:lnTo>
                    <a:pt x="7319" y="960666"/>
                  </a:lnTo>
                  <a:lnTo>
                    <a:pt x="2252" y="973460"/>
                  </a:lnTo>
                  <a:lnTo>
                    <a:pt x="0" y="987416"/>
                  </a:lnTo>
                  <a:lnTo>
                    <a:pt x="2815" y="1001955"/>
                  </a:lnTo>
                  <a:lnTo>
                    <a:pt x="10133" y="1015911"/>
                  </a:lnTo>
                  <a:lnTo>
                    <a:pt x="22518" y="1027541"/>
                  </a:lnTo>
                  <a:lnTo>
                    <a:pt x="36592" y="1035682"/>
                  </a:lnTo>
                  <a:lnTo>
                    <a:pt x="54043" y="1043243"/>
                  </a:lnTo>
                  <a:lnTo>
                    <a:pt x="72621" y="1049639"/>
                  </a:lnTo>
                  <a:lnTo>
                    <a:pt x="91197" y="1056035"/>
                  </a:lnTo>
                  <a:lnTo>
                    <a:pt x="109212" y="1062432"/>
                  </a:lnTo>
                  <a:lnTo>
                    <a:pt x="126663" y="1069992"/>
                  </a:lnTo>
                  <a:lnTo>
                    <a:pt x="142425" y="1078133"/>
                  </a:lnTo>
                  <a:lnTo>
                    <a:pt x="153685" y="1088601"/>
                  </a:lnTo>
                  <a:lnTo>
                    <a:pt x="150306" y="1102557"/>
                  </a:lnTo>
                  <a:lnTo>
                    <a:pt x="144114" y="1115351"/>
                  </a:lnTo>
                  <a:lnTo>
                    <a:pt x="137921" y="1128725"/>
                  </a:lnTo>
                  <a:lnTo>
                    <a:pt x="131166" y="1141518"/>
                  </a:lnTo>
                  <a:lnTo>
                    <a:pt x="124974" y="1154312"/>
                  </a:lnTo>
                  <a:lnTo>
                    <a:pt x="120471" y="1167105"/>
                  </a:lnTo>
                  <a:lnTo>
                    <a:pt x="118781" y="1178735"/>
                  </a:lnTo>
                  <a:cubicBezTo>
                    <a:pt x="119156" y="1183000"/>
                    <a:pt x="119532" y="1187264"/>
                    <a:pt x="119907" y="1191529"/>
                  </a:cubicBezTo>
                  <a:lnTo>
                    <a:pt x="126100" y="1203159"/>
                  </a:lnTo>
                  <a:lnTo>
                    <a:pt x="137359" y="1214790"/>
                  </a:lnTo>
                  <a:lnTo>
                    <a:pt x="153685" y="1226420"/>
                  </a:lnTo>
                  <a:lnTo>
                    <a:pt x="150306" y="1235725"/>
                  </a:lnTo>
                  <a:lnTo>
                    <a:pt x="145240" y="1245029"/>
                  </a:lnTo>
                  <a:lnTo>
                    <a:pt x="141300" y="1256077"/>
                  </a:lnTo>
                  <a:lnTo>
                    <a:pt x="140174" y="1267708"/>
                  </a:lnTo>
                  <a:lnTo>
                    <a:pt x="142425" y="1279339"/>
                  </a:lnTo>
                  <a:lnTo>
                    <a:pt x="148618" y="1289806"/>
                  </a:lnTo>
                  <a:lnTo>
                    <a:pt x="156499" y="1297947"/>
                  </a:lnTo>
                  <a:lnTo>
                    <a:pt x="166632" y="1305506"/>
                  </a:lnTo>
                  <a:lnTo>
                    <a:pt x="176765" y="1310740"/>
                  </a:lnTo>
                  <a:lnTo>
                    <a:pt x="186335" y="1317137"/>
                  </a:lnTo>
                  <a:lnTo>
                    <a:pt x="195343" y="1325860"/>
                  </a:lnTo>
                  <a:lnTo>
                    <a:pt x="200408" y="1335164"/>
                  </a:lnTo>
                  <a:lnTo>
                    <a:pt x="205475" y="1352028"/>
                  </a:lnTo>
                  <a:lnTo>
                    <a:pt x="205475" y="1371218"/>
                  </a:lnTo>
                  <a:lnTo>
                    <a:pt x="203787" y="1389245"/>
                  </a:lnTo>
                  <a:lnTo>
                    <a:pt x="199283" y="1407854"/>
                  </a:lnTo>
                  <a:lnTo>
                    <a:pt x="195343" y="1425881"/>
                  </a:lnTo>
                  <a:lnTo>
                    <a:pt x="192528" y="1442163"/>
                  </a:lnTo>
                  <a:lnTo>
                    <a:pt x="190276" y="1465424"/>
                  </a:lnTo>
                  <a:lnTo>
                    <a:pt x="192528" y="1486358"/>
                  </a:lnTo>
                  <a:lnTo>
                    <a:pt x="198719" y="1505548"/>
                  </a:lnTo>
                  <a:lnTo>
                    <a:pt x="206601" y="1522413"/>
                  </a:lnTo>
                  <a:lnTo>
                    <a:pt x="217860" y="1535787"/>
                  </a:lnTo>
                  <a:lnTo>
                    <a:pt x="232497" y="1548581"/>
                  </a:lnTo>
                  <a:lnTo>
                    <a:pt x="246570" y="1559048"/>
                  </a:lnTo>
                  <a:lnTo>
                    <a:pt x="262896" y="1567771"/>
                  </a:lnTo>
                  <a:lnTo>
                    <a:pt x="279221" y="1575331"/>
                  </a:lnTo>
                  <a:lnTo>
                    <a:pt x="295546" y="1579401"/>
                  </a:lnTo>
                  <a:lnTo>
                    <a:pt x="325383" y="1584635"/>
                  </a:lnTo>
                  <a:lnTo>
                    <a:pt x="356908" y="1586961"/>
                  </a:lnTo>
                  <a:lnTo>
                    <a:pt x="390121" y="1585798"/>
                  </a:lnTo>
                  <a:lnTo>
                    <a:pt x="422772" y="1582309"/>
                  </a:lnTo>
                  <a:lnTo>
                    <a:pt x="455423" y="1578238"/>
                  </a:lnTo>
                  <a:lnTo>
                    <a:pt x="486385" y="1571841"/>
                  </a:lnTo>
                  <a:lnTo>
                    <a:pt x="513969" y="1564281"/>
                  </a:lnTo>
                  <a:lnTo>
                    <a:pt x="529900" y="1558923"/>
                  </a:lnTo>
                  <a:lnTo>
                    <a:pt x="627355" y="1909514"/>
                  </a:lnTo>
                  <a:lnTo>
                    <a:pt x="1413007" y="1487444"/>
                  </a:lnTo>
                  <a:lnTo>
                    <a:pt x="1412429" y="1485195"/>
                  </a:lnTo>
                  <a:lnTo>
                    <a:pt x="1405111" y="1455538"/>
                  </a:lnTo>
                  <a:lnTo>
                    <a:pt x="1398918" y="1425881"/>
                  </a:lnTo>
                  <a:lnTo>
                    <a:pt x="1394978" y="1398549"/>
                  </a:lnTo>
                  <a:lnTo>
                    <a:pt x="1392163" y="1372381"/>
                  </a:lnTo>
                  <a:cubicBezTo>
                    <a:pt x="1391788" y="1365209"/>
                    <a:pt x="1391412" y="1358037"/>
                    <a:pt x="1391037" y="1350865"/>
                  </a:cubicBezTo>
                  <a:cubicBezTo>
                    <a:pt x="1391412" y="1344856"/>
                    <a:pt x="1391788" y="1338846"/>
                    <a:pt x="1392163" y="1332837"/>
                  </a:cubicBezTo>
                  <a:lnTo>
                    <a:pt x="1401171" y="1295039"/>
                  </a:lnTo>
                  <a:lnTo>
                    <a:pt x="1412429" y="1260148"/>
                  </a:lnTo>
                  <a:lnTo>
                    <a:pt x="1426503" y="1227001"/>
                  </a:lnTo>
                  <a:lnTo>
                    <a:pt x="1443954" y="1197926"/>
                  </a:lnTo>
                  <a:lnTo>
                    <a:pt x="1469849" y="1161872"/>
                  </a:lnTo>
                  <a:lnTo>
                    <a:pt x="1496308" y="1125818"/>
                  </a:lnTo>
                  <a:lnTo>
                    <a:pt x="1522767" y="1090926"/>
                  </a:lnTo>
                  <a:lnTo>
                    <a:pt x="1549788" y="1053710"/>
                  </a:lnTo>
                  <a:lnTo>
                    <a:pt x="1573995" y="1015911"/>
                  </a:lnTo>
                  <a:lnTo>
                    <a:pt x="1597637" y="976949"/>
                  </a:lnTo>
                  <a:lnTo>
                    <a:pt x="1617341" y="934499"/>
                  </a:lnTo>
                  <a:lnTo>
                    <a:pt x="1633666" y="889140"/>
                  </a:lnTo>
                  <a:lnTo>
                    <a:pt x="1646051" y="836222"/>
                  </a:lnTo>
                  <a:lnTo>
                    <a:pt x="1652807" y="782141"/>
                  </a:lnTo>
                  <a:lnTo>
                    <a:pt x="1656184" y="726897"/>
                  </a:lnTo>
                  <a:lnTo>
                    <a:pt x="1655059" y="671072"/>
                  </a:lnTo>
                  <a:lnTo>
                    <a:pt x="1651118" y="616409"/>
                  </a:lnTo>
                  <a:lnTo>
                    <a:pt x="1642674" y="563490"/>
                  </a:lnTo>
                  <a:lnTo>
                    <a:pt x="1631415" y="511736"/>
                  </a:lnTo>
                  <a:lnTo>
                    <a:pt x="1617341" y="464051"/>
                  </a:lnTo>
                  <a:lnTo>
                    <a:pt x="1601579" y="420438"/>
                  </a:lnTo>
                  <a:lnTo>
                    <a:pt x="1583565" y="381475"/>
                  </a:lnTo>
                  <a:lnTo>
                    <a:pt x="1556543" y="334954"/>
                  </a:lnTo>
                  <a:lnTo>
                    <a:pt x="1527270" y="290759"/>
                  </a:lnTo>
                  <a:lnTo>
                    <a:pt x="1494056" y="249471"/>
                  </a:lnTo>
                  <a:lnTo>
                    <a:pt x="1458590" y="209928"/>
                  </a:lnTo>
                  <a:lnTo>
                    <a:pt x="1419747" y="174455"/>
                  </a:lnTo>
                  <a:lnTo>
                    <a:pt x="1376400" y="141309"/>
                  </a:lnTo>
                  <a:lnTo>
                    <a:pt x="1331365" y="111652"/>
                  </a:lnTo>
                  <a:lnTo>
                    <a:pt x="1283515" y="85483"/>
                  </a:lnTo>
                  <a:lnTo>
                    <a:pt x="1231161" y="63386"/>
                  </a:lnTo>
                  <a:lnTo>
                    <a:pt x="1177119" y="43033"/>
                  </a:lnTo>
                  <a:lnTo>
                    <a:pt x="1118572" y="27332"/>
                  </a:lnTo>
                  <a:lnTo>
                    <a:pt x="1057210" y="14538"/>
                  </a:lnTo>
                  <a:lnTo>
                    <a:pt x="993036" y="5815"/>
                  </a:lnTo>
                  <a:lnTo>
                    <a:pt x="925482" y="582"/>
                  </a:lnTo>
                  <a:lnTo>
                    <a:pt x="853425"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sp>
          <p:nvSpPr>
            <p:cNvPr id="32" name="Freeform 11">
              <a:extLst>
                <a:ext uri="{FF2B5EF4-FFF2-40B4-BE49-F238E27FC236}">
                  <a16:creationId xmlns:a16="http://schemas.microsoft.com/office/drawing/2014/main" id="{12882230-09B0-4081-ACDC-764E05CA7BDC}"/>
                </a:ext>
              </a:extLst>
            </p:cNvPr>
            <p:cNvSpPr/>
            <p:nvPr/>
          </p:nvSpPr>
          <p:spPr>
            <a:xfrm>
              <a:off x="1358088" y="4198964"/>
              <a:ext cx="1089158" cy="611109"/>
            </a:xfrm>
            <a:custGeom>
              <a:avLst/>
              <a:gdLst>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10547 w 1094108"/>
                <a:gd name="connsiteY2" fmla="*/ 293729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30550 h 611110"/>
                <a:gd name="connsiteX1" fmla="*/ 119888 w 1094108"/>
                <a:gd name="connsiteY1" fmla="*/ 0 h 611110"/>
                <a:gd name="connsiteX2" fmla="*/ 1010547 w 1094108"/>
                <a:gd name="connsiteY2" fmla="*/ 323428 h 611110"/>
                <a:gd name="connsiteX3" fmla="*/ 1094108 w 1094108"/>
                <a:gd name="connsiteY3" fmla="*/ 441972 h 611110"/>
                <a:gd name="connsiteX4" fmla="*/ 1078252 w 1094108"/>
                <a:gd name="connsiteY4" fmla="*/ 547683 h 611110"/>
                <a:gd name="connsiteX5" fmla="*/ 1014825 w 1094108"/>
                <a:gd name="connsiteY5" fmla="*/ 510684 h 611110"/>
                <a:gd name="connsiteX6" fmla="*/ 998968 w 1094108"/>
                <a:gd name="connsiteY6" fmla="*/ 611110 h 611110"/>
                <a:gd name="connsiteX7" fmla="*/ 0 w 1094108"/>
                <a:gd name="connsiteY7" fmla="*/ 230550 h 611110"/>
                <a:gd name="connsiteX0" fmla="*/ 0 w 1089158"/>
                <a:gd name="connsiteY0" fmla="*/ 210751 h 611110"/>
                <a:gd name="connsiteX1" fmla="*/ 114938 w 1089158"/>
                <a:gd name="connsiteY1" fmla="*/ 0 h 611110"/>
                <a:gd name="connsiteX2" fmla="*/ 1005597 w 1089158"/>
                <a:gd name="connsiteY2" fmla="*/ 323428 h 611110"/>
                <a:gd name="connsiteX3" fmla="*/ 1089158 w 1089158"/>
                <a:gd name="connsiteY3" fmla="*/ 441972 h 611110"/>
                <a:gd name="connsiteX4" fmla="*/ 1073302 w 1089158"/>
                <a:gd name="connsiteY4" fmla="*/ 547683 h 611110"/>
                <a:gd name="connsiteX5" fmla="*/ 1009875 w 1089158"/>
                <a:gd name="connsiteY5" fmla="*/ 510684 h 611110"/>
                <a:gd name="connsiteX6" fmla="*/ 994018 w 1089158"/>
                <a:gd name="connsiteY6" fmla="*/ 611110 h 611110"/>
                <a:gd name="connsiteX7" fmla="*/ 0 w 1089158"/>
                <a:gd name="connsiteY7" fmla="*/ 210751 h 61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158" h="611110">
                  <a:moveTo>
                    <a:pt x="0" y="210751"/>
                  </a:moveTo>
                  <a:lnTo>
                    <a:pt x="114938" y="0"/>
                  </a:lnTo>
                  <a:lnTo>
                    <a:pt x="1005597" y="323428"/>
                  </a:lnTo>
                  <a:lnTo>
                    <a:pt x="1089158" y="441972"/>
                  </a:lnTo>
                  <a:lnTo>
                    <a:pt x="1073302" y="547683"/>
                  </a:lnTo>
                  <a:lnTo>
                    <a:pt x="1009875" y="510684"/>
                  </a:lnTo>
                  <a:lnTo>
                    <a:pt x="994018" y="611110"/>
                  </a:lnTo>
                  <a:cubicBezTo>
                    <a:pt x="629604" y="505207"/>
                    <a:pt x="332989" y="337604"/>
                    <a:pt x="0" y="210751"/>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Freeform 14">
              <a:extLst>
                <a:ext uri="{FF2B5EF4-FFF2-40B4-BE49-F238E27FC236}">
                  <a16:creationId xmlns:a16="http://schemas.microsoft.com/office/drawing/2014/main" id="{908C5288-C1B2-4B4E-84F2-259C8FE515DD}"/>
                </a:ext>
              </a:extLst>
            </p:cNvPr>
            <p:cNvSpPr/>
            <p:nvPr/>
          </p:nvSpPr>
          <p:spPr>
            <a:xfrm>
              <a:off x="3145709" y="4476837"/>
              <a:ext cx="591981" cy="227104"/>
            </a:xfrm>
            <a:custGeom>
              <a:avLst/>
              <a:gdLst>
                <a:gd name="connsiteX0" fmla="*/ 5285 w 739976"/>
                <a:gd name="connsiteY0" fmla="*/ 68712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68712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671264"/>
                <a:gd name="connsiteY0" fmla="*/ 110997 h 206136"/>
                <a:gd name="connsiteX1" fmla="*/ 0 w 671264"/>
                <a:gd name="connsiteY1" fmla="*/ 5285 h 206136"/>
                <a:gd name="connsiteX2" fmla="*/ 158566 w 671264"/>
                <a:gd name="connsiteY2" fmla="*/ 0 h 206136"/>
                <a:gd name="connsiteX3" fmla="*/ 163852 w 671264"/>
                <a:gd name="connsiteY3" fmla="*/ 58141 h 206136"/>
                <a:gd name="connsiteX4" fmla="*/ 581409 w 671264"/>
                <a:gd name="connsiteY4" fmla="*/ 52856 h 206136"/>
                <a:gd name="connsiteX5" fmla="*/ 671264 w 671264"/>
                <a:gd name="connsiteY5" fmla="*/ 206136 h 206136"/>
                <a:gd name="connsiteX6" fmla="*/ 110996 w 671264"/>
                <a:gd name="connsiteY6" fmla="*/ 174423 h 206136"/>
                <a:gd name="connsiteX7" fmla="*/ 89854 w 671264"/>
                <a:gd name="connsiteY7" fmla="*/ 84569 h 206136"/>
                <a:gd name="connsiteX8" fmla="*/ 5285 w 671264"/>
                <a:gd name="connsiteY8" fmla="*/ 110997 h 206136"/>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89854 w 591981"/>
                <a:gd name="connsiteY7" fmla="*/ 115812 h 221522"/>
                <a:gd name="connsiteX8" fmla="*/ 5285 w 591981"/>
                <a:gd name="connsiteY8" fmla="*/ 142240 h 221522"/>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105475 w 591981"/>
                <a:gd name="connsiteY7" fmla="*/ 136641 h 221522"/>
                <a:gd name="connsiteX8" fmla="*/ 5285 w 591981"/>
                <a:gd name="connsiteY8" fmla="*/ 142240 h 221522"/>
                <a:gd name="connsiteX0" fmla="*/ 5285 w 591981"/>
                <a:gd name="connsiteY0" fmla="*/ 142240 h 227104"/>
                <a:gd name="connsiteX1" fmla="*/ 0 w 591981"/>
                <a:gd name="connsiteY1" fmla="*/ 36528 h 227104"/>
                <a:gd name="connsiteX2" fmla="*/ 163774 w 591981"/>
                <a:gd name="connsiteY2" fmla="*/ 0 h 227104"/>
                <a:gd name="connsiteX3" fmla="*/ 163852 w 591981"/>
                <a:gd name="connsiteY3" fmla="*/ 89384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81" h="227104">
                  <a:moveTo>
                    <a:pt x="5285" y="142240"/>
                  </a:moveTo>
                  <a:lnTo>
                    <a:pt x="0" y="36528"/>
                  </a:lnTo>
                  <a:lnTo>
                    <a:pt x="163774" y="0"/>
                  </a:lnTo>
                  <a:cubicBezTo>
                    <a:pt x="163800" y="29795"/>
                    <a:pt x="195069" y="54382"/>
                    <a:pt x="195095" y="84177"/>
                  </a:cubicBezTo>
                  <a:cubicBezTo>
                    <a:pt x="397943" y="29168"/>
                    <a:pt x="389368" y="75290"/>
                    <a:pt x="581409" y="84099"/>
                  </a:cubicBezTo>
                  <a:lnTo>
                    <a:pt x="591981" y="221522"/>
                  </a:lnTo>
                  <a:cubicBezTo>
                    <a:pt x="431653" y="200380"/>
                    <a:pt x="276532" y="231780"/>
                    <a:pt x="116204" y="226495"/>
                  </a:cubicBezTo>
                  <a:lnTo>
                    <a:pt x="105475" y="136641"/>
                  </a:lnTo>
                  <a:lnTo>
                    <a:pt x="5285" y="14224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Freeform 10">
              <a:extLst>
                <a:ext uri="{FF2B5EF4-FFF2-40B4-BE49-F238E27FC236}">
                  <a16:creationId xmlns:a16="http://schemas.microsoft.com/office/drawing/2014/main" id="{6BB015EF-DA86-423C-8231-A3A162BBB486}"/>
                </a:ext>
              </a:extLst>
            </p:cNvPr>
            <p:cNvSpPr/>
            <p:nvPr/>
          </p:nvSpPr>
          <p:spPr>
            <a:xfrm>
              <a:off x="1130675" y="4343401"/>
              <a:ext cx="2709784" cy="1900717"/>
            </a:xfrm>
            <a:custGeom>
              <a:avLst/>
              <a:gdLst>
                <a:gd name="connsiteX0" fmla="*/ 19050 w 2628900"/>
                <a:gd name="connsiteY0" fmla="*/ 95250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19050 w 2628900"/>
                <a:gd name="connsiteY8" fmla="*/ 95250 h 2085975"/>
                <a:gd name="connsiteX0" fmla="*/ 95250 w 2628900"/>
                <a:gd name="connsiteY0" fmla="*/ 66675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95250 w 262890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114300 h 2133600"/>
                <a:gd name="connsiteX1" fmla="*/ 137220 w 2766120"/>
                <a:gd name="connsiteY1" fmla="*/ 2133600 h 2133600"/>
                <a:gd name="connsiteX2" fmla="*/ 1823145 w 2766120"/>
                <a:gd name="connsiteY2" fmla="*/ 2133600 h 2133600"/>
                <a:gd name="connsiteX3" fmla="*/ 1842195 w 2766120"/>
                <a:gd name="connsiteY3" fmla="*/ 1628775 h 2133600"/>
                <a:gd name="connsiteX4" fmla="*/ 2766120 w 2766120"/>
                <a:gd name="connsiteY4" fmla="*/ 95250 h 2133600"/>
                <a:gd name="connsiteX5" fmla="*/ 1908870 w 2766120"/>
                <a:gd name="connsiteY5" fmla="*/ 0 h 2133600"/>
                <a:gd name="connsiteX6" fmla="*/ 2051745 w 2766120"/>
                <a:gd name="connsiteY6" fmla="*/ 809625 h 2133600"/>
                <a:gd name="connsiteX7" fmla="*/ 1270695 w 2766120"/>
                <a:gd name="connsiteY7" fmla="*/ 581025 h 2133600"/>
                <a:gd name="connsiteX8" fmla="*/ 232470 w 2766120"/>
                <a:gd name="connsiteY8" fmla="*/ 114300 h 2133600"/>
                <a:gd name="connsiteX0" fmla="*/ 232470 w 2766120"/>
                <a:gd name="connsiteY0" fmla="*/ 151521 h 2170821"/>
                <a:gd name="connsiteX1" fmla="*/ 137220 w 2766120"/>
                <a:gd name="connsiteY1" fmla="*/ 2170821 h 2170821"/>
                <a:gd name="connsiteX2" fmla="*/ 1823145 w 2766120"/>
                <a:gd name="connsiteY2" fmla="*/ 2170821 h 2170821"/>
                <a:gd name="connsiteX3" fmla="*/ 1842195 w 2766120"/>
                <a:gd name="connsiteY3" fmla="*/ 1665996 h 2170821"/>
                <a:gd name="connsiteX4" fmla="*/ 2766120 w 2766120"/>
                <a:gd name="connsiteY4" fmla="*/ 132471 h 2170821"/>
                <a:gd name="connsiteX5" fmla="*/ 1908870 w 2766120"/>
                <a:gd name="connsiteY5" fmla="*/ 37221 h 2170821"/>
                <a:gd name="connsiteX6" fmla="*/ 1937445 w 2766120"/>
                <a:gd name="connsiteY6" fmla="*/ 808746 h 2170821"/>
                <a:gd name="connsiteX7" fmla="*/ 1270695 w 2766120"/>
                <a:gd name="connsiteY7" fmla="*/ 618246 h 2170821"/>
                <a:gd name="connsiteX8" fmla="*/ 232470 w 2766120"/>
                <a:gd name="connsiteY8" fmla="*/ 151521 h 2170821"/>
                <a:gd name="connsiteX0" fmla="*/ 232470 w 2766120"/>
                <a:gd name="connsiteY0" fmla="*/ 176078 h 2195378"/>
                <a:gd name="connsiteX1" fmla="*/ 137220 w 2766120"/>
                <a:gd name="connsiteY1" fmla="*/ 2195378 h 2195378"/>
                <a:gd name="connsiteX2" fmla="*/ 1823145 w 2766120"/>
                <a:gd name="connsiteY2" fmla="*/ 2195378 h 2195378"/>
                <a:gd name="connsiteX3" fmla="*/ 1842195 w 2766120"/>
                <a:gd name="connsiteY3" fmla="*/ 1690553 h 2195378"/>
                <a:gd name="connsiteX4" fmla="*/ 2766120 w 2766120"/>
                <a:gd name="connsiteY4" fmla="*/ 157028 h 2195378"/>
                <a:gd name="connsiteX5" fmla="*/ 1908870 w 2766120"/>
                <a:gd name="connsiteY5" fmla="*/ 61778 h 2195378"/>
                <a:gd name="connsiteX6" fmla="*/ 1937445 w 2766120"/>
                <a:gd name="connsiteY6" fmla="*/ 833303 h 2195378"/>
                <a:gd name="connsiteX7" fmla="*/ 1270695 w 2766120"/>
                <a:gd name="connsiteY7" fmla="*/ 642803 h 2195378"/>
                <a:gd name="connsiteX8" fmla="*/ 232470 w 2766120"/>
                <a:gd name="connsiteY8" fmla="*/ 176078 h 2195378"/>
                <a:gd name="connsiteX0" fmla="*/ 232470 w 2661345"/>
                <a:gd name="connsiteY0" fmla="*/ 155790 h 2175090"/>
                <a:gd name="connsiteX1" fmla="*/ 137220 w 2661345"/>
                <a:gd name="connsiteY1" fmla="*/ 2175090 h 2175090"/>
                <a:gd name="connsiteX2" fmla="*/ 1823145 w 2661345"/>
                <a:gd name="connsiteY2" fmla="*/ 2175090 h 2175090"/>
                <a:gd name="connsiteX3" fmla="*/ 1842195 w 2661345"/>
                <a:gd name="connsiteY3" fmla="*/ 1670265 h 2175090"/>
                <a:gd name="connsiteX4" fmla="*/ 2661345 w 2661345"/>
                <a:gd name="connsiteY4" fmla="*/ 117690 h 2175090"/>
                <a:gd name="connsiteX5" fmla="*/ 1908870 w 2661345"/>
                <a:gd name="connsiteY5" fmla="*/ 41490 h 2175090"/>
                <a:gd name="connsiteX6" fmla="*/ 1937445 w 2661345"/>
                <a:gd name="connsiteY6" fmla="*/ 813015 h 2175090"/>
                <a:gd name="connsiteX7" fmla="*/ 1270695 w 2661345"/>
                <a:gd name="connsiteY7" fmla="*/ 622515 h 2175090"/>
                <a:gd name="connsiteX8" fmla="*/ 232470 w 2661345"/>
                <a:gd name="connsiteY8" fmla="*/ 155790 h 2175090"/>
                <a:gd name="connsiteX0" fmla="*/ 232470 w 2709520"/>
                <a:gd name="connsiteY0" fmla="*/ 155790 h 2175090"/>
                <a:gd name="connsiteX1" fmla="*/ 137220 w 2709520"/>
                <a:gd name="connsiteY1" fmla="*/ 2175090 h 2175090"/>
                <a:gd name="connsiteX2" fmla="*/ 1823145 w 2709520"/>
                <a:gd name="connsiteY2" fmla="*/ 2175090 h 2175090"/>
                <a:gd name="connsiteX3" fmla="*/ 1842195 w 2709520"/>
                <a:gd name="connsiteY3" fmla="*/ 1670265 h 2175090"/>
                <a:gd name="connsiteX4" fmla="*/ 2661345 w 2709520"/>
                <a:gd name="connsiteY4" fmla="*/ 117690 h 2175090"/>
                <a:gd name="connsiteX5" fmla="*/ 1908870 w 2709520"/>
                <a:gd name="connsiteY5" fmla="*/ 41490 h 2175090"/>
                <a:gd name="connsiteX6" fmla="*/ 1937445 w 2709520"/>
                <a:gd name="connsiteY6" fmla="*/ 813015 h 2175090"/>
                <a:gd name="connsiteX7" fmla="*/ 1270695 w 2709520"/>
                <a:gd name="connsiteY7" fmla="*/ 622515 h 2175090"/>
                <a:gd name="connsiteX8" fmla="*/ 232470 w 2709520"/>
                <a:gd name="connsiteY8" fmla="*/ 155790 h 2175090"/>
                <a:gd name="connsiteX0" fmla="*/ 232470 w 2725405"/>
                <a:gd name="connsiteY0" fmla="*/ 155790 h 2175090"/>
                <a:gd name="connsiteX1" fmla="*/ 137220 w 2725405"/>
                <a:gd name="connsiteY1" fmla="*/ 2175090 h 2175090"/>
                <a:gd name="connsiteX2" fmla="*/ 1823145 w 2725405"/>
                <a:gd name="connsiteY2" fmla="*/ 2175090 h 2175090"/>
                <a:gd name="connsiteX3" fmla="*/ 1842195 w 2725405"/>
                <a:gd name="connsiteY3" fmla="*/ 1670265 h 2175090"/>
                <a:gd name="connsiteX4" fmla="*/ 2661345 w 2725405"/>
                <a:gd name="connsiteY4" fmla="*/ 117690 h 2175090"/>
                <a:gd name="connsiteX5" fmla="*/ 1908870 w 2725405"/>
                <a:gd name="connsiteY5" fmla="*/ 41490 h 2175090"/>
                <a:gd name="connsiteX6" fmla="*/ 1937445 w 2725405"/>
                <a:gd name="connsiteY6" fmla="*/ 813015 h 2175090"/>
                <a:gd name="connsiteX7" fmla="*/ 1270695 w 2725405"/>
                <a:gd name="connsiteY7" fmla="*/ 622515 h 2175090"/>
                <a:gd name="connsiteX8" fmla="*/ 232470 w 2725405"/>
                <a:gd name="connsiteY8" fmla="*/ 155790 h 2175090"/>
                <a:gd name="connsiteX0" fmla="*/ 232470 w 2760521"/>
                <a:gd name="connsiteY0" fmla="*/ 155790 h 2175090"/>
                <a:gd name="connsiteX1" fmla="*/ 137220 w 2760521"/>
                <a:gd name="connsiteY1" fmla="*/ 2175090 h 2175090"/>
                <a:gd name="connsiteX2" fmla="*/ 1823145 w 2760521"/>
                <a:gd name="connsiteY2" fmla="*/ 2175090 h 2175090"/>
                <a:gd name="connsiteX3" fmla="*/ 1842195 w 2760521"/>
                <a:gd name="connsiteY3" fmla="*/ 1670265 h 2175090"/>
                <a:gd name="connsiteX4" fmla="*/ 2699445 w 2760521"/>
                <a:gd name="connsiteY4" fmla="*/ 117690 h 2175090"/>
                <a:gd name="connsiteX5" fmla="*/ 1908870 w 2760521"/>
                <a:gd name="connsiteY5" fmla="*/ 41490 h 2175090"/>
                <a:gd name="connsiteX6" fmla="*/ 1937445 w 2760521"/>
                <a:gd name="connsiteY6" fmla="*/ 813015 h 2175090"/>
                <a:gd name="connsiteX7" fmla="*/ 1270695 w 2760521"/>
                <a:gd name="connsiteY7" fmla="*/ 622515 h 2175090"/>
                <a:gd name="connsiteX8" fmla="*/ 232470 w 2760521"/>
                <a:gd name="connsiteY8" fmla="*/ 155790 h 2175090"/>
                <a:gd name="connsiteX0" fmla="*/ 232470 w 2757220"/>
                <a:gd name="connsiteY0" fmla="*/ 155790 h 2175090"/>
                <a:gd name="connsiteX1" fmla="*/ 137220 w 2757220"/>
                <a:gd name="connsiteY1" fmla="*/ 2175090 h 2175090"/>
                <a:gd name="connsiteX2" fmla="*/ 1823145 w 2757220"/>
                <a:gd name="connsiteY2" fmla="*/ 2175090 h 2175090"/>
                <a:gd name="connsiteX3" fmla="*/ 1842195 w 2757220"/>
                <a:gd name="connsiteY3" fmla="*/ 1670265 h 2175090"/>
                <a:gd name="connsiteX4" fmla="*/ 2699445 w 2757220"/>
                <a:gd name="connsiteY4" fmla="*/ 117690 h 2175090"/>
                <a:gd name="connsiteX5" fmla="*/ 1908870 w 2757220"/>
                <a:gd name="connsiteY5" fmla="*/ 41490 h 2175090"/>
                <a:gd name="connsiteX6" fmla="*/ 1937445 w 2757220"/>
                <a:gd name="connsiteY6" fmla="*/ 813015 h 2175090"/>
                <a:gd name="connsiteX7" fmla="*/ 1270695 w 2757220"/>
                <a:gd name="connsiteY7" fmla="*/ 622515 h 2175090"/>
                <a:gd name="connsiteX8" fmla="*/ 232470 w 2757220"/>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47713 h 2167013"/>
                <a:gd name="connsiteX1" fmla="*/ 137220 w 2741311"/>
                <a:gd name="connsiteY1" fmla="*/ 2167013 h 2167013"/>
                <a:gd name="connsiteX2" fmla="*/ 1823145 w 2741311"/>
                <a:gd name="connsiteY2" fmla="*/ 2167013 h 2167013"/>
                <a:gd name="connsiteX3" fmla="*/ 1842195 w 2741311"/>
                <a:gd name="connsiteY3" fmla="*/ 1662188 h 2167013"/>
                <a:gd name="connsiteX4" fmla="*/ 2699445 w 2741311"/>
                <a:gd name="connsiteY4" fmla="*/ 109613 h 2167013"/>
                <a:gd name="connsiteX5" fmla="*/ 1908870 w 2741311"/>
                <a:gd name="connsiteY5" fmla="*/ 33413 h 2167013"/>
                <a:gd name="connsiteX6" fmla="*/ 1937445 w 2741311"/>
                <a:gd name="connsiteY6" fmla="*/ 804938 h 2167013"/>
                <a:gd name="connsiteX7" fmla="*/ 1270695 w 2741311"/>
                <a:gd name="connsiteY7" fmla="*/ 614438 h 2167013"/>
                <a:gd name="connsiteX8" fmla="*/ 232470 w 2741311"/>
                <a:gd name="connsiteY8" fmla="*/ 147713 h 2167013"/>
                <a:gd name="connsiteX0" fmla="*/ 232470 w 2741311"/>
                <a:gd name="connsiteY0" fmla="*/ 95560 h 2114860"/>
                <a:gd name="connsiteX1" fmla="*/ 137220 w 2741311"/>
                <a:gd name="connsiteY1" fmla="*/ 2114860 h 2114860"/>
                <a:gd name="connsiteX2" fmla="*/ 1823145 w 2741311"/>
                <a:gd name="connsiteY2" fmla="*/ 2114860 h 2114860"/>
                <a:gd name="connsiteX3" fmla="*/ 1842195 w 2741311"/>
                <a:gd name="connsiteY3" fmla="*/ 1610035 h 2114860"/>
                <a:gd name="connsiteX4" fmla="*/ 2699445 w 2741311"/>
                <a:gd name="connsiteY4" fmla="*/ 57460 h 2114860"/>
                <a:gd name="connsiteX5" fmla="*/ 1927920 w 2741311"/>
                <a:gd name="connsiteY5" fmla="*/ 47935 h 2114860"/>
                <a:gd name="connsiteX6" fmla="*/ 1937445 w 2741311"/>
                <a:gd name="connsiteY6" fmla="*/ 752785 h 2114860"/>
                <a:gd name="connsiteX7" fmla="*/ 1270695 w 2741311"/>
                <a:gd name="connsiteY7" fmla="*/ 562285 h 2114860"/>
                <a:gd name="connsiteX8" fmla="*/ 232470 w 2741311"/>
                <a:gd name="connsiteY8" fmla="*/ 95560 h 2114860"/>
                <a:gd name="connsiteX0" fmla="*/ 232470 w 2741311"/>
                <a:gd name="connsiteY0" fmla="*/ 189280 h 2208580"/>
                <a:gd name="connsiteX1" fmla="*/ 137220 w 2741311"/>
                <a:gd name="connsiteY1" fmla="*/ 2208580 h 2208580"/>
                <a:gd name="connsiteX2" fmla="*/ 1823145 w 2741311"/>
                <a:gd name="connsiteY2" fmla="*/ 2208580 h 2208580"/>
                <a:gd name="connsiteX3" fmla="*/ 1842195 w 2741311"/>
                <a:gd name="connsiteY3" fmla="*/ 1703755 h 2208580"/>
                <a:gd name="connsiteX4" fmla="*/ 2699445 w 2741311"/>
                <a:gd name="connsiteY4" fmla="*/ 151180 h 2208580"/>
                <a:gd name="connsiteX5" fmla="*/ 1908870 w 2741311"/>
                <a:gd name="connsiteY5" fmla="*/ 27355 h 2208580"/>
                <a:gd name="connsiteX6" fmla="*/ 1937445 w 2741311"/>
                <a:gd name="connsiteY6" fmla="*/ 846505 h 2208580"/>
                <a:gd name="connsiteX7" fmla="*/ 1270695 w 2741311"/>
                <a:gd name="connsiteY7" fmla="*/ 656005 h 2208580"/>
                <a:gd name="connsiteX8" fmla="*/ 232470 w 2741311"/>
                <a:gd name="connsiteY8" fmla="*/ 189280 h 2208580"/>
                <a:gd name="connsiteX0" fmla="*/ 232470 w 2741311"/>
                <a:gd name="connsiteY0" fmla="*/ 213274 h 2232574"/>
                <a:gd name="connsiteX1" fmla="*/ 137220 w 2741311"/>
                <a:gd name="connsiteY1" fmla="*/ 2232574 h 2232574"/>
                <a:gd name="connsiteX2" fmla="*/ 1823145 w 2741311"/>
                <a:gd name="connsiteY2" fmla="*/ 2232574 h 2232574"/>
                <a:gd name="connsiteX3" fmla="*/ 1842195 w 2741311"/>
                <a:gd name="connsiteY3" fmla="*/ 1727749 h 2232574"/>
                <a:gd name="connsiteX4" fmla="*/ 2699445 w 2741311"/>
                <a:gd name="connsiteY4" fmla="*/ 175174 h 2232574"/>
                <a:gd name="connsiteX5" fmla="*/ 2127946 w 2741311"/>
                <a:gd name="connsiteY5" fmla="*/ 127549 h 2232574"/>
                <a:gd name="connsiteX6" fmla="*/ 1908870 w 2741311"/>
                <a:gd name="connsiteY6" fmla="*/ 51349 h 2232574"/>
                <a:gd name="connsiteX7" fmla="*/ 1937445 w 2741311"/>
                <a:gd name="connsiteY7" fmla="*/ 870499 h 2232574"/>
                <a:gd name="connsiteX8" fmla="*/ 1270695 w 2741311"/>
                <a:gd name="connsiteY8" fmla="*/ 679999 h 2232574"/>
                <a:gd name="connsiteX9" fmla="*/ 232470 w 2741311"/>
                <a:gd name="connsiteY9" fmla="*/ 213274 h 2232574"/>
                <a:gd name="connsiteX0" fmla="*/ 232470 w 2741311"/>
                <a:gd name="connsiteY0" fmla="*/ 214182 h 2233482"/>
                <a:gd name="connsiteX1" fmla="*/ 137220 w 2741311"/>
                <a:gd name="connsiteY1" fmla="*/ 2233482 h 2233482"/>
                <a:gd name="connsiteX2" fmla="*/ 1823145 w 2741311"/>
                <a:gd name="connsiteY2" fmla="*/ 2233482 h 2233482"/>
                <a:gd name="connsiteX3" fmla="*/ 1842195 w 2741311"/>
                <a:gd name="connsiteY3" fmla="*/ 1728657 h 2233482"/>
                <a:gd name="connsiteX4" fmla="*/ 2699445 w 2741311"/>
                <a:gd name="connsiteY4" fmla="*/ 176082 h 2233482"/>
                <a:gd name="connsiteX5" fmla="*/ 2048663 w 2741311"/>
                <a:gd name="connsiteY5" fmla="*/ 123172 h 2233482"/>
                <a:gd name="connsiteX6" fmla="*/ 1908870 w 2741311"/>
                <a:gd name="connsiteY6" fmla="*/ 52257 h 2233482"/>
                <a:gd name="connsiteX7" fmla="*/ 1937445 w 2741311"/>
                <a:gd name="connsiteY7" fmla="*/ 871407 h 2233482"/>
                <a:gd name="connsiteX8" fmla="*/ 1270695 w 2741311"/>
                <a:gd name="connsiteY8" fmla="*/ 680907 h 2233482"/>
                <a:gd name="connsiteX9" fmla="*/ 232470 w 2741311"/>
                <a:gd name="connsiteY9" fmla="*/ 214182 h 2233482"/>
                <a:gd name="connsiteX0" fmla="*/ 232470 w 2741311"/>
                <a:gd name="connsiteY0" fmla="*/ 228069 h 2247369"/>
                <a:gd name="connsiteX1" fmla="*/ 137220 w 2741311"/>
                <a:gd name="connsiteY1" fmla="*/ 2247369 h 2247369"/>
                <a:gd name="connsiteX2" fmla="*/ 1823145 w 2741311"/>
                <a:gd name="connsiteY2" fmla="*/ 2247369 h 2247369"/>
                <a:gd name="connsiteX3" fmla="*/ 1842195 w 2741311"/>
                <a:gd name="connsiteY3" fmla="*/ 1742544 h 2247369"/>
                <a:gd name="connsiteX4" fmla="*/ 2699445 w 2741311"/>
                <a:gd name="connsiteY4" fmla="*/ 189969 h 2247369"/>
                <a:gd name="connsiteX5" fmla="*/ 2048663 w 2741311"/>
                <a:gd name="connsiteY5" fmla="*/ 137059 h 2247369"/>
                <a:gd name="connsiteX6" fmla="*/ 1908870 w 2741311"/>
                <a:gd name="connsiteY6" fmla="*/ 66144 h 2247369"/>
                <a:gd name="connsiteX7" fmla="*/ 1937445 w 2741311"/>
                <a:gd name="connsiteY7" fmla="*/ 885294 h 2247369"/>
                <a:gd name="connsiteX8" fmla="*/ 1270695 w 2741311"/>
                <a:gd name="connsiteY8" fmla="*/ 694794 h 2247369"/>
                <a:gd name="connsiteX9" fmla="*/ 232470 w 2741311"/>
                <a:gd name="connsiteY9" fmla="*/ 228069 h 2247369"/>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188264 h 2207564"/>
                <a:gd name="connsiteX1" fmla="*/ 137220 w 2741311"/>
                <a:gd name="connsiteY1" fmla="*/ 2207564 h 2207564"/>
                <a:gd name="connsiteX2" fmla="*/ 1823145 w 2741311"/>
                <a:gd name="connsiteY2" fmla="*/ 2207564 h 2207564"/>
                <a:gd name="connsiteX3" fmla="*/ 1842195 w 2741311"/>
                <a:gd name="connsiteY3" fmla="*/ 1702739 h 2207564"/>
                <a:gd name="connsiteX4" fmla="*/ 2699445 w 2741311"/>
                <a:gd name="connsiteY4" fmla="*/ 150164 h 2207564"/>
                <a:gd name="connsiteX5" fmla="*/ 2048663 w 2741311"/>
                <a:gd name="connsiteY5" fmla="*/ 97254 h 2207564"/>
                <a:gd name="connsiteX6" fmla="*/ 2040679 w 2741311"/>
                <a:gd name="connsiteY6" fmla="*/ 4591 h 2207564"/>
                <a:gd name="connsiteX7" fmla="*/ 1908870 w 2741311"/>
                <a:gd name="connsiteY7" fmla="*/ 26339 h 2207564"/>
                <a:gd name="connsiteX8" fmla="*/ 1937445 w 2741311"/>
                <a:gd name="connsiteY8" fmla="*/ 845489 h 2207564"/>
                <a:gd name="connsiteX9" fmla="*/ 1270695 w 2741311"/>
                <a:gd name="connsiteY9" fmla="*/ 654989 h 2207564"/>
                <a:gd name="connsiteX10" fmla="*/ 232470 w 2741311"/>
                <a:gd name="connsiteY10" fmla="*/ 188264 h 2207564"/>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4220"/>
                <a:gd name="connsiteY0" fmla="*/ 183976 h 2203276"/>
                <a:gd name="connsiteX1" fmla="*/ 137220 w 2664220"/>
                <a:gd name="connsiteY1" fmla="*/ 2203276 h 2203276"/>
                <a:gd name="connsiteX2" fmla="*/ 1823145 w 2664220"/>
                <a:gd name="connsiteY2" fmla="*/ 2203276 h 2203276"/>
                <a:gd name="connsiteX3" fmla="*/ 1842195 w 2664220"/>
                <a:gd name="connsiteY3" fmla="*/ 1698451 h 2203276"/>
                <a:gd name="connsiteX4" fmla="*/ 2614876 w 2664220"/>
                <a:gd name="connsiteY4" fmla="*/ 119448 h 2203276"/>
                <a:gd name="connsiteX5" fmla="*/ 2048663 w 2664220"/>
                <a:gd name="connsiteY5" fmla="*/ 92966 h 2203276"/>
                <a:gd name="connsiteX6" fmla="*/ 2040679 w 2664220"/>
                <a:gd name="connsiteY6" fmla="*/ 303 h 2203276"/>
                <a:gd name="connsiteX7" fmla="*/ 1908870 w 2664220"/>
                <a:gd name="connsiteY7" fmla="*/ 22051 h 2203276"/>
                <a:gd name="connsiteX8" fmla="*/ 1937445 w 2664220"/>
                <a:gd name="connsiteY8" fmla="*/ 841201 h 2203276"/>
                <a:gd name="connsiteX9" fmla="*/ 1270695 w 2664220"/>
                <a:gd name="connsiteY9" fmla="*/ 650701 h 2203276"/>
                <a:gd name="connsiteX10" fmla="*/ 232470 w 2664220"/>
                <a:gd name="connsiteY10" fmla="*/ 183976 h 2203276"/>
                <a:gd name="connsiteX0" fmla="*/ 232470 w 2695242"/>
                <a:gd name="connsiteY0" fmla="*/ 183976 h 2203276"/>
                <a:gd name="connsiteX1" fmla="*/ 137220 w 2695242"/>
                <a:gd name="connsiteY1" fmla="*/ 2203276 h 2203276"/>
                <a:gd name="connsiteX2" fmla="*/ 1823145 w 2695242"/>
                <a:gd name="connsiteY2" fmla="*/ 2203276 h 2203276"/>
                <a:gd name="connsiteX3" fmla="*/ 1842195 w 2695242"/>
                <a:gd name="connsiteY3" fmla="*/ 1698451 h 2203276"/>
                <a:gd name="connsiteX4" fmla="*/ 2614876 w 2695242"/>
                <a:gd name="connsiteY4" fmla="*/ 119448 h 2203276"/>
                <a:gd name="connsiteX5" fmla="*/ 2048663 w 2695242"/>
                <a:gd name="connsiteY5" fmla="*/ 92966 h 2203276"/>
                <a:gd name="connsiteX6" fmla="*/ 2040679 w 2695242"/>
                <a:gd name="connsiteY6" fmla="*/ 303 h 2203276"/>
                <a:gd name="connsiteX7" fmla="*/ 1908870 w 2695242"/>
                <a:gd name="connsiteY7" fmla="*/ 22051 h 2203276"/>
                <a:gd name="connsiteX8" fmla="*/ 1937445 w 2695242"/>
                <a:gd name="connsiteY8" fmla="*/ 841201 h 2203276"/>
                <a:gd name="connsiteX9" fmla="*/ 1270695 w 2695242"/>
                <a:gd name="connsiteY9" fmla="*/ 650701 h 2203276"/>
                <a:gd name="connsiteX10" fmla="*/ 232470 w 2695242"/>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270695 w 2718665"/>
                <a:gd name="connsiteY9" fmla="*/ 650701 h 2203276"/>
                <a:gd name="connsiteX10" fmla="*/ 232470 w 2718665"/>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20059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26782 w 2764339"/>
                <a:gd name="connsiteY0" fmla="*/ 183976 h 2400339"/>
                <a:gd name="connsiteX1" fmla="*/ 150300 w 2764339"/>
                <a:gd name="connsiteY1" fmla="*/ 2400339 h 2400339"/>
                <a:gd name="connsiteX2" fmla="*/ 1817457 w 2764339"/>
                <a:gd name="connsiteY2" fmla="*/ 2203276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31749 w 2769306"/>
                <a:gd name="connsiteY0" fmla="*/ 183976 h 2390955"/>
                <a:gd name="connsiteX1" fmla="*/ 138828 w 2769306"/>
                <a:gd name="connsiteY1" fmla="*/ 2064983 h 2390955"/>
                <a:gd name="connsiteX2" fmla="*/ 1878728 w 2769306"/>
                <a:gd name="connsiteY2" fmla="*/ 2390955 h 2390955"/>
                <a:gd name="connsiteX3" fmla="*/ 1841474 w 2769306"/>
                <a:gd name="connsiteY3" fmla="*/ 1698451 h 2390955"/>
                <a:gd name="connsiteX4" fmla="*/ 2674026 w 2769306"/>
                <a:gd name="connsiteY4" fmla="*/ 130334 h 2390955"/>
                <a:gd name="connsiteX5" fmla="*/ 2064270 w 2769306"/>
                <a:gd name="connsiteY5" fmla="*/ 98409 h 2390955"/>
                <a:gd name="connsiteX6" fmla="*/ 2039958 w 2769306"/>
                <a:gd name="connsiteY6" fmla="*/ 303 h 2390955"/>
                <a:gd name="connsiteX7" fmla="*/ 1908149 w 2769306"/>
                <a:gd name="connsiteY7" fmla="*/ 22051 h 2390955"/>
                <a:gd name="connsiteX8" fmla="*/ 1910297 w 2769306"/>
                <a:gd name="connsiteY8" fmla="*/ 783060 h 2390955"/>
                <a:gd name="connsiteX9" fmla="*/ 1236554 w 2769306"/>
                <a:gd name="connsiteY9" fmla="*/ 497145 h 2390955"/>
                <a:gd name="connsiteX10" fmla="*/ 1140747 w 2769306"/>
                <a:gd name="connsiteY10" fmla="*/ 572491 h 2390955"/>
                <a:gd name="connsiteX11" fmla="*/ 231749 w 2769306"/>
                <a:gd name="connsiteY11" fmla="*/ 183976 h 2390955"/>
                <a:gd name="connsiteX0" fmla="*/ 221873 w 2759430"/>
                <a:gd name="connsiteY0" fmla="*/ 183976 h 2390955"/>
                <a:gd name="connsiteX1" fmla="*/ 128952 w 2759430"/>
                <a:gd name="connsiteY1" fmla="*/ 2064983 h 2390955"/>
                <a:gd name="connsiteX2" fmla="*/ 1868852 w 2759430"/>
                <a:gd name="connsiteY2" fmla="*/ 2390955 h 2390955"/>
                <a:gd name="connsiteX3" fmla="*/ 1831598 w 2759430"/>
                <a:gd name="connsiteY3" fmla="*/ 1698451 h 2390955"/>
                <a:gd name="connsiteX4" fmla="*/ 2664150 w 2759430"/>
                <a:gd name="connsiteY4" fmla="*/ 130334 h 2390955"/>
                <a:gd name="connsiteX5" fmla="*/ 2054394 w 2759430"/>
                <a:gd name="connsiteY5" fmla="*/ 98409 h 2390955"/>
                <a:gd name="connsiteX6" fmla="*/ 2030082 w 2759430"/>
                <a:gd name="connsiteY6" fmla="*/ 303 h 2390955"/>
                <a:gd name="connsiteX7" fmla="*/ 1898273 w 2759430"/>
                <a:gd name="connsiteY7" fmla="*/ 22051 h 2390955"/>
                <a:gd name="connsiteX8" fmla="*/ 1900421 w 2759430"/>
                <a:gd name="connsiteY8" fmla="*/ 783060 h 2390955"/>
                <a:gd name="connsiteX9" fmla="*/ 1226678 w 2759430"/>
                <a:gd name="connsiteY9" fmla="*/ 497145 h 2390955"/>
                <a:gd name="connsiteX10" fmla="*/ 1130871 w 2759430"/>
                <a:gd name="connsiteY10" fmla="*/ 572491 h 2390955"/>
                <a:gd name="connsiteX11" fmla="*/ 221873 w 2759430"/>
                <a:gd name="connsiteY11" fmla="*/ 183976 h 2390955"/>
                <a:gd name="connsiteX0" fmla="*/ 221873 w 2759430"/>
                <a:gd name="connsiteY0" fmla="*/ 183976 h 2065462"/>
                <a:gd name="connsiteX1" fmla="*/ 128952 w 2759430"/>
                <a:gd name="connsiteY1" fmla="*/ 2064983 h 2065462"/>
                <a:gd name="connsiteX2" fmla="*/ 1852414 w 2759430"/>
                <a:gd name="connsiteY2" fmla="*/ 2065462 h 2065462"/>
                <a:gd name="connsiteX3" fmla="*/ 1831598 w 2759430"/>
                <a:gd name="connsiteY3" fmla="*/ 1698451 h 2065462"/>
                <a:gd name="connsiteX4" fmla="*/ 2664150 w 2759430"/>
                <a:gd name="connsiteY4" fmla="*/ 130334 h 2065462"/>
                <a:gd name="connsiteX5" fmla="*/ 2054394 w 2759430"/>
                <a:gd name="connsiteY5" fmla="*/ 98409 h 2065462"/>
                <a:gd name="connsiteX6" fmla="*/ 2030082 w 2759430"/>
                <a:gd name="connsiteY6" fmla="*/ 303 h 2065462"/>
                <a:gd name="connsiteX7" fmla="*/ 1898273 w 2759430"/>
                <a:gd name="connsiteY7" fmla="*/ 22051 h 2065462"/>
                <a:gd name="connsiteX8" fmla="*/ 1900421 w 2759430"/>
                <a:gd name="connsiteY8" fmla="*/ 783060 h 2065462"/>
                <a:gd name="connsiteX9" fmla="*/ 1226678 w 2759430"/>
                <a:gd name="connsiteY9" fmla="*/ 497145 h 2065462"/>
                <a:gd name="connsiteX10" fmla="*/ 1130871 w 2759430"/>
                <a:gd name="connsiteY10" fmla="*/ 572491 h 2065462"/>
                <a:gd name="connsiteX11" fmla="*/ 221873 w 2759430"/>
                <a:gd name="connsiteY11" fmla="*/ 183976 h 2065462"/>
                <a:gd name="connsiteX0" fmla="*/ 221873 w 2759430"/>
                <a:gd name="connsiteY0" fmla="*/ 183976 h 2068751"/>
                <a:gd name="connsiteX1" fmla="*/ 128952 w 2759430"/>
                <a:gd name="connsiteY1" fmla="*/ 2064983 h 2068751"/>
                <a:gd name="connsiteX2" fmla="*/ 1852414 w 2759430"/>
                <a:gd name="connsiteY2" fmla="*/ 2068751 h 2068751"/>
                <a:gd name="connsiteX3" fmla="*/ 1831598 w 2759430"/>
                <a:gd name="connsiteY3" fmla="*/ 1698451 h 2068751"/>
                <a:gd name="connsiteX4" fmla="*/ 2664150 w 2759430"/>
                <a:gd name="connsiteY4" fmla="*/ 130334 h 2068751"/>
                <a:gd name="connsiteX5" fmla="*/ 2054394 w 2759430"/>
                <a:gd name="connsiteY5" fmla="*/ 98409 h 2068751"/>
                <a:gd name="connsiteX6" fmla="*/ 2030082 w 2759430"/>
                <a:gd name="connsiteY6" fmla="*/ 303 h 2068751"/>
                <a:gd name="connsiteX7" fmla="*/ 1898273 w 2759430"/>
                <a:gd name="connsiteY7" fmla="*/ 22051 h 2068751"/>
                <a:gd name="connsiteX8" fmla="*/ 1900421 w 2759430"/>
                <a:gd name="connsiteY8" fmla="*/ 783060 h 2068751"/>
                <a:gd name="connsiteX9" fmla="*/ 1226678 w 2759430"/>
                <a:gd name="connsiteY9" fmla="*/ 497145 h 2068751"/>
                <a:gd name="connsiteX10" fmla="*/ 1130871 w 2759430"/>
                <a:gd name="connsiteY10" fmla="*/ 572491 h 2068751"/>
                <a:gd name="connsiteX11" fmla="*/ 221873 w 2759430"/>
                <a:gd name="connsiteY11" fmla="*/ 183976 h 2068751"/>
                <a:gd name="connsiteX0" fmla="*/ 221873 w 2759430"/>
                <a:gd name="connsiteY0" fmla="*/ 183976 h 2077670"/>
                <a:gd name="connsiteX1" fmla="*/ 128952 w 2759430"/>
                <a:gd name="connsiteY1" fmla="*/ 2064983 h 2077670"/>
                <a:gd name="connsiteX2" fmla="*/ 1861333 w 2759430"/>
                <a:gd name="connsiteY2" fmla="*/ 2077670 h 2077670"/>
                <a:gd name="connsiteX3" fmla="*/ 1831598 w 2759430"/>
                <a:gd name="connsiteY3" fmla="*/ 1698451 h 2077670"/>
                <a:gd name="connsiteX4" fmla="*/ 2664150 w 2759430"/>
                <a:gd name="connsiteY4" fmla="*/ 130334 h 2077670"/>
                <a:gd name="connsiteX5" fmla="*/ 2054394 w 2759430"/>
                <a:gd name="connsiteY5" fmla="*/ 98409 h 2077670"/>
                <a:gd name="connsiteX6" fmla="*/ 2030082 w 2759430"/>
                <a:gd name="connsiteY6" fmla="*/ 303 h 2077670"/>
                <a:gd name="connsiteX7" fmla="*/ 1898273 w 2759430"/>
                <a:gd name="connsiteY7" fmla="*/ 22051 h 2077670"/>
                <a:gd name="connsiteX8" fmla="*/ 1900421 w 2759430"/>
                <a:gd name="connsiteY8" fmla="*/ 783060 h 2077670"/>
                <a:gd name="connsiteX9" fmla="*/ 1226678 w 2759430"/>
                <a:gd name="connsiteY9" fmla="*/ 497145 h 2077670"/>
                <a:gd name="connsiteX10" fmla="*/ 1130871 w 2759430"/>
                <a:gd name="connsiteY10" fmla="*/ 572491 h 2077670"/>
                <a:gd name="connsiteX11" fmla="*/ 221873 w 2759430"/>
                <a:gd name="connsiteY11" fmla="*/ 183976 h 2077670"/>
                <a:gd name="connsiteX0" fmla="*/ 221873 w 2760753"/>
                <a:gd name="connsiteY0" fmla="*/ 183976 h 2077670"/>
                <a:gd name="connsiteX1" fmla="*/ 128952 w 2760753"/>
                <a:gd name="connsiteY1" fmla="*/ 2064983 h 2077670"/>
                <a:gd name="connsiteX2" fmla="*/ 1861333 w 2760753"/>
                <a:gd name="connsiteY2" fmla="*/ 2077670 h 2077670"/>
                <a:gd name="connsiteX3" fmla="*/ 1841497 w 2760753"/>
                <a:gd name="connsiteY3" fmla="*/ 1807346 h 2077670"/>
                <a:gd name="connsiteX4" fmla="*/ 2664150 w 2760753"/>
                <a:gd name="connsiteY4" fmla="*/ 130334 h 2077670"/>
                <a:gd name="connsiteX5" fmla="*/ 2054394 w 2760753"/>
                <a:gd name="connsiteY5" fmla="*/ 98409 h 2077670"/>
                <a:gd name="connsiteX6" fmla="*/ 2030082 w 2760753"/>
                <a:gd name="connsiteY6" fmla="*/ 303 h 2077670"/>
                <a:gd name="connsiteX7" fmla="*/ 1898273 w 2760753"/>
                <a:gd name="connsiteY7" fmla="*/ 22051 h 2077670"/>
                <a:gd name="connsiteX8" fmla="*/ 1900421 w 2760753"/>
                <a:gd name="connsiteY8" fmla="*/ 783060 h 2077670"/>
                <a:gd name="connsiteX9" fmla="*/ 1226678 w 2760753"/>
                <a:gd name="connsiteY9" fmla="*/ 497145 h 2077670"/>
                <a:gd name="connsiteX10" fmla="*/ 1130871 w 2760753"/>
                <a:gd name="connsiteY10" fmla="*/ 572491 h 2077670"/>
                <a:gd name="connsiteX11" fmla="*/ 221873 w 2760753"/>
                <a:gd name="connsiteY11" fmla="*/ 183976 h 2077670"/>
                <a:gd name="connsiteX0" fmla="*/ 221873 w 2756874"/>
                <a:gd name="connsiteY0" fmla="*/ 183976 h 2077670"/>
                <a:gd name="connsiteX1" fmla="*/ 128952 w 2756874"/>
                <a:gd name="connsiteY1" fmla="*/ 2064983 h 2077670"/>
                <a:gd name="connsiteX2" fmla="*/ 1861333 w 2756874"/>
                <a:gd name="connsiteY2" fmla="*/ 2077670 h 2077670"/>
                <a:gd name="connsiteX3" fmla="*/ 1811798 w 2756874"/>
                <a:gd name="connsiteY3" fmla="*/ 1807346 h 2077670"/>
                <a:gd name="connsiteX4" fmla="*/ 2664150 w 2756874"/>
                <a:gd name="connsiteY4" fmla="*/ 130334 h 2077670"/>
                <a:gd name="connsiteX5" fmla="*/ 2054394 w 2756874"/>
                <a:gd name="connsiteY5" fmla="*/ 98409 h 2077670"/>
                <a:gd name="connsiteX6" fmla="*/ 2030082 w 2756874"/>
                <a:gd name="connsiteY6" fmla="*/ 303 h 2077670"/>
                <a:gd name="connsiteX7" fmla="*/ 1898273 w 2756874"/>
                <a:gd name="connsiteY7" fmla="*/ 22051 h 2077670"/>
                <a:gd name="connsiteX8" fmla="*/ 1900421 w 2756874"/>
                <a:gd name="connsiteY8" fmla="*/ 783060 h 2077670"/>
                <a:gd name="connsiteX9" fmla="*/ 1226678 w 2756874"/>
                <a:gd name="connsiteY9" fmla="*/ 497145 h 2077670"/>
                <a:gd name="connsiteX10" fmla="*/ 1130871 w 2756874"/>
                <a:gd name="connsiteY10" fmla="*/ 572491 h 2077670"/>
                <a:gd name="connsiteX11" fmla="*/ 221873 w 2756874"/>
                <a:gd name="connsiteY11" fmla="*/ 183976 h 2077670"/>
                <a:gd name="connsiteX0" fmla="*/ 221873 w 2764111"/>
                <a:gd name="connsiteY0" fmla="*/ 183976 h 2077670"/>
                <a:gd name="connsiteX1" fmla="*/ 128952 w 2764111"/>
                <a:gd name="connsiteY1" fmla="*/ 2064983 h 2077670"/>
                <a:gd name="connsiteX2" fmla="*/ 1861333 w 2764111"/>
                <a:gd name="connsiteY2" fmla="*/ 2077670 h 2077670"/>
                <a:gd name="connsiteX3" fmla="*/ 1811798 w 2764111"/>
                <a:gd name="connsiteY3" fmla="*/ 1807346 h 2077670"/>
                <a:gd name="connsiteX4" fmla="*/ 2664150 w 2764111"/>
                <a:gd name="connsiteY4" fmla="*/ 130334 h 2077670"/>
                <a:gd name="connsiteX5" fmla="*/ 2054394 w 2764111"/>
                <a:gd name="connsiteY5" fmla="*/ 98409 h 2077670"/>
                <a:gd name="connsiteX6" fmla="*/ 2030082 w 2764111"/>
                <a:gd name="connsiteY6" fmla="*/ 303 h 2077670"/>
                <a:gd name="connsiteX7" fmla="*/ 1898273 w 2764111"/>
                <a:gd name="connsiteY7" fmla="*/ 22051 h 2077670"/>
                <a:gd name="connsiteX8" fmla="*/ 1900421 w 2764111"/>
                <a:gd name="connsiteY8" fmla="*/ 783060 h 2077670"/>
                <a:gd name="connsiteX9" fmla="*/ 1226678 w 2764111"/>
                <a:gd name="connsiteY9" fmla="*/ 497145 h 2077670"/>
                <a:gd name="connsiteX10" fmla="*/ 1130871 w 2764111"/>
                <a:gd name="connsiteY10" fmla="*/ 572491 h 2077670"/>
                <a:gd name="connsiteX11" fmla="*/ 221873 w 2764111"/>
                <a:gd name="connsiteY11" fmla="*/ 183976 h 2077670"/>
                <a:gd name="connsiteX0" fmla="*/ 221873 w 2749398"/>
                <a:gd name="connsiteY0" fmla="*/ 183976 h 2077670"/>
                <a:gd name="connsiteX1" fmla="*/ 128952 w 2749398"/>
                <a:gd name="connsiteY1" fmla="*/ 2064983 h 2077670"/>
                <a:gd name="connsiteX2" fmla="*/ 1861333 w 2749398"/>
                <a:gd name="connsiteY2" fmla="*/ 2077670 h 2077670"/>
                <a:gd name="connsiteX3" fmla="*/ 1811798 w 2749398"/>
                <a:gd name="connsiteY3" fmla="*/ 1807346 h 2077670"/>
                <a:gd name="connsiteX4" fmla="*/ 2664150 w 2749398"/>
                <a:gd name="connsiteY4" fmla="*/ 130334 h 2077670"/>
                <a:gd name="connsiteX5" fmla="*/ 2054394 w 2749398"/>
                <a:gd name="connsiteY5" fmla="*/ 98409 h 2077670"/>
                <a:gd name="connsiteX6" fmla="*/ 2030082 w 2749398"/>
                <a:gd name="connsiteY6" fmla="*/ 303 h 2077670"/>
                <a:gd name="connsiteX7" fmla="*/ 1898273 w 2749398"/>
                <a:gd name="connsiteY7" fmla="*/ 22051 h 2077670"/>
                <a:gd name="connsiteX8" fmla="*/ 1900421 w 2749398"/>
                <a:gd name="connsiteY8" fmla="*/ 783060 h 2077670"/>
                <a:gd name="connsiteX9" fmla="*/ 1226678 w 2749398"/>
                <a:gd name="connsiteY9" fmla="*/ 497145 h 2077670"/>
                <a:gd name="connsiteX10" fmla="*/ 1130871 w 2749398"/>
                <a:gd name="connsiteY10" fmla="*/ 572491 h 2077670"/>
                <a:gd name="connsiteX11" fmla="*/ 221873 w 2749398"/>
                <a:gd name="connsiteY11" fmla="*/ 183976 h 2077670"/>
                <a:gd name="connsiteX0" fmla="*/ 221873 w 2749398"/>
                <a:gd name="connsiteY0" fmla="*/ 183976 h 2077670"/>
                <a:gd name="connsiteX1" fmla="*/ 128952 w 2749398"/>
                <a:gd name="connsiteY1" fmla="*/ 2064983 h 2077670"/>
                <a:gd name="connsiteX2" fmla="*/ 1861333 w 2749398"/>
                <a:gd name="connsiteY2" fmla="*/ 2077670 h 2077670"/>
                <a:gd name="connsiteX3" fmla="*/ 1811798 w 2749398"/>
                <a:gd name="connsiteY3" fmla="*/ 1807346 h 2077670"/>
                <a:gd name="connsiteX4" fmla="*/ 2664150 w 2749398"/>
                <a:gd name="connsiteY4" fmla="*/ 130334 h 2077670"/>
                <a:gd name="connsiteX5" fmla="*/ 2074193 w 2749398"/>
                <a:gd name="connsiteY5" fmla="*/ 375596 h 2077670"/>
                <a:gd name="connsiteX6" fmla="*/ 2030082 w 2749398"/>
                <a:gd name="connsiteY6" fmla="*/ 303 h 2077670"/>
                <a:gd name="connsiteX7" fmla="*/ 1898273 w 2749398"/>
                <a:gd name="connsiteY7" fmla="*/ 22051 h 2077670"/>
                <a:gd name="connsiteX8" fmla="*/ 1900421 w 2749398"/>
                <a:gd name="connsiteY8" fmla="*/ 783060 h 2077670"/>
                <a:gd name="connsiteX9" fmla="*/ 1226678 w 2749398"/>
                <a:gd name="connsiteY9" fmla="*/ 497145 h 2077670"/>
                <a:gd name="connsiteX10" fmla="*/ 1130871 w 2749398"/>
                <a:gd name="connsiteY10" fmla="*/ 572491 h 2077670"/>
                <a:gd name="connsiteX11" fmla="*/ 221873 w 2749398"/>
                <a:gd name="connsiteY11" fmla="*/ 183976 h 2077670"/>
                <a:gd name="connsiteX0" fmla="*/ 221873 w 2758225"/>
                <a:gd name="connsiteY0" fmla="*/ 183976 h 2109781"/>
                <a:gd name="connsiteX1" fmla="*/ 128952 w 2758225"/>
                <a:gd name="connsiteY1" fmla="*/ 2064983 h 2109781"/>
                <a:gd name="connsiteX2" fmla="*/ 1861333 w 2758225"/>
                <a:gd name="connsiteY2" fmla="*/ 2077670 h 2109781"/>
                <a:gd name="connsiteX3" fmla="*/ 1811798 w 2758225"/>
                <a:gd name="connsiteY3" fmla="*/ 1807346 h 2109781"/>
                <a:gd name="connsiteX4" fmla="*/ 2674050 w 2758225"/>
                <a:gd name="connsiteY4" fmla="*/ 407521 h 2109781"/>
                <a:gd name="connsiteX5" fmla="*/ 2074193 w 2758225"/>
                <a:gd name="connsiteY5" fmla="*/ 375596 h 2109781"/>
                <a:gd name="connsiteX6" fmla="*/ 2030082 w 2758225"/>
                <a:gd name="connsiteY6" fmla="*/ 303 h 2109781"/>
                <a:gd name="connsiteX7" fmla="*/ 1898273 w 2758225"/>
                <a:gd name="connsiteY7" fmla="*/ 22051 h 2109781"/>
                <a:gd name="connsiteX8" fmla="*/ 1900421 w 2758225"/>
                <a:gd name="connsiteY8" fmla="*/ 783060 h 2109781"/>
                <a:gd name="connsiteX9" fmla="*/ 1226678 w 2758225"/>
                <a:gd name="connsiteY9" fmla="*/ 497145 h 2109781"/>
                <a:gd name="connsiteX10" fmla="*/ 1130871 w 2758225"/>
                <a:gd name="connsiteY10" fmla="*/ 572491 h 2109781"/>
                <a:gd name="connsiteX11" fmla="*/ 221873 w 2758225"/>
                <a:gd name="connsiteY11" fmla="*/ 183976 h 2109781"/>
                <a:gd name="connsiteX0" fmla="*/ 221873 w 2758225"/>
                <a:gd name="connsiteY0" fmla="*/ 162543 h 2088348"/>
                <a:gd name="connsiteX1" fmla="*/ 128952 w 2758225"/>
                <a:gd name="connsiteY1" fmla="*/ 2043550 h 2088348"/>
                <a:gd name="connsiteX2" fmla="*/ 1861333 w 2758225"/>
                <a:gd name="connsiteY2" fmla="*/ 2056237 h 2088348"/>
                <a:gd name="connsiteX3" fmla="*/ 1811798 w 2758225"/>
                <a:gd name="connsiteY3" fmla="*/ 1785913 h 2088348"/>
                <a:gd name="connsiteX4" fmla="*/ 2674050 w 2758225"/>
                <a:gd name="connsiteY4" fmla="*/ 386088 h 2088348"/>
                <a:gd name="connsiteX5" fmla="*/ 2074193 w 2758225"/>
                <a:gd name="connsiteY5" fmla="*/ 354163 h 2088348"/>
                <a:gd name="connsiteX6" fmla="*/ 2059780 w 2758225"/>
                <a:gd name="connsiteY6" fmla="*/ 513445 h 2088348"/>
                <a:gd name="connsiteX7" fmla="*/ 1898273 w 2758225"/>
                <a:gd name="connsiteY7" fmla="*/ 618 h 2088348"/>
                <a:gd name="connsiteX8" fmla="*/ 1900421 w 2758225"/>
                <a:gd name="connsiteY8" fmla="*/ 761627 h 2088348"/>
                <a:gd name="connsiteX9" fmla="*/ 1226678 w 2758225"/>
                <a:gd name="connsiteY9" fmla="*/ 475712 h 2088348"/>
                <a:gd name="connsiteX10" fmla="*/ 1130871 w 2758225"/>
                <a:gd name="connsiteY10" fmla="*/ 551058 h 2088348"/>
                <a:gd name="connsiteX11" fmla="*/ 221873 w 2758225"/>
                <a:gd name="connsiteY11" fmla="*/ 162543 h 2088348"/>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47770 w 2758225"/>
                <a:gd name="connsiteY7" fmla="*/ 323152 h 1925805"/>
                <a:gd name="connsiteX8" fmla="*/ 1900421 w 2758225"/>
                <a:gd name="connsiteY8" fmla="*/ 599084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00421 w 2758225"/>
                <a:gd name="connsiteY8" fmla="*/ 599084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74630 w 2758225"/>
                <a:gd name="connsiteY6" fmla="*/ 425149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9142 w 2758225"/>
                <a:gd name="connsiteY5" fmla="*/ 335163 h 1925805"/>
                <a:gd name="connsiteX6" fmla="*/ 2074630 w 2758225"/>
                <a:gd name="connsiteY6" fmla="*/ 425149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3809"/>
                <a:gd name="connsiteY0" fmla="*/ 0 h 1962926"/>
                <a:gd name="connsiteX1" fmla="*/ 128952 w 2753809"/>
                <a:gd name="connsiteY1" fmla="*/ 1881007 h 1962926"/>
                <a:gd name="connsiteX2" fmla="*/ 1861333 w 2753809"/>
                <a:gd name="connsiteY2" fmla="*/ 1893694 h 1962926"/>
                <a:gd name="connsiteX3" fmla="*/ 1811798 w 2753809"/>
                <a:gd name="connsiteY3" fmla="*/ 1623370 h 1962926"/>
                <a:gd name="connsiteX4" fmla="*/ 2669101 w 2753809"/>
                <a:gd name="connsiteY4" fmla="*/ 357189 h 1962926"/>
                <a:gd name="connsiteX5" fmla="*/ 2079142 w 2753809"/>
                <a:gd name="connsiteY5" fmla="*/ 335163 h 1962926"/>
                <a:gd name="connsiteX6" fmla="*/ 2074630 w 2753809"/>
                <a:gd name="connsiteY6" fmla="*/ 425149 h 1962926"/>
                <a:gd name="connsiteX7" fmla="*/ 1932922 w 2753809"/>
                <a:gd name="connsiteY7" fmla="*/ 441947 h 1962926"/>
                <a:gd name="connsiteX8" fmla="*/ 1940020 w 2753809"/>
                <a:gd name="connsiteY8" fmla="*/ 698080 h 1962926"/>
                <a:gd name="connsiteX9" fmla="*/ 1226678 w 2753809"/>
                <a:gd name="connsiteY9" fmla="*/ 313169 h 1962926"/>
                <a:gd name="connsiteX10" fmla="*/ 1130871 w 2753809"/>
                <a:gd name="connsiteY10" fmla="*/ 388515 h 1962926"/>
                <a:gd name="connsiteX11" fmla="*/ 221873 w 2753809"/>
                <a:gd name="connsiteY11" fmla="*/ 0 h 1962926"/>
                <a:gd name="connsiteX0" fmla="*/ 221873 w 2753809"/>
                <a:gd name="connsiteY0" fmla="*/ 0 h 1952784"/>
                <a:gd name="connsiteX1" fmla="*/ 128952 w 2753809"/>
                <a:gd name="connsiteY1" fmla="*/ 1881007 h 1952784"/>
                <a:gd name="connsiteX2" fmla="*/ 1861333 w 2753809"/>
                <a:gd name="connsiteY2" fmla="*/ 1893694 h 1952784"/>
                <a:gd name="connsiteX3" fmla="*/ 1811798 w 2753809"/>
                <a:gd name="connsiteY3" fmla="*/ 1623370 h 1952784"/>
                <a:gd name="connsiteX4" fmla="*/ 2669101 w 2753809"/>
                <a:gd name="connsiteY4" fmla="*/ 322540 h 1952784"/>
                <a:gd name="connsiteX5" fmla="*/ 2079142 w 2753809"/>
                <a:gd name="connsiteY5" fmla="*/ 335163 h 1952784"/>
                <a:gd name="connsiteX6" fmla="*/ 2074630 w 2753809"/>
                <a:gd name="connsiteY6" fmla="*/ 425149 h 1952784"/>
                <a:gd name="connsiteX7" fmla="*/ 1932922 w 2753809"/>
                <a:gd name="connsiteY7" fmla="*/ 441947 h 1952784"/>
                <a:gd name="connsiteX8" fmla="*/ 1940020 w 2753809"/>
                <a:gd name="connsiteY8" fmla="*/ 698080 h 1952784"/>
                <a:gd name="connsiteX9" fmla="*/ 1226678 w 2753809"/>
                <a:gd name="connsiteY9" fmla="*/ 313169 h 1952784"/>
                <a:gd name="connsiteX10" fmla="*/ 1130871 w 2753809"/>
                <a:gd name="connsiteY10" fmla="*/ 388515 h 1952784"/>
                <a:gd name="connsiteX11" fmla="*/ 221873 w 2753809"/>
                <a:gd name="connsiteY11" fmla="*/ 0 h 1952784"/>
                <a:gd name="connsiteX0" fmla="*/ 221873 w 2753809"/>
                <a:gd name="connsiteY0" fmla="*/ 0 h 1952784"/>
                <a:gd name="connsiteX1" fmla="*/ 128952 w 2753809"/>
                <a:gd name="connsiteY1" fmla="*/ 1881007 h 1952784"/>
                <a:gd name="connsiteX2" fmla="*/ 1861333 w 2753809"/>
                <a:gd name="connsiteY2" fmla="*/ 1893694 h 1952784"/>
                <a:gd name="connsiteX3" fmla="*/ 1811798 w 2753809"/>
                <a:gd name="connsiteY3" fmla="*/ 1623370 h 1952784"/>
                <a:gd name="connsiteX4" fmla="*/ 2669101 w 2753809"/>
                <a:gd name="connsiteY4" fmla="*/ 322540 h 1952784"/>
                <a:gd name="connsiteX5" fmla="*/ 2079142 w 2753809"/>
                <a:gd name="connsiteY5" fmla="*/ 335163 h 1952784"/>
                <a:gd name="connsiteX6" fmla="*/ 2074630 w 2753809"/>
                <a:gd name="connsiteY6" fmla="*/ 425149 h 1952784"/>
                <a:gd name="connsiteX7" fmla="*/ 1932922 w 2753809"/>
                <a:gd name="connsiteY7" fmla="*/ 441947 h 1952784"/>
                <a:gd name="connsiteX8" fmla="*/ 1940020 w 2753809"/>
                <a:gd name="connsiteY8" fmla="*/ 698080 h 1952784"/>
                <a:gd name="connsiteX9" fmla="*/ 1226678 w 2753809"/>
                <a:gd name="connsiteY9" fmla="*/ 313169 h 1952784"/>
                <a:gd name="connsiteX10" fmla="*/ 1130871 w 2753809"/>
                <a:gd name="connsiteY10" fmla="*/ 388515 h 1952784"/>
                <a:gd name="connsiteX11" fmla="*/ 221873 w 2753809"/>
                <a:gd name="connsiteY11" fmla="*/ 0 h 1952784"/>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79142 w 2709782"/>
                <a:gd name="connsiteY5" fmla="*/ 335163 h 1900716"/>
                <a:gd name="connsiteX6" fmla="*/ 2074630 w 2709782"/>
                <a:gd name="connsiteY6" fmla="*/ 425149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074630 w 2709782"/>
                <a:gd name="connsiteY6" fmla="*/ 425149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09316 w 2709782"/>
                <a:gd name="connsiteY8" fmla="*/ 717879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665772 w 2709782"/>
                <a:gd name="connsiteY9" fmla="*/ 522224 h 1900716"/>
                <a:gd name="connsiteX10" fmla="*/ 1226678 w 2709782"/>
                <a:gd name="connsiteY10" fmla="*/ 313169 h 1900716"/>
                <a:gd name="connsiteX11" fmla="*/ 1130871 w 2709782"/>
                <a:gd name="connsiteY11" fmla="*/ 388515 h 1900716"/>
                <a:gd name="connsiteX12" fmla="*/ 221873 w 2709782"/>
                <a:gd name="connsiteY12"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546978 w 2709782"/>
                <a:gd name="connsiteY9" fmla="*/ 447977 h 1900716"/>
                <a:gd name="connsiteX10" fmla="*/ 1226678 w 2709782"/>
                <a:gd name="connsiteY10" fmla="*/ 313169 h 1900716"/>
                <a:gd name="connsiteX11" fmla="*/ 1130871 w 2709782"/>
                <a:gd name="connsiteY11" fmla="*/ 388515 h 1900716"/>
                <a:gd name="connsiteX12" fmla="*/ 221873 w 2709782"/>
                <a:gd name="connsiteY12" fmla="*/ 0 h 19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9782" h="1900716">
                  <a:moveTo>
                    <a:pt x="221873" y="0"/>
                  </a:moveTo>
                  <a:cubicBezTo>
                    <a:pt x="-257552" y="739775"/>
                    <a:pt x="200156" y="1655049"/>
                    <a:pt x="128952" y="1881007"/>
                  </a:cubicBezTo>
                  <a:lnTo>
                    <a:pt x="1861333" y="1893694"/>
                  </a:lnTo>
                  <a:cubicBezTo>
                    <a:pt x="1851421" y="1767288"/>
                    <a:pt x="1821710" y="1749776"/>
                    <a:pt x="1811798" y="1623370"/>
                  </a:cubicBezTo>
                  <a:cubicBezTo>
                    <a:pt x="2488388" y="2190050"/>
                    <a:pt x="2833837" y="1950617"/>
                    <a:pt x="2669101" y="322540"/>
                  </a:cubicBezTo>
                  <a:cubicBezTo>
                    <a:pt x="2260425" y="300724"/>
                    <a:pt x="2236145" y="330814"/>
                    <a:pt x="2098940" y="340113"/>
                  </a:cubicBezTo>
                  <a:cubicBezTo>
                    <a:pt x="2090924" y="281495"/>
                    <a:pt x="2127627" y="315574"/>
                    <a:pt x="2104328" y="266756"/>
                  </a:cubicBezTo>
                  <a:cubicBezTo>
                    <a:pt x="2038744" y="265508"/>
                    <a:pt x="2090026" y="262329"/>
                    <a:pt x="1987370" y="283554"/>
                  </a:cubicBezTo>
                  <a:cubicBezTo>
                    <a:pt x="1973922" y="463120"/>
                    <a:pt x="2019590" y="604247"/>
                    <a:pt x="2029115" y="861422"/>
                  </a:cubicBezTo>
                  <a:cubicBezTo>
                    <a:pt x="1974690" y="912750"/>
                    <a:pt x="1680717" y="539352"/>
                    <a:pt x="1546978" y="447977"/>
                  </a:cubicBezTo>
                  <a:cubicBezTo>
                    <a:pt x="1413239" y="356602"/>
                    <a:pt x="1315003" y="347003"/>
                    <a:pt x="1226678" y="313169"/>
                  </a:cubicBezTo>
                  <a:cubicBezTo>
                    <a:pt x="1226550" y="434700"/>
                    <a:pt x="1264864" y="504137"/>
                    <a:pt x="1130871" y="388515"/>
                  </a:cubicBezTo>
                  <a:cubicBezTo>
                    <a:pt x="766733" y="297358"/>
                    <a:pt x="654943" y="201789"/>
                    <a:pt x="22187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44" name="Rectangle 43"/>
          <p:cNvSpPr/>
          <p:nvPr/>
        </p:nvSpPr>
        <p:spPr>
          <a:xfrm>
            <a:off x="-5867" y="0"/>
            <a:ext cx="9144000" cy="123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002" y="188180"/>
            <a:ext cx="800598" cy="800598"/>
          </a:xfrm>
          <a:prstGeom prst="rect">
            <a:avLst/>
          </a:prstGeom>
        </p:spPr>
      </p:pic>
    </p:spTree>
    <p:extLst>
      <p:ext uri="{BB962C8B-B14F-4D97-AF65-F5344CB8AC3E}">
        <p14:creationId xmlns:p14="http://schemas.microsoft.com/office/powerpoint/2010/main" val="894968552"/>
      </p:ext>
    </p:extLst>
  </p:cSld>
  <p:clrMapOvr>
    <a:masterClrMapping/>
  </p:clrMapOvr>
</p:sld>
</file>

<file path=ppt/theme/theme1.xml><?xml version="1.0" encoding="utf-8"?>
<a:theme xmlns:a="http://schemas.openxmlformats.org/drawingml/2006/main" name="Cover and End Slide Master">
  <a:themeElements>
    <a:clrScheme name="ALLPPT-COLOR-A19">
      <a:dk1>
        <a:sysClr val="windowText" lastClr="000000"/>
      </a:dk1>
      <a:lt1>
        <a:sysClr val="window" lastClr="FFFFFF"/>
      </a:lt1>
      <a:dk2>
        <a:srgbClr val="1F497D"/>
      </a:dk2>
      <a:lt2>
        <a:srgbClr val="EEECE1"/>
      </a:lt2>
      <a:accent1>
        <a:srgbClr val="32AEB8"/>
      </a:accent1>
      <a:accent2>
        <a:srgbClr val="F2A40D"/>
      </a:accent2>
      <a:accent3>
        <a:srgbClr val="32AEB8"/>
      </a:accent3>
      <a:accent4>
        <a:srgbClr val="F2A40D"/>
      </a:accent4>
      <a:accent5>
        <a:srgbClr val="32AEB8"/>
      </a:accent5>
      <a:accent6>
        <a:srgbClr val="F2A40D"/>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9">
      <a:dk1>
        <a:sysClr val="windowText" lastClr="000000"/>
      </a:dk1>
      <a:lt1>
        <a:sysClr val="window" lastClr="FFFFFF"/>
      </a:lt1>
      <a:dk2>
        <a:srgbClr val="1F497D"/>
      </a:dk2>
      <a:lt2>
        <a:srgbClr val="EEECE1"/>
      </a:lt2>
      <a:accent1>
        <a:srgbClr val="32AEB8"/>
      </a:accent1>
      <a:accent2>
        <a:srgbClr val="F2A40D"/>
      </a:accent2>
      <a:accent3>
        <a:srgbClr val="32AEB8"/>
      </a:accent3>
      <a:accent4>
        <a:srgbClr val="F2A40D"/>
      </a:accent4>
      <a:accent5>
        <a:srgbClr val="32AEB8"/>
      </a:accent5>
      <a:accent6>
        <a:srgbClr val="F2A40D"/>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2AEB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fontAlgn="base">
          <a:defRPr sz="1200" dirty="0"/>
        </a:defPPr>
      </a:lstStyle>
    </a:txDef>
  </a:objectDefaults>
  <a:extraClrSchemeLst/>
</a:theme>
</file>

<file path=ppt/theme/theme3.xml><?xml version="1.0" encoding="utf-8"?>
<a:theme xmlns:a="http://schemas.openxmlformats.org/drawingml/2006/main" name="Section Break Slide Master">
  <a:themeElements>
    <a:clrScheme name="ALLPPT-COLOR-A19">
      <a:dk1>
        <a:sysClr val="windowText" lastClr="000000"/>
      </a:dk1>
      <a:lt1>
        <a:sysClr val="window" lastClr="FFFFFF"/>
      </a:lt1>
      <a:dk2>
        <a:srgbClr val="1F497D"/>
      </a:dk2>
      <a:lt2>
        <a:srgbClr val="EEECE1"/>
      </a:lt2>
      <a:accent1>
        <a:srgbClr val="32AEB8"/>
      </a:accent1>
      <a:accent2>
        <a:srgbClr val="F2A40D"/>
      </a:accent2>
      <a:accent3>
        <a:srgbClr val="32AEB8"/>
      </a:accent3>
      <a:accent4>
        <a:srgbClr val="F2A40D"/>
      </a:accent4>
      <a:accent5>
        <a:srgbClr val="32AEB8"/>
      </a:accent5>
      <a:accent6>
        <a:srgbClr val="F2A40D"/>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12733</TotalTime>
  <Words>7795</Words>
  <Application>Microsoft Office PowerPoint</Application>
  <PresentationFormat>On-screen Show (16:9)</PresentationFormat>
  <Paragraphs>1758</Paragraphs>
  <Slides>62</Slides>
  <Notes>54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62</vt:i4>
      </vt:variant>
    </vt:vector>
  </HeadingPairs>
  <TitlesOfParts>
    <vt:vector size="71" baseType="lpstr">
      <vt:lpstr>AcuminPro</vt:lpstr>
      <vt:lpstr>Futura Medium</vt:lpstr>
      <vt:lpstr>Arial</vt:lpstr>
      <vt:lpstr>Calibri</vt:lpstr>
      <vt:lpstr>Cambria Math</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SERVER</cp:lastModifiedBy>
  <cp:revision>269</cp:revision>
  <dcterms:created xsi:type="dcterms:W3CDTF">2016-12-05T23:26:54Z</dcterms:created>
  <dcterms:modified xsi:type="dcterms:W3CDTF">2021-09-12T22:06:40Z</dcterms:modified>
</cp:coreProperties>
</file>